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16"/>
  </p:notesMasterIdLst>
  <p:handoutMasterIdLst>
    <p:handoutMasterId r:id="rId17"/>
  </p:handoutMasterIdLst>
  <p:sldIdLst>
    <p:sldId id="260" r:id="rId7"/>
    <p:sldId id="268" r:id="rId8"/>
    <p:sldId id="331" r:id="rId9"/>
    <p:sldId id="339" r:id="rId10"/>
    <p:sldId id="340" r:id="rId11"/>
    <p:sldId id="341" r:id="rId12"/>
    <p:sldId id="344" r:id="rId13"/>
    <p:sldId id="342" r:id="rId14"/>
    <p:sldId id="343" r:id="rId1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008373"/>
    <a:srgbClr val="55BAB7"/>
    <a:srgbClr val="00385E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 varScale="1">
        <p:scale>
          <a:sx n="102" d="100"/>
          <a:sy n="102" d="100"/>
        </p:scale>
        <p:origin x="-120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-182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aomiu\Desktop\Divider_slide_background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6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over_final_Blank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ercotlogo\ERCOT Logo\ERCOT logo_white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94360" y="493776"/>
            <a:ext cx="7946136" cy="1143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62456" y="1947672"/>
            <a:ext cx="6400800" cy="5720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9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Alert User Group 042814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pic>
        <p:nvPicPr>
          <p:cNvPr id="1027" name="Picture 3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52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677206"/>
            <a:chOff x="603250" y="546100"/>
            <a:chExt cx="7727950" cy="3677206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Update on NOGRR034</a:t>
              </a:r>
            </a:p>
            <a:p>
              <a:endParaRPr lang="en-US" b="1" dirty="0" smtClean="0"/>
            </a:p>
            <a:p>
              <a:r>
                <a:rPr lang="en-US" sz="2000" b="1" i="1" dirty="0" smtClean="0"/>
                <a:t>Matt Mereness</a:t>
              </a:r>
            </a:p>
            <a:p>
              <a:r>
                <a:rPr lang="en-US" sz="2000" b="1" i="1" dirty="0" smtClean="0"/>
                <a:t>Director, Standards and Protocol Compliance</a:t>
              </a:r>
            </a:p>
            <a:p>
              <a:endParaRPr lang="en-US" sz="2000" b="1" i="1" dirty="0"/>
            </a:p>
            <a:p>
              <a:r>
                <a:rPr lang="en-US" sz="2000" b="1" i="1" dirty="0" smtClean="0"/>
                <a:t>PRS June 2014</a:t>
              </a:r>
              <a:endParaRPr lang="en-US" sz="2000" i="1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043492"/>
            <a:ext cx="8459536" cy="4901696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Background</a:t>
            </a:r>
          </a:p>
          <a:p>
            <a:r>
              <a:rPr lang="en-US" sz="2400" b="1" dirty="0" smtClean="0"/>
              <a:t>Current practice</a:t>
            </a:r>
          </a:p>
          <a:p>
            <a:r>
              <a:rPr lang="en-US" sz="2400" b="1" dirty="0" smtClean="0"/>
              <a:t>Impact of NOGRR034 boxed language</a:t>
            </a:r>
          </a:p>
          <a:p>
            <a:r>
              <a:rPr lang="en-US" sz="2400" b="1" dirty="0" smtClean="0"/>
              <a:t>Potentially 3 more efficient options than NOGRR034</a:t>
            </a:r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72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5"/>
            <a:ext cx="8229600" cy="5116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b="1" kern="0" dirty="0" smtClean="0"/>
              <a:t>Prior to nodal go-live in 2010</a:t>
            </a:r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Exceptions </a:t>
            </a:r>
            <a:r>
              <a:rPr lang="en-US" sz="1800" dirty="0"/>
              <a:t>to telemetry performance were considered needed prior to </a:t>
            </a:r>
            <a:r>
              <a:rPr lang="en-US" sz="1800" dirty="0" smtClean="0"/>
              <a:t>Nodal </a:t>
            </a:r>
            <a:r>
              <a:rPr lang="en-US" sz="1800" dirty="0"/>
              <a:t>go-live </a:t>
            </a:r>
            <a:r>
              <a:rPr lang="en-US" sz="1800" dirty="0" smtClean="0"/>
              <a:t>to allow for maintenance </a:t>
            </a:r>
            <a:r>
              <a:rPr lang="en-US" sz="1800" dirty="0"/>
              <a:t>and other issues that will always reduce performance below 100% (</a:t>
            </a:r>
            <a:r>
              <a:rPr lang="en-US" sz="1800" dirty="0" smtClean="0"/>
              <a:t>i.e. </a:t>
            </a:r>
            <a:r>
              <a:rPr lang="en-US" sz="1800" dirty="0"/>
              <a:t>100% is impossible). </a:t>
            </a: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ERCOT </a:t>
            </a:r>
            <a:r>
              <a:rPr lang="en-US" sz="1800" dirty="0"/>
              <a:t>agreed that exceptions (such as those considered NOGRR034) were reasonable, so ERCOT agreed simply to lower the standard from 98% to 92</a:t>
            </a:r>
            <a:r>
              <a:rPr lang="en-US" sz="1800" dirty="0" smtClean="0"/>
              <a:t>%.</a:t>
            </a:r>
            <a:endParaRPr lang="en-US" sz="1800" dirty="0"/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39146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5"/>
            <a:ext cx="8229600" cy="5116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b="1" kern="0" dirty="0" smtClean="0"/>
              <a:t>Telemetry performance currently at ERCOT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800" dirty="0"/>
              <a:t>Presently ERCOT is </a:t>
            </a:r>
            <a:r>
              <a:rPr lang="en-US" sz="1800" dirty="0" smtClean="0"/>
              <a:t>satisfied with </a:t>
            </a:r>
            <a:r>
              <a:rPr lang="en-US" sz="1800" dirty="0"/>
              <a:t>telemetry performance </a:t>
            </a: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The </a:t>
            </a:r>
            <a:r>
              <a:rPr lang="en-US" sz="1800" dirty="0"/>
              <a:t>resulting State Estimator results </a:t>
            </a:r>
            <a:r>
              <a:rPr lang="en-US" sz="1800" dirty="0" smtClean="0"/>
              <a:t>has </a:t>
            </a:r>
            <a:r>
              <a:rPr lang="en-US" sz="1800" dirty="0"/>
              <a:t>consistently exceeded </a:t>
            </a:r>
            <a:r>
              <a:rPr lang="en-US" sz="1800" dirty="0" smtClean="0"/>
              <a:t>its 97</a:t>
            </a:r>
            <a:r>
              <a:rPr lang="en-US" sz="1800" dirty="0"/>
              <a:t>% target.   </a:t>
            </a: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As </a:t>
            </a:r>
            <a:r>
              <a:rPr lang="en-US" sz="1800" dirty="0"/>
              <a:t>such, ERCOT does not believe implementing NOGRR034’s systematic exceptions are needed, in other words:</a:t>
            </a:r>
          </a:p>
          <a:p>
            <a:pPr lvl="2">
              <a:buFont typeface="Arial" charset="0"/>
              <a:buChar char="–"/>
              <a:defRPr/>
            </a:pPr>
            <a:r>
              <a:rPr lang="en-US" sz="1400" dirty="0" smtClean="0"/>
              <a:t>Keep </a:t>
            </a:r>
            <a:r>
              <a:rPr lang="en-US" sz="1400" dirty="0"/>
              <a:t>the 92% metric with no exceptions </a:t>
            </a:r>
          </a:p>
          <a:p>
            <a:pPr marL="1371600" lvl="3" indent="0">
              <a:buNone/>
              <a:defRPr/>
            </a:pPr>
            <a:r>
              <a:rPr lang="en-US" sz="1000" dirty="0" smtClean="0"/>
              <a:t>Versus</a:t>
            </a:r>
            <a:endParaRPr lang="en-US" sz="1000" dirty="0"/>
          </a:p>
          <a:p>
            <a:pPr lvl="2">
              <a:buFont typeface="Arial" charset="0"/>
              <a:buChar char="–"/>
              <a:defRPr/>
            </a:pPr>
            <a:r>
              <a:rPr lang="en-US" sz="1400" dirty="0" smtClean="0"/>
              <a:t>Reverting </a:t>
            </a:r>
            <a:r>
              <a:rPr lang="en-US" sz="1400" dirty="0"/>
              <a:t>back to 98% metric with exception handling </a:t>
            </a:r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It </a:t>
            </a:r>
            <a:r>
              <a:rPr lang="en-US" sz="1800" dirty="0"/>
              <a:t>is of note that ERCOT uses the existing market-wide metrics report as a dashboard for resolving issues (example, new telemetry points). </a:t>
            </a:r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Current practice</a:t>
            </a:r>
          </a:p>
        </p:txBody>
      </p:sp>
    </p:spTree>
    <p:extLst>
      <p:ext uri="{BB962C8B-B14F-4D97-AF65-F5344CB8AC3E}">
        <p14:creationId xmlns:p14="http://schemas.microsoft.com/office/powerpoint/2010/main" val="18065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5"/>
            <a:ext cx="8229600" cy="319468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000" b="1" kern="0" dirty="0" smtClean="0"/>
              <a:t>Implementing </a:t>
            </a:r>
            <a:r>
              <a:rPr lang="en-US" sz="2000" b="1" kern="0" dirty="0"/>
              <a:t>NOGRR034 </a:t>
            </a:r>
            <a:r>
              <a:rPr lang="en-US" sz="2000" b="1" kern="0" dirty="0" smtClean="0"/>
              <a:t>as-is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Assuming </a:t>
            </a:r>
            <a:r>
              <a:rPr lang="en-US" sz="1800" dirty="0"/>
              <a:t>this implementation is to create RTU outages in the ERCOT Outage Scheduler, ERCOT has identified this as a large project of at least  $1 million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ERCOT </a:t>
            </a:r>
            <a:r>
              <a:rPr lang="en-US" sz="1800" dirty="0"/>
              <a:t>also believes </a:t>
            </a:r>
            <a:r>
              <a:rPr lang="en-US" sz="1800" dirty="0" smtClean="0"/>
              <a:t>Protocol </a:t>
            </a:r>
            <a:r>
              <a:rPr lang="en-US" sz="1800" dirty="0"/>
              <a:t>changes would be needed 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ERCOT needs </a:t>
            </a:r>
            <a:r>
              <a:rPr lang="en-US" sz="1800" dirty="0"/>
              <a:t>to consider increasing the telemetry metric above 92% (possibly back to 98%)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1800" dirty="0" smtClean="0"/>
              <a:t>ERCOT </a:t>
            </a:r>
            <a:r>
              <a:rPr lang="en-US" sz="1800" dirty="0"/>
              <a:t>can continue to work on this approach but the Cost Benefit does not seem </a:t>
            </a:r>
            <a:r>
              <a:rPr lang="en-US" sz="1800" dirty="0" smtClean="0"/>
              <a:t>effective</a:t>
            </a:r>
          </a:p>
          <a:p>
            <a:pPr lvl="1">
              <a:buFont typeface="Arial" charset="0"/>
              <a:buChar char="–"/>
              <a:defRPr/>
            </a:pPr>
            <a:endParaRPr lang="en-US" sz="1800" dirty="0"/>
          </a:p>
          <a:p>
            <a:pPr lvl="1">
              <a:buFont typeface="Arial" charset="0"/>
              <a:buChar char="–"/>
              <a:defRPr/>
            </a:pPr>
            <a:endParaRPr lang="en-US" sz="1800" dirty="0" smtClean="0"/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r>
              <a:rPr lang="en-US" altLang="en-US" dirty="0"/>
              <a:t>Impact of NOGRR034 boxed language</a:t>
            </a:r>
          </a:p>
        </p:txBody>
      </p:sp>
    </p:spTree>
    <p:extLst>
      <p:ext uri="{BB962C8B-B14F-4D97-AF65-F5344CB8AC3E}">
        <p14:creationId xmlns:p14="http://schemas.microsoft.com/office/powerpoint/2010/main" val="271301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5"/>
            <a:ext cx="8229600" cy="4517766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1800" b="1" kern="0" dirty="0"/>
              <a:t>Alternative #1- </a:t>
            </a:r>
            <a:r>
              <a:rPr lang="en-US" sz="1800" b="1" kern="0" dirty="0" smtClean="0"/>
              <a:t>Delete NOGRR034 grey-boxed </a:t>
            </a:r>
            <a:r>
              <a:rPr lang="en-US" sz="1800" b="1" kern="0" dirty="0"/>
              <a:t>language.</a:t>
            </a:r>
          </a:p>
          <a:p>
            <a:pPr lvl="1">
              <a:defRPr/>
            </a:pPr>
            <a:r>
              <a:rPr lang="en-US" sz="1600" kern="0" dirty="0"/>
              <a:t>ERCOT can sponsor </a:t>
            </a:r>
            <a:r>
              <a:rPr lang="en-US" sz="1600" kern="0" dirty="0" smtClean="0"/>
              <a:t>a </a:t>
            </a:r>
            <a:r>
              <a:rPr lang="en-US" sz="1600" kern="0" dirty="0" smtClean="0"/>
              <a:t>new NOGRR </a:t>
            </a:r>
            <a:r>
              <a:rPr lang="en-US" sz="1600" kern="0" dirty="0"/>
              <a:t>to </a:t>
            </a:r>
            <a:r>
              <a:rPr lang="en-US" sz="1600" kern="0" dirty="0" smtClean="0"/>
              <a:t>remove the NOGRR034 </a:t>
            </a:r>
            <a:r>
              <a:rPr lang="en-US" sz="1600" kern="0" dirty="0" smtClean="0"/>
              <a:t>grey-boxed </a:t>
            </a:r>
            <a:r>
              <a:rPr lang="en-US" sz="1600" kern="0" dirty="0"/>
              <a:t>language and </a:t>
            </a:r>
            <a:r>
              <a:rPr lang="en-US" sz="1600" kern="0" dirty="0" smtClean="0"/>
              <a:t>maintain </a:t>
            </a:r>
            <a:r>
              <a:rPr lang="en-US" sz="1600" kern="0" dirty="0"/>
              <a:t>current practices.</a:t>
            </a:r>
          </a:p>
          <a:p>
            <a:pPr>
              <a:defRPr/>
            </a:pPr>
            <a:endParaRPr lang="en-US" sz="1800" b="1" kern="0" dirty="0"/>
          </a:p>
          <a:p>
            <a:pPr>
              <a:defRPr/>
            </a:pPr>
            <a:r>
              <a:rPr lang="en-US" sz="1800" b="1" kern="0" dirty="0"/>
              <a:t>Alternative #2- Transition to individual telemetry performance reports </a:t>
            </a:r>
          </a:p>
          <a:p>
            <a:pPr lvl="1">
              <a:defRPr/>
            </a:pPr>
            <a:r>
              <a:rPr lang="en-US" sz="1600" kern="0" dirty="0"/>
              <a:t>If there is market concern with public disclosure of telemetry metrics at 92%, ERCOT could work with market to keep current MIS posting for ERCOT and TRE only, but create new reports that are privately posted for each company.</a:t>
            </a:r>
          </a:p>
          <a:p>
            <a:pPr>
              <a:defRPr/>
            </a:pPr>
            <a:endParaRPr lang="en-US" sz="1800" b="1" kern="0" dirty="0"/>
          </a:p>
          <a:p>
            <a:pPr>
              <a:defRPr/>
            </a:pPr>
            <a:r>
              <a:rPr lang="en-US" sz="1800" b="1" kern="0" dirty="0"/>
              <a:t>Alternative #3- Keep report but post exceptions</a:t>
            </a:r>
          </a:p>
          <a:p>
            <a:pPr lvl="1">
              <a:defRPr/>
            </a:pPr>
            <a:r>
              <a:rPr lang="en-US" sz="1600" kern="0" dirty="0" smtClean="0"/>
              <a:t>ERCOT can sponsor a new NOGRR to keep the current market-wide </a:t>
            </a:r>
            <a:r>
              <a:rPr lang="en-US" sz="1600" kern="0"/>
              <a:t>list </a:t>
            </a:r>
            <a:r>
              <a:rPr lang="en-US" sz="1600" kern="0" smtClean="0"/>
              <a:t>as is with 92%, </a:t>
            </a:r>
            <a:r>
              <a:rPr lang="en-US" sz="1600" kern="0" dirty="0"/>
              <a:t>but allow QSEs and TDSPs to submit exceptions.  Upon receipt of exceptions, the original report would not be changed, but ERCOT would manually post the supporting </a:t>
            </a:r>
            <a:r>
              <a:rPr lang="en-US" sz="1600" kern="0" dirty="0" smtClean="0"/>
              <a:t>exceptions </a:t>
            </a:r>
            <a:r>
              <a:rPr lang="en-US" sz="1600" kern="0" dirty="0"/>
              <a:t>submitted by the QSE or TDSP</a:t>
            </a:r>
            <a:r>
              <a:rPr lang="en-US" sz="1600" kern="0" dirty="0" smtClean="0"/>
              <a:t>.</a:t>
            </a:r>
            <a:endParaRPr lang="en-US" sz="1600" kern="0" dirty="0"/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r>
              <a:rPr lang="en-US" altLang="en-US" dirty="0"/>
              <a:t>Potentially </a:t>
            </a:r>
            <a:r>
              <a:rPr lang="en-US" altLang="en-US" dirty="0" smtClean="0"/>
              <a:t>3 </a:t>
            </a:r>
            <a:r>
              <a:rPr lang="en-US" altLang="en-US" dirty="0"/>
              <a:t>more efficient options than NOGRR034</a:t>
            </a:r>
          </a:p>
        </p:txBody>
      </p:sp>
    </p:spTree>
    <p:extLst>
      <p:ext uri="{BB962C8B-B14F-4D97-AF65-F5344CB8AC3E}">
        <p14:creationId xmlns:p14="http://schemas.microsoft.com/office/powerpoint/2010/main" val="38917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5"/>
            <a:ext cx="8229600" cy="319468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000" b="1" kern="0" dirty="0" smtClean="0"/>
              <a:t>At this point ERCOT is obligated to perform a full impact analysis for NOGRR034.</a:t>
            </a:r>
          </a:p>
          <a:p>
            <a:pPr lvl="1">
              <a:defRPr/>
            </a:pPr>
            <a:r>
              <a:rPr lang="en-US" sz="1600" b="1" kern="0" dirty="0" smtClean="0"/>
              <a:t>ERCOT is </a:t>
            </a:r>
            <a:r>
              <a:rPr lang="en-US" sz="1600" b="1" kern="0" dirty="0" smtClean="0"/>
              <a:t>estimating </a:t>
            </a:r>
            <a:r>
              <a:rPr lang="en-US" sz="1600" b="1" kern="0" dirty="0" smtClean="0"/>
              <a:t>that this </a:t>
            </a:r>
            <a:r>
              <a:rPr lang="en-US" sz="1600" b="1" kern="0" dirty="0" smtClean="0"/>
              <a:t>cost </a:t>
            </a:r>
            <a:r>
              <a:rPr lang="en-US" sz="1600" b="1" kern="0" dirty="0" smtClean="0"/>
              <a:t>is greater than $1 million</a:t>
            </a:r>
          </a:p>
          <a:p>
            <a:pPr lvl="1">
              <a:defRPr/>
            </a:pPr>
            <a:endParaRPr lang="en-US" sz="1600" b="1" kern="0" dirty="0"/>
          </a:p>
          <a:p>
            <a:pPr>
              <a:defRPr/>
            </a:pPr>
            <a:r>
              <a:rPr lang="en-US" sz="2000" b="1" kern="0" dirty="0" smtClean="0"/>
              <a:t>ERCOT is gauging </a:t>
            </a:r>
            <a:r>
              <a:rPr lang="en-US" sz="2000" b="1" kern="0" dirty="0" smtClean="0"/>
              <a:t>interest </a:t>
            </a:r>
            <a:r>
              <a:rPr lang="en-US" sz="2000" b="1" kern="0" dirty="0" smtClean="0"/>
              <a:t>in more cost-effective options and seeking feedback on how to proceed going forward.</a:t>
            </a:r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r>
              <a:rPr lang="en-US" altLang="en-US" dirty="0" smtClean="0"/>
              <a:t>Next Steps	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162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413" y="828676"/>
            <a:ext cx="8229600" cy="432234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US" sz="1800" b="1" i="1" dirty="0"/>
              <a:t>7.3.3	Data from QSEs and TSPs to </a:t>
            </a:r>
            <a:r>
              <a:rPr lang="en-US" sz="1800" b="1" i="1" dirty="0" smtClean="0"/>
              <a:t>ERCOT</a:t>
            </a:r>
            <a:endParaRPr lang="en-US" sz="2000" b="1" kern="0" dirty="0" smtClean="0"/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r>
              <a:rPr lang="en-US" altLang="en-US" dirty="0" smtClean="0"/>
              <a:t>Appendix- Operating Guide details</a:t>
            </a:r>
            <a:endParaRPr lang="en-US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3" y="1405289"/>
            <a:ext cx="7616340" cy="409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6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r>
              <a:rPr lang="en-US" altLang="en-US" dirty="0" smtClean="0"/>
              <a:t>Appendix- Operating Guide details</a:t>
            </a:r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173" y="674219"/>
            <a:ext cx="6447744" cy="618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33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ZwT7s9dV_files\slide0001_image001.gi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xB0EvMUz_files\slide0001_image001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PUdDrQ80_files\slide0001_image001.png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elements/1.1/"/>
    <ds:schemaRef ds:uri="http://schemas.microsoft.com/office/infopath/2007/PartnerControls"/>
    <ds:schemaRef ds:uri="c34af464-7aa1-4edd-9be4-83dffc1cb926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3039</TotalTime>
  <Words>467</Words>
  <Application>Microsoft Office PowerPoint</Application>
  <PresentationFormat>On-screen Show (4:3)</PresentationFormat>
  <Paragraphs>53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Custom Design</vt:lpstr>
      <vt:lpstr>1_Custom Design</vt:lpstr>
      <vt:lpstr>PowerPoint Presentation</vt:lpstr>
      <vt:lpstr>Agenda</vt:lpstr>
      <vt:lpstr>Background</vt:lpstr>
      <vt:lpstr>Current practice</vt:lpstr>
      <vt:lpstr>Impact of NOGRR034 boxed language</vt:lpstr>
      <vt:lpstr>Potentially 3 more efficient options than NOGRR034</vt:lpstr>
      <vt:lpstr>Next Steps </vt:lpstr>
      <vt:lpstr>Appendix- Operating Guide details</vt:lpstr>
      <vt:lpstr>Appendix- Operating Guide details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MMereness</cp:lastModifiedBy>
  <cp:revision>190</cp:revision>
  <cp:lastPrinted>2013-01-30T23:16:36Z</cp:lastPrinted>
  <dcterms:created xsi:type="dcterms:W3CDTF">2010-04-12T23:12:02Z</dcterms:created>
  <dcterms:modified xsi:type="dcterms:W3CDTF">2014-06-04T21:56:00Z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