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372" r:id="rId2"/>
    <p:sldId id="302" r:id="rId3"/>
    <p:sldId id="438" r:id="rId4"/>
    <p:sldId id="460" r:id="rId5"/>
    <p:sldId id="459" r:id="rId6"/>
    <p:sldId id="447" r:id="rId7"/>
    <p:sldId id="461" r:id="rId8"/>
    <p:sldId id="457" r:id="rId9"/>
    <p:sldId id="406" r:id="rId10"/>
    <p:sldId id="462" r:id="rId11"/>
    <p:sldId id="463" r:id="rId12"/>
    <p:sldId id="464" r:id="rId13"/>
    <p:sldId id="465" r:id="rId14"/>
    <p:sldId id="466" r:id="rId15"/>
    <p:sldId id="467" r:id="rId16"/>
    <p:sldId id="468" r:id="rId17"/>
    <p:sldId id="469" r:id="rId18"/>
    <p:sldId id="470" r:id="rId1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114" d="100"/>
          <a:sy n="114" d="100"/>
        </p:scale>
        <p:origin x="-27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9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</a:t>
            </a:r>
            <a:r>
              <a:rPr lang="en-US" sz="2800" b="0" kern="0" dirty="0" smtClean="0">
                <a:latin typeface="+mj-lt"/>
              </a:rPr>
              <a:t>Date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510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June 11,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6/4/2014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7611"/>
            <a:ext cx="9144000" cy="5616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284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Project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6/4/2014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85801"/>
            <a:ext cx="9144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667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6/4/2014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13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6/4/2014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85800"/>
            <a:ext cx="9144000" cy="563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876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6/4/2014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85800"/>
            <a:ext cx="9144000" cy="563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6/4/2014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85801"/>
            <a:ext cx="9144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959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6/4/2014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85801"/>
            <a:ext cx="9144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909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6/4/2014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85801"/>
            <a:ext cx="9144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140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6/4/2014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1"/>
            <a:ext cx="9144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632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Recent Internal Labor Results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Planning Next Set of Project Bundles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2015 </a:t>
            </a:r>
            <a:r>
              <a:rPr lang="en-US" sz="1600" dirty="0"/>
              <a:t>Release Targets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Project Spending Update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8</a:t>
            </a:r>
            <a:r>
              <a:rPr lang="en-US" sz="1600" dirty="0" smtClean="0"/>
              <a:t>-17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914400"/>
            <a:ext cx="8991600" cy="4800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2.5 </a:t>
            </a:r>
            <a:r>
              <a:rPr lang="en-US" sz="1600" dirty="0"/>
              <a:t>Go-Lives	</a:t>
            </a:r>
            <a:r>
              <a:rPr lang="en-US" sz="1600" i="1" dirty="0" smtClean="0"/>
              <a:t>(June </a:t>
            </a:r>
            <a:r>
              <a:rPr lang="en-US" sz="1600" i="1" dirty="0"/>
              <a:t>2014)		</a:t>
            </a:r>
            <a:r>
              <a:rPr lang="en-US" sz="1600" i="1" dirty="0">
                <a:solidFill>
                  <a:srgbClr val="00B050"/>
                </a:solidFill>
              </a:rPr>
              <a:t> Complete</a:t>
            </a:r>
          </a:p>
          <a:p>
            <a:pPr lvl="1" eaLnBrk="1" hangingPunct="1"/>
            <a:r>
              <a:rPr lang="en-US" sz="1400" dirty="0" smtClean="0"/>
              <a:t>2014 Market System Enhancements  </a:t>
            </a:r>
            <a:r>
              <a:rPr lang="en-US" sz="1400" i="1" dirty="0" smtClean="0"/>
              <a:t>(June 1 release date)</a:t>
            </a:r>
          </a:p>
          <a:p>
            <a:pPr lvl="2" eaLnBrk="1" hangingPunct="1"/>
            <a:r>
              <a:rPr lang="en-US" sz="1400" dirty="0" smtClean="0"/>
              <a:t>NPRR568 </a:t>
            </a:r>
            <a:r>
              <a:rPr lang="en-US" sz="1400" dirty="0"/>
              <a:t>– Real-Time Reserve Price Adder Based on Operating Reserve Demand Curve</a:t>
            </a:r>
          </a:p>
          <a:p>
            <a:pPr lvl="2" eaLnBrk="1" hangingPunct="1"/>
            <a:r>
              <a:rPr lang="en-US" sz="1400" dirty="0" smtClean="0"/>
              <a:t>NPRR555 </a:t>
            </a:r>
            <a:r>
              <a:rPr lang="en-US" sz="1400" dirty="0"/>
              <a:t>– Load Resource Participation in Security-Constrained Economic Dispatch</a:t>
            </a:r>
            <a:endParaRPr lang="en-US" sz="1400" dirty="0" smtClean="0"/>
          </a:p>
          <a:p>
            <a:pPr lvl="2" eaLnBrk="1" hangingPunct="1"/>
            <a:r>
              <a:rPr lang="en-US" sz="1400" dirty="0" smtClean="0"/>
              <a:t>NPRR532</a:t>
            </a:r>
            <a:r>
              <a:rPr lang="en-US" sz="1400" dirty="0"/>
              <a:t> – Performance Measurement and Verification and Telemetry Requirements for Load Resources Providing </a:t>
            </a:r>
            <a:r>
              <a:rPr lang="en-US" sz="1400" dirty="0" smtClean="0"/>
              <a:t>Non-Spin</a:t>
            </a:r>
          </a:p>
          <a:p>
            <a:pPr lvl="1" eaLnBrk="1" hangingPunct="1"/>
            <a:r>
              <a:rPr lang="en-US" sz="1400" dirty="0" smtClean="0"/>
              <a:t>Taylor Control Room Upgrade</a:t>
            </a:r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sz="1600" dirty="0" smtClean="0"/>
              <a:t>Remaining 2014 Releases</a:t>
            </a:r>
          </a:p>
          <a:p>
            <a:pPr lvl="1" eaLnBrk="1" hangingPunct="1"/>
            <a:r>
              <a:rPr lang="en-US" sz="1400" dirty="0" smtClean="0"/>
              <a:t>ERCOT has made progress in identifying market-facing projects that will be launched after the current in-flight projects are implemented and stabilized</a:t>
            </a:r>
            <a:endParaRPr lang="en-US" sz="1400" dirty="0"/>
          </a:p>
          <a:p>
            <a:pPr eaLnBrk="1" hangingPunct="1"/>
            <a:endParaRPr lang="en-US" sz="1600" dirty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57912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 ERCOT Internal Labor Results </a:t>
            </a:r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3"/>
          <p:cNvSpPr txBox="1">
            <a:spLocks noChangeArrowheads="1"/>
          </p:cNvSpPr>
          <p:nvPr/>
        </p:nvSpPr>
        <p:spPr bwMode="auto">
          <a:xfrm>
            <a:off x="515923" y="5450312"/>
            <a:ext cx="8034685" cy="43704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 smtClean="0"/>
              <a:t>Final weeks of testing and deployment of the 2014 Market System Enhancements drove continued high internal labor in May</a:t>
            </a:r>
            <a:endParaRPr lang="en-US" sz="1400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03" y="762000"/>
            <a:ext cx="7934325" cy="4445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7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Planning Next Set of Project Bundles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29142"/>
            <a:ext cx="4487336" cy="5443057"/>
          </a:xfrm>
        </p:spPr>
        <p:txBody>
          <a:bodyPr/>
          <a:lstStyle/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CMM	Start 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NPRR439 - </a:t>
            </a:r>
            <a:r>
              <a:rPr lang="en-US" sz="1200" dirty="0"/>
              <a:t>Updating </a:t>
            </a:r>
            <a:r>
              <a:rPr lang="en-US" sz="1200" dirty="0" smtClean="0"/>
              <a:t>a Counter-Party’s </a:t>
            </a:r>
            <a:r>
              <a:rPr lang="en-US" sz="1200" dirty="0"/>
              <a:t>Available </a:t>
            </a:r>
            <a:r>
              <a:rPr lang="en-US" sz="1200" dirty="0" smtClean="0"/>
              <a:t>	Credit </a:t>
            </a:r>
            <a:r>
              <a:rPr lang="en-US" sz="1200" dirty="0"/>
              <a:t>Limit for </a:t>
            </a:r>
            <a:r>
              <a:rPr lang="en-US" sz="1200" dirty="0" smtClean="0"/>
              <a:t>Current </a:t>
            </a:r>
            <a:r>
              <a:rPr lang="en-US" sz="1200" dirty="0"/>
              <a:t>Day DAM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/>
              <a:t>NPRR484 </a:t>
            </a:r>
            <a:r>
              <a:rPr lang="en-US" sz="1200" dirty="0"/>
              <a:t>Phase 1b - Revisions to CRR Credit </a:t>
            </a:r>
            <a:r>
              <a:rPr lang="en-US" sz="1200" dirty="0" err="1"/>
              <a:t>Calcs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NPRR559 </a:t>
            </a:r>
            <a:r>
              <a:rPr lang="en-US" sz="1400" dirty="0" smtClean="0"/>
              <a:t>- </a:t>
            </a:r>
            <a:r>
              <a:rPr lang="en-US" sz="1200" dirty="0"/>
              <a:t>Revisions to MCE Calculation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SCR778 - </a:t>
            </a:r>
            <a:r>
              <a:rPr lang="en-US" sz="1200" dirty="0"/>
              <a:t>Credit Exposure Calculations for NOIE </a:t>
            </a:r>
            <a:r>
              <a:rPr lang="en-US" sz="1200" dirty="0" smtClean="0"/>
              <a:t>	Options </a:t>
            </a:r>
            <a:r>
              <a:rPr lang="en-US" sz="1200" dirty="0"/>
              <a:t>Linked to RTM PTP </a:t>
            </a:r>
            <a:r>
              <a:rPr lang="en-US" sz="1200" dirty="0" smtClean="0"/>
              <a:t>Obligations</a:t>
            </a:r>
          </a:p>
          <a:p>
            <a:pPr marL="458788" lvl="1" eaLnBrk="1" hangingPunct="1">
              <a:tabLst>
                <a:tab pos="1544638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CRR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SCR777 </a:t>
            </a:r>
            <a:r>
              <a:rPr lang="en-US" sz="1400" dirty="0"/>
              <a:t>- </a:t>
            </a:r>
            <a:r>
              <a:rPr lang="en-US" sz="1200" dirty="0"/>
              <a:t>Bilateral CRR Interface </a:t>
            </a:r>
            <a:r>
              <a:rPr lang="en-US" sz="1200" dirty="0" smtClean="0"/>
              <a:t>Enhancement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CDR / EIS / MIS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June 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NPRR495 - </a:t>
            </a:r>
            <a:r>
              <a:rPr lang="en-US" sz="1200" dirty="0"/>
              <a:t>Changes to </a:t>
            </a:r>
            <a:r>
              <a:rPr lang="en-US" sz="1200" dirty="0" smtClean="0"/>
              <a:t>A/S </a:t>
            </a:r>
            <a:r>
              <a:rPr lang="en-US" sz="1200" dirty="0"/>
              <a:t>Capacity Monitor</a:t>
            </a:r>
            <a:endParaRPr lang="en-US" sz="120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NPRR500 - </a:t>
            </a:r>
            <a:r>
              <a:rPr lang="en-US" sz="1200" dirty="0"/>
              <a:t>Posting of Generation that is Off but </a:t>
            </a:r>
            <a:r>
              <a:rPr lang="en-US" sz="1200" dirty="0" smtClean="0"/>
              <a:t>Avail.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NPRR543 - </a:t>
            </a:r>
            <a:r>
              <a:rPr lang="en-US" sz="1200" dirty="0"/>
              <a:t>Message for Confirmed </a:t>
            </a:r>
            <a:r>
              <a:rPr lang="en-US" sz="1200" dirty="0" smtClean="0"/>
              <a:t>E-Tags</a:t>
            </a:r>
            <a:endParaRPr lang="en-US" sz="8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r>
              <a:rPr lang="en-US" sz="1200" dirty="0" smtClean="0"/>
              <a:t>	</a:t>
            </a:r>
            <a:r>
              <a:rPr lang="en-US" sz="1600" b="1" dirty="0">
                <a:ea typeface="+mn-ea"/>
                <a:cs typeface="+mn-cs"/>
              </a:rPr>
              <a:t>Start = August 2014</a:t>
            </a: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NPRR256 – </a:t>
            </a:r>
            <a:r>
              <a:rPr lang="en-US" sz="1200" dirty="0" smtClean="0"/>
              <a:t>Add Non-Comp. Lang. to QSE </a:t>
            </a:r>
            <a:r>
              <a:rPr lang="en-US" sz="1200" dirty="0" err="1" smtClean="0"/>
              <a:t>Perf</a:t>
            </a:r>
            <a:r>
              <a:rPr lang="en-US" sz="1200" dirty="0" smtClean="0"/>
              <a:t>. </a:t>
            </a:r>
            <a:r>
              <a:rPr lang="en-US" sz="1200" dirty="0" err="1" smtClean="0"/>
              <a:t>Stds</a:t>
            </a:r>
            <a:r>
              <a:rPr lang="en-US" sz="1200" dirty="0" smtClean="0"/>
              <a:t>.</a:t>
            </a:r>
            <a:endParaRPr lang="en-US" sz="1400" dirty="0" smtClean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SCR775 - </a:t>
            </a:r>
            <a:r>
              <a:rPr lang="en-US" sz="1200" dirty="0"/>
              <a:t>Posting Results of </a:t>
            </a:r>
            <a:r>
              <a:rPr lang="en-US" sz="1200" dirty="0" smtClean="0"/>
              <a:t>Real-Time </a:t>
            </a:r>
            <a:r>
              <a:rPr lang="en-US" sz="1200" dirty="0"/>
              <a:t>Data in a </a:t>
            </a:r>
            <a:r>
              <a:rPr lang="en-US" sz="1200" dirty="0" smtClean="0"/>
              <a:t>	Display </a:t>
            </a:r>
            <a:r>
              <a:rPr lang="en-US" sz="1200" dirty="0"/>
              <a:t>Format</a:t>
            </a:r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4572000" y="729143"/>
            <a:ext cx="4487336" cy="597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EMS	</a:t>
            </a:r>
            <a:r>
              <a:rPr lang="en-US" sz="1600" dirty="0" smtClean="0"/>
              <a:t>Start = August 2014 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NPRR524 - </a:t>
            </a:r>
            <a:r>
              <a:rPr lang="en-US" sz="1200" b="0" dirty="0"/>
              <a:t>Resource Limits in Providing </a:t>
            </a:r>
            <a:r>
              <a:rPr lang="en-US" sz="1200" b="0" dirty="0" smtClean="0"/>
              <a:t>A/S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NPRR573 - </a:t>
            </a:r>
            <a:r>
              <a:rPr lang="en-US" sz="1200" b="0" dirty="0"/>
              <a:t>Alignment of PRC Calculation</a:t>
            </a: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NPRR581 - </a:t>
            </a:r>
            <a:r>
              <a:rPr lang="en-US" sz="1200" b="0" dirty="0"/>
              <a:t>Add </a:t>
            </a:r>
            <a:r>
              <a:rPr lang="en-US" sz="1200" b="0" dirty="0" smtClean="0"/>
              <a:t>FRRS </a:t>
            </a:r>
            <a:r>
              <a:rPr lang="en-US" sz="1200" b="0" dirty="0"/>
              <a:t>as a Subset of Regulation </a:t>
            </a:r>
            <a:r>
              <a:rPr lang="en-US" sz="1200" b="0" dirty="0" smtClean="0"/>
              <a:t>Svc</a:t>
            </a:r>
            <a:endParaRPr lang="en-US" sz="1400" b="0" kern="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r>
              <a:rPr lang="en-US" sz="1400" b="0" kern="0" dirty="0" smtClean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October 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NPRR272 - </a:t>
            </a:r>
            <a:r>
              <a:rPr lang="en-US" sz="1200" b="0" dirty="0"/>
              <a:t>Definition and Participation of </a:t>
            </a:r>
            <a:r>
              <a:rPr lang="en-US" sz="1200" b="0" dirty="0" smtClean="0"/>
              <a:t>QSGRs</a:t>
            </a:r>
            <a:endParaRPr lang="en-US" sz="12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MMS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August 2014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ORDC Phase 2</a:t>
            </a:r>
          </a:p>
          <a:p>
            <a:pPr marL="744538" lvl="2" eaLnBrk="1" hangingPunct="1">
              <a:tabLst>
                <a:tab pos="2286000" algn="l"/>
              </a:tabLst>
            </a:pPr>
            <a:r>
              <a:rPr lang="en-US" sz="1000" b="0" kern="0" dirty="0" smtClean="0"/>
              <a:t>Identified gray-boxes plus potential new NPRR(s)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OBD for Shadow Price Caps</a:t>
            </a:r>
          </a:p>
          <a:p>
            <a:pPr marL="744538" lvl="2" eaLnBrk="1" hangingPunct="1">
              <a:tabLst>
                <a:tab pos="2286000" algn="l"/>
              </a:tabLst>
            </a:pPr>
            <a:r>
              <a:rPr lang="en-US" sz="1000" b="0" kern="0" dirty="0"/>
              <a:t>Revision to “Methodology for Setting the Constraint Shadow Price Cap for a Constraint that is Irresolvable in SCED”</a:t>
            </a: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b="0" kern="0" dirty="0" smtClean="0"/>
              <a:t>NPRR556 - </a:t>
            </a:r>
            <a:r>
              <a:rPr lang="en-US" sz="1200" b="0" dirty="0"/>
              <a:t>Resource Adequacy During Transmission </a:t>
            </a:r>
            <a:r>
              <a:rPr lang="en-US" sz="1200" b="0" dirty="0" smtClean="0"/>
              <a:t>	Equipment </a:t>
            </a:r>
            <a:r>
              <a:rPr lang="en-US" sz="1200" b="0" dirty="0"/>
              <a:t>Outage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NPRR589 </a:t>
            </a:r>
            <a:r>
              <a:rPr lang="en-US" sz="1400" b="0" kern="0" dirty="0"/>
              <a:t>-</a:t>
            </a:r>
            <a:r>
              <a:rPr lang="en-US" sz="1400" b="0" kern="0" dirty="0" smtClean="0"/>
              <a:t> </a:t>
            </a:r>
            <a:r>
              <a:rPr lang="en-US" sz="1200" b="0" dirty="0" smtClean="0"/>
              <a:t>A/S </a:t>
            </a:r>
            <a:r>
              <a:rPr lang="en-US" sz="1200" b="0" dirty="0"/>
              <a:t>Offers in the </a:t>
            </a:r>
            <a:r>
              <a:rPr lang="en-US" sz="1200" b="0" dirty="0" smtClean="0"/>
              <a:t>SASM</a:t>
            </a:r>
            <a:endParaRPr lang="en-US" sz="14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Registration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August 2014</a:t>
            </a:r>
            <a:endParaRPr lang="en-US" sz="1600" kern="0" dirty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NPRR519 </a:t>
            </a:r>
            <a:r>
              <a:rPr lang="en-US" sz="1400" b="0" kern="0" dirty="0"/>
              <a:t>-</a:t>
            </a:r>
            <a:r>
              <a:rPr lang="en-US" sz="1400" b="0" kern="0" dirty="0" smtClean="0"/>
              <a:t> </a:t>
            </a:r>
            <a:r>
              <a:rPr lang="en-US" sz="1200" b="0" kern="0" dirty="0" smtClean="0"/>
              <a:t>Collateral Exemption for ERS-Only QSEs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SCR771 - </a:t>
            </a:r>
            <a:r>
              <a:rPr lang="en-US" sz="1200" b="0" dirty="0"/>
              <a:t>Independent Master QSE </a:t>
            </a:r>
            <a:r>
              <a:rPr lang="en-US" sz="1200" b="0" dirty="0" smtClean="0"/>
              <a:t>for Split Gen.</a:t>
            </a:r>
            <a:endParaRPr lang="en-US" sz="14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486275" y="801716"/>
            <a:ext cx="50334" cy="543899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822" y="2743200"/>
            <a:ext cx="425767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0666" y="3733800"/>
            <a:ext cx="428148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10087" y="2438613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26628" y="4648200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02312" y="6338019"/>
            <a:ext cx="4333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Market input on this plan is greatly appreciated!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7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4187236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4187236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545123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6002323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558135"/>
            <a:ext cx="2268536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NPRR589(a) – MMS portion</a:t>
            </a:r>
          </a:p>
          <a:p>
            <a:pPr eaLnBrk="1" hangingPunct="1"/>
            <a:r>
              <a:rPr lang="en-US" sz="800" b="0" dirty="0" smtClean="0"/>
              <a:t>SCR756(b</a:t>
            </a:r>
            <a:r>
              <a:rPr lang="en-US" sz="800" b="0" dirty="0" smtClean="0"/>
              <a:t>) – Remaining portions of SCR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170112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11623" y="4188578"/>
            <a:ext cx="1075944" cy="2560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549246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853203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51969" y="4715023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14100" y="20574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4000" y="38216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1800" dirty="0">
              <a:solidFill>
                <a:srgbClr val="00B050"/>
              </a:solidFill>
              <a:latin typeface="Wingdings" pitchFamily="2" charset="2"/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84418070"/>
              </p:ext>
            </p:extLst>
          </p:nvPr>
        </p:nvGraphicFramePr>
        <p:xfrm>
          <a:off x="76200" y="762000"/>
          <a:ext cx="8991599" cy="4733544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05226"/>
                <a:gridCol w="1075918"/>
                <a:gridCol w="1095456"/>
                <a:gridCol w="1143000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29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860884"/>
            <a:ext cx="1106424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June 1</a:t>
            </a:r>
            <a:r>
              <a:rPr lang="en-US" sz="1050" baseline="30000" dirty="0" smtClean="0"/>
              <a:t>st</a:t>
            </a:r>
            <a:endParaRPr lang="en-US" sz="1050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4181168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149980" y="3319388"/>
            <a:ext cx="1152144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2/22-2/23</a:t>
            </a:r>
            <a:endParaRPr lang="en-US" sz="10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2000" y="3335179"/>
            <a:ext cx="1143000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7/26-7/27</a:t>
            </a:r>
            <a:endParaRPr lang="en-US" sz="100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88350" y="205637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>
            <a:off x="5578322" y="1725604"/>
            <a:ext cx="247133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H="1">
            <a:off x="7938960" y="4437821"/>
            <a:ext cx="1115568" cy="1193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H="1">
            <a:off x="3505200" y="4442736"/>
            <a:ext cx="1088136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279984" y="4714841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5578322" y="2288232"/>
            <a:ext cx="1355878" cy="1170057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4187486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481935"/>
            <a:ext cx="2268536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 of </a:t>
            </a:r>
            <a:r>
              <a:rPr lang="en-US" sz="800" b="0" dirty="0" smtClean="0"/>
              <a:t>NPRR</a:t>
            </a:r>
          </a:p>
          <a:p>
            <a:pPr eaLnBrk="1" hangingPunct="1"/>
            <a:r>
              <a:rPr lang="en-US" sz="800" b="0" dirty="0" smtClean="0"/>
              <a:t>NPRR589(b)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</a:t>
            </a:r>
            <a:endParaRPr lang="en-US" sz="800" b="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4187486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11623" y="4184633"/>
            <a:ext cx="107594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11138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49052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79448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078338621"/>
              </p:ext>
            </p:extLst>
          </p:nvPr>
        </p:nvGraphicFramePr>
        <p:xfrm>
          <a:off x="76200" y="762000"/>
          <a:ext cx="8991599" cy="4581144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05226"/>
                <a:gridCol w="1075918"/>
                <a:gridCol w="1152769"/>
                <a:gridCol w="1085687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2015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4187486"/>
            <a:ext cx="1106424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None</a:t>
            </a:r>
            <a:endParaRPr lang="en-US" sz="105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837027" y="4172895"/>
            <a:ext cx="1091967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4178565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</p:spTree>
    <p:extLst>
      <p:ext uri="{BB962C8B-B14F-4D97-AF65-F5344CB8AC3E}">
        <p14:creationId xmlns:p14="http://schemas.microsoft.com/office/powerpoint/2010/main" val="36091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= $25M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3" y="709622"/>
            <a:ext cx="9087244" cy="5138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6/4/2014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“On Hold” projects listed separately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</a:t>
            </a:r>
            <a:r>
              <a:rPr lang="en-US" sz="1600" dirty="0"/>
              <a:t>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65418</TotalTime>
  <Words>554</Words>
  <Application>Microsoft Office PowerPoint</Application>
  <PresentationFormat>On-screen Show (4:3)</PresentationFormat>
  <Paragraphs>271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Custom Design</vt:lpstr>
      <vt:lpstr>PowerPoint Presentation</vt:lpstr>
      <vt:lpstr>2014 Project Update – Agenda</vt:lpstr>
      <vt:lpstr>Recent/Upcoming Project Highlights</vt:lpstr>
      <vt:lpstr>Recent ERCOT Internal Labor Results </vt:lpstr>
      <vt:lpstr>Planning Next Set of Project Bundles</vt:lpstr>
      <vt:lpstr>2014 Release Targets – Board-Approved NPRRs / SCRs / xGRRs</vt:lpstr>
      <vt:lpstr>2015 Release Targets – Board-Approved NPRRs / SCRs / xGRRs</vt:lpstr>
      <vt:lpstr>2014 Cash Flow Projection – Approved Projects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1587</cp:revision>
  <cp:lastPrinted>2013-09-18T20:40:57Z</cp:lastPrinted>
  <dcterms:created xsi:type="dcterms:W3CDTF">2005-04-21T14:28:35Z</dcterms:created>
  <dcterms:modified xsi:type="dcterms:W3CDTF">2014-06-10T20:49:26Z</dcterms:modified>
</cp:coreProperties>
</file>