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  <p:sldMasterId id="2147493497" r:id="rId6"/>
  </p:sldMasterIdLst>
  <p:notesMasterIdLst>
    <p:notesMasterId r:id="rId19"/>
  </p:notesMasterIdLst>
  <p:handoutMasterIdLst>
    <p:handoutMasterId r:id="rId20"/>
  </p:handoutMasterIdLst>
  <p:sldIdLst>
    <p:sldId id="260" r:id="rId7"/>
    <p:sldId id="347" r:id="rId8"/>
    <p:sldId id="403" r:id="rId9"/>
    <p:sldId id="404" r:id="rId10"/>
    <p:sldId id="405" r:id="rId11"/>
    <p:sldId id="398" r:id="rId12"/>
    <p:sldId id="399" r:id="rId13"/>
    <p:sldId id="400" r:id="rId14"/>
    <p:sldId id="392" r:id="rId15"/>
    <p:sldId id="393" r:id="rId16"/>
    <p:sldId id="396" r:id="rId17"/>
    <p:sldId id="402" r:id="rId1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ha, Christine" initials="CM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008373"/>
    <a:srgbClr val="55BAB7"/>
    <a:srgbClr val="00385E"/>
    <a:srgbClr val="C4E3E1"/>
    <a:srgbClr val="C0D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9" autoAdjust="0"/>
    <p:restoredTop sz="86438" autoAdjust="0"/>
  </p:normalViewPr>
  <p:slideViewPr>
    <p:cSldViewPr snapToGrid="0" snapToObjects="1">
      <p:cViewPr varScale="1">
        <p:scale>
          <a:sx n="111" d="100"/>
          <a:sy n="111" d="100"/>
        </p:scale>
        <p:origin x="-1518" y="-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15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0" d="100"/>
          <a:sy n="70" d="100"/>
        </p:scale>
        <p:origin x="-182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noFill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484B90-0160-4F8C-AFC2-20EC9FCCC15C}" type="slidenum">
              <a:rPr lang="en-US" smtClean="0"/>
              <a:pPr/>
              <a:t>11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0495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naomiu\Desktop\Divider_slide_background.png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622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Cover_final_Blank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3" y="-4763"/>
            <a:ext cx="9134475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F:\ercotlogo\ERCOT Logo\ERCOT logo_white.png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6038" y="6086475"/>
            <a:ext cx="1330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94360" y="493776"/>
            <a:ext cx="7946136" cy="11430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62456" y="1947672"/>
            <a:ext cx="6400800" cy="5720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994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Alert User Group 042814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sz="half" idx="10"/>
          </p:nvPr>
        </p:nvSpPr>
        <p:spPr>
          <a:xfrm>
            <a:off x="346074" y="1325562"/>
            <a:ext cx="8416926" cy="4846638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400" baseline="0">
                <a:solidFill>
                  <a:schemeClr val="accent6"/>
                </a:solidFill>
                <a:latin typeface="Calibri" pitchFamily="34" charset="0"/>
              </a:defRPr>
            </a:lvl1pPr>
            <a:lvl2pPr marL="742950" indent="-285750">
              <a:buClr>
                <a:srgbClr val="5D85A9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 pitchFamily="34" charset="0"/>
              </a:defRPr>
            </a:lvl2pPr>
            <a:lvl3pPr marL="1143000" indent="-228600">
              <a:buClr>
                <a:srgbClr val="19396E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 pitchFamily="34" charset="0"/>
              </a:defRPr>
            </a:lvl3pPr>
            <a:lvl4pPr>
              <a:buClr>
                <a:srgbClr val="19396E"/>
              </a:buClr>
              <a:defRPr sz="1600">
                <a:solidFill>
                  <a:schemeClr val="accent6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 anchor="ctr" anchorCtr="0"/>
          <a:lstStyle>
            <a:lvl1pPr algn="r">
              <a:defRPr sz="24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937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  <p:sldLayoutId id="2147493501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naomiu\Desktop\Divider_slide_background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  <p:pic>
        <p:nvPicPr>
          <p:cNvPr id="1027" name="Picture 3" descr="C:\Documents and Settings\naomiu\Desktop\Divider_slide_background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252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8" r:id="rId1"/>
    <p:sldLayoutId id="2147493499" r:id="rId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rc.com/pa/Stand/Pages/Project-2014-04-Physical-Security.aspx" TargetMode="External"/><Relationship Id="rId2" Type="http://schemas.openxmlformats.org/officeDocument/2006/relationships/hyperlink" Target="http://www.nerc.com/pa/Stand/Pages/Project-2014-XX-Critical-Infrastructure-Protection-Version-5-Revisions.aspx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2784654"/>
            <a:chOff x="603250" y="546100"/>
            <a:chExt cx="7727950" cy="2784654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Update in NERC CIP Activities</a:t>
              </a:r>
              <a:endParaRPr lang="en-US" sz="2000" b="1" i="1" dirty="0" smtClean="0"/>
            </a:p>
            <a:p>
              <a:endParaRPr lang="en-US" sz="2000" b="1" i="1" dirty="0"/>
            </a:p>
            <a:p>
              <a:r>
                <a:rPr lang="en-US" sz="2000" b="1" i="1" dirty="0" smtClean="0"/>
                <a:t>June 5, 2014</a:t>
              </a:r>
              <a:endParaRPr lang="en-US" sz="2000" i="1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871671"/>
            <a:ext cx="8416926" cy="530052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For those requirements and parts not listed below, compliance date would be effective date of standard, which is proposed to be </a:t>
            </a:r>
            <a:r>
              <a:rPr lang="en-US" dirty="0" smtClean="0">
                <a:solidFill>
                  <a:schemeClr val="tx1"/>
                </a:solidFill>
              </a:rPr>
              <a:t>later </a:t>
            </a:r>
            <a:r>
              <a:rPr lang="en-US" dirty="0">
                <a:solidFill>
                  <a:schemeClr val="tx1"/>
                </a:solidFill>
              </a:rPr>
              <a:t>of April 1, 2016 or </a:t>
            </a:r>
            <a:r>
              <a:rPr lang="en-US" dirty="0" smtClean="0">
                <a:solidFill>
                  <a:schemeClr val="tx1"/>
                </a:solidFill>
              </a:rPr>
              <a:t>3 </a:t>
            </a:r>
            <a:r>
              <a:rPr lang="en-US" dirty="0">
                <a:solidFill>
                  <a:schemeClr val="tx1"/>
                </a:solidFill>
              </a:rPr>
              <a:t>months following govt. approval.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40793" y="84033"/>
            <a:ext cx="7274607" cy="6556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CIP-002 to CIP-011 </a:t>
            </a:r>
            <a:r>
              <a:rPr lang="en-US" dirty="0" smtClean="0">
                <a:solidFill>
                  <a:schemeClr val="tx1"/>
                </a:solidFill>
              </a:rPr>
              <a:t>Implementation Plan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073277"/>
              </p:ext>
            </p:extLst>
          </p:nvPr>
        </p:nvGraphicFramePr>
        <p:xfrm>
          <a:off x="829492" y="2211978"/>
          <a:ext cx="7733211" cy="3785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9829"/>
                <a:gridCol w="2542903"/>
                <a:gridCol w="3840479"/>
              </a:tblGrid>
              <a:tr h="5820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Standard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Requirement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Proposed Implementation Periods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20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CIP-003-6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R2 (Low Impact)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Later of April 1, 2017 or 9 months following govt. approval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20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CIP-006-6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R1 (Comm. Networks)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Part 1.10 – Effective date plus 9 months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550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CIP-007-6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en-US" sz="1800" dirty="0" smtClean="0">
                          <a:effectLst/>
                        </a:rPr>
                        <a:t>R1 (Comm. Networks)</a:t>
                      </a:r>
                      <a:endParaRPr lang="en-US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Part 1.2 – Applicable non-programmable electronic equipment associated with new BES Cyber Systems - Effective date plus 6 months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0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CIP-010-2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R4 (transient devices)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Effective date plus 9 months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8450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3276600"/>
            <a:ext cx="9144000" cy="1168400"/>
          </a:xfrm>
          <a:prstGeom prst="rect">
            <a:avLst/>
          </a:prstGeom>
          <a:gradFill rotWithShape="1">
            <a:gsLst>
              <a:gs pos="0">
                <a:srgbClr val="5D85A9"/>
              </a:gs>
              <a:gs pos="100000">
                <a:srgbClr val="5D85A9">
                  <a:alpha val="2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aseline="-25000" dirty="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38150" y="3492500"/>
            <a:ext cx="8705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i="0" dirty="0" smtClean="0">
                <a:ln>
                  <a:solidFill>
                    <a:schemeClr val="bg2">
                      <a:alpha val="52000"/>
                    </a:schemeClr>
                  </a:solidFill>
                </a:ln>
                <a:solidFill>
                  <a:srgbClr val="000000"/>
                </a:solidFill>
                <a:latin typeface="Tahoma" pitchFamily="34" charset="0"/>
                <a:ea typeface="+mn-ea"/>
              </a:rPr>
              <a:t>Questions and Answers</a:t>
            </a:r>
            <a:endParaRPr lang="en-US" sz="1400" b="1" i="0" dirty="0">
              <a:ln>
                <a:solidFill>
                  <a:schemeClr val="bg2">
                    <a:alpha val="52000"/>
                  </a:schemeClr>
                </a:solidFill>
              </a:ln>
              <a:solidFill>
                <a:srgbClr val="000000"/>
              </a:solidFill>
              <a:latin typeface="Verdana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1140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974221"/>
            <a:ext cx="8416926" cy="519797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Project 2014-02 CIP Standards Version 5 </a:t>
            </a:r>
            <a:r>
              <a:rPr lang="en-US" dirty="0" smtClean="0">
                <a:solidFill>
                  <a:schemeClr val="tx1"/>
                </a:solidFill>
              </a:rPr>
              <a:t>Revisions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dirty="0">
                <a:solidFill>
                  <a:schemeClr val="tx1"/>
                </a:solidFill>
                <a:hlinkClick r:id="rId2"/>
              </a:rPr>
              <a:t>://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www.nerc.com/pa/Stand/Pages/Project-2014-XX-Critical-Infrastructure-Protection-Version-5-Revisions.aspx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BES Cyber Asset Survey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  <a:hlinkClick r:id="rId2"/>
              </a:rPr>
              <a:t>http://www.nerc.com/pa/Stand/Pages/Project-2014-XX-Critical-Infrastructure-Protection-Version-5-Revisions.aspx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Project 2014-04 Physical Security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www.nerc.com/pa/Stand/Pages/Project-2014-04-Physical-Security.aspx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References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9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1043492"/>
            <a:ext cx="7484176" cy="4901696"/>
          </a:xfrm>
        </p:spPr>
        <p:txBody>
          <a:bodyPr>
            <a:noAutofit/>
          </a:bodyPr>
          <a:lstStyle/>
          <a:p>
            <a:r>
              <a:rPr lang="en-US" sz="2700" kern="1200" baseline="0" dirty="0" smtClean="0">
                <a:solidFill>
                  <a:schemeClr val="tx1"/>
                </a:solidFill>
                <a:effectLst/>
              </a:rPr>
              <a:t>Update on </a:t>
            </a:r>
            <a:r>
              <a:rPr lang="en-US" sz="2800" dirty="0" smtClean="0"/>
              <a:t>CIP-014-1 </a:t>
            </a:r>
            <a:endParaRPr lang="en-US" sz="2700" kern="1200" baseline="0" dirty="0" smtClean="0">
              <a:solidFill>
                <a:schemeClr val="tx1"/>
              </a:solidFill>
              <a:effectLst/>
            </a:endParaRPr>
          </a:p>
          <a:p>
            <a:r>
              <a:rPr lang="en-US" sz="2700" kern="1200" baseline="0" dirty="0" smtClean="0">
                <a:solidFill>
                  <a:schemeClr val="tx1"/>
                </a:solidFill>
                <a:effectLst/>
              </a:rPr>
              <a:t>Update on </a:t>
            </a:r>
            <a:r>
              <a:rPr lang="en-US" sz="2700" dirty="0" smtClean="0"/>
              <a:t>Revisions to CIP </a:t>
            </a:r>
            <a:r>
              <a:rPr lang="en-US" sz="2700" kern="1200" dirty="0" smtClean="0">
                <a:solidFill>
                  <a:schemeClr val="tx1"/>
                </a:solidFill>
                <a:effectLst/>
              </a:rPr>
              <a:t>Version </a:t>
            </a:r>
            <a:r>
              <a:rPr lang="en-US" sz="2700" kern="1200" dirty="0" smtClean="0">
                <a:solidFill>
                  <a:schemeClr val="tx1"/>
                </a:solidFill>
                <a:effectLst/>
              </a:rPr>
              <a:t>5</a:t>
            </a:r>
            <a:endParaRPr lang="en-US" sz="2700" dirty="0" smtClean="0">
              <a:effectLst/>
            </a:endParaRPr>
          </a:p>
          <a:p>
            <a:pPr lvl="1"/>
            <a:r>
              <a:rPr lang="en-US" sz="2300" dirty="0" smtClean="0"/>
              <a:t>BES Cyber Asset Survey</a:t>
            </a:r>
            <a:endParaRPr lang="en-US" sz="2300" dirty="0" smtClean="0">
              <a:effectLst/>
            </a:endParaRPr>
          </a:p>
          <a:p>
            <a:pPr lvl="1"/>
            <a:r>
              <a:rPr lang="en-US" sz="2300" kern="1200" baseline="0" dirty="0" smtClean="0">
                <a:solidFill>
                  <a:schemeClr val="tx1"/>
                </a:solidFill>
                <a:effectLst/>
              </a:rPr>
              <a:t>Implementation Plan</a:t>
            </a:r>
            <a:endParaRPr lang="en-US" sz="2300" dirty="0" smtClean="0">
              <a:effectLst/>
            </a:endParaRPr>
          </a:p>
          <a:p>
            <a:pPr rtl="0" eaLnBrk="1" latinLnBrk="0" hangingPunct="1"/>
            <a:r>
              <a:rPr lang="en-US" sz="2700" kern="1200" baseline="0" dirty="0" smtClean="0">
                <a:solidFill>
                  <a:schemeClr val="tx1"/>
                </a:solidFill>
                <a:effectLst/>
              </a:rPr>
              <a:t>Questions</a:t>
            </a:r>
            <a:endParaRPr lang="en-US" sz="2700" dirty="0" smtClean="0"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>
              <a:tabLst>
                <a:tab pos="5948363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FERC Directive 	March 7</a:t>
            </a:r>
          </a:p>
          <a:p>
            <a:pPr>
              <a:tabLst>
                <a:tab pos="5948363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Approved by Industry Final Ballot	May 5</a:t>
            </a:r>
          </a:p>
          <a:p>
            <a:pPr>
              <a:tabLst>
                <a:tab pos="5948363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Adopted by NERC </a:t>
            </a:r>
            <a:r>
              <a:rPr lang="en-US" dirty="0">
                <a:solidFill>
                  <a:schemeClr val="tx1"/>
                </a:solidFill>
              </a:rPr>
              <a:t>Board of Trustees </a:t>
            </a:r>
            <a:r>
              <a:rPr lang="en-US" dirty="0" smtClean="0">
                <a:solidFill>
                  <a:schemeClr val="tx1"/>
                </a:solidFill>
              </a:rPr>
              <a:t>	May 13</a:t>
            </a:r>
          </a:p>
          <a:p>
            <a:pPr>
              <a:tabLst>
                <a:tab pos="5948363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NERC </a:t>
            </a:r>
            <a:r>
              <a:rPr lang="en-US" dirty="0">
                <a:solidFill>
                  <a:schemeClr val="tx1"/>
                </a:solidFill>
              </a:rPr>
              <a:t>staff is preparing the FERC </a:t>
            </a:r>
            <a:r>
              <a:rPr lang="en-US" dirty="0" smtClean="0">
                <a:solidFill>
                  <a:schemeClr val="tx1"/>
                </a:solidFill>
              </a:rPr>
              <a:t>filing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52785" y="152400"/>
            <a:ext cx="7462615" cy="6556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Key Dates: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Project 2014-04 Physical Security (CIP-014-1)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03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880218"/>
            <a:ext cx="8416926" cy="1486968"/>
          </a:xfrm>
        </p:spPr>
        <p:txBody>
          <a:bodyPr>
            <a:noAutofit/>
          </a:bodyPr>
          <a:lstStyle/>
          <a:p>
            <a:pPr>
              <a:tabLst>
                <a:tab pos="4572000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Standard Effective	</a:t>
            </a:r>
          </a:p>
          <a:p>
            <a:pPr lvl="1">
              <a:tabLst>
                <a:tab pos="45720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First </a:t>
            </a:r>
            <a:r>
              <a:rPr lang="en-US" dirty="0">
                <a:solidFill>
                  <a:schemeClr val="tx1"/>
                </a:solidFill>
              </a:rPr>
              <a:t>day of the first calendar quarter that is six months beyond </a:t>
            </a:r>
            <a:r>
              <a:rPr lang="en-US" dirty="0" smtClean="0">
                <a:solidFill>
                  <a:schemeClr val="tx1"/>
                </a:solidFill>
              </a:rPr>
              <a:t>3 </a:t>
            </a:r>
            <a:r>
              <a:rPr lang="en-US" dirty="0">
                <a:solidFill>
                  <a:schemeClr val="tx1"/>
                </a:solidFill>
              </a:rPr>
              <a:t>months following govt. </a:t>
            </a:r>
            <a:r>
              <a:rPr lang="en-US" dirty="0" smtClean="0">
                <a:solidFill>
                  <a:schemeClr val="tx1"/>
                </a:solidFill>
              </a:rPr>
              <a:t>approval</a:t>
            </a:r>
          </a:p>
          <a:p>
            <a:pPr lvl="1">
              <a:tabLst>
                <a:tab pos="4572000" algn="l"/>
              </a:tabLst>
            </a:pPr>
            <a:r>
              <a:rPr lang="en-US" dirty="0">
                <a:solidFill>
                  <a:schemeClr val="tx1"/>
                </a:solidFill>
              </a:rPr>
              <a:t>Initial Performance of Periodic Requirements</a:t>
            </a:r>
          </a:p>
          <a:p>
            <a:pPr lvl="1">
              <a:tabLst>
                <a:tab pos="4572000" algn="l"/>
              </a:tabLs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95601" y="75488"/>
            <a:ext cx="6019799" cy="65563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CIP-014-1 Implementation Plan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329424"/>
              </p:ext>
            </p:extLst>
          </p:nvPr>
        </p:nvGraphicFramePr>
        <p:xfrm>
          <a:off x="957036" y="2403506"/>
          <a:ext cx="7511847" cy="3364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4754"/>
                <a:gridCol w="5387093"/>
              </a:tblGrid>
              <a:tr h="2514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Requirement R1 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Must be completed on or before the effective date of the standard. 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2572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Requirement R2 shall be completed as follows</a:t>
                      </a:r>
                      <a:r>
                        <a:rPr lang="en-US" sz="1600" b="0" dirty="0" smtClean="0">
                          <a:effectLst/>
                        </a:rPr>
                        <a:t>: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377164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600" b="0">
                          <a:effectLst/>
                        </a:rPr>
                        <a:t>Parts 2.1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0" dirty="0">
                          <a:effectLst/>
                        </a:rPr>
                        <a:t>Shall be completed within 90 calendar days of the effective date of the proposed Reliability Standard.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377164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600" b="0">
                          <a:effectLst/>
                        </a:rPr>
                        <a:t>Parts 2.2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0">
                          <a:effectLst/>
                        </a:rPr>
                        <a:t>Shall be completed within 90 calendar days of the effective date of the proposed Reliability Standard.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377164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="0">
                          <a:effectLst/>
                        </a:rPr>
                        <a:t>Part 2.3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Shall be completed within 60 calendar days of the completion of performance under Requirement R2 part 2.2.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377164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600" b="0">
                          <a:effectLst/>
                        </a:rPr>
                        <a:t>Parts 2.4 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600" b="0" dirty="0">
                          <a:effectLst/>
                        </a:rPr>
                        <a:t>Shall be completed within 90 calendar days of the effective date of the proposed Reliability Standard.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013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95601" y="75487"/>
            <a:ext cx="6019799" cy="65563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CIP-014-1 Implementation Plan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98042"/>
              </p:ext>
            </p:extLst>
          </p:nvPr>
        </p:nvGraphicFramePr>
        <p:xfrm>
          <a:off x="854487" y="1096521"/>
          <a:ext cx="7511847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4754"/>
                <a:gridCol w="5387093"/>
              </a:tblGrid>
              <a:tr h="3771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Requirement R3 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Shall be completed within 7 calendar days of completion of performance under Requirement R2.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3771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Requirement R4 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Shall be completed within 120 calendar days of completion of performance under Requirement R2.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3771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Requirement R5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Shall be completed within 120 calendar days of completion of performance under Requirement R2.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12572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Requirement R6 shall be completed as follows</a:t>
                      </a:r>
                      <a:r>
                        <a:rPr lang="en-US" sz="1600" b="0" dirty="0" smtClean="0">
                          <a:effectLst/>
                        </a:rPr>
                        <a:t>: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3771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Part 6.1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Shall be completed within 90 calendar days of completion of performance under Requirement R5.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3771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Part 6.2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Shall be completed within 90 calendar days of completion of performance under Requirement R5.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2514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Part 6.3 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Shall be completed within 60 calendar days of Requirement R6 part 6.2.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  <a:tr h="3771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Part 6.4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Shall be completed within 90 calendar days of completion of performance under Requirement R5.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841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1017639"/>
            <a:ext cx="8416926" cy="5154561"/>
          </a:xfrm>
        </p:spPr>
        <p:txBody>
          <a:bodyPr>
            <a:normAutofit/>
          </a:bodyPr>
          <a:lstStyle/>
          <a:p>
            <a:pPr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CIP Standards Revisions</a:t>
            </a: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Ballot Pool Open 	June 2 – July 2</a:t>
            </a: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45-day </a:t>
            </a:r>
            <a:r>
              <a:rPr lang="en-US" dirty="0">
                <a:solidFill>
                  <a:schemeClr val="tx1"/>
                </a:solidFill>
              </a:rPr>
              <a:t>comment period </a:t>
            </a:r>
            <a:r>
              <a:rPr lang="en-US" dirty="0" smtClean="0">
                <a:solidFill>
                  <a:schemeClr val="tx1"/>
                </a:solidFill>
              </a:rPr>
              <a:t>	June 2 – July 16</a:t>
            </a: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Ballot 	July 7 – July 16</a:t>
            </a: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Non-Binding Poll  (VRF/VSL) 	July </a:t>
            </a:r>
            <a:r>
              <a:rPr lang="en-US" dirty="0">
                <a:solidFill>
                  <a:schemeClr val="tx1"/>
                </a:solidFill>
              </a:rPr>
              <a:t>7 – July </a:t>
            </a:r>
            <a:r>
              <a:rPr lang="en-US" dirty="0" smtClean="0">
                <a:solidFill>
                  <a:schemeClr val="tx1"/>
                </a:solidFill>
              </a:rPr>
              <a:t>16</a:t>
            </a: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RSAWs	June 17</a:t>
            </a: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Industry Webinar	June 19</a:t>
            </a: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SDT meeting, St</a:t>
            </a:r>
            <a:r>
              <a:rPr lang="en-US" dirty="0">
                <a:solidFill>
                  <a:schemeClr val="tx1"/>
                </a:solidFill>
              </a:rPr>
              <a:t>. Paul, </a:t>
            </a:r>
            <a:r>
              <a:rPr lang="en-US" dirty="0" smtClean="0">
                <a:solidFill>
                  <a:schemeClr val="tx1"/>
                </a:solidFill>
              </a:rPr>
              <a:t>MN	Week of July 28</a:t>
            </a: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SDT meeting, San </a:t>
            </a:r>
            <a:r>
              <a:rPr lang="en-US" dirty="0">
                <a:solidFill>
                  <a:schemeClr val="tx1"/>
                </a:solidFill>
              </a:rPr>
              <a:t>Francisco, </a:t>
            </a:r>
            <a:r>
              <a:rPr lang="en-US" dirty="0" smtClean="0">
                <a:solidFill>
                  <a:schemeClr val="tx1"/>
                </a:solidFill>
              </a:rPr>
              <a:t>CA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	Week of August </a:t>
            </a:r>
            <a:r>
              <a:rPr lang="en-US" dirty="0">
                <a:solidFill>
                  <a:schemeClr val="tx1"/>
                </a:solidFill>
              </a:rPr>
              <a:t>19 </a:t>
            </a:r>
          </a:p>
          <a:p>
            <a:pPr lvl="1">
              <a:tabLst>
                <a:tab pos="5943600" algn="l"/>
              </a:tabLst>
            </a:pPr>
            <a:endParaRPr lang="en-US" dirty="0" smtClean="0">
              <a:solidFill>
                <a:schemeClr val="tx1"/>
              </a:solidFill>
            </a:endParaRPr>
          </a:p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9396E"/>
              </a:buClr>
              <a:buSzTx/>
              <a:buFont typeface="Arial"/>
              <a:buChar char="•"/>
              <a:tabLst>
                <a:tab pos="5943600" algn="l"/>
              </a:tabLst>
              <a:defRPr/>
            </a:pPr>
            <a:r>
              <a:rPr lang="en-US" kern="1200" baseline="0" dirty="0" smtClean="0">
                <a:solidFill>
                  <a:schemeClr val="tx1"/>
                </a:solidFill>
                <a:effectLst/>
              </a:rPr>
              <a:t>BES Cyber Asset Survey Comments 	May 30 – July 14</a:t>
            </a:r>
          </a:p>
          <a:p>
            <a:pPr marL="342900" lvl="1" indent="-342900">
              <a:buClr>
                <a:srgbClr val="19396E"/>
              </a:buClr>
              <a:buFont typeface="Arial"/>
              <a:buChar char="•"/>
              <a:tabLst>
                <a:tab pos="5943600" algn="l"/>
              </a:tabLst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42900" lvl="1" indent="-342900">
              <a:buClr>
                <a:srgbClr val="19396E"/>
              </a:buClr>
              <a:buFont typeface="Arial"/>
              <a:buChar char="•"/>
              <a:tabLst>
                <a:tab pos="5943600" algn="l"/>
              </a:tabLst>
            </a:pPr>
            <a:r>
              <a:rPr lang="en-US" sz="2400" dirty="0" smtClean="0">
                <a:solidFill>
                  <a:schemeClr val="tx1"/>
                </a:solidFill>
              </a:rPr>
              <a:t>NERC </a:t>
            </a:r>
            <a:r>
              <a:rPr lang="en-US" sz="2400" dirty="0">
                <a:solidFill>
                  <a:schemeClr val="tx1"/>
                </a:solidFill>
              </a:rPr>
              <a:t>RAI </a:t>
            </a:r>
            <a:r>
              <a:rPr lang="en-US" sz="2400" dirty="0" smtClean="0">
                <a:solidFill>
                  <a:schemeClr val="tx1"/>
                </a:solidFill>
              </a:rPr>
              <a:t>Webinar	June </a:t>
            </a:r>
            <a:r>
              <a:rPr lang="en-US" sz="2400" dirty="0">
                <a:solidFill>
                  <a:schemeClr val="tx1"/>
                </a:solidFill>
              </a:rPr>
              <a:t>19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Key Dates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CIP-002 to CIP-011 Revisions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755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914400"/>
            <a:ext cx="8416926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To gain understanding of the term “BES Cyber Asset”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NERC to conduct </a:t>
            </a:r>
            <a:r>
              <a:rPr lang="en-US" dirty="0">
                <a:solidFill>
                  <a:schemeClr val="tx1"/>
                </a:solidFill>
              </a:rPr>
              <a:t>a survey of responsible entities during the implementation period </a:t>
            </a:r>
            <a:r>
              <a:rPr lang="en-US" dirty="0" smtClean="0">
                <a:solidFill>
                  <a:schemeClr val="tx1"/>
                </a:solidFill>
              </a:rPr>
              <a:t>for CIP </a:t>
            </a:r>
            <a:r>
              <a:rPr lang="en-US" dirty="0">
                <a:solidFill>
                  <a:schemeClr val="tx1"/>
                </a:solidFill>
              </a:rPr>
              <a:t>Version </a:t>
            </a:r>
            <a:r>
              <a:rPr lang="en-US" dirty="0" smtClean="0">
                <a:solidFill>
                  <a:schemeClr val="tx1"/>
                </a:solidFill>
              </a:rPr>
              <a:t>5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Determine </a:t>
            </a:r>
            <a:r>
              <a:rPr lang="en-US" dirty="0">
                <a:solidFill>
                  <a:schemeClr val="tx1"/>
                </a:solidFill>
              </a:rPr>
              <a:t>the types of Cyber Assets that are included </a:t>
            </a:r>
            <a:r>
              <a:rPr lang="en-US" dirty="0" smtClean="0">
                <a:solidFill>
                  <a:schemeClr val="tx1"/>
                </a:solidFill>
              </a:rPr>
              <a:t>in the definition </a:t>
            </a:r>
            <a:r>
              <a:rPr lang="en-US" dirty="0">
                <a:solidFill>
                  <a:schemeClr val="tx1"/>
                </a:solidFill>
              </a:rPr>
              <a:t>of BES Cyber Asset due to the 15-minute parameter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Determine the types of Cyber Assets that are </a:t>
            </a:r>
            <a:r>
              <a:rPr lang="en-US" dirty="0" smtClean="0">
                <a:solidFill>
                  <a:schemeClr val="tx1"/>
                </a:solidFill>
              </a:rPr>
              <a:t>excluded </a:t>
            </a:r>
            <a:r>
              <a:rPr lang="en-US" dirty="0">
                <a:solidFill>
                  <a:schemeClr val="tx1"/>
                </a:solidFill>
              </a:rPr>
              <a:t>from the definition of BES Cyber Asset due to the 15-minute </a:t>
            </a:r>
            <a:r>
              <a:rPr lang="en-US" dirty="0" smtClean="0">
                <a:solidFill>
                  <a:schemeClr val="tx1"/>
                </a:solidFill>
              </a:rPr>
              <a:t>parameter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1200" baseline="0" dirty="0" smtClean="0">
                <a:solidFill>
                  <a:schemeClr val="tx1"/>
                </a:solidFill>
                <a:effectLst/>
              </a:rPr>
              <a:t>BES Cyber Asset Survey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253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914400"/>
            <a:ext cx="8416926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Based on </a:t>
            </a:r>
            <a:r>
              <a:rPr lang="en-US" dirty="0">
                <a:solidFill>
                  <a:schemeClr val="tx1"/>
                </a:solidFill>
              </a:rPr>
              <a:t>the survey data, NERC is required to </a:t>
            </a:r>
            <a:r>
              <a:rPr lang="en-US" dirty="0" smtClean="0">
                <a:solidFill>
                  <a:schemeClr val="tx1"/>
                </a:solidFill>
              </a:rPr>
              <a:t>explain to FERC: 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Specific </a:t>
            </a:r>
            <a:r>
              <a:rPr lang="en-US" dirty="0">
                <a:solidFill>
                  <a:schemeClr val="tx1"/>
                </a:solidFill>
              </a:rPr>
              <a:t>ways in which entities determine which Cyber Assets meet the 15-minute parameter; </a:t>
            </a:r>
            <a:endParaRPr lang="en-US" dirty="0" smtClean="0">
              <a:solidFill>
                <a:schemeClr val="tx1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Types </a:t>
            </a:r>
            <a:r>
              <a:rPr lang="en-US" dirty="0">
                <a:solidFill>
                  <a:schemeClr val="tx1"/>
                </a:solidFill>
              </a:rPr>
              <a:t>or functions of Cyber Assets that are excluded from being designated as BES Cyber Assets and the rationale as to why; </a:t>
            </a:r>
            <a:endParaRPr lang="en-US" dirty="0" smtClean="0">
              <a:solidFill>
                <a:schemeClr val="tx1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Common </a:t>
            </a:r>
            <a:r>
              <a:rPr lang="en-US" dirty="0">
                <a:solidFill>
                  <a:schemeClr val="tx1"/>
                </a:solidFill>
              </a:rPr>
              <a:t>problem areas with entities improperly designating BES Cyber Assets; and </a:t>
            </a:r>
            <a:endParaRPr lang="en-US" dirty="0" smtClean="0">
              <a:solidFill>
                <a:schemeClr val="tx1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Feedback </a:t>
            </a:r>
            <a:r>
              <a:rPr lang="en-US" dirty="0">
                <a:solidFill>
                  <a:schemeClr val="tx1"/>
                </a:solidFill>
              </a:rPr>
              <a:t>from each region participating in the implementation study on lessons learned with the application of the BES Cyber Asset definition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1200" baseline="0" dirty="0" smtClean="0">
                <a:solidFill>
                  <a:schemeClr val="tx1"/>
                </a:solidFill>
                <a:effectLst/>
              </a:rPr>
              <a:t>BES Cyber Asset Survey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876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982766"/>
            <a:ext cx="8416926" cy="5189434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Builds from April 1, 2016 effective date of V5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While the standard has an effective date, a compliance date may differ for Requirements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Do not expect IAC language from V5 to go into effect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following from V5 implementation remains the same: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Initial performance of certain periodic requirements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Previous identity verification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Planned or unplanned changes resulting in a higher categorization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8961" y="92579"/>
            <a:ext cx="7616440" cy="65563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CIP-002 to </a:t>
            </a:r>
            <a:r>
              <a:rPr lang="en-US" dirty="0" smtClean="0">
                <a:solidFill>
                  <a:schemeClr val="tx1"/>
                </a:solidFill>
              </a:rPr>
              <a:t>CIP-011 Revision </a:t>
            </a:r>
            <a:r>
              <a:rPr lang="en-US" dirty="0">
                <a:solidFill>
                  <a:schemeClr val="tx1"/>
                </a:solidFill>
              </a:rPr>
              <a:t>Implementation </a:t>
            </a:r>
            <a:r>
              <a:rPr lang="en-US" dirty="0" smtClean="0">
                <a:solidFill>
                  <a:schemeClr val="tx1"/>
                </a:solidFill>
              </a:rPr>
              <a:t>Plan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6743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ZwT7s9dV_files\slide0001_image001.gi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xB0EvMUz_files\slide0001_image001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PUdDrQ80_files\slide0001_image001.png"/>
</p:tagLst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3021</TotalTime>
  <Words>652</Words>
  <Application>Microsoft Office PowerPoint</Application>
  <PresentationFormat>On-screen Show (4:3)</PresentationFormat>
  <Paragraphs>105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Custom Design</vt:lpstr>
      <vt:lpstr>1_Custom Design</vt:lpstr>
      <vt:lpstr>PowerPoint Presentation</vt:lpstr>
      <vt:lpstr>Agenda</vt:lpstr>
      <vt:lpstr>Key Dates:  Project 2014-04 Physical Security (CIP-014-1) </vt:lpstr>
      <vt:lpstr>CIP-014-1 Implementation Plan</vt:lpstr>
      <vt:lpstr>CIP-014-1 Implementation Plan</vt:lpstr>
      <vt:lpstr>Key Dates CIP-002 to CIP-011 Revisions</vt:lpstr>
      <vt:lpstr>BES Cyber Asset Survey</vt:lpstr>
      <vt:lpstr>BES Cyber Asset Survey</vt:lpstr>
      <vt:lpstr>CIP-002 to CIP-011 Revision Implementation Plan</vt:lpstr>
      <vt:lpstr>CIP-002 to CIP-011 Implementation Plan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Hasha, Christine</cp:lastModifiedBy>
  <cp:revision>212</cp:revision>
  <cp:lastPrinted>2014-06-04T19:53:14Z</cp:lastPrinted>
  <dcterms:created xsi:type="dcterms:W3CDTF">2010-04-12T23:12:02Z</dcterms:created>
  <dcterms:modified xsi:type="dcterms:W3CDTF">2014-06-04T19:55:35Z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