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  <p:sldMasterId id="2147493495" r:id="rId6"/>
  </p:sldMasterIdLst>
  <p:notesMasterIdLst>
    <p:notesMasterId r:id="rId16"/>
  </p:notesMasterIdLst>
  <p:handoutMasterIdLst>
    <p:handoutMasterId r:id="rId17"/>
  </p:handoutMasterIdLst>
  <p:sldIdLst>
    <p:sldId id="390" r:id="rId7"/>
    <p:sldId id="402" r:id="rId8"/>
    <p:sldId id="407" r:id="rId9"/>
    <p:sldId id="403" r:id="rId10"/>
    <p:sldId id="404" r:id="rId11"/>
    <p:sldId id="405" r:id="rId12"/>
    <p:sldId id="406" r:id="rId13"/>
    <p:sldId id="410" r:id="rId14"/>
    <p:sldId id="408" r:id="rId15"/>
  </p:sldIdLst>
  <p:sldSz cx="9144000" cy="6858000" type="screen4x3"/>
  <p:notesSz cx="7010400" cy="9296400"/>
  <p:custDataLst>
    <p:tags r:id="rId1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ackmer, Kelly" initials="B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AB7"/>
    <a:srgbClr val="FFFFCC"/>
    <a:srgbClr val="005386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4289" autoAdjust="0"/>
  </p:normalViewPr>
  <p:slideViewPr>
    <p:cSldViewPr snapToGrid="0" snapToObjects="1">
      <p:cViewPr>
        <p:scale>
          <a:sx n="100" d="100"/>
          <a:sy n="100" d="100"/>
        </p:scale>
        <p:origin x="-288" y="-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190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5-29T16:35:50.719" idx="1">
    <p:pos x="5022" y="930"/>
    <p:text>This was something that was stressed by Nexant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569A63F-2A04-4F8A-943E-6C0071B544BD}" type="datetimeFigureOut">
              <a:rPr lang="en-US"/>
              <a:pPr>
                <a:defRPr/>
              </a:pPr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043996-4F8F-43BF-9CDB-AFB66DFDA2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084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70F248-A53D-4AAD-A67D-DC1D0699B973}" type="datetimeFigureOut">
              <a:rPr lang="en-US"/>
              <a:pPr>
                <a:defRPr/>
              </a:pPr>
              <a:t>6/4/2014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029EE5-8130-4596-9728-6E98AB412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B6DB7B-E99C-484C-B27A-81FDA0D827DB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8400F93-600B-449B-9741-C5CF1D92FE0D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9854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5AA4A90-1F40-451F-BD15-E9AE863DD61F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6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12DCD98-9F9D-44B2-B071-D971767C3A23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6332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E2F9011-2197-4A94-9067-78E7FFBDD644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92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C22A5C-D055-4E8A-AE29-FD90A5313961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630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34A995C-9A24-4CB4-B5BA-86BAE686558F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25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AD55DD1-D27E-4C8D-A799-129DC69C2C38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35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DA0A970-D096-4355-A568-DC4C57494832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2469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cap="all" dirty="0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787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85000"/>
                </a:prstClr>
              </a:solidFill>
              <a:latin typeface="+mn-lt"/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417B3CE-2E22-4761-876B-098A487C16A5}" type="slidenum">
              <a:rPr lang="en-US" sz="1000" b="1" cap="all">
                <a:solidFill>
                  <a:prstClr val="black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cap="all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pic>
        <p:nvPicPr>
          <p:cNvPr id="7" name="Picture 13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cap="all"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b="1" cap="all"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August 1, 2013</a:t>
            </a:r>
          </a:p>
        </p:txBody>
      </p:sp>
    </p:spTree>
    <p:extLst>
      <p:ext uri="{BB962C8B-B14F-4D97-AF65-F5344CB8AC3E}">
        <p14:creationId xmlns:p14="http://schemas.microsoft.com/office/powerpoint/2010/main" val="271072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9AA9D0F-571B-4931-A99F-4CDF19C80675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7073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61A74A1-4428-487F-BBF3-F1FD6425D6F5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5261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3EB7CBC-DE94-4FE5-AB9A-25F8DBEF549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00822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39CAB3F-DDA8-47F1-A774-92EF80AEDE4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17837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5532654-6568-4AEF-9ABE-F813900821A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85040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D4FDE51-E247-43F1-AF08-2BDC0C209D1C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4290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70640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E597D66-05B0-4B15-8533-768EC8DA1808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95511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1030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95" r:id="rId1"/>
    <p:sldLayoutId id="2147493596" r:id="rId2"/>
    <p:sldLayoutId id="2147493597" r:id="rId3"/>
    <p:sldLayoutId id="2147493598" r:id="rId4"/>
    <p:sldLayoutId id="2147493599" r:id="rId5"/>
    <p:sldLayoutId id="2147493600" r:id="rId6"/>
    <p:sldLayoutId id="2147493601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4A4C10-097B-48BF-AF3E-CF97D1A0E7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02" r:id="rId1"/>
    <p:sldLayoutId id="2147493603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3078" name="Picture 8" descr="ERCOT cmyk-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5850" y="6010275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+mn-lt"/>
                <a:cs typeface="+mn-cs"/>
              </a:rPr>
              <a:t>ERCOT PUBLIC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+mn-lt"/>
                <a:cs typeface="+mn-cs"/>
              </a:rPr>
              <a:t>8/1/2013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04" r:id="rId1"/>
    <p:sldLayoutId id="2147493605" r:id="rId2"/>
    <p:sldLayoutId id="2147493606" r:id="rId3"/>
    <p:sldLayoutId id="2147493607" r:id="rId4"/>
    <p:sldLayoutId id="2147493608" r:id="rId5"/>
    <p:sldLayoutId id="2147493609" r:id="rId6"/>
    <p:sldLayoutId id="2147493610" r:id="rId7"/>
    <p:sldLayoutId id="2147493611" r:id="rId8"/>
    <p:sldLayoutId id="2147493612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"/>
          <p:cNvGrpSpPr>
            <a:grpSpLocks/>
          </p:cNvGrpSpPr>
          <p:nvPr/>
        </p:nvGrpSpPr>
        <p:grpSpPr bwMode="auto">
          <a:xfrm>
            <a:off x="603250" y="936625"/>
            <a:ext cx="7727950" cy="4877535"/>
            <a:chOff x="603250" y="546100"/>
            <a:chExt cx="7727950" cy="4877311"/>
          </a:xfrm>
        </p:grpSpPr>
        <p:pic>
          <p:nvPicPr>
            <p:cNvPr id="22531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353"/>
              <a:ext cx="7543800" cy="32930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Overview of Recommendations from </a:t>
              </a:r>
              <a:r>
                <a:rPr lang="en-US" sz="3200" b="1" dirty="0" err="1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Nexant</a:t>
              </a: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 </a:t>
              </a: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Review of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ERCOT Black Start Program</a:t>
              </a:r>
              <a:endPara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Kelly Blackmer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Manager, Operations Readiness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ROS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June 5, 2014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553"/>
              <a:ext cx="6286500" cy="1269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0" y="179143"/>
            <a:ext cx="8248650" cy="46166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History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9664" y="876300"/>
            <a:ext cx="8229600" cy="4954588"/>
          </a:xfrm>
        </p:spPr>
        <p:txBody>
          <a:bodyPr>
            <a:noAutofit/>
          </a:bodyPr>
          <a:lstStyle/>
          <a:p>
            <a:pPr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After the 2013 Black Start Training, ERCOT decided to undertake a comprehensive, third-party review of the black start program, in order to identify changes that would either:</a:t>
            </a:r>
          </a:p>
          <a:p>
            <a:pPr lvl="1"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sz="2400" b="0" dirty="0" smtClean="0">
                <a:solidFill>
                  <a:schemeClr val="accent2">
                    <a:lumMod val="75000"/>
                  </a:schemeClr>
                </a:solidFill>
              </a:rPr>
              <a:t>Reduce the likelihood of a blackout;</a:t>
            </a:r>
          </a:p>
          <a:p>
            <a:pPr lvl="1"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</a:rPr>
              <a:t>Expedite the restoration of the system in the event of a blackout; or,</a:t>
            </a:r>
          </a:p>
          <a:p>
            <a:pPr lvl="1"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sz="2400" dirty="0" smtClean="0">
                <a:solidFill>
                  <a:schemeClr val="accent2">
                    <a:lumMod val="75000"/>
                  </a:schemeClr>
                </a:solidFill>
              </a:rPr>
              <a:t>Improve the black start unit procurement process in a way that would effectiveness of the black start plan </a:t>
            </a:r>
          </a:p>
          <a:p>
            <a:pPr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b="1" dirty="0" smtClean="0"/>
              <a:t>ERCOT issued an RFP and selected </a:t>
            </a:r>
            <a:r>
              <a:rPr lang="en-US" altLang="en-US" b="1" dirty="0" err="1" smtClean="0"/>
              <a:t>Nexant</a:t>
            </a:r>
            <a:r>
              <a:rPr lang="en-US" altLang="en-US" b="1" dirty="0" smtClean="0"/>
              <a:t> to perform this review</a:t>
            </a:r>
          </a:p>
          <a:p>
            <a:pPr lvl="1" eaLnBrk="1" hangingPunct="1">
              <a:lnSpc>
                <a:spcPts val="2600"/>
              </a:lnSpc>
              <a:spcBef>
                <a:spcPts val="1200"/>
              </a:spcBef>
              <a:defRPr/>
            </a:pPr>
            <a:r>
              <a:rPr lang="en-US" altLang="en-US" dirty="0" err="1" smtClean="0">
                <a:solidFill>
                  <a:schemeClr val="accent2">
                    <a:lumMod val="75000"/>
                  </a:schemeClr>
                </a:solidFill>
              </a:rPr>
              <a:t>Nexant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 staff on project had significant operational experience, primarily in WECC </a:t>
            </a:r>
          </a:p>
        </p:txBody>
      </p:sp>
    </p:spTree>
    <p:extLst>
      <p:ext uri="{BB962C8B-B14F-4D97-AF65-F5344CB8AC3E}">
        <p14:creationId xmlns:p14="http://schemas.microsoft.com/office/powerpoint/2010/main" val="238823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81024" y="179143"/>
            <a:ext cx="8258175" cy="46166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Background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9664" y="990600"/>
            <a:ext cx="8229600" cy="49545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dirty="0" err="1" smtClean="0">
                <a:solidFill>
                  <a:schemeClr val="accent2">
                    <a:lumMod val="75000"/>
                  </a:schemeClr>
                </a:solidFill>
              </a:rPr>
              <a:t>Nexant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 reviewed aspects of ERCOT normal and emergency operations, and black start unit procurement and restoration plans, in order to develop recommendations</a:t>
            </a:r>
          </a:p>
          <a:p>
            <a:pPr eaLnBrk="1" hangingPunct="1">
              <a:defRPr/>
            </a:pPr>
            <a:r>
              <a:rPr lang="en-US" altLang="en-US" dirty="0" smtClean="0"/>
              <a:t>Detailed results and recommendations were provided by </a:t>
            </a:r>
            <a:r>
              <a:rPr lang="en-US" altLang="en-US" dirty="0" err="1" smtClean="0"/>
              <a:t>Nexant</a:t>
            </a:r>
            <a:r>
              <a:rPr lang="en-US" altLang="en-US" dirty="0" smtClean="0"/>
              <a:t> at the April 29 BSWG meeting (this meeting was open, and an invitation was sent to the ROS exploder)</a:t>
            </a:r>
          </a:p>
          <a:p>
            <a:pPr eaLnBrk="1" hangingPunct="1">
              <a:defRPr/>
            </a:pP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We wanted to provide an overview </a:t>
            </a:r>
            <a:r>
              <a:rPr lang="en-US" altLang="en-US" dirty="0"/>
              <a:t>to </a:t>
            </a:r>
            <a:r>
              <a:rPr lang="en-US" altLang="en-US" dirty="0" smtClean="0"/>
              <a:t>ROS 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</a:rPr>
              <a:t>of the recommendations, since ERCOT will likely be proposing changes to implement many of these </a:t>
            </a:r>
          </a:p>
        </p:txBody>
      </p:sp>
    </p:spTree>
    <p:extLst>
      <p:ext uri="{BB962C8B-B14F-4D97-AF65-F5344CB8AC3E}">
        <p14:creationId xmlns:p14="http://schemas.microsoft.com/office/powerpoint/2010/main" val="11117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81024" y="179143"/>
            <a:ext cx="8258175" cy="461665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Results 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379664" y="1076325"/>
            <a:ext cx="8229600" cy="4868863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Nexant</a:t>
            </a:r>
            <a:r>
              <a:rPr lang="en-US" altLang="en-US" dirty="0" smtClean="0"/>
              <a:t> gave ERCOT recommendations in three areas: </a:t>
            </a:r>
          </a:p>
          <a:p>
            <a:pPr lvl="1" eaLnBrk="1" hangingPunct="1"/>
            <a:r>
              <a:rPr lang="en-US" altLang="en-US" dirty="0" smtClean="0"/>
              <a:t>Preventative Assessment: </a:t>
            </a:r>
          </a:p>
          <a:p>
            <a:pPr lvl="2" eaLnBrk="1" hangingPunct="1"/>
            <a:r>
              <a:rPr lang="en-US" altLang="en-US" dirty="0" smtClean="0"/>
              <a:t>These recommendations focus on the tools and processes needed to prevent a blackout from occurring</a:t>
            </a:r>
          </a:p>
          <a:p>
            <a:pPr lvl="1" eaLnBrk="1" hangingPunct="1"/>
            <a:r>
              <a:rPr lang="en-US" altLang="en-US" dirty="0" smtClean="0"/>
              <a:t>Restorative Assessment: </a:t>
            </a:r>
          </a:p>
          <a:p>
            <a:pPr lvl="2" eaLnBrk="1" hangingPunct="1"/>
            <a:r>
              <a:rPr lang="en-US" altLang="en-US" dirty="0" smtClean="0"/>
              <a:t>These recommendations focus on the tools and processes that would be needed for the restoration of the ERCOT System should a blackout occur</a:t>
            </a:r>
          </a:p>
          <a:p>
            <a:pPr lvl="1" eaLnBrk="1" hangingPunct="1"/>
            <a:r>
              <a:rPr lang="en-US" altLang="en-US" dirty="0" smtClean="0"/>
              <a:t>Procurement Assessment: </a:t>
            </a:r>
          </a:p>
          <a:p>
            <a:pPr lvl="2" eaLnBrk="1" hangingPunct="1"/>
            <a:r>
              <a:rPr lang="en-US" altLang="en-US" dirty="0" smtClean="0"/>
              <a:t>These focus on the tools and methodologies used in the procurement of contracted Black Start resources</a:t>
            </a:r>
          </a:p>
          <a:p>
            <a:pPr eaLnBrk="1" hangingPunct="1"/>
            <a:r>
              <a:rPr lang="en-US" altLang="en-US" dirty="0" smtClean="0"/>
              <a:t>The following slides summarize the key recommendations that are stakeholder-facing</a:t>
            </a:r>
            <a:endParaRPr lang="en-US" altLang="en-US" dirty="0"/>
          </a:p>
          <a:p>
            <a:pPr eaLnBrk="1" hangingPunct="1"/>
            <a:endParaRPr lang="en-US" altLang="en-US" dirty="0" smtClean="0"/>
          </a:p>
          <a:p>
            <a:pPr lvl="1"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09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dirty="0" smtClean="0"/>
              <a:t>Set performance </a:t>
            </a:r>
            <a:r>
              <a:rPr lang="en-US" altLang="en-US" dirty="0"/>
              <a:t>criteria for frequency disturbances under emergency conditions </a:t>
            </a:r>
          </a:p>
          <a:p>
            <a:pPr lvl="1" eaLnBrk="1" hangingPunct="1"/>
            <a:r>
              <a:rPr lang="en-US" altLang="en-US" dirty="0"/>
              <a:t>Evaluate system performance for meeting above criteria </a:t>
            </a:r>
          </a:p>
          <a:p>
            <a:pPr lvl="1" eaLnBrk="1" hangingPunct="1"/>
            <a:r>
              <a:rPr lang="en-US" altLang="en-US" dirty="0" smtClean="0"/>
              <a:t>Modify measure (PRC) used to assess emergency conditions to allow assessment against performance criteria</a:t>
            </a:r>
          </a:p>
          <a:p>
            <a:pPr lvl="1" eaLnBrk="1" hangingPunct="1"/>
            <a:r>
              <a:rPr lang="en-US" altLang="en-US" dirty="0" smtClean="0"/>
              <a:t>Modify/document triggers for different levels of emergency operations</a:t>
            </a:r>
          </a:p>
          <a:p>
            <a:pPr lvl="1" eaLnBrk="1" hangingPunct="1"/>
            <a:r>
              <a:rPr lang="en-US" altLang="en-US" dirty="0" smtClean="0"/>
              <a:t>Modify EEA actions to preserve / restore reserves during EEA in order to meet performance criteria</a:t>
            </a:r>
          </a:p>
          <a:p>
            <a:pPr lvl="1" eaLnBrk="1" hangingPunct="1"/>
            <a:r>
              <a:rPr lang="en-US" altLang="en-US" dirty="0" smtClean="0"/>
              <a:t>Modify UFLS plan to include a larger number of smaller blocks</a:t>
            </a:r>
          </a:p>
          <a:p>
            <a:pPr lvl="1" eaLnBrk="1" hangingPunct="1"/>
            <a:r>
              <a:rPr lang="en-US" altLang="en-US" dirty="0" smtClean="0"/>
              <a:t>Develop process/criteria for restoring UFLS-tripped load</a:t>
            </a:r>
          </a:p>
          <a:p>
            <a:pPr lvl="1" eaLnBrk="1" hangingPunct="1"/>
            <a:endParaRPr lang="en-US" altLang="en-US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90549" y="160093"/>
            <a:ext cx="810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Preventative Assessment </a:t>
            </a:r>
            <a:r>
              <a:rPr lang="en-US" altLang="en-US" dirty="0" smtClean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87576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Evaluate </a:t>
            </a:r>
            <a:r>
              <a:rPr lang="en-US" dirty="0"/>
              <a:t>use of </a:t>
            </a:r>
            <a:r>
              <a:rPr lang="en-US" dirty="0" smtClean="0"/>
              <a:t>temporary external </a:t>
            </a:r>
            <a:r>
              <a:rPr lang="en-US" dirty="0"/>
              <a:t>AC ties and switchable units </a:t>
            </a:r>
            <a:r>
              <a:rPr lang="en-US" dirty="0" smtClean="0"/>
              <a:t>during black start restoration to </a:t>
            </a:r>
            <a:r>
              <a:rPr lang="en-US" dirty="0"/>
              <a:t>speed restoration</a:t>
            </a:r>
          </a:p>
          <a:p>
            <a:pPr lvl="1">
              <a:defRPr/>
            </a:pPr>
            <a:r>
              <a:rPr lang="en-US" dirty="0" smtClean="0"/>
              <a:t>Include </a:t>
            </a:r>
            <a:r>
              <a:rPr lang="en-US" dirty="0"/>
              <a:t>the disabling of </a:t>
            </a:r>
            <a:r>
              <a:rPr lang="en-US" dirty="0" smtClean="0"/>
              <a:t>SPSs </a:t>
            </a:r>
            <a:r>
              <a:rPr lang="en-US" dirty="0"/>
              <a:t>in black start procedures</a:t>
            </a:r>
          </a:p>
          <a:p>
            <a:pPr lvl="1">
              <a:defRPr/>
            </a:pPr>
            <a:r>
              <a:rPr lang="en-US" dirty="0"/>
              <a:t>Determine and include appropriate procedures related to PUNs in black start plans </a:t>
            </a:r>
          </a:p>
          <a:p>
            <a:pPr lvl="1">
              <a:defRPr/>
            </a:pPr>
            <a:r>
              <a:rPr lang="en-US" dirty="0"/>
              <a:t>Consider automation of </a:t>
            </a:r>
            <a:r>
              <a:rPr lang="en-US" dirty="0" smtClean="0"/>
              <a:t>more </a:t>
            </a:r>
            <a:r>
              <a:rPr lang="en-US" dirty="0"/>
              <a:t>of restoration process within each TO’s black start plan</a:t>
            </a:r>
          </a:p>
          <a:p>
            <a:pPr lvl="1">
              <a:defRPr/>
            </a:pPr>
            <a:r>
              <a:rPr lang="en-US" dirty="0"/>
              <a:t>Consider development of displays that would provide additional information (that might otherwise be confidential) to TOs and QSEs only during black </a:t>
            </a:r>
            <a:r>
              <a:rPr lang="en-US" dirty="0" smtClean="0"/>
              <a:t>start</a:t>
            </a:r>
          </a:p>
          <a:p>
            <a:pPr lvl="1">
              <a:defRPr/>
            </a:pPr>
            <a:r>
              <a:rPr lang="en-US" dirty="0"/>
              <a:t>Test constant frequency operations on a periodic </a:t>
            </a:r>
            <a:r>
              <a:rPr lang="en-US" dirty="0" smtClean="0"/>
              <a:t>basis</a:t>
            </a:r>
          </a:p>
          <a:p>
            <a:pPr lvl="1">
              <a:defRPr/>
            </a:pPr>
            <a:r>
              <a:rPr lang="en-US" dirty="0" smtClean="0"/>
              <a:t>Enhance </a:t>
            </a:r>
            <a:r>
              <a:rPr lang="en-US" dirty="0"/>
              <a:t>plans/procedures for partial blackout restoration</a:t>
            </a:r>
          </a:p>
          <a:p>
            <a:pPr lvl="1">
              <a:defRPr/>
            </a:pPr>
            <a:endParaRPr lang="en-US" dirty="0"/>
          </a:p>
          <a:p>
            <a:pPr marL="457200" lvl="1" indent="0">
              <a:buFontTx/>
              <a:buNone/>
              <a:defRPr/>
            </a:pPr>
            <a:endParaRPr lang="en-US" dirty="0"/>
          </a:p>
          <a:p>
            <a:pPr lvl="1" eaLnBrk="1" hangingPunct="1">
              <a:lnSpc>
                <a:spcPct val="90000"/>
              </a:lnSpc>
              <a:defRPr/>
            </a:pPr>
            <a:endParaRPr lang="en-US" altLang="en-US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71499" y="160093"/>
            <a:ext cx="8124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Restorative Assessment </a:t>
            </a:r>
            <a:r>
              <a:rPr lang="en-US" altLang="en-US" dirty="0" smtClean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21187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  <a:noFill/>
        </p:spPr>
        <p:txBody>
          <a:bodyPr/>
          <a:lstStyle/>
          <a:p>
            <a:pPr marL="781050" lvl="1" indent="-381000" eaLnBrk="1" hangingPunct="1"/>
            <a:r>
              <a:rPr lang="en-US" altLang="en-US" dirty="0" smtClean="0"/>
              <a:t>Consider alternative fuel capability, backup unit availability, and size of unit in current black start unit selection process</a:t>
            </a:r>
          </a:p>
          <a:p>
            <a:pPr marL="781050" lvl="1" indent="-381000" eaLnBrk="1" hangingPunct="1"/>
            <a:r>
              <a:rPr lang="en-US" altLang="en-US" dirty="0" smtClean="0"/>
              <a:t>Black start unit procurement and development of black start plans should consider natural gas pipeline infrastructure</a:t>
            </a:r>
          </a:p>
          <a:p>
            <a:pPr marL="781050" lvl="1" indent="-381000" eaLnBrk="1" hangingPunct="1"/>
            <a:r>
              <a:rPr lang="en-US" altLang="en-US" dirty="0" smtClean="0"/>
              <a:t>Modify black start plant procurement process to provide for focused selection (based on system restoration needs) including a longer contract period if necessary to allow recovery of investment needed to make additional/alternative units in specified areas black start capable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81025" y="160093"/>
            <a:ext cx="8115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Procurement </a:t>
            </a:r>
            <a:r>
              <a:rPr lang="en-US" altLang="en-US" dirty="0" smtClean="0"/>
              <a:t>Assessment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40114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ERCOT has already begun work to propose changes to implement several of these recommendations</a:t>
            </a:r>
          </a:p>
          <a:p>
            <a:pPr lvl="1" eaLnBrk="1" hangingPunct="1"/>
            <a:r>
              <a:rPr lang="en-US" altLang="en-US" dirty="0" smtClean="0"/>
              <a:t>Many of the Preventative Recommendations, such as modifications to PRC and trigger levels for EEA, as well as restoration of reserves during EEA, will </a:t>
            </a:r>
            <a:r>
              <a:rPr lang="en-US" altLang="en-US" dirty="0"/>
              <a:t>be discussed at </a:t>
            </a:r>
            <a:r>
              <a:rPr lang="en-US" altLang="en-US" dirty="0" smtClean="0"/>
              <a:t>the 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EEA </a:t>
            </a:r>
            <a:r>
              <a:rPr lang="en-US" altLang="en-US" dirty="0"/>
              <a:t>Workshop on June 19</a:t>
            </a:r>
          </a:p>
          <a:p>
            <a:pPr lvl="1" eaLnBrk="1" hangingPunct="1"/>
            <a:r>
              <a:rPr lang="en-US" altLang="en-US" dirty="0" smtClean="0"/>
              <a:t>Modifications to the process for restoring UFLS are included </a:t>
            </a:r>
            <a:r>
              <a:rPr lang="en-US" altLang="en-US" dirty="0"/>
              <a:t>in NOGRR </a:t>
            </a:r>
            <a:r>
              <a:rPr lang="en-US" altLang="en-US" dirty="0" smtClean="0"/>
              <a:t>132</a:t>
            </a:r>
          </a:p>
          <a:p>
            <a:pPr lvl="1" eaLnBrk="1" hangingPunct="1"/>
            <a:r>
              <a:rPr lang="en-US" altLang="en-US" dirty="0" smtClean="0"/>
              <a:t>Inclusion of additional consideration, especially natural gas infrastructure dependencies, is underway through BSGCG</a:t>
            </a:r>
          </a:p>
          <a:p>
            <a:pPr lvl="1" eaLnBrk="1" hangingPunct="1"/>
            <a:r>
              <a:rPr lang="en-US" altLang="en-US" dirty="0" smtClean="0"/>
              <a:t>Changes to the black start unit procurement process will be proposed by ERCOT in time for the next procurement cycle in 2015</a:t>
            </a:r>
          </a:p>
          <a:p>
            <a:pPr eaLnBrk="1" hangingPunct="1"/>
            <a:r>
              <a:rPr lang="en-US" altLang="en-US" dirty="0" smtClean="0"/>
              <a:t>The remaining recommendations will be evaluated further and implemented as appropriate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199" y="160093"/>
            <a:ext cx="8239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smtClean="0"/>
              <a:t>Implementation of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0976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56991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Questions?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62&quot;/&gt;&lt;/object&gt;&lt;object type=&quot;3&quot; unique_id=&quot;10005&quot;&gt;&lt;property id=&quot;20148&quot; value=&quot;5&quot;/&gt;&lt;property id=&quot;20300&quot; value=&quot;Slide 2 - &amp;quot;Agenda for Today’s Workshop&amp;quot;&quot;/&gt;&lt;property id=&quot;20307&quot; value=&quot;391&quot;/&gt;&lt;/object&gt;&lt;object type=&quot;3&quot; unique_id=&quot;10006&quot;&gt;&lt;property id=&quot;20148&quot; value=&quot;5&quot;/&gt;&lt;property id=&quot;20300&quot; value=&quot;Slide 3&quot;/&gt;&lt;property id=&quot;20307&quot; value=&quot;390&quot;/&gt;&lt;/object&gt;&lt;object type=&quot;3&quot; unique_id=&quot;10007&quot;&gt;&lt;property id=&quot;20148&quot; value=&quot;5&quot;/&gt;&lt;property id=&quot;20300&quot; value=&quot;Slide 4 - &amp;quot;Why “Ancillary” Services&amp;quot;&quot;/&gt;&lt;property id=&quot;20307&quot; value=&quot;363&quot;/&gt;&lt;/object&gt;&lt;object type=&quot;3&quot; unique_id=&quot;10008&quot;&gt;&lt;property id=&quot;20148&quot; value=&quot;5&quot;/&gt;&lt;property id=&quot;20300&quot; value=&quot;Slide 5 - &amp;quot;Frequency Control&amp;quot;&quot;/&gt;&lt;property id=&quot;20307&quot; value=&quot;364&quot;/&gt;&lt;/object&gt;&lt;object type=&quot;3&quot; unique_id=&quot;10009&quot;&gt;&lt;property id=&quot;20148&quot; value=&quot;5&quot;/&gt;&lt;property id=&quot;20300&quot; value=&quot;Slide 6 - &amp;quot;Why is a change in the AS framework being proposed?&amp;quot;&quot;/&gt;&lt;property id=&quot;20307&quot; value=&quot;365&quot;/&gt;&lt;/object&gt;&lt;object type=&quot;3&quot; unique_id=&quot;10010&quot;&gt;&lt;property id=&quot;20148&quot; value=&quot;5&quot;/&gt;&lt;property id=&quot;20300&quot; value=&quot;Slide 7 - &amp;quot;Drivers for new AS framework&amp;quot;&quot;/&gt;&lt;property id=&quot;20307&quot; value=&quot;366&quot;/&gt;&lt;/object&gt;&lt;object type=&quot;3&quot; unique_id=&quot;10011&quot;&gt;&lt;property id=&quot;20148&quot; value=&quot;5&quot;/&gt;&lt;property id=&quot;20300&quot; value=&quot;Slide 8 - &amp;quot;Goal&amp;quot;&quot;/&gt;&lt;property id=&quot;20307&quot; value=&quot;367&quot;/&gt;&lt;/object&gt;&lt;object type=&quot;3&quot; unique_id=&quot;10012&quot;&gt;&lt;property id=&quot;20148&quot; value=&quot;5&quot;/&gt;&lt;property id=&quot;20300&quot; value=&quot;Slide 9 - &amp;quot;Scope&amp;quot;&quot;/&gt;&lt;property id=&quot;20307&quot; value=&quot;368&quot;/&gt;&lt;/object&gt;&lt;object type=&quot;3&quot; unique_id=&quot;10013&quot;&gt;&lt;property id=&quot;20148&quot; value=&quot;5&quot;/&gt;&lt;property id=&quot;20300&quot; value=&quot;Slide 10 - &amp;quot;ERCOT Proposal&amp;quot;&quot;/&gt;&lt;property id=&quot;20307&quot; value=&quot;369&quot;/&gt;&lt;/object&gt;&lt;object type=&quot;3&quot; unique_id=&quot;10014&quot;&gt;&lt;property id=&quot;20148&quot; value=&quot;5&quot;/&gt;&lt;property id=&quot;20300&quot; value=&quot;Slide 11 - &amp;quot;Synchronous InertiaL Response(SIR)  service&amp;quot;&quot;/&gt;&lt;property id=&quot;20307&quot; value=&quot;348&quot;/&gt;&lt;/object&gt;&lt;object type=&quot;3&quot; unique_id=&quot;10015&quot;&gt;&lt;property id=&quot;20148&quot; value=&quot;5&quot;/&gt;&lt;property id=&quot;20300&quot; value=&quot;Slide 12 - &amp;quot;Synchronous Inertial Response (SIR) Service, Purpose&amp;quot;&quot;/&gt;&lt;property id=&quot;20307&quot; value=&quot;328&quot;/&gt;&lt;/object&gt;&lt;object type=&quot;3&quot; unique_id=&quot;10016&quot;&gt;&lt;property id=&quot;20148&quot; value=&quot;5&quot;/&gt;&lt;property id=&quot;20300&quot; value=&quot;Slide 13 - &amp;quot;Synchronous Inertial Response Service, Need&amp;quot;&quot;/&gt;&lt;property id=&quot;20307&quot; value=&quot;329&quot;/&gt;&lt;/object&gt;&lt;object type=&quot;3&quot; unique_id=&quot;10017&quot;&gt;&lt;property id=&quot;20148&quot; value=&quot;5&quot;/&gt;&lt;property id=&quot;20300&quot; value=&quot;Slide 14 - &amp;quot;Synchronous Inertial Response Service, Need&amp;quot;&quot;/&gt;&lt;property id=&quot;20307&quot; value=&quot;330&quot;/&gt;&lt;/object&gt;&lt;object type=&quot;3&quot; unique_id=&quot;10018&quot;&gt;&lt;property id=&quot;20148&quot; value=&quot;5&quot;/&gt;&lt;property id=&quot;20300&quot; value=&quot;Slide 15 - &amp;quot;SIR, Qualification and Resource Limit&amp;quot;&quot;/&gt;&lt;property id=&quot;20307&quot; value=&quot;331&quot;/&gt;&lt;/object&gt;&lt;object type=&quot;3&quot; unique_id=&quot;10019&quot;&gt;&lt;property id=&quot;20148&quot; value=&quot;5&quot;/&gt;&lt;property id=&quot;20300&quot; value=&quot;Slide 16 - &amp;quot;SIR, Deployment / Performance&amp;quot;&quot;/&gt;&lt;property id=&quot;20307&quot; value=&quot;332&quot;/&gt;&lt;/object&gt;&lt;object type=&quot;3&quot; unique_id=&quot;10020&quot;&gt;&lt;property id=&quot;20148&quot; value=&quot;5&quot;/&gt;&lt;property id=&quot;20300&quot; value=&quot;Slide 17 - &amp;quot;SIR, Future work&amp;quot;&quot;/&gt;&lt;property id=&quot;20307&quot; value=&quot;335&quot;/&gt;&lt;/object&gt;&lt;object type=&quot;3&quot; unique_id=&quot;10021&quot;&gt;&lt;property id=&quot;20148&quot; value=&quot;5&quot;/&gt;&lt;property id=&quot;20300&quot; value=&quot;Slide 18 - &amp;quot;Fast frequency response (ffr) service&amp;quot;&quot;/&gt;&lt;property id=&quot;20307&quot; value=&quot;349&quot;/&gt;&lt;/object&gt;&lt;object type=&quot;3&quot; unique_id=&quot;10022&quot;&gt;&lt;property id=&quot;20148&quot; value=&quot;5&quot;/&gt;&lt;property id=&quot;20300&quot; value=&quot;Slide 19 - &amp;quot;Fast Frequency Response (FFR) Service&amp;quot;&quot;/&gt;&lt;property id=&quot;20307&quot; value=&quot;371&quot;/&gt;&lt;/object&gt;&lt;object type=&quot;3&quot; unique_id=&quot;10023&quot;&gt;&lt;property id=&quot;20148&quot; value=&quot;5&quot;/&gt;&lt;property id=&quot;20300&quot; value=&quot;Slide 20 - &amp;quot;Fast Frequency Response (FFR) Service&amp;quot;&quot;/&gt;&lt;property id=&quot;20307&quot; value=&quot;373&quot;/&gt;&lt;/object&gt;&lt;object type=&quot;3&quot; unique_id=&quot;10024&quot;&gt;&lt;property id=&quot;20148&quot; value=&quot;5&quot;/&gt;&lt;property id=&quot;20300&quot; value=&quot;Slide 21 - &amp;quot;Primary frequency response (Pfr) service&amp;quot;&quot;/&gt;&lt;property id=&quot;20307&quot; value=&quot;350&quot;/&gt;&lt;/object&gt;&lt;object type=&quot;3&quot; unique_id=&quot;10025&quot;&gt;&lt;property id=&quot;20148&quot; value=&quot;5&quot;/&gt;&lt;property id=&quot;20300&quot; value=&quot;Slide 22 - &amp;quot;Definition of PFR Service&amp;quot;&quot;/&gt;&lt;property id=&quot;20307&quot; value=&quot;347&quot;/&gt;&lt;/object&gt;&lt;object type=&quot;3&quot; unique_id=&quot;10026&quot;&gt;&lt;property id=&quot;20148&quot; value=&quot;5&quot;/&gt;&lt;property id=&quot;20300&quot; value=&quot;Slide 23 - &amp;quot;Primary Frequency Response (PFR) Service- Need&amp;quot;&quot;/&gt;&lt;property id=&quot;20307&quot; value=&quot;342&quot;/&gt;&lt;/object&gt;&lt;object type=&quot;3&quot; unique_id=&quot;10027&quot;&gt;&lt;property id=&quot;20148&quot; value=&quot;5&quot;/&gt;&lt;property id=&quot;20300&quot; value=&quot;Slide 24 - &amp;quot;Primary Frequency Response (PFR) Service&amp;quot;&quot;/&gt;&lt;property id=&quot;20307&quot; value=&quot;345&quot;/&gt;&lt;/object&gt;&lt;object type=&quot;3&quot; unique_id=&quot;10028&quot;&gt;&lt;property id=&quot;20148&quot; value=&quot;5&quot;/&gt;&lt;property id=&quot;20300&quot; value=&quot;Slide 25 - &amp;quot;Qualification and Resource Limit on PFR&amp;quot;&quot;/&gt;&lt;property id=&quot;20307&quot; value=&quot;354&quot;/&gt;&lt;/object&gt;&lt;object type=&quot;3&quot; unique_id=&quot;10029&quot;&gt;&lt;property id=&quot;20148&quot; value=&quot;5&quot;/&gt;&lt;property id=&quot;20300&quot; value=&quot;Slide 26 - &amp;quot;Determination of the Amount of FFR and PFR Reserves&amp;quot;&quot;/&gt;&lt;property id=&quot;20307&quot; value=&quot;343&quot;/&gt;&lt;/object&gt;&lt;object type=&quot;3&quot; unique_id=&quot;10030&quot;&gt;&lt;property id=&quot;20148&quot; value=&quot;5&quot;/&gt;&lt;property id=&quot;20300&quot; value=&quot;Slide 27 - &amp;quot;Determination of the Amount of FFR and PFR Reserves&amp;quot;&quot;/&gt;&lt;property id=&quot;20307&quot; value=&quot;353&quot;/&gt;&lt;/object&gt;&lt;object type=&quot;3&quot; unique_id=&quot;10031&quot;&gt;&lt;property id=&quot;20148&quot; value=&quot;5&quot;/&gt;&lt;property id=&quot;20300&quot; value=&quot;Slide 28 - &amp;quot;Regulating Reserve (rr) service&amp;quot;&quot;/&gt;&lt;property id=&quot;20307&quot; value=&quot;351&quot;/&gt;&lt;/object&gt;&lt;object type=&quot;3&quot; unique_id=&quot;10032&quot;&gt;&lt;property id=&quot;20148&quot; value=&quot;5&quot;/&gt;&lt;property id=&quot;20300&quot; value=&quot;Slide 29 - &amp;quot;Regulating Reserve (RR) Service – Up &amp;amp; Down&amp;quot;&quot;/&gt;&lt;property id=&quot;20307&quot; value=&quot;344&quot;/&gt;&lt;/object&gt;&lt;object type=&quot;3&quot; unique_id=&quot;10033&quot;&gt;&lt;property id=&quot;20148&quot; value=&quot;5&quot;/&gt;&lt;property id=&quot;20300&quot; value=&quot;Slide 30 - &amp;quot;Regulating Reserve (RR) Service – Up &amp;amp; Down&amp;quot;&quot;/&gt;&lt;property id=&quot;20307&quot; value=&quot;370&quot;/&gt;&lt;/object&gt;&lt;object type=&quot;3&quot; unique_id=&quot;10034&quot;&gt;&lt;property id=&quot;20148&quot; value=&quot;5&quot;/&gt;&lt;property id=&quot;20300&quot; value=&quot;Slide 31 - &amp;quot;Contingency reserve (cr) service&amp;quot;&quot;/&gt;&lt;property id=&quot;20307&quot; value=&quot;352&quot;/&gt;&lt;/object&gt;&lt;object type=&quot;3&quot; unique_id=&quot;10035&quot;&gt;&lt;property id=&quot;20148&quot; value=&quot;5&quot;/&gt;&lt;property id=&quot;20300&quot; value=&quot;Slide 32 - &amp;quot;Contingency Reserve (CR) Service – Need &amp;amp; Purpose&amp;quot;&quot;/&gt;&lt;property id=&quot;20307&quot; value=&quot;356&quot;/&gt;&lt;/object&gt;&lt;object type=&quot;3&quot; unique_id=&quot;10036&quot;&gt;&lt;property id=&quot;20148&quot; value=&quot;5&quot;/&gt;&lt;property id=&quot;20300&quot; value=&quot;Slide 33 - &amp;quot;Contingency Reserve&amp;quot;&quot;/&gt;&lt;property id=&quot;20307&quot; value=&quot;337&quot;/&gt;&lt;/object&gt;&lt;object type=&quot;3&quot; unique_id=&quot;10037&quot;&gt;&lt;property id=&quot;20148&quot; value=&quot;5&quot;/&gt;&lt;property id=&quot;20300&quot; value=&quot;Slide 34&quot;/&gt;&lt;property id=&quot;20307&quot; value=&quot;374&quot;/&gt;&lt;/object&gt;&lt;object type=&quot;3&quot; unique_id=&quot;10038&quot;&gt;&lt;property id=&quot;20148&quot; value=&quot;5&quot;/&gt;&lt;property id=&quot;20300&quot; value=&quot;Slide 35 - &amp;quot;Market Topics&amp;quot;&quot;/&gt;&lt;property id=&quot;20307&quot; value=&quot;376&quot;/&gt;&lt;/object&gt;&lt;object type=&quot;3&quot; unique_id=&quot;10039&quot;&gt;&lt;property id=&quot;20148&quot; value=&quot;5&quot;/&gt;&lt;property id=&quot;20300&quot; value=&quot;Slide 36 - &amp;quot;Procurement&amp;quot;&quot;/&gt;&lt;property id=&quot;20307&quot; value=&quot;378&quot;/&gt;&lt;/object&gt;&lt;object type=&quot;3&quot; unique_id=&quot;10040&quot;&gt;&lt;property id=&quot;20148&quot; value=&quot;5&quot;/&gt;&lt;property id=&quot;20300&quot; value=&quot;Slide 37 - &amp;quot;Fast Frequency Response (FFR), Primary Frequency Response (PFR) &amp;amp; Contingency Reserve (CR) - Procurement&amp;quot;&quot;/&gt;&lt;property id=&quot;20307&quot; value=&quot;382&quot;/&gt;&lt;/object&gt;&lt;object type=&quot;3&quot; unique_id=&quot;10041&quot;&gt;&lt;property id=&quot;20148&quot; value=&quot;5&quot;/&gt;&lt;property id=&quot;20300&quot; value=&quot;Slide 38 - &amp;quot;Regulation Reserve Up &amp;amp; Down (RR) - Procurement&amp;quot;&quot;/&gt;&lt;property id=&quot;20307&quot; value=&quot;383&quot;/&gt;&lt;/object&gt;&lt;object type=&quot;3&quot; unique_id=&quot;10042&quot;&gt;&lt;property id=&quot;20148&quot; value=&quot;5&quot;/&gt;&lt;property id=&quot;20300&quot; value=&quot;Slide 39 - &amp;quot;Synchronous Inertial Response (SIR) - Procurement&amp;quot;&quot;/&gt;&lt;property id=&quot;20307&quot; value=&quot;385&quot;/&gt;&lt;/object&gt;&lt;object type=&quot;3&quot; unique_id=&quot;10043&quot;&gt;&lt;property id=&quot;20148&quot; value=&quot;5&quot;/&gt;&lt;property id=&quot;20300&quot; value=&quot;Slide 40 - &amp;quot;Market Transition and Implementation Considerations&amp;quot;&quot;/&gt;&lt;property id=&quot;20307&quot; value=&quot;387&quot;/&gt;&lt;/object&gt;&lt;object type=&quot;3&quot; unique_id=&quot;10044&quot;&gt;&lt;property id=&quot;20148&quot; value=&quot;5&quot;/&gt;&lt;property id=&quot;20300&quot; value=&quot;Slide 41 - &amp;quot;Market Transition and Implementation Considerations&amp;quot;&quot;/&gt;&lt;property id=&quot;20307&quot; value=&quot;388&quot;/&gt;&lt;/object&gt;&lt;object type=&quot;3&quot; unique_id=&quot;10045&quot;&gt;&lt;property id=&quot;20148&quot; value=&quot;5&quot;/&gt;&lt;property id=&quot;20300&quot; value=&quot;Slide 42 - &amp;quot;Market Transition and Implementation Considerations&amp;quot;&quot;/&gt;&lt;property id=&quot;20307&quot; value=&quot;389&quot;/&gt;&lt;/object&gt;&lt;object type=&quot;3&quot; unique_id=&quot;10046&quot;&gt;&lt;property id=&quot;20148&quot; value=&quot;5&quot;/&gt;&lt;property id=&quot;20300&quot; value=&quot;Slide 43 - &amp;quot;Market Topics for Future Discussions&amp;quot;&quot;/&gt;&lt;property id=&quot;20307&quot; value=&quot;393&quot;/&gt;&lt;/object&gt;&lt;object type=&quot;3&quot; unique_id=&quot;10047&quot;&gt;&lt;property id=&quot;20148&quot; value=&quot;5&quot;/&gt;&lt;property id=&quot;20300&quot; value=&quot;Slide 44 - &amp;quot;Discuss and Summarize Today’s Highlights&amp;quot;&quot;/&gt;&lt;property id=&quot;20307&quot; value=&quot;392&quot;/&gt;&lt;/object&gt;&lt;object type=&quot;3&quot; unique_id=&quot;10048&quot;&gt;&lt;property id=&quot;20148&quot; value=&quot;5&quot;/&gt;&lt;property id=&quot;20300&quot; value=&quot;Slide 45 - &amp;quot;Appendix&amp;quot;&quot;/&gt;&lt;property id=&quot;20307&quot; value=&quot;358&quot;/&gt;&lt;/object&gt;&lt;object type=&quot;3&quot; unique_id=&quot;10049&quot;&gt;&lt;property id=&quot;20148&quot; value=&quot;5&quot;/&gt;&lt;property id=&quot;20300&quot; value=&quot;Slide 46 - &amp;quot;Synthetic IR&amp;quot;&quot;/&gt;&lt;property id=&quot;20307&quot; value=&quot;359&quot;/&gt;&lt;/object&gt;&lt;object type=&quot;3&quot; unique_id=&quot;10050&quot;&gt;&lt;property id=&quot;20148&quot; value=&quot;5&quot;/&gt;&lt;property id=&quot;20300&quot; value=&quot;Slide 47 - &amp;quot;Synthetic IR, example from Hydro-Quebec&amp;quot;&quot;/&gt;&lt;property id=&quot;20307&quot; value=&quot;3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6A46A9-ACFE-49FD-A3C4-738EF2871547}">
  <ds:schemaRefs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6777</TotalTime>
  <Words>644</Words>
  <Application>Microsoft Office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Custom Design</vt:lpstr>
      <vt:lpstr>3_Office Theme</vt:lpstr>
      <vt:lpstr>PowerPoint Presentation</vt:lpstr>
      <vt:lpstr>History</vt:lpstr>
      <vt:lpstr>Background</vt:lpstr>
      <vt:lpstr>Results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Dan Woodfin</cp:lastModifiedBy>
  <cp:revision>361</cp:revision>
  <cp:lastPrinted>2013-08-12T21:13:20Z</cp:lastPrinted>
  <dcterms:created xsi:type="dcterms:W3CDTF">2010-04-12T23:12:02Z</dcterms:created>
  <dcterms:modified xsi:type="dcterms:W3CDTF">2014-06-04T13:34:19Z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