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61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924698-DEA5-4CB6-84F9-D900D5B67BE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FA058D-DB47-458D-8AD2-E6ACAC53B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607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73825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  <a:alpha val="18000"/>
                </a:schemeClr>
              </a:gs>
              <a:gs pos="5900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8400000" scaled="0"/>
          </a:gradFill>
        </p:spPr>
      </p:pic>
      <p:sp>
        <p:nvSpPr>
          <p:cNvPr id="5" name="Rectangle 4"/>
          <p:cNvSpPr/>
          <p:nvPr userDrawn="1"/>
        </p:nvSpPr>
        <p:spPr bwMode="auto">
          <a:xfrm>
            <a:off x="0" y="-9525"/>
            <a:ext cx="9144000" cy="466725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  <a:alpha val="18000"/>
                </a:schemeClr>
              </a:gs>
              <a:gs pos="7100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8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7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36913"/>
            <a:ext cx="11430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 userDrawn="1"/>
        </p:nvCxnSpPr>
        <p:spPr bwMode="auto">
          <a:xfrm>
            <a:off x="1752600" y="3505200"/>
            <a:ext cx="0" cy="609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12"/>
          <p:cNvSpPr txBox="1">
            <a:spLocks noChangeArrowheads="1"/>
          </p:cNvSpPr>
          <p:nvPr userDrawn="1"/>
        </p:nvSpPr>
        <p:spPr bwMode="auto">
          <a:xfrm>
            <a:off x="152400" y="6657975"/>
            <a:ext cx="88392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>
                <a:solidFill>
                  <a:srgbClr val="BFBFBF"/>
                </a:solidFill>
                <a:cs typeface="Arial" charset="0"/>
              </a:rPr>
              <a:t>Respect for the Individual · Humility · Innovation · Excellence · Teamwork · Integrity</a:t>
            </a:r>
          </a:p>
        </p:txBody>
      </p:sp>
      <p:sp>
        <p:nvSpPr>
          <p:cNvPr id="1538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48100"/>
            <a:ext cx="6438900" cy="304800"/>
          </a:xfrm>
        </p:spPr>
        <p:txBody>
          <a:bodyPr/>
          <a:lstStyle>
            <a:lvl1pPr marL="0" indent="0" algn="l">
              <a:buFont typeface="Wingdings" pitchFamily="2" charset="2"/>
              <a:buNone/>
              <a:defRPr sz="2200">
                <a:latin typeface="Calibri" panose="020F0502020204030204" pitchFamily="34" charset="0"/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  <p:sp>
        <p:nvSpPr>
          <p:cNvPr id="15383" name="Rectangle 23"/>
          <p:cNvSpPr>
            <a:spLocks noGrp="1" noChangeArrowheads="1"/>
          </p:cNvSpPr>
          <p:nvPr>
            <p:ph type="ctrTitle"/>
          </p:nvPr>
        </p:nvSpPr>
        <p:spPr>
          <a:xfrm>
            <a:off x="1828800" y="3467100"/>
            <a:ext cx="7239000" cy="381000"/>
          </a:xfrm>
        </p:spPr>
        <p:txBody>
          <a:bodyPr/>
          <a:lstStyle>
            <a:lvl1pPr algn="l">
              <a:defRPr sz="3400" b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28692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979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1336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2484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85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534400" cy="642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143000"/>
            <a:ext cx="403860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369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534400" cy="642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43000"/>
            <a:ext cx="403860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182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70C0"/>
              </a:buCl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Clr>
                <a:srgbClr val="0070C0"/>
              </a:buCl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Clr>
                <a:srgbClr val="0070C0"/>
              </a:buCl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Clr>
                <a:srgbClr val="0070C0"/>
              </a:buClr>
              <a:buSzPct val="40000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082091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586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452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653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339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659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4939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6412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ChangeArrowheads="1"/>
          </p:cNvSpPr>
          <p:nvPr userDrawn="1"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685800"/>
            <a:ext cx="84582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76200"/>
            <a:ext cx="853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Text Box 20"/>
          <p:cNvSpPr txBox="1">
            <a:spLocks noChangeArrowheads="1"/>
          </p:cNvSpPr>
          <p:nvPr/>
        </p:nvSpPr>
        <p:spPr bwMode="auto">
          <a:xfrm>
            <a:off x="228600" y="6477000"/>
            <a:ext cx="3079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5AFFA6C-31B4-4E99-AE08-9625242B5E8C}" type="slidenum">
              <a:rPr lang="en-US" sz="800" smtClean="0">
                <a:solidFill>
                  <a:srgbClr val="000000"/>
                </a:solidFill>
                <a:cs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" name="TextBox 5"/>
          <p:cNvSpPr txBox="1">
            <a:spLocks noChangeArrowheads="1"/>
          </p:cNvSpPr>
          <p:nvPr userDrawn="1"/>
        </p:nvSpPr>
        <p:spPr bwMode="auto">
          <a:xfrm>
            <a:off x="152400" y="6657975"/>
            <a:ext cx="88392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>
                <a:solidFill>
                  <a:srgbClr val="BFBFBF"/>
                </a:solidFill>
                <a:cs typeface="Arial" charset="0"/>
              </a:rPr>
              <a:t>Respect for the Individual · Humility · Innovation · Excellence · Teamwork · Integrity</a:t>
            </a:r>
          </a:p>
        </p:txBody>
      </p:sp>
    </p:spTree>
    <p:extLst>
      <p:ext uri="{BB962C8B-B14F-4D97-AF65-F5344CB8AC3E}">
        <p14:creationId xmlns:p14="http://schemas.microsoft.com/office/powerpoint/2010/main" val="1194236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2500">
          <a:solidFill>
            <a:srgbClr val="02448C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  <a:lvl2pPr algn="l" rtl="0" fontAlgn="base">
        <a:spcBef>
          <a:spcPct val="0"/>
        </a:spcBef>
        <a:spcAft>
          <a:spcPct val="0"/>
        </a:spcAft>
        <a:defRPr sz="2500">
          <a:solidFill>
            <a:srgbClr val="02448C"/>
          </a:solidFill>
          <a:latin typeface="Times New Roman" pitchFamily="18" charset="0"/>
          <a:cs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2500">
          <a:solidFill>
            <a:srgbClr val="02448C"/>
          </a:solidFill>
          <a:latin typeface="Times New Roman" pitchFamily="18" charset="0"/>
          <a:cs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2500">
          <a:solidFill>
            <a:srgbClr val="02448C"/>
          </a:solidFill>
          <a:latin typeface="Times New Roman" pitchFamily="18" charset="0"/>
          <a:cs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2500">
          <a:solidFill>
            <a:srgbClr val="02448C"/>
          </a:solidFill>
          <a:latin typeface="Times New Roman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fontAlgn="base">
        <a:spcBef>
          <a:spcPct val="20000"/>
        </a:spcBef>
        <a:spcAft>
          <a:spcPct val="0"/>
        </a:spcAft>
        <a:buClr>
          <a:srgbClr val="02448C"/>
        </a:buClr>
        <a:buSzPct val="75000"/>
        <a:buFont typeface="Wingdings" pitchFamily="2" charset="2"/>
        <a:buChar char="§"/>
        <a:defRPr sz="16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2448C"/>
        </a:buClr>
        <a:buSzPct val="40000"/>
        <a:buFont typeface="Wingdings" pitchFamily="2" charset="2"/>
        <a:buChar char="q"/>
        <a:defRPr sz="1400">
          <a:solidFill>
            <a:srgbClr val="404040"/>
          </a:solidFill>
          <a:latin typeface="+mn-lt"/>
        </a:defRPr>
      </a:lvl2pPr>
      <a:lvl3pPr marL="1085850" indent="-171450" algn="l" rtl="0" fontAlgn="base">
        <a:spcBef>
          <a:spcPct val="20000"/>
        </a:spcBef>
        <a:spcAft>
          <a:spcPct val="0"/>
        </a:spcAft>
        <a:buClr>
          <a:srgbClr val="02448C"/>
        </a:buClr>
        <a:buSzPct val="65000"/>
        <a:buFont typeface="Wingdings" pitchFamily="2" charset="2"/>
        <a:buChar char="§"/>
        <a:defRPr sz="1200">
          <a:solidFill>
            <a:srgbClr val="404040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2743200"/>
            <a:ext cx="7239000" cy="11049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600" dirty="0" smtClean="0">
                <a:solidFill>
                  <a:schemeClr val="tx1"/>
                </a:solidFill>
              </a:rPr>
              <a:t>System Strength/Short Circuit Current Minimum Requirement 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June 5, 2014</a:t>
            </a:r>
          </a:p>
        </p:txBody>
      </p:sp>
    </p:spTree>
    <p:extLst>
      <p:ext uri="{BB962C8B-B14F-4D97-AF65-F5344CB8AC3E}">
        <p14:creationId xmlns:p14="http://schemas.microsoft.com/office/powerpoint/2010/main" val="281873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50863"/>
            <a:ext cx="7985125" cy="369887"/>
          </a:xfrm>
        </p:spPr>
        <p:txBody>
          <a:bodyPr/>
          <a:lstStyle/>
          <a:p>
            <a:r>
              <a:rPr lang="en-US" altLang="en-US" sz="3200" dirty="0" smtClean="0">
                <a:solidFill>
                  <a:srgbClr val="336699"/>
                </a:solidFill>
              </a:rPr>
              <a:t>Background</a:t>
            </a:r>
            <a:endParaRPr lang="en-GB" altLang="en-US" sz="32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050925"/>
            <a:ext cx="8732838" cy="3063875"/>
          </a:xfrm>
        </p:spPr>
        <p:txBody>
          <a:bodyPr/>
          <a:lstStyle/>
          <a:p>
            <a:pPr marL="457200" lvl="1" indent="0">
              <a:buFont typeface="Wingdings" pitchFamily="2" charset="2"/>
              <a:buNone/>
            </a:pPr>
            <a:r>
              <a:rPr lang="en-US" altLang="en-US" sz="1800" b="1" dirty="0" smtClean="0">
                <a:solidFill>
                  <a:srgbClr val="404040"/>
                </a:solidFill>
              </a:rPr>
              <a:t>In parallel with the ERCOT PREZ Study, </a:t>
            </a:r>
            <a:r>
              <a:rPr lang="en-US" altLang="en-US" sz="1800" b="1" dirty="0" err="1" smtClean="0">
                <a:solidFill>
                  <a:srgbClr val="404040"/>
                </a:solidFill>
              </a:rPr>
              <a:t>Sharyland</a:t>
            </a:r>
            <a:r>
              <a:rPr lang="en-US" altLang="en-US" sz="1800" b="1" dirty="0" smtClean="0">
                <a:solidFill>
                  <a:srgbClr val="404040"/>
                </a:solidFill>
              </a:rPr>
              <a:t> has been evaluating the transmission system performance in the Panhandle region, specifically:</a:t>
            </a:r>
          </a:p>
          <a:p>
            <a:pPr lvl="1"/>
            <a:r>
              <a:rPr lang="en-US" altLang="en-US" sz="2000" dirty="0" smtClean="0">
                <a:solidFill>
                  <a:srgbClr val="404040"/>
                </a:solidFill>
              </a:rPr>
              <a:t>Including generation resources meeting Section 6.9 of the ERCOT Planning Guides</a:t>
            </a:r>
          </a:p>
          <a:p>
            <a:pPr lvl="1"/>
            <a:r>
              <a:rPr lang="en-US" altLang="en-US" sz="2000" dirty="0" smtClean="0">
                <a:solidFill>
                  <a:srgbClr val="404040"/>
                </a:solidFill>
              </a:rPr>
              <a:t>Completed assessments for the Panhandle Region including:</a:t>
            </a:r>
          </a:p>
          <a:p>
            <a:pPr lvl="3"/>
            <a:r>
              <a:rPr lang="en-US" altLang="en-US" sz="1600" dirty="0" smtClean="0">
                <a:solidFill>
                  <a:srgbClr val="404040"/>
                </a:solidFill>
              </a:rPr>
              <a:t>steady state voltage security </a:t>
            </a:r>
          </a:p>
          <a:p>
            <a:pPr lvl="3"/>
            <a:r>
              <a:rPr lang="en-US" altLang="en-US" sz="1600" dirty="0" smtClean="0">
                <a:solidFill>
                  <a:srgbClr val="404040"/>
                </a:solidFill>
              </a:rPr>
              <a:t>transient voltage stability</a:t>
            </a:r>
          </a:p>
          <a:p>
            <a:pPr lvl="3"/>
            <a:r>
              <a:rPr lang="en-US" altLang="en-US" sz="1600" dirty="0" smtClean="0">
                <a:solidFill>
                  <a:srgbClr val="404040"/>
                </a:solidFill>
              </a:rPr>
              <a:t>system strength assessments</a:t>
            </a:r>
          </a:p>
          <a:p>
            <a:pPr lvl="1"/>
            <a:r>
              <a:rPr lang="en-US" altLang="en-US" sz="2000" dirty="0" smtClean="0">
                <a:solidFill>
                  <a:srgbClr val="404040"/>
                </a:solidFill>
              </a:rPr>
              <a:t>Issue:</a:t>
            </a:r>
          </a:p>
          <a:p>
            <a:pPr lvl="3"/>
            <a:r>
              <a:rPr lang="en-US" sz="1600" dirty="0">
                <a:solidFill>
                  <a:schemeClr val="tx1"/>
                </a:solidFill>
              </a:rPr>
              <a:t>The ERCOT Panhandle region does not have synchronous generators/machines or loads, which provide system strength to the grid via short circuit </a:t>
            </a:r>
            <a:r>
              <a:rPr lang="en-US" sz="1600" dirty="0" smtClean="0">
                <a:solidFill>
                  <a:schemeClr val="tx1"/>
                </a:solidFill>
              </a:rPr>
              <a:t>current ratio (SCR)</a:t>
            </a:r>
            <a:endParaRPr lang="en-US" sz="1600" dirty="0">
              <a:solidFill>
                <a:schemeClr val="tx1"/>
              </a:solidFill>
            </a:endParaRPr>
          </a:p>
          <a:p>
            <a:pPr lvl="3"/>
            <a:r>
              <a:rPr lang="en-US" sz="1600" dirty="0">
                <a:solidFill>
                  <a:schemeClr val="tx1"/>
                </a:solidFill>
              </a:rPr>
              <a:t>For wind generation control systems to work properly, a strong </a:t>
            </a:r>
            <a:r>
              <a:rPr lang="en-US" sz="1600" dirty="0" smtClean="0">
                <a:solidFill>
                  <a:schemeClr val="tx1"/>
                </a:solidFill>
              </a:rPr>
              <a:t>SCR is necessary</a:t>
            </a:r>
            <a:endParaRPr lang="en-US" sz="1600" dirty="0">
              <a:solidFill>
                <a:schemeClr val="tx1"/>
              </a:solidFill>
            </a:endParaRPr>
          </a:p>
          <a:p>
            <a:pPr lvl="3"/>
            <a:r>
              <a:rPr lang="en-US" sz="1600" dirty="0">
                <a:solidFill>
                  <a:schemeClr val="tx1"/>
                </a:solidFill>
              </a:rPr>
              <a:t>Synchronous condensers can provide </a:t>
            </a:r>
            <a:r>
              <a:rPr lang="en-US" sz="1600" dirty="0" smtClean="0">
                <a:solidFill>
                  <a:schemeClr val="tx1"/>
                </a:solidFill>
              </a:rPr>
              <a:t>improved system </a:t>
            </a:r>
            <a:r>
              <a:rPr lang="en-US" sz="1600" dirty="0">
                <a:solidFill>
                  <a:schemeClr val="tx1"/>
                </a:solidFill>
              </a:rPr>
              <a:t>strength to mitigate the </a:t>
            </a:r>
            <a:r>
              <a:rPr lang="en-US" sz="1600" dirty="0" smtClean="0">
                <a:solidFill>
                  <a:schemeClr val="tx1"/>
                </a:solidFill>
              </a:rPr>
              <a:t>issues – but what should be the criteria for SCR for a bus and a region?</a:t>
            </a:r>
          </a:p>
          <a:p>
            <a:pPr lvl="3"/>
            <a:r>
              <a:rPr lang="en-US" sz="1600" dirty="0" smtClean="0">
                <a:solidFill>
                  <a:schemeClr val="tx1"/>
                </a:solidFill>
              </a:rPr>
              <a:t>Criteria should apply to both Planning and Operations limits</a:t>
            </a:r>
            <a:endParaRPr lang="en-US" sz="1600" dirty="0">
              <a:solidFill>
                <a:schemeClr val="tx1"/>
              </a:solidFill>
            </a:endParaRPr>
          </a:p>
          <a:p>
            <a:pPr lvl="2"/>
            <a:endParaRPr lang="en-US" altLang="en-US" sz="1800" dirty="0" smtClean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22344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Weighted Short Circuit Ratio (WSCR)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ERCOT staff has proposed a minimum Weighted </a:t>
            </a:r>
            <a:r>
              <a:rPr lang="en-US" sz="2000" dirty="0">
                <a:solidFill>
                  <a:schemeClr val="tx1"/>
                </a:solidFill>
              </a:rPr>
              <a:t>Short Circuit Ratio </a:t>
            </a:r>
            <a:r>
              <a:rPr lang="en-US" sz="2000" dirty="0" smtClean="0">
                <a:solidFill>
                  <a:schemeClr val="tx1"/>
                </a:solidFill>
              </a:rPr>
              <a:t>(WSCR</a:t>
            </a:r>
            <a:r>
              <a:rPr lang="en-US" sz="2000" dirty="0">
                <a:solidFill>
                  <a:schemeClr val="tx1"/>
                </a:solidFill>
              </a:rPr>
              <a:t>) </a:t>
            </a:r>
            <a:r>
              <a:rPr lang="en-US" sz="2000" dirty="0" smtClean="0">
                <a:solidFill>
                  <a:schemeClr val="tx1"/>
                </a:solidFill>
              </a:rPr>
              <a:t>of 1.5 for the Panhandle region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WSCR would become a default minimum criteria – but not proposed as a Protocol or Planning Guide requirement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There are no known WSCR minimums elsewhere - </a:t>
            </a:r>
            <a:r>
              <a:rPr lang="en-US" dirty="0">
                <a:solidFill>
                  <a:schemeClr val="tx1"/>
                </a:solidFill>
              </a:rPr>
              <a:t>Also important to differentiate between WSCR and the SCR requirements at the POI for turbine </a:t>
            </a:r>
            <a:r>
              <a:rPr lang="en-US" dirty="0" smtClean="0">
                <a:solidFill>
                  <a:schemeClr val="tx1"/>
                </a:solidFill>
              </a:rPr>
              <a:t>vendors</a:t>
            </a:r>
          </a:p>
          <a:p>
            <a:r>
              <a:rPr lang="en-US" sz="2000" dirty="0" err="1" smtClean="0">
                <a:solidFill>
                  <a:schemeClr val="tx1"/>
                </a:solidFill>
              </a:rPr>
              <a:t>Sharyland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utilized a Composite Short Circuit Ratio (CSCR) approach to evaluate “optimal” amount of </a:t>
            </a:r>
            <a:r>
              <a:rPr lang="en-US" sz="2000" dirty="0" smtClean="0">
                <a:solidFill>
                  <a:schemeClr val="tx1"/>
                </a:solidFill>
              </a:rPr>
              <a:t>synchronous condensers required </a:t>
            </a:r>
            <a:r>
              <a:rPr lang="en-US" sz="2000" dirty="0">
                <a:solidFill>
                  <a:schemeClr val="tx1"/>
                </a:solidFill>
              </a:rPr>
              <a:t>for </a:t>
            </a:r>
            <a:r>
              <a:rPr lang="en-US" sz="2000" dirty="0" smtClean="0">
                <a:solidFill>
                  <a:schemeClr val="tx1"/>
                </a:solidFill>
              </a:rPr>
              <a:t>in the Panhandle</a:t>
            </a:r>
            <a:endParaRPr lang="en-US" sz="2000" dirty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Both CSCR and WSCR approaches </a:t>
            </a:r>
            <a:r>
              <a:rPr lang="en-US" dirty="0">
                <a:solidFill>
                  <a:schemeClr val="tx1"/>
                </a:solidFill>
              </a:rPr>
              <a:t>observed to yield similar </a:t>
            </a:r>
            <a:r>
              <a:rPr lang="en-US" dirty="0" smtClean="0">
                <a:solidFill>
                  <a:schemeClr val="tx1"/>
                </a:solidFill>
              </a:rPr>
              <a:t>results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Sharyland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deems it important to investigate the “technical basis/justification” for the WSCR threshold – </a:t>
            </a:r>
            <a:r>
              <a:rPr lang="en-US" dirty="0" smtClean="0">
                <a:solidFill>
                  <a:schemeClr val="tx1"/>
                </a:solidFill>
              </a:rPr>
              <a:t>synchronous condenser </a:t>
            </a:r>
            <a:r>
              <a:rPr lang="en-US" dirty="0">
                <a:solidFill>
                  <a:schemeClr val="tx1"/>
                </a:solidFill>
              </a:rPr>
              <a:t>requirements are very sensitive to the </a:t>
            </a:r>
            <a:r>
              <a:rPr lang="en-US" dirty="0" smtClean="0">
                <a:solidFill>
                  <a:schemeClr val="tx1"/>
                </a:solidFill>
              </a:rPr>
              <a:t>target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Using results from system strength studies performed by </a:t>
            </a:r>
            <a:r>
              <a:rPr lang="en-US" dirty="0" err="1" smtClean="0">
                <a:solidFill>
                  <a:schemeClr val="tx1"/>
                </a:solidFill>
              </a:rPr>
              <a:t>Sharyland</a:t>
            </a:r>
            <a:r>
              <a:rPr lang="en-US" dirty="0" smtClean="0">
                <a:solidFill>
                  <a:schemeClr val="tx1"/>
                </a:solidFill>
              </a:rPr>
              <a:t>, a target of 1.2 for CSCR/WSCR seems appropriate maintain control stability and 3 GW of wind exports do not require Synchronous Condensers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Using a 1.5 CSCR/WSCR requires 250 MW of Synchronous Condensers at 3 GW of wind exports</a:t>
            </a:r>
          </a:p>
        </p:txBody>
      </p:sp>
    </p:spTree>
    <p:extLst>
      <p:ext uri="{BB962C8B-B14F-4D97-AF65-F5344CB8AC3E}">
        <p14:creationId xmlns:p14="http://schemas.microsoft.com/office/powerpoint/2010/main" val="178767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for ROS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lvl="1">
              <a:buSzPct val="75000"/>
              <a:buFont typeface="Wingdings" pitchFamily="2" charset="2"/>
              <a:buChar char="§"/>
            </a:pPr>
            <a:r>
              <a:rPr lang="en-US" sz="2000" dirty="0" smtClean="0"/>
              <a:t>ROS to assign a working group to address the following:</a:t>
            </a:r>
          </a:p>
          <a:p>
            <a:pPr marL="628650" lvl="2">
              <a:buSzPct val="75000"/>
            </a:pPr>
            <a:r>
              <a:rPr lang="en-US" sz="1800" dirty="0" smtClean="0"/>
              <a:t>Review the WSCR methodology developed by ERCOT</a:t>
            </a:r>
          </a:p>
          <a:p>
            <a:pPr marL="628650" lvl="2">
              <a:buSzPct val="75000"/>
            </a:pPr>
            <a:r>
              <a:rPr lang="en-US" sz="1800" dirty="0" smtClean="0"/>
              <a:t>Determine the appropriate target/criteria for minimum POI SCR and Regional WSCR </a:t>
            </a:r>
            <a:endParaRPr lang="en-US" sz="1800" dirty="0"/>
          </a:p>
          <a:p>
            <a:endParaRPr lang="en-US" sz="2400" dirty="0" smtClean="0"/>
          </a:p>
          <a:p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06873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 Sharyland PP Template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351</Words>
  <Application>Microsoft Office PowerPoint</Application>
  <PresentationFormat>On-screen Show (4:3)</PresentationFormat>
  <Paragraphs>28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New Sharyland PP Template</vt:lpstr>
      <vt:lpstr>System Strength/Short Circuit Current Minimum Requirement </vt:lpstr>
      <vt:lpstr>Background</vt:lpstr>
      <vt:lpstr>Weighted Short Circuit Ratio (WSCR)</vt:lpstr>
      <vt:lpstr>Proposal for ROS Consideration</vt:lpstr>
    </vt:vector>
  </TitlesOfParts>
  <Company>Hunt Consolidated,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Panhandle Planning – System Strength Sharyland Utilities</dc:title>
  <dc:creator>Bradley Schwarz</dc:creator>
  <cp:lastModifiedBy>Bradley Schwarz</cp:lastModifiedBy>
  <cp:revision>13</cp:revision>
  <dcterms:created xsi:type="dcterms:W3CDTF">2014-05-28T19:59:13Z</dcterms:created>
  <dcterms:modified xsi:type="dcterms:W3CDTF">2014-05-30T15:28:46Z</dcterms:modified>
</cp:coreProperties>
</file>