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3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267" r:id="rId12"/>
    <p:sldId id="278" r:id="rId13"/>
    <p:sldId id="287" r:id="rId14"/>
    <p:sldId id="260" r:id="rId15"/>
    <p:sldId id="259" r:id="rId16"/>
    <p:sldId id="261" r:id="rId17"/>
    <p:sldId id="264" r:id="rId18"/>
    <p:sldId id="256" r:id="rId19"/>
    <p:sldId id="257" r:id="rId20"/>
    <p:sldId id="258" r:id="rId21"/>
    <p:sldId id="269" r:id="rId22"/>
    <p:sldId id="268" r:id="rId23"/>
    <p:sldId id="285" r:id="rId24"/>
    <p:sldId id="288" r:id="rId25"/>
    <p:sldId id="270" r:id="rId26"/>
    <p:sldId id="284" r:id="rId27"/>
    <p:sldId id="276" r:id="rId28"/>
    <p:sldId id="271" r:id="rId29"/>
    <p:sldId id="272" r:id="rId30"/>
    <p:sldId id="291" r:id="rId31"/>
    <p:sldId id="290" r:id="rId32"/>
    <p:sldId id="289" r:id="rId33"/>
    <p:sldId id="281" r:id="rId34"/>
    <p:sldId id="279" r:id="rId35"/>
    <p:sldId id="28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  <a:endParaRPr lang="en-US" sz="2000" dirty="0" smtClean="0"/>
          </a:p>
          <a:p>
            <a:r>
              <a:rPr lang="en-US" sz="2000" dirty="0" smtClean="0"/>
              <a:t>NRG </a:t>
            </a:r>
            <a:r>
              <a:rPr lang="en-US" sz="2000" dirty="0" smtClean="0"/>
              <a:t>Energy</a:t>
            </a:r>
          </a:p>
          <a:p>
            <a:r>
              <a:rPr lang="en-US" sz="2000" dirty="0" smtClean="0"/>
              <a:t>Don Blackburn Vice </a:t>
            </a:r>
            <a:r>
              <a:rPr lang="en-US" sz="2000" dirty="0" smtClean="0"/>
              <a:t>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</a:t>
            </a:r>
            <a:r>
              <a:rPr lang="en-US" sz="2000" dirty="0" smtClean="0"/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ERCOT Disturbance Reports Reviewed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May 1, 2014 Frequency Event.</a:t>
            </a:r>
          </a:p>
          <a:p>
            <a:pPr lvl="1"/>
            <a:r>
              <a:rPr lang="en-US" dirty="0" smtClean="0"/>
              <a:t>15 Resources had issues with Primary Frequency Response.</a:t>
            </a:r>
          </a:p>
          <a:p>
            <a:pPr lvl="2"/>
            <a:r>
              <a:rPr lang="en-US" dirty="0" smtClean="0"/>
              <a:t>8 of these Resources may have augmented spinning reserve and therefore not frequency responsive.</a:t>
            </a:r>
          </a:p>
          <a:p>
            <a:pPr lvl="2"/>
            <a:r>
              <a:rPr lang="en-US" dirty="0" smtClean="0"/>
              <a:t>3 Resources had possible HSL errors.</a:t>
            </a:r>
          </a:p>
          <a:p>
            <a:r>
              <a:rPr lang="en-US" dirty="0" smtClean="0"/>
              <a:t>May 13, 2014 High Frequency Event- DC tie trip.</a:t>
            </a:r>
          </a:p>
          <a:p>
            <a:pPr lvl="1"/>
            <a:r>
              <a:rPr lang="en-US" dirty="0" smtClean="0"/>
              <a:t>Present evaluation tool does not accurately measure response to High frequency deviations.</a:t>
            </a:r>
          </a:p>
          <a:p>
            <a:pPr lvl="1"/>
            <a:r>
              <a:rPr lang="en-US" dirty="0" smtClean="0"/>
              <a:t>Wind Generators as a fleet performed well.</a:t>
            </a:r>
          </a:p>
          <a:p>
            <a:r>
              <a:rPr lang="en-US" dirty="0" smtClean="0"/>
              <a:t>May 15, 2014 Frequency Event</a:t>
            </a:r>
          </a:p>
          <a:p>
            <a:pPr lvl="1"/>
            <a:r>
              <a:rPr lang="en-US" dirty="0" smtClean="0"/>
              <a:t>4 Resources had issues with Primary Frequency Response.</a:t>
            </a:r>
          </a:p>
          <a:p>
            <a:pPr lvl="2"/>
            <a:r>
              <a:rPr lang="en-US" dirty="0" smtClean="0"/>
              <a:t>One Resource had early PFR withdrawal.</a:t>
            </a:r>
          </a:p>
          <a:p>
            <a:pPr lvl="2"/>
            <a:r>
              <a:rPr lang="en-US" dirty="0" smtClean="0"/>
              <a:t>Three Resources had low PFR delivery with one of these believed to have augmented spinning reserve capacity.</a:t>
            </a:r>
          </a:p>
          <a:p>
            <a:pPr lvl="2"/>
            <a:r>
              <a:rPr lang="en-US" dirty="0" smtClean="0"/>
              <a:t>One Resource did not follow SCED deployments during the frequency recovery period.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638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May </a:t>
            </a:r>
            <a:r>
              <a:rPr lang="en-US" dirty="0" smtClean="0"/>
              <a:t>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June </a:t>
            </a:r>
            <a:r>
              <a:rPr lang="en-US" dirty="0" smtClean="0"/>
              <a:t>3, 2014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CPS 1 and CPS 2 data for May is from NRG Frequency True Time device and will be slightly different from ERCOT’s measure.  The monthly CPS1 score is typically within +/-0.05.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88"/>
            <a:ext cx="9144000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1600" y="1143000"/>
            <a:ext cx="1371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ERCOT LFC Tuning Change @ 09:30</a:t>
            </a:r>
            <a:endParaRPr lang="en-US" sz="12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24600" y="1447800"/>
            <a:ext cx="8382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"/>
            <a:ext cx="91440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</a:t>
            </a:r>
            <a:r>
              <a:rPr lang="en-US" sz="1400" dirty="0" smtClean="0"/>
              <a:t>162.60</a:t>
            </a:r>
            <a:endParaRPr 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838"/>
            <a:ext cx="9144000" cy="64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57188"/>
            <a:ext cx="9117013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28 </a:t>
            </a:r>
            <a:r>
              <a:rPr lang="en-US" dirty="0" smtClean="0"/>
              <a:t>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Manual Deployment and Recall of Responsive Reserve Service during Scarcity Conditions.</a:t>
            </a:r>
          </a:p>
          <a:p>
            <a:pPr lvl="1"/>
            <a:r>
              <a:rPr lang="en-US" dirty="0" smtClean="0"/>
              <a:t>Discussion Items:</a:t>
            </a:r>
          </a:p>
          <a:p>
            <a:pPr lvl="2"/>
            <a:r>
              <a:rPr lang="en-US" dirty="0" smtClean="0"/>
              <a:t>Loss of available Primary Frequency Response.</a:t>
            </a:r>
          </a:p>
          <a:p>
            <a:pPr lvl="2"/>
            <a:r>
              <a:rPr lang="en-US" dirty="0" smtClean="0"/>
              <a:t>Concern with ERCOT’s ability to estimate available Primary Frequency Response.</a:t>
            </a:r>
          </a:p>
          <a:p>
            <a:pPr lvl="2"/>
            <a:r>
              <a:rPr lang="en-US" dirty="0" smtClean="0"/>
              <a:t>Resource Real-time HSL accuracy.</a:t>
            </a:r>
          </a:p>
          <a:p>
            <a:pPr lvl="2"/>
            <a:r>
              <a:rPr lang="en-US" dirty="0" smtClean="0"/>
              <a:t>ERCOT logic change needed for manual Recall to avoid auto recall based on frequency returning to 59.970 Hz.</a:t>
            </a:r>
          </a:p>
          <a:p>
            <a:pPr lvl="2"/>
            <a:r>
              <a:rPr lang="en-US" dirty="0" smtClean="0"/>
              <a:t>ERCOT researched and found only 3 times the manual deployment would have been executed since April 2012.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16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2425"/>
            <a:ext cx="9143999" cy="615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209550"/>
            <a:ext cx="8659813" cy="644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Eleven </a:t>
            </a:r>
            <a:r>
              <a:rPr lang="en-US" dirty="0" smtClean="0"/>
              <a:t>slow Time Error Corrections were executed in </a:t>
            </a:r>
            <a:r>
              <a:rPr lang="en-US" dirty="0" smtClean="0"/>
              <a:t>May.</a:t>
            </a:r>
            <a:endParaRPr lang="en-US" dirty="0" smtClean="0"/>
          </a:p>
          <a:p>
            <a:r>
              <a:rPr lang="en-US" dirty="0" smtClean="0"/>
              <a:t>Other than the days with the TECs, </a:t>
            </a:r>
            <a:r>
              <a:rPr lang="en-US" dirty="0" smtClean="0"/>
              <a:t>no </a:t>
            </a:r>
            <a:r>
              <a:rPr lang="en-US" dirty="0" smtClean="0"/>
              <a:t>days 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" y="228600"/>
            <a:ext cx="9046671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150"/>
            <a:ext cx="9144001" cy="674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19176"/>
            <a:ext cx="7772400" cy="55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6725"/>
            <a:ext cx="8621713" cy="592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6200"/>
            <a:ext cx="8639175" cy="67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Loss of Primary Frequency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RRS is manually deployed and SCED utilizes the capacity, Primary Frequency Response and the depth of that response will be depleted.</a:t>
            </a:r>
          </a:p>
          <a:p>
            <a:pPr lvl="1"/>
            <a:r>
              <a:rPr lang="en-US" dirty="0" smtClean="0"/>
              <a:t>Higher risk of not meeting BAL-003-1</a:t>
            </a:r>
          </a:p>
          <a:p>
            <a:pPr lvl="1"/>
            <a:r>
              <a:rPr lang="en-US" dirty="0" smtClean="0"/>
              <a:t>Loss of Load risk increases significantly.</a:t>
            </a:r>
          </a:p>
          <a:p>
            <a:pPr lvl="1"/>
            <a:r>
              <a:rPr lang="en-US" dirty="0" smtClean="0"/>
              <a:t>Fewer Resources will be maintaining frequency stability increasing Resource output movement and resulting loss of controllability.</a:t>
            </a:r>
          </a:p>
          <a:p>
            <a:pPr lvl="1"/>
            <a:r>
              <a:rPr lang="en-US" dirty="0" smtClean="0"/>
              <a:t>If RRS capacity is not manually deployed, frequency will decay and the energy will be delivered through Primary Frequency Response anyway.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09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25575"/>
            <a:ext cx="9144001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5913"/>
            <a:ext cx="90678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9563"/>
            <a:ext cx="9067800" cy="62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1"/>
            <a:ext cx="89916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Estimating Available Primary Frequency Response in Real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available Primary Frequency Response can change quickly depending on loading of Resources.</a:t>
            </a:r>
          </a:p>
          <a:p>
            <a:r>
              <a:rPr lang="en-US" dirty="0" smtClean="0"/>
              <a:t>Accurate HSL’s and identification of how much spinning reserve is actually frequency responsive is greatest concern in estimation.</a:t>
            </a:r>
          </a:p>
          <a:p>
            <a:r>
              <a:rPr lang="en-US" dirty="0" smtClean="0"/>
              <a:t>Deploys RRS before Regulation Up Service since REGUP is deployed based on grid frequency.</a:t>
            </a:r>
          </a:p>
        </p:txBody>
      </p:sp>
    </p:spTree>
    <p:extLst>
      <p:ext uri="{BB962C8B-B14F-4D97-AF65-F5344CB8AC3E}">
        <p14:creationId xmlns:p14="http://schemas.microsoft.com/office/powerpoint/2010/main" val="61115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HSL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Augmented capacity on Resources that is contained within the HSL is typically not frequency responsive.  Telemetry of this information is not available at this time.</a:t>
            </a:r>
          </a:p>
          <a:p>
            <a:r>
              <a:rPr lang="en-US" dirty="0" smtClean="0"/>
              <a:t>Ambient temperature and humidity impacts HSLs.  Most Resources do not update HSL in Real Time based on current conditions.</a:t>
            </a:r>
          </a:p>
          <a:p>
            <a:pPr lvl="1"/>
            <a:r>
              <a:rPr lang="en-US" dirty="0" smtClean="0"/>
              <a:t>While reviewing Disturbance Reports, it is apparent that there is greater than a 2% error </a:t>
            </a:r>
            <a:r>
              <a:rPr lang="en-US" dirty="0"/>
              <a:t>in their HSL </a:t>
            </a:r>
            <a:r>
              <a:rPr lang="en-US" dirty="0" smtClean="0"/>
              <a:t>on many Resources.</a:t>
            </a:r>
          </a:p>
          <a:p>
            <a:pPr lvl="1"/>
            <a:r>
              <a:rPr lang="en-US" dirty="0" smtClean="0"/>
              <a:t>ERCOT discounts HSLs in the PRC calculation by:</a:t>
            </a:r>
          </a:p>
          <a:p>
            <a:pPr lvl="2"/>
            <a:r>
              <a:rPr lang="en-US" dirty="0" smtClean="0"/>
              <a:t>Decrease HSL by 1% if ambient temp &lt;/= 95 degrees F.</a:t>
            </a:r>
          </a:p>
          <a:p>
            <a:pPr lvl="2"/>
            <a:r>
              <a:rPr lang="en-US" dirty="0" smtClean="0"/>
              <a:t>Decrease HSL by 2% if ambient temp &gt; 95 degrees 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338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Recall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Presently RRS is automatically recalled when frequency recovers to 59.970 Hz following a deployment at 59.910 Hz.</a:t>
            </a:r>
          </a:p>
          <a:p>
            <a:r>
              <a:rPr lang="en-US" dirty="0" smtClean="0"/>
              <a:t>ERCOT will have a logic change implemented prior to July 1 for the manual deployment of RRS.  This will allow RRS to remain deployed independent of grid frequency when deployed manually.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86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of Manual Deployment of 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researched historical PRC data.</a:t>
            </a:r>
          </a:p>
          <a:p>
            <a:pPr lvl="1"/>
            <a:r>
              <a:rPr lang="en-US" dirty="0" smtClean="0"/>
              <a:t>Since April 2012 there would have been 3 manual deployments of RRS based on the criteria in this procedure.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798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Meeting Subject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Resource GREDP review for the month of May through the 26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Status quo on number of Resources struggling to meet the metric.</a:t>
            </a:r>
          </a:p>
          <a:p>
            <a:pPr lvl="1"/>
            <a:r>
              <a:rPr lang="en-US" dirty="0" smtClean="0"/>
              <a:t>Significantly poor performers have been contacted by ERCOT.  Escalation to TRE may be necessary on a few.</a:t>
            </a:r>
          </a:p>
          <a:p>
            <a:r>
              <a:rPr lang="en-US" dirty="0" smtClean="0"/>
              <a:t>BAL-001-TRE-1 implementation timeline was reviewed.  ERCOT project internally to start in late June to meet BA requirements.</a:t>
            </a:r>
          </a:p>
          <a:p>
            <a:pPr lvl="1"/>
            <a:r>
              <a:rPr lang="en-US" dirty="0" smtClean="0"/>
              <a:t>TRE expressed concern that FAST is suggesting an increase if governor dead-bands on some Resources and the resulting decrease in Primary Frequency Response from these Resources.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3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Meeting Subject Discussions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TRE Update:</a:t>
            </a:r>
          </a:p>
          <a:p>
            <a:pPr lvl="1"/>
            <a:r>
              <a:rPr lang="en-US" dirty="0" smtClean="0"/>
              <a:t>NERC Standard activity</a:t>
            </a:r>
          </a:p>
          <a:p>
            <a:pPr lvl="2"/>
            <a:r>
              <a:rPr lang="en-US" dirty="0" smtClean="0"/>
              <a:t>PRC-005 adding “sudden pressure relay” to the list of covered protective relays.</a:t>
            </a:r>
          </a:p>
          <a:p>
            <a:pPr lvl="2"/>
            <a:r>
              <a:rPr lang="en-US" dirty="0" smtClean="0"/>
              <a:t>PRC-002 Disturbance Monitoring adding </a:t>
            </a:r>
            <a:r>
              <a:rPr lang="en-US" dirty="0" err="1" smtClean="0"/>
              <a:t>phasor</a:t>
            </a:r>
            <a:r>
              <a:rPr lang="en-US" dirty="0" smtClean="0"/>
              <a:t> monitoring to Resources for model verification.</a:t>
            </a:r>
          </a:p>
          <a:p>
            <a:pPr lvl="2"/>
            <a:r>
              <a:rPr lang="en-US" dirty="0" smtClean="0"/>
              <a:t>Bulk Electric System definition webinar June 5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NERC State of Reliability Report identified significant improvement in 2013 in Primary Frequency Response performance in ERCOT.</a:t>
            </a:r>
          </a:p>
          <a:p>
            <a:pPr lvl="2"/>
            <a:r>
              <a:rPr lang="en-US" dirty="0" smtClean="0"/>
              <a:t>Significant drop in poor performing Resources in ERCOT Disturbance Analysis reports during 2013.</a:t>
            </a:r>
          </a:p>
          <a:p>
            <a:r>
              <a:rPr lang="en-US" dirty="0" smtClean="0"/>
              <a:t>ERCOT LFC Tuning Changes implemented.</a:t>
            </a:r>
          </a:p>
          <a:p>
            <a:pPr lvl="1"/>
            <a:r>
              <a:rPr lang="en-US" dirty="0" smtClean="0"/>
              <a:t>May 27 at 09:30 ERCOT made LFC tuning changes.</a:t>
            </a:r>
          </a:p>
          <a:p>
            <a:pPr lvl="1"/>
            <a:r>
              <a:rPr lang="en-US" dirty="0" smtClean="0"/>
              <a:t>Immediate improvement in CPS1 of 8 to 10 points observed since the change.  CPS2 improvement as well as Time Control is better.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53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4700</TotalTime>
  <Words>949</Words>
  <Application>Microsoft Office PowerPoint</Application>
  <PresentationFormat>On-screen Show (4:3)</PresentationFormat>
  <Paragraphs>89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PDCWG Report to ROS</vt:lpstr>
      <vt:lpstr>May 28 Meeting</vt:lpstr>
      <vt:lpstr>Loss of Primary Frequency Response</vt:lpstr>
      <vt:lpstr>Estimating Available Primary Frequency Response in Real Time</vt:lpstr>
      <vt:lpstr>Resource HSL Accuracy</vt:lpstr>
      <vt:lpstr>RRS Recall Logic</vt:lpstr>
      <vt:lpstr>Frequency of Manual Deployment of RRS</vt:lpstr>
      <vt:lpstr>Other Meeting Subject Discussions</vt:lpstr>
      <vt:lpstr>Other Meeting Subject Discussions</vt:lpstr>
      <vt:lpstr>ERCOT Disturbance Reports Reviewed</vt:lpstr>
      <vt:lpstr>ERCOT Frequency Control Report May 2014</vt:lpstr>
      <vt:lpstr>Notes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315</cp:revision>
  <dcterms:created xsi:type="dcterms:W3CDTF">2013-04-26T00:51:14Z</dcterms:created>
  <dcterms:modified xsi:type="dcterms:W3CDTF">2014-06-03T18:11:39Z</dcterms:modified>
</cp:coreProperties>
</file>