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5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F39C75-7E1D-45F8-ACE5-C276A048DDC7}"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3222293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F39C75-7E1D-45F8-ACE5-C276A048DDC7}"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450144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F39C75-7E1D-45F8-ACE5-C276A048DDC7}"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4170578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F39C75-7E1D-45F8-ACE5-C276A048DDC7}"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1557520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F39C75-7E1D-45F8-ACE5-C276A048DDC7}"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1260753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F39C75-7E1D-45F8-ACE5-C276A048DDC7}"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966940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F39C75-7E1D-45F8-ACE5-C276A048DDC7}" type="datetimeFigureOut">
              <a:rPr lang="en-US" smtClean="0"/>
              <a:t>5/28/2014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2288311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F39C75-7E1D-45F8-ACE5-C276A048DDC7}" type="datetimeFigureOut">
              <a:rPr lang="en-US" smtClean="0"/>
              <a:t>5/28/2014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2804318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39C75-7E1D-45F8-ACE5-C276A048DDC7}" type="datetimeFigureOut">
              <a:rPr lang="en-US" smtClean="0"/>
              <a:t>5/28/2014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3021517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F39C75-7E1D-45F8-ACE5-C276A048DDC7}"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3105179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F39C75-7E1D-45F8-ACE5-C276A048DDC7}"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BADF98-EB0D-4A07-B255-E3918D2C07A8}" type="slidenum">
              <a:rPr lang="en-US" smtClean="0"/>
              <a:t>‹#›</a:t>
            </a:fld>
            <a:endParaRPr lang="en-US"/>
          </a:p>
        </p:txBody>
      </p:sp>
    </p:spTree>
    <p:extLst>
      <p:ext uri="{BB962C8B-B14F-4D97-AF65-F5344CB8AC3E}">
        <p14:creationId xmlns:p14="http://schemas.microsoft.com/office/powerpoint/2010/main" val="4125648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F39C75-7E1D-45F8-ACE5-C276A048DDC7}" type="datetimeFigureOut">
              <a:rPr lang="en-US" smtClean="0"/>
              <a:t>5/28/2014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BADF98-EB0D-4A07-B255-E3918D2C07A8}" type="slidenum">
              <a:rPr lang="en-US" smtClean="0"/>
              <a:t>‹#›</a:t>
            </a:fld>
            <a:endParaRPr lang="en-US"/>
          </a:p>
        </p:txBody>
      </p:sp>
    </p:spTree>
    <p:extLst>
      <p:ext uri="{BB962C8B-B14F-4D97-AF65-F5344CB8AC3E}">
        <p14:creationId xmlns:p14="http://schemas.microsoft.com/office/powerpoint/2010/main" val="36573914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QMWG Update to WMS</a:t>
            </a:r>
            <a:endParaRPr lang="en-US" dirty="0"/>
          </a:p>
        </p:txBody>
      </p:sp>
      <p:sp>
        <p:nvSpPr>
          <p:cNvPr id="3" name="Subtitle 2"/>
          <p:cNvSpPr>
            <a:spLocks noGrp="1"/>
          </p:cNvSpPr>
          <p:nvPr>
            <p:ph type="subTitle" idx="1"/>
          </p:nvPr>
        </p:nvSpPr>
        <p:spPr>
          <a:xfrm>
            <a:off x="1371600" y="4495800"/>
            <a:ext cx="6400800" cy="1143000"/>
          </a:xfrm>
        </p:spPr>
        <p:txBody>
          <a:bodyPr>
            <a:normAutofit lnSpcReduction="10000"/>
          </a:bodyPr>
          <a:lstStyle/>
          <a:p>
            <a:pPr algn="r"/>
            <a:r>
              <a:rPr lang="en-US" dirty="0" smtClean="0"/>
              <a:t>S. Looney</a:t>
            </a:r>
          </a:p>
          <a:p>
            <a:pPr algn="r"/>
            <a:r>
              <a:rPr lang="en-US" dirty="0" smtClean="0"/>
              <a:t>June 4, 2014</a:t>
            </a:r>
            <a:endParaRPr lang="en-US" dirty="0"/>
          </a:p>
        </p:txBody>
      </p:sp>
    </p:spTree>
    <p:extLst>
      <p:ext uri="{BB962C8B-B14F-4D97-AF65-F5344CB8AC3E}">
        <p14:creationId xmlns:p14="http://schemas.microsoft.com/office/powerpoint/2010/main" val="900334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NPRRs Assigned by WMS</a:t>
            </a:r>
            <a:endParaRPr lang="en-US" dirty="0"/>
          </a:p>
        </p:txBody>
      </p:sp>
      <p:sp>
        <p:nvSpPr>
          <p:cNvPr id="3" name="Content Placeholder 2"/>
          <p:cNvSpPr>
            <a:spLocks noGrp="1"/>
          </p:cNvSpPr>
          <p:nvPr>
            <p:ph idx="1"/>
          </p:nvPr>
        </p:nvSpPr>
        <p:spPr/>
        <p:txBody>
          <a:bodyPr>
            <a:normAutofit lnSpcReduction="10000"/>
          </a:bodyPr>
          <a:lstStyle/>
          <a:p>
            <a:r>
              <a:rPr lang="en-US" dirty="0" smtClean="0"/>
              <a:t>NPRR595, RRS </a:t>
            </a:r>
            <a:r>
              <a:rPr lang="en-US" dirty="0"/>
              <a:t>L</a:t>
            </a:r>
            <a:r>
              <a:rPr lang="en-US" dirty="0" smtClean="0"/>
              <a:t>oad Treatment in ORDC</a:t>
            </a:r>
          </a:p>
          <a:p>
            <a:pPr lvl="1"/>
            <a:r>
              <a:rPr lang="en-US" dirty="0" smtClean="0"/>
              <a:t>Tabled and assigned to QMWG at WMS last month</a:t>
            </a:r>
          </a:p>
          <a:p>
            <a:pPr lvl="1"/>
            <a:r>
              <a:rPr lang="en-US" dirty="0" smtClean="0"/>
              <a:t> ERCOT’s concerns:</a:t>
            </a:r>
          </a:p>
          <a:p>
            <a:pPr lvl="2"/>
            <a:r>
              <a:rPr lang="en-US" dirty="0" smtClean="0"/>
              <a:t>Providing a financial incentive for over-deployment</a:t>
            </a:r>
          </a:p>
          <a:p>
            <a:pPr lvl="2"/>
            <a:r>
              <a:rPr lang="en-US" dirty="0" smtClean="0"/>
              <a:t>Operator awareness of actual reserves from Loads</a:t>
            </a:r>
          </a:p>
          <a:p>
            <a:pPr lvl="2"/>
            <a:r>
              <a:rPr lang="en-US" dirty="0" smtClean="0"/>
              <a:t>Additional reserves should be separately deployable</a:t>
            </a:r>
          </a:p>
          <a:p>
            <a:pPr lvl="2"/>
            <a:r>
              <a:rPr lang="en-US" dirty="0" smtClean="0"/>
              <a:t>Deployment of blocky loads should be handled in Phase 2 Loads in SCED</a:t>
            </a:r>
          </a:p>
          <a:p>
            <a:pPr lvl="1"/>
            <a:r>
              <a:rPr lang="en-US" dirty="0" smtClean="0"/>
              <a:t>No viable solution presented at QMWG</a:t>
            </a:r>
          </a:p>
          <a:p>
            <a:pPr lvl="1"/>
            <a:endParaRPr lang="en-US" dirty="0" smtClean="0"/>
          </a:p>
        </p:txBody>
      </p:sp>
    </p:spTree>
    <p:extLst>
      <p:ext uri="{BB962C8B-B14F-4D97-AF65-F5344CB8AC3E}">
        <p14:creationId xmlns:p14="http://schemas.microsoft.com/office/powerpoint/2010/main" val="3534581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WMS General Assignments, RUC for AS</a:t>
            </a:r>
            <a:endParaRPr lang="en-US" dirty="0"/>
          </a:p>
        </p:txBody>
      </p:sp>
      <p:sp>
        <p:nvSpPr>
          <p:cNvPr id="3" name="Content Placeholder 2"/>
          <p:cNvSpPr>
            <a:spLocks noGrp="1"/>
          </p:cNvSpPr>
          <p:nvPr>
            <p:ph idx="1"/>
          </p:nvPr>
        </p:nvSpPr>
        <p:spPr/>
        <p:txBody>
          <a:bodyPr/>
          <a:lstStyle/>
          <a:p>
            <a:r>
              <a:rPr lang="en-US" dirty="0" smtClean="0"/>
              <a:t>AS RUC Process and concerns post-NPRR568 implementation</a:t>
            </a:r>
          </a:p>
          <a:p>
            <a:pPr lvl="1"/>
            <a:r>
              <a:rPr lang="en-US" dirty="0" smtClean="0"/>
              <a:t>AS insufficiency in the DAM</a:t>
            </a:r>
          </a:p>
          <a:p>
            <a:pPr lvl="2"/>
            <a:r>
              <a:rPr lang="en-US" dirty="0" smtClean="0"/>
              <a:t>ERCOT shall determine if there are insufficient AS offers prior to executing the DAM, 4.5.2 (1)</a:t>
            </a:r>
          </a:p>
          <a:p>
            <a:pPr lvl="2"/>
            <a:r>
              <a:rPr lang="en-US" dirty="0" smtClean="0"/>
              <a:t>ERCOT shall declare a Watch for AS insufficient offers</a:t>
            </a:r>
          </a:p>
          <a:p>
            <a:pPr lvl="2"/>
            <a:r>
              <a:rPr lang="en-US" dirty="0" smtClean="0"/>
              <a:t>ERCOT shall request additional AS offers, 4.5.2 (1)(b)</a:t>
            </a:r>
          </a:p>
          <a:p>
            <a:pPr lvl="2"/>
            <a:r>
              <a:rPr lang="en-US" dirty="0" smtClean="0"/>
              <a:t>If offers are still insufficient, ERCOT shall reduce the AS requirements, run the DAM and procure the required AS through the DRUC, 4.5.2 (2)</a:t>
            </a:r>
            <a:endParaRPr lang="en-US" dirty="0"/>
          </a:p>
        </p:txBody>
      </p:sp>
    </p:spTree>
    <p:extLst>
      <p:ext uri="{BB962C8B-B14F-4D97-AF65-F5344CB8AC3E}">
        <p14:creationId xmlns:p14="http://schemas.microsoft.com/office/powerpoint/2010/main" val="2702057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382000" cy="5029200"/>
          </a:xfrm>
        </p:spPr>
        <p:txBody>
          <a:bodyPr>
            <a:normAutofit fontScale="77500" lnSpcReduction="20000"/>
          </a:bodyPr>
          <a:lstStyle/>
          <a:p>
            <a:r>
              <a:rPr lang="en-US" dirty="0" smtClean="0"/>
              <a:t>If ERCOT aborts all or part of the DAM, ERCOT shall issue a Watch and use the SASM process to purchase AS for the next Operating Day and the HRUC process in lieu of the DRUC process, 5.2.2.2</a:t>
            </a:r>
          </a:p>
          <a:p>
            <a:r>
              <a:rPr lang="en-US" dirty="0" smtClean="0"/>
              <a:t>The HRUC process described in Section 5.2.2.2 may commit Resources to supply AS if the AS offers submitted in the SASM are insufficient to meet the requirements of the AS Plan in the Operating Day affected by the aborted DAM</a:t>
            </a:r>
          </a:p>
          <a:p>
            <a:r>
              <a:rPr lang="en-US" dirty="0" smtClean="0"/>
              <a:t>Current language in Section 6.5.9.3.3 (4):</a:t>
            </a:r>
          </a:p>
          <a:p>
            <a:pPr lvl="1"/>
            <a:r>
              <a:rPr lang="en-US" dirty="0"/>
              <a:t>If the actions in paragraph (3) above do not relieve the insufficiency described in paragraph (2)(a) above, then ERCOT may issue Dispatch Instructions to Resources certified to provide the insufficient service, even though there is not an existing Ancillary Service Offer for that Resource</a:t>
            </a:r>
            <a:r>
              <a:rPr lang="en-US" dirty="0" smtClean="0"/>
              <a:t>.</a:t>
            </a:r>
          </a:p>
          <a:p>
            <a:pPr marL="0" indent="0">
              <a:buNone/>
            </a:pPr>
            <a:r>
              <a:rPr lang="en-US" dirty="0" smtClean="0"/>
              <a:t> </a:t>
            </a:r>
            <a:endParaRPr lang="en-US" dirty="0"/>
          </a:p>
        </p:txBody>
      </p:sp>
      <p:sp>
        <p:nvSpPr>
          <p:cNvPr id="5" name="Title 1"/>
          <p:cNvSpPr>
            <a:spLocks noGrp="1"/>
          </p:cNvSpPr>
          <p:nvPr>
            <p:ph type="title"/>
          </p:nvPr>
        </p:nvSpPr>
        <p:spPr>
          <a:xfrm>
            <a:off x="457200" y="274638"/>
            <a:ext cx="8229600" cy="1143000"/>
          </a:xfrm>
        </p:spPr>
        <p:txBody>
          <a:bodyPr>
            <a:normAutofit fontScale="90000"/>
          </a:bodyPr>
          <a:lstStyle/>
          <a:p>
            <a:r>
              <a:rPr lang="en-US" dirty="0" smtClean="0"/>
              <a:t>WMS General Assignments, RUC for AS</a:t>
            </a:r>
            <a:endParaRPr lang="en-US" dirty="0"/>
          </a:p>
        </p:txBody>
      </p:sp>
    </p:spTree>
    <p:extLst>
      <p:ext uri="{BB962C8B-B14F-4D97-AF65-F5344CB8AC3E}">
        <p14:creationId xmlns:p14="http://schemas.microsoft.com/office/powerpoint/2010/main" val="144513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NPRR605 revises Section 6.5.9.3.3 (4)</a:t>
            </a:r>
          </a:p>
          <a:p>
            <a:pPr lvl="1"/>
            <a:r>
              <a:rPr lang="en-US" dirty="0"/>
              <a:t>	If ERCOT issues a Watch because insufficient Ancillary Service Offers were received in the DAM or SASM, and if the Watch does not result in sufficient offers and the DAM or SASM is executed with insufficient offers, then ERCOT may acquire the insufficient amount of Ancillary Services as follows:</a:t>
            </a:r>
          </a:p>
          <a:p>
            <a:pPr marL="457200" lvl="1" indent="0">
              <a:buNone/>
            </a:pPr>
            <a:r>
              <a:rPr lang="en-US" dirty="0"/>
              <a:t>	</a:t>
            </a:r>
            <a:r>
              <a:rPr lang="en-US" dirty="0" smtClean="0"/>
              <a:t>(</a:t>
            </a:r>
            <a:r>
              <a:rPr lang="en-US" dirty="0"/>
              <a:t>a) The SASM process shall be conducted in accordance with </a:t>
            </a:r>
            <a:r>
              <a:rPr lang="en-US" dirty="0" smtClean="0"/>
              <a:t>	Section 	6.4.8.2.2, </a:t>
            </a:r>
            <a:r>
              <a:rPr lang="en-US" dirty="0"/>
              <a:t>SASM Clearing Process. If SASM process is </a:t>
            </a:r>
            <a:r>
              <a:rPr lang="en-US" dirty="0" smtClean="0"/>
              <a:t>	not </a:t>
            </a:r>
            <a:r>
              <a:rPr lang="en-US" dirty="0"/>
              <a:t>sufficient, </a:t>
            </a:r>
            <a:r>
              <a:rPr lang="en-US" dirty="0" smtClean="0"/>
              <a:t>	then</a:t>
            </a:r>
            <a:r>
              <a:rPr lang="en-US" dirty="0"/>
              <a:t>;</a:t>
            </a:r>
          </a:p>
          <a:p>
            <a:pPr marL="457200" lvl="1" indent="0">
              <a:buNone/>
            </a:pPr>
            <a:r>
              <a:rPr lang="en-US" dirty="0"/>
              <a:t>	</a:t>
            </a:r>
            <a:r>
              <a:rPr lang="en-US" dirty="0" smtClean="0"/>
              <a:t>(</a:t>
            </a:r>
            <a:r>
              <a:rPr lang="en-US" dirty="0"/>
              <a:t>b)  The Hourly Reliability Unit Commitment (HRUC) process </a:t>
            </a:r>
            <a:r>
              <a:rPr lang="en-US" dirty="0" smtClean="0"/>
              <a:t>	shall be conducted</a:t>
            </a:r>
            <a:r>
              <a:rPr lang="en-US" dirty="0"/>
              <a:t>. If HRUC process is not </a:t>
            </a:r>
            <a:r>
              <a:rPr lang="en-US" dirty="0" smtClean="0"/>
              <a:t>sufficient, then</a:t>
            </a:r>
            <a:r>
              <a:rPr lang="en-US" dirty="0"/>
              <a:t>;</a:t>
            </a:r>
          </a:p>
          <a:p>
            <a:pPr marL="457200" lvl="1" indent="0">
              <a:buNone/>
            </a:pPr>
            <a:r>
              <a:rPr lang="en-US" dirty="0"/>
              <a:t>	</a:t>
            </a:r>
            <a:r>
              <a:rPr lang="en-US" dirty="0" smtClean="0"/>
              <a:t>(</a:t>
            </a:r>
            <a:r>
              <a:rPr lang="en-US" dirty="0"/>
              <a:t>c) ERCOT may issue an Ancillary Service Assignment to </a:t>
            </a:r>
            <a:r>
              <a:rPr lang="en-US" dirty="0" smtClean="0"/>
              <a:t>	Resources </a:t>
            </a:r>
            <a:r>
              <a:rPr lang="en-US" dirty="0"/>
              <a:t> </a:t>
            </a:r>
            <a:r>
              <a:rPr lang="en-US" dirty="0" smtClean="0"/>
              <a:t>certified </a:t>
            </a:r>
            <a:r>
              <a:rPr lang="en-US" dirty="0"/>
              <a:t>to </a:t>
            </a:r>
            <a:r>
              <a:rPr lang="en-US" dirty="0" smtClean="0"/>
              <a:t> </a:t>
            </a:r>
            <a:r>
              <a:rPr lang="en-US" dirty="0"/>
              <a:t>provide the insufficient service, </a:t>
            </a:r>
            <a:r>
              <a:rPr lang="en-US" dirty="0" smtClean="0"/>
              <a:t>even 	though </a:t>
            </a:r>
            <a:r>
              <a:rPr lang="en-US" dirty="0"/>
              <a:t>there is not an existing </a:t>
            </a:r>
            <a:r>
              <a:rPr lang="en-US" dirty="0" smtClean="0"/>
              <a:t>Ancillary </a:t>
            </a:r>
            <a:r>
              <a:rPr lang="en-US" dirty="0"/>
              <a:t>Service Offer for that </a:t>
            </a:r>
            <a:r>
              <a:rPr lang="en-US" dirty="0" smtClean="0"/>
              <a:t>	Resource</a:t>
            </a:r>
            <a:r>
              <a:rPr lang="en-US" dirty="0"/>
              <a:t>. </a:t>
            </a:r>
          </a:p>
          <a:p>
            <a:pPr lvl="1"/>
            <a:endParaRPr lang="en-US" dirty="0"/>
          </a:p>
        </p:txBody>
      </p:sp>
      <p:sp>
        <p:nvSpPr>
          <p:cNvPr id="4" name="Title 1"/>
          <p:cNvSpPr>
            <a:spLocks noGrp="1"/>
          </p:cNvSpPr>
          <p:nvPr>
            <p:ph type="title"/>
          </p:nvPr>
        </p:nvSpPr>
        <p:spPr>
          <a:xfrm>
            <a:off x="457200" y="274638"/>
            <a:ext cx="8229600" cy="1143000"/>
          </a:xfrm>
        </p:spPr>
        <p:txBody>
          <a:bodyPr>
            <a:normAutofit fontScale="90000"/>
          </a:bodyPr>
          <a:lstStyle/>
          <a:p>
            <a:r>
              <a:rPr lang="en-US" dirty="0" smtClean="0"/>
              <a:t>WMS General Assignments, RUC for AS</a:t>
            </a:r>
            <a:endParaRPr lang="en-US" dirty="0"/>
          </a:p>
        </p:txBody>
      </p:sp>
    </p:spTree>
    <p:extLst>
      <p:ext uri="{BB962C8B-B14F-4D97-AF65-F5344CB8AC3E}">
        <p14:creationId xmlns:p14="http://schemas.microsoft.com/office/powerpoint/2010/main" val="1490254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3000" dirty="0" smtClean="0"/>
              <a:t>NPRR605 proposes settlement of assigned AS</a:t>
            </a:r>
          </a:p>
          <a:p>
            <a:r>
              <a:rPr lang="en-US" sz="3000" dirty="0" smtClean="0"/>
              <a:t>No provision in the Protocols for payment of AS supplied by RUC Resources	</a:t>
            </a:r>
          </a:p>
          <a:p>
            <a:r>
              <a:rPr lang="en-US" sz="3000" dirty="0" smtClean="0"/>
              <a:t>Possible solution, pay AS at the SWOC</a:t>
            </a:r>
          </a:p>
          <a:p>
            <a:r>
              <a:rPr lang="en-US" sz="3000" dirty="0" smtClean="0"/>
              <a:t>Small group from QMWG will work with ERCOT to discuss after June 1.  Need to investigate the market affects of paying AS at the SWOC.  Is OPTOUT an option?  </a:t>
            </a:r>
            <a:endParaRPr lang="en-US" sz="3000" dirty="0"/>
          </a:p>
          <a:p>
            <a:pPr marL="342900" lvl="1" indent="-342900">
              <a:buFont typeface="Arial" panose="020B0604020202020204" pitchFamily="34" charset="0"/>
              <a:buChar char="•"/>
            </a:pPr>
            <a:r>
              <a:rPr lang="en-US" dirty="0"/>
              <a:t>Another concern about assignments of AS to Resources regards CC Resources with power augmentation</a:t>
            </a:r>
          </a:p>
          <a:p>
            <a:endParaRPr lang="en-US" dirty="0"/>
          </a:p>
        </p:txBody>
      </p:sp>
      <p:sp>
        <p:nvSpPr>
          <p:cNvPr id="4" name="Title 1"/>
          <p:cNvSpPr>
            <a:spLocks noGrp="1"/>
          </p:cNvSpPr>
          <p:nvPr>
            <p:ph type="title"/>
          </p:nvPr>
        </p:nvSpPr>
        <p:spPr/>
        <p:txBody>
          <a:bodyPr>
            <a:normAutofit fontScale="90000"/>
          </a:bodyPr>
          <a:lstStyle/>
          <a:p>
            <a:r>
              <a:rPr lang="en-US" dirty="0" smtClean="0"/>
              <a:t>WMS General Assignments, RUC for AS</a:t>
            </a:r>
            <a:endParaRPr lang="en-US" dirty="0"/>
          </a:p>
        </p:txBody>
      </p:sp>
    </p:spTree>
    <p:extLst>
      <p:ext uri="{BB962C8B-B14F-4D97-AF65-F5344CB8AC3E}">
        <p14:creationId xmlns:p14="http://schemas.microsoft.com/office/powerpoint/2010/main" val="3200117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WMS General Assignments</a:t>
            </a:r>
            <a:endParaRPr lang="en-US" dirty="0"/>
          </a:p>
        </p:txBody>
      </p:sp>
      <p:sp>
        <p:nvSpPr>
          <p:cNvPr id="3" name="Content Placeholder 2"/>
          <p:cNvSpPr>
            <a:spLocks noGrp="1"/>
          </p:cNvSpPr>
          <p:nvPr>
            <p:ph idx="1"/>
          </p:nvPr>
        </p:nvSpPr>
        <p:spPr/>
        <p:txBody>
          <a:bodyPr>
            <a:normAutofit/>
          </a:bodyPr>
          <a:lstStyle/>
          <a:p>
            <a:r>
              <a:rPr lang="en-US" dirty="0" smtClean="0"/>
              <a:t>ORDC oscillation bandwidth for RTOFFCAP set to zero </a:t>
            </a:r>
          </a:p>
          <a:p>
            <a:pPr lvl="1"/>
            <a:r>
              <a:rPr lang="en-US" dirty="0" smtClean="0"/>
              <a:t>The setting of RTOFFCAP set to zero is hardcoded at 2300 MW in MMS.  </a:t>
            </a:r>
          </a:p>
          <a:p>
            <a:pPr lvl="1"/>
            <a:r>
              <a:rPr lang="en-US" dirty="0" smtClean="0"/>
              <a:t>Any revision will be a system change.</a:t>
            </a:r>
          </a:p>
          <a:p>
            <a:pPr lvl="1"/>
            <a:r>
              <a:rPr lang="en-US" dirty="0" smtClean="0"/>
              <a:t>Will monitor the market outcomes after June 1 to determine if action is required</a:t>
            </a:r>
          </a:p>
        </p:txBody>
      </p:sp>
    </p:spTree>
    <p:extLst>
      <p:ext uri="{BB962C8B-B14F-4D97-AF65-F5344CB8AC3E}">
        <p14:creationId xmlns:p14="http://schemas.microsoft.com/office/powerpoint/2010/main" val="202472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WMS General Assignments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Releasing HASL MW by manual deployment</a:t>
            </a:r>
          </a:p>
          <a:p>
            <a:pPr lvl="1"/>
            <a:r>
              <a:rPr lang="en-US" dirty="0" smtClean="0"/>
              <a:t>ERCOT indicated that the RRS deployments will be put in a separate Business Practice document from the Non-Spin</a:t>
            </a:r>
          </a:p>
          <a:p>
            <a:pPr lvl="1"/>
            <a:r>
              <a:rPr lang="en-US" dirty="0" smtClean="0"/>
              <a:t>Release of HASL is going to require a system change to the LFC process in EMS</a:t>
            </a:r>
          </a:p>
          <a:p>
            <a:pPr lvl="1"/>
            <a:r>
              <a:rPr lang="en-US" dirty="0" smtClean="0"/>
              <a:t>Impossible to really predict the price effect due to changed market behaviors after June 1</a:t>
            </a:r>
          </a:p>
          <a:p>
            <a:pPr lvl="1"/>
            <a:r>
              <a:rPr lang="en-US" dirty="0" smtClean="0"/>
              <a:t>ERCOT is building new displays for the Operators to be able to assess the nature of the Reserves on the system with regard to Primary Frequency Response</a:t>
            </a:r>
          </a:p>
          <a:p>
            <a:pPr lvl="1"/>
            <a:r>
              <a:rPr lang="en-US" dirty="0" smtClean="0"/>
              <a:t>One reason for price reversal is due to extending offer curves for unoffered quantities at the SWOC instead of extending the curves at the last price offered.</a:t>
            </a:r>
          </a:p>
          <a:p>
            <a:pPr lvl="1"/>
            <a:r>
              <a:rPr lang="en-US" dirty="0" smtClean="0"/>
              <a:t>Will no longer have price floors at SWOC for Regulation and RRS </a:t>
            </a:r>
          </a:p>
          <a:p>
            <a:pPr lvl="1"/>
            <a:r>
              <a:rPr lang="en-US" dirty="0" smtClean="0"/>
              <a:t>QMWG continues work on this issue</a:t>
            </a:r>
            <a:endParaRPr lang="en-US" dirty="0"/>
          </a:p>
        </p:txBody>
      </p:sp>
    </p:spTree>
    <p:extLst>
      <p:ext uri="{BB962C8B-B14F-4D97-AF65-F5344CB8AC3E}">
        <p14:creationId xmlns:p14="http://schemas.microsoft.com/office/powerpoint/2010/main" val="3994718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TotalTime>
  <Words>530</Words>
  <Application>Microsoft Office PowerPoint</Application>
  <PresentationFormat>On-screen Show (4:3)</PresentationFormat>
  <Paragraphs>51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QMWG Update to WMS</vt:lpstr>
      <vt:lpstr>NPRRs Assigned by WMS</vt:lpstr>
      <vt:lpstr>WMS General Assignments, RUC for AS</vt:lpstr>
      <vt:lpstr>WMS General Assignments, RUC for AS</vt:lpstr>
      <vt:lpstr>WMS General Assignments, RUC for AS</vt:lpstr>
      <vt:lpstr>WMS General Assignments, RUC for AS</vt:lpstr>
      <vt:lpstr>WMS General Assignments</vt:lpstr>
      <vt:lpstr>WMS General Assignments</vt:lpstr>
    </vt:vector>
  </TitlesOfParts>
  <Company>EFH Corporate Services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QMWG Update to WMS</dc:title>
  <dc:creator>Luminant</dc:creator>
  <cp:lastModifiedBy>Luminant</cp:lastModifiedBy>
  <cp:revision>13</cp:revision>
  <dcterms:created xsi:type="dcterms:W3CDTF">2014-05-23T16:32:54Z</dcterms:created>
  <dcterms:modified xsi:type="dcterms:W3CDTF">2014-05-28T14:45:42Z</dcterms:modified>
</cp:coreProperties>
</file>