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4660"/>
  </p:normalViewPr>
  <p:slideViewPr>
    <p:cSldViewPr snapToGrid="0">
      <p:cViewPr varScale="1">
        <p:scale>
          <a:sx n="89" d="100"/>
          <a:sy n="89" d="100"/>
        </p:scale>
        <p:origin x="20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8095-A75D-4D6B-A7F1-173C91E261A3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EF74-3170-40D8-9E78-3DCC17BB6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738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8095-A75D-4D6B-A7F1-173C91E261A3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EF74-3170-40D8-9E78-3DCC17BB6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253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8095-A75D-4D6B-A7F1-173C91E261A3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EF74-3170-40D8-9E78-3DCC17BB6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3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8095-A75D-4D6B-A7F1-173C91E261A3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EF74-3170-40D8-9E78-3DCC17BB6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590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8095-A75D-4D6B-A7F1-173C91E261A3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EF74-3170-40D8-9E78-3DCC17BB6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948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8095-A75D-4D6B-A7F1-173C91E261A3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EF74-3170-40D8-9E78-3DCC17BB6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588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8095-A75D-4D6B-A7F1-173C91E261A3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EF74-3170-40D8-9E78-3DCC17BB6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81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8095-A75D-4D6B-A7F1-173C91E261A3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EF74-3170-40D8-9E78-3DCC17BB6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952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8095-A75D-4D6B-A7F1-173C91E261A3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EF74-3170-40D8-9E78-3DCC17BB6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841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8095-A75D-4D6B-A7F1-173C91E261A3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EF74-3170-40D8-9E78-3DCC17BB6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646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8095-A75D-4D6B-A7F1-173C91E261A3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EF74-3170-40D8-9E78-3DCC17BB6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584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08095-A75D-4D6B-A7F1-173C91E261A3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7EF74-3170-40D8-9E78-3DCC17BB6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216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gridinfo/load/forecast/index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GATF Update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June 4</a:t>
            </a:r>
            <a:r>
              <a:rPr lang="en-US" baseline="30000" dirty="0" smtClean="0"/>
              <a:t>th</a:t>
            </a:r>
            <a:r>
              <a:rPr lang="en-US" dirty="0" smtClean="0"/>
              <a:t>, 2014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Brandon Whittle     Pete Warnken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087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Voting </a:t>
            </a:r>
            <a:r>
              <a:rPr lang="en-US" dirty="0" smtClean="0"/>
              <a:t>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9991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Application of Scenarios in the CDR (Vote)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GATF has discussed using multiple load and wind forecasts as well as different generation planning scenarios in the CDR.   </a:t>
            </a:r>
            <a:r>
              <a:rPr lang="en-US" u="sng" dirty="0" smtClean="0"/>
              <a:t>Should GATF work to create a scenario based NPRR or should the CDR just have one number for the reserve margin?   </a:t>
            </a:r>
          </a:p>
          <a:p>
            <a:pPr marL="0" indent="0">
              <a:buNone/>
            </a:pPr>
            <a:r>
              <a:rPr lang="en-US" u="sng" dirty="0" smtClean="0"/>
              <a:t>    </a:t>
            </a:r>
            <a:endParaRPr lang="en-US" b="1" u="sng" dirty="0" smtClean="0"/>
          </a:p>
          <a:p>
            <a:pPr marL="0" indent="0">
              <a:buNone/>
            </a:pPr>
            <a:r>
              <a:rPr lang="en-US" b="1" dirty="0" smtClean="0"/>
              <a:t>NPRR611</a:t>
            </a:r>
            <a:r>
              <a:rPr lang="en-US" b="1" dirty="0"/>
              <a:t>, Modifications to CDR Wind Capacity Value (Vote</a:t>
            </a:r>
            <a:r>
              <a:rPr lang="en-US" b="1" dirty="0" smtClean="0"/>
              <a:t>)</a:t>
            </a:r>
          </a:p>
          <a:p>
            <a:pPr marL="0" indent="0">
              <a:buNone/>
            </a:pPr>
            <a:r>
              <a:rPr lang="en-US" u="sng" dirty="0" smtClean="0"/>
              <a:t>Should WMS file comments to PRS on the following issues, if so which?</a:t>
            </a:r>
          </a:p>
          <a:p>
            <a:pPr marL="0" indent="0">
              <a:buNone/>
            </a:pPr>
            <a:endParaRPr lang="en-US" u="sng" dirty="0" smtClean="0"/>
          </a:p>
          <a:p>
            <a:pPr marL="457200" lvl="1" indent="0">
              <a:buNone/>
            </a:pPr>
            <a:r>
              <a:rPr lang="en-US" b="1" dirty="0" smtClean="0"/>
              <a:t>Consensus</a:t>
            </a:r>
          </a:p>
          <a:p>
            <a:pPr marL="457200" lvl="1" indent="0">
              <a:buNone/>
            </a:pPr>
            <a:r>
              <a:rPr lang="en-US" dirty="0" smtClean="0"/>
              <a:t>Regional  </a:t>
            </a:r>
            <a:r>
              <a:rPr lang="en-US" dirty="0"/>
              <a:t>- </a:t>
            </a:r>
            <a:r>
              <a:rPr lang="en-US" dirty="0" smtClean="0"/>
              <a:t>611 should be </a:t>
            </a:r>
            <a:r>
              <a:rPr lang="en-US" dirty="0"/>
              <a:t>changed to separate </a:t>
            </a:r>
            <a:r>
              <a:rPr lang="en-US" dirty="0" smtClean="0"/>
              <a:t>Coastal and Non-Coastal wind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b="1" dirty="0" smtClean="0"/>
              <a:t>Open Issues</a:t>
            </a:r>
            <a:endParaRPr lang="en-US" b="1" dirty="0"/>
          </a:p>
          <a:p>
            <a:pPr marL="457200" lvl="1" indent="0">
              <a:buNone/>
            </a:pPr>
            <a:r>
              <a:rPr lang="en-US" dirty="0" smtClean="0"/>
              <a:t>Seasonal – </a:t>
            </a:r>
            <a:r>
              <a:rPr lang="en-US" u="sng" dirty="0" smtClean="0"/>
              <a:t>Should there be a different ELCC for each season? </a:t>
            </a:r>
            <a:r>
              <a:rPr lang="en-US" dirty="0" smtClean="0"/>
              <a:t>	Continued-</a:t>
            </a:r>
            <a:endParaRPr lang="en-US" u="sng" dirty="0"/>
          </a:p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516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611 Methodology Options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5026466"/>
              </p:ext>
            </p:extLst>
          </p:nvPr>
        </p:nvGraphicFramePr>
        <p:xfrm>
          <a:off x="521295" y="1350235"/>
          <a:ext cx="11075347" cy="48973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32852"/>
                <a:gridCol w="2513367"/>
                <a:gridCol w="2811566"/>
                <a:gridCol w="2717562"/>
              </a:tblGrid>
              <a:tr h="1832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Pros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Cons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Notes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38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Stick to 8.7%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Familiar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Not based on current study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Not first choice (consensus)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311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ELCC – existing methodology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Established methodology, accepted outside of </a:t>
                      </a:r>
                      <a:r>
                        <a:rPr lang="en-US" sz="1800" dirty="0" smtClean="0">
                          <a:effectLst/>
                        </a:rPr>
                        <a:t>ERCOT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Historical confusion on the methodology has led to not using the updated results of the studies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May need an updated ELCC study based on modern load forecast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280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611 - 5 year</a:t>
                      </a:r>
                      <a:r>
                        <a:rPr lang="en-US" sz="1800" baseline="0" dirty="0" smtClean="0">
                          <a:effectLst/>
                        </a:rPr>
                        <a:t> average of the annual 20 peak hours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Based on operational history, transparent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High Variance (noisy), year to year large changes could reduce confidence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lang="en-US" sz="18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similarity to other regions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966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611 – </a:t>
                      </a:r>
                      <a:r>
                        <a:rPr lang="en-US" sz="1800" dirty="0" smtClean="0">
                          <a:effectLst/>
                        </a:rPr>
                        <a:t>extend to 10 years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Longer history may provide more confidence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Technology has </a:t>
                      </a:r>
                      <a:r>
                        <a:rPr lang="en-US" sz="1800" dirty="0" smtClean="0">
                          <a:effectLst/>
                        </a:rPr>
                        <a:t>changed rapidly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Not first choice (consensus)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38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611 – 5 years multiple </a:t>
                      </a:r>
                      <a:r>
                        <a:rPr lang="en-US" sz="1800" dirty="0" smtClean="0">
                          <a:effectLst/>
                        </a:rPr>
                        <a:t>hours; e.g. for</a:t>
                      </a:r>
                      <a:r>
                        <a:rPr lang="en-US" sz="1800" baseline="0" dirty="0" smtClean="0">
                          <a:effectLst/>
                        </a:rPr>
                        <a:t> Summers hours 15-18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Expected to have less Variance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9404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611 </a:t>
                      </a:r>
                      <a:r>
                        <a:rPr lang="en-US" sz="1800" baseline="0" dirty="0" smtClean="0">
                          <a:effectLst/>
                        </a:rPr>
                        <a:t>- </a:t>
                      </a:r>
                      <a:r>
                        <a:rPr lang="en-US" sz="1800" dirty="0" smtClean="0">
                          <a:effectLst/>
                        </a:rPr>
                        <a:t>P50 </a:t>
                      </a:r>
                      <a:r>
                        <a:rPr lang="en-US" sz="1800" dirty="0">
                          <a:effectLst/>
                        </a:rPr>
                        <a:t>&amp; </a:t>
                      </a:r>
                      <a:r>
                        <a:rPr lang="en-US" sz="1800" dirty="0" smtClean="0">
                          <a:effectLst/>
                        </a:rPr>
                        <a:t>P95 Scenarios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Provides average and low wind scenarios.  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Too many numbers – confusing?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Would like to see the data in </a:t>
                      </a:r>
                      <a:r>
                        <a:rPr lang="en-US" sz="1800" dirty="0" smtClean="0">
                          <a:effectLst/>
                        </a:rPr>
                        <a:t>CDR.</a:t>
                      </a:r>
                      <a:r>
                        <a:rPr lang="en-US" sz="1800" baseline="0" dirty="0" smtClean="0">
                          <a:effectLst/>
                        </a:rPr>
                        <a:t>   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Not </a:t>
                      </a:r>
                      <a:r>
                        <a:rPr lang="en-US" sz="1800" dirty="0">
                          <a:effectLst/>
                        </a:rPr>
                        <a:t>first choice (consensus)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5-Point Star 4"/>
          <p:cNvSpPr/>
          <p:nvPr/>
        </p:nvSpPr>
        <p:spPr>
          <a:xfrm>
            <a:off x="128187" y="2298819"/>
            <a:ext cx="299103" cy="427290"/>
          </a:xfrm>
          <a:prstGeom prst="star5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128186" y="3331436"/>
            <a:ext cx="299103" cy="427290"/>
          </a:xfrm>
          <a:prstGeom prst="star5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128185" y="4707309"/>
            <a:ext cx="299103" cy="427290"/>
          </a:xfrm>
          <a:prstGeom prst="star5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945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Non-Voting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8422"/>
            <a:ext cx="10515600" cy="499074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200" b="1" dirty="0"/>
              <a:t>Load Forecast Transparency </a:t>
            </a:r>
            <a:r>
              <a:rPr lang="en-US" sz="3200" b="1" dirty="0" smtClean="0"/>
              <a:t>Website</a:t>
            </a:r>
          </a:p>
          <a:p>
            <a:pPr marL="457200" lvl="1" indent="0">
              <a:buNone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www.ercot.com/gridinfo/load/forecast/index.html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200" b="1" dirty="0"/>
              <a:t>Update on Proposed Changes to CDR </a:t>
            </a:r>
            <a:r>
              <a:rPr lang="en-US" sz="3200" b="1" dirty="0" smtClean="0"/>
              <a:t>Inputs</a:t>
            </a:r>
          </a:p>
          <a:p>
            <a:pPr fontAlgn="ctr"/>
            <a:r>
              <a:rPr lang="en-US" b="1" dirty="0" smtClean="0"/>
              <a:t>ERS</a:t>
            </a:r>
            <a:r>
              <a:rPr lang="en-US" dirty="0"/>
              <a:t>: ERCOT </a:t>
            </a:r>
            <a:r>
              <a:rPr lang="en-US" dirty="0" smtClean="0"/>
              <a:t>to provide Draft </a:t>
            </a:r>
            <a:r>
              <a:rPr lang="en-US" dirty="0"/>
              <a:t>NPRR  </a:t>
            </a:r>
            <a:r>
              <a:rPr lang="en-US" dirty="0"/>
              <a:t>a</a:t>
            </a:r>
            <a:r>
              <a:rPr lang="en-US" dirty="0" smtClean="0"/>
              <a:t>s they want more </a:t>
            </a:r>
            <a:r>
              <a:rPr lang="en-US" dirty="0"/>
              <a:t>flexibility in coming up with the ERS load </a:t>
            </a:r>
            <a:r>
              <a:rPr lang="en-US" dirty="0" smtClean="0"/>
              <a:t>forecast to </a:t>
            </a:r>
            <a:r>
              <a:rPr lang="en-US" dirty="0"/>
              <a:t>account for proposed modifications to the program including expense limit.   Some </a:t>
            </a:r>
            <a:r>
              <a:rPr lang="en-US" dirty="0" smtClean="0"/>
              <a:t>concern from GATF </a:t>
            </a:r>
            <a:r>
              <a:rPr lang="en-US" dirty="0"/>
              <a:t>about whether this is too </a:t>
            </a:r>
            <a:r>
              <a:rPr lang="en-US" dirty="0" smtClean="0"/>
              <a:t>unbounded.</a:t>
            </a:r>
          </a:p>
          <a:p>
            <a:pPr fontAlgn="ctr"/>
            <a:r>
              <a:rPr lang="en-US" sz="2900" b="1" dirty="0"/>
              <a:t>Treatment </a:t>
            </a:r>
            <a:r>
              <a:rPr lang="en-US" sz="2900" b="1" dirty="0"/>
              <a:t>of ERS &amp; Load Resources providing </a:t>
            </a:r>
            <a:r>
              <a:rPr lang="en-US" sz="2900" b="1" dirty="0"/>
              <a:t>RRS in the Load Forecast</a:t>
            </a:r>
            <a:r>
              <a:rPr lang="en-US" sz="2700" dirty="0" smtClean="0"/>
              <a:t>:</a:t>
            </a:r>
            <a:r>
              <a:rPr lang="en-US" sz="2700" dirty="0"/>
              <a:t>  ERCOT </a:t>
            </a:r>
            <a:r>
              <a:rPr lang="en-US" sz="2700" dirty="0"/>
              <a:t>working on an </a:t>
            </a:r>
            <a:r>
              <a:rPr lang="en-US" sz="2700" dirty="0"/>
              <a:t>analysis and proposal later this </a:t>
            </a:r>
            <a:r>
              <a:rPr lang="en-US" sz="2700" dirty="0"/>
              <a:t>year.  </a:t>
            </a:r>
            <a:endParaRPr lang="en-US" sz="2700" dirty="0"/>
          </a:p>
          <a:p>
            <a:pPr fontAlgn="ctr"/>
            <a:r>
              <a:rPr lang="en-US" sz="2900" b="1" dirty="0"/>
              <a:t>Energy </a:t>
            </a:r>
            <a:r>
              <a:rPr lang="en-US" sz="2900" b="1" dirty="0"/>
              <a:t>Efficiency </a:t>
            </a:r>
            <a:r>
              <a:rPr lang="en-US" sz="2700" dirty="0"/>
              <a:t>: ERCOT </a:t>
            </a:r>
            <a:r>
              <a:rPr lang="en-US" sz="2700" dirty="0" smtClean="0"/>
              <a:t>planning to include the </a:t>
            </a:r>
            <a:r>
              <a:rPr lang="en-US" sz="2700" dirty="0"/>
              <a:t>line item back into the </a:t>
            </a:r>
            <a:r>
              <a:rPr lang="en-US" sz="2700" dirty="0"/>
              <a:t>CDR (not a protocol change).</a:t>
            </a:r>
            <a:r>
              <a:rPr lang="en-US" sz="2700" dirty="0"/>
              <a:t>  There is a chance that EIA data </a:t>
            </a:r>
            <a:r>
              <a:rPr lang="en-US" sz="2700" dirty="0" smtClean="0"/>
              <a:t>could </a:t>
            </a:r>
            <a:r>
              <a:rPr lang="en-US" sz="2700" dirty="0"/>
              <a:t>be included in the load forecast for the next CDR, though ERCOT is concerned about double dipping </a:t>
            </a:r>
            <a:r>
              <a:rPr lang="en-US" sz="2700" dirty="0" smtClean="0"/>
              <a:t>in load forecast. </a:t>
            </a:r>
            <a:endParaRPr lang="en-US" sz="2700" dirty="0"/>
          </a:p>
          <a:p>
            <a:pPr fontAlgn="ctr"/>
            <a:r>
              <a:rPr lang="en-US" sz="2900" b="1" dirty="0"/>
              <a:t>Distributed Generation</a:t>
            </a:r>
            <a:r>
              <a:rPr lang="en-US" sz="2700" dirty="0"/>
              <a:t>: ERCOT doing more analysis on how to handle the DG, currently they would prefer to keep it embedded in the load forecast. </a:t>
            </a:r>
          </a:p>
          <a:p>
            <a:pPr fontAlgn="ctr"/>
            <a:r>
              <a:rPr lang="en-US" sz="2900" b="1" dirty="0"/>
              <a:t>Transmission Providers Programs</a:t>
            </a:r>
            <a:r>
              <a:rPr lang="en-US" sz="2700" dirty="0"/>
              <a:t>:  </a:t>
            </a:r>
            <a:r>
              <a:rPr lang="en-US" sz="2700" dirty="0" smtClean="0"/>
              <a:t>ERCOT </a:t>
            </a:r>
            <a:r>
              <a:rPr lang="en-US" sz="2700" dirty="0"/>
              <a:t>implemented the recommendation to exclude TDSP programs for the winter since they were not </a:t>
            </a:r>
            <a:r>
              <a:rPr lang="en-US" sz="2700" dirty="0"/>
              <a:t>required</a:t>
            </a:r>
            <a:endParaRPr lang="en-US" sz="2700" dirty="0"/>
          </a:p>
          <a:p>
            <a:pPr fontAlgn="ctr"/>
            <a:r>
              <a:rPr lang="en-US" sz="2900" b="1" dirty="0"/>
              <a:t>ERCOT </a:t>
            </a:r>
            <a:r>
              <a:rPr lang="en-US" sz="2900" b="1" dirty="0"/>
              <a:t>Load</a:t>
            </a:r>
            <a:r>
              <a:rPr lang="en-US" sz="2700" b="1" dirty="0" smtClean="0"/>
              <a:t>:</a:t>
            </a:r>
            <a:r>
              <a:rPr lang="en-US" sz="2700" dirty="0" smtClean="0"/>
              <a:t> </a:t>
            </a:r>
            <a:r>
              <a:rPr lang="en-US" sz="2700" dirty="0"/>
              <a:t>Planning forecasts are much more conservative, some 10GW higher in peak load after accounting for PUN Load.  </a:t>
            </a:r>
            <a:r>
              <a:rPr lang="en-US" sz="2700" dirty="0"/>
              <a:t>Is GATF the Right Venue?</a:t>
            </a:r>
          </a:p>
          <a:p>
            <a:r>
              <a:rPr lang="en-US" sz="2900" b="1" dirty="0"/>
              <a:t>Planned </a:t>
            </a:r>
            <a:r>
              <a:rPr lang="en-US" sz="2900" b="1" dirty="0"/>
              <a:t>Generation</a:t>
            </a:r>
            <a:r>
              <a:rPr lang="en-US" sz="2700" dirty="0" smtClean="0"/>
              <a:t>: Transmission </a:t>
            </a:r>
            <a:r>
              <a:rPr lang="en-US" sz="2700" dirty="0"/>
              <a:t>planning has a higher hurdle for including planned generation than in the CDR</a:t>
            </a:r>
            <a:r>
              <a:rPr lang="en-US" sz="2700" dirty="0"/>
              <a:t>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848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GATF would like to mark the struck items as completed.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779991"/>
              </p:ext>
            </p:extLst>
          </p:nvPr>
        </p:nvGraphicFramePr>
        <p:xfrm>
          <a:off x="1026626" y="3021946"/>
          <a:ext cx="8689943" cy="2651760"/>
        </p:xfrm>
        <a:graphic>
          <a:graphicData uri="http://schemas.openxmlformats.org/drawingml/2006/table">
            <a:tbl>
              <a:tblPr/>
              <a:tblGrid>
                <a:gridCol w="3749136"/>
                <a:gridCol w="2009599"/>
                <a:gridCol w="2931208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u="sng" dirty="0">
                          <a:effectLst/>
                          <a:latin typeface="arial" panose="020B0604020202020204" pitchFamily="34" charset="0"/>
                        </a:rPr>
                        <a:t>Open Action Items</a:t>
                      </a:r>
                      <a:endParaRPr lang="en-US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marT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u="sng">
                          <a:effectLst/>
                          <a:latin typeface="arial" panose="020B0604020202020204" pitchFamily="34" charset="0"/>
                        </a:rPr>
                        <a:t>Responsible Party</a:t>
                      </a:r>
                      <a:endParaRPr lang="en-US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marT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6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6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6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u="sng">
                          <a:effectLst/>
                          <a:latin typeface="arial" panose="020B0604020202020204" pitchFamily="34" charset="0"/>
                        </a:rPr>
                        <a:t>Date Assigned </a:t>
                      </a:r>
                      <a:endParaRPr lang="en-US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26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25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25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25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4003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effectLst/>
                          <a:latin typeface="Symbol" panose="05050102010706020507" pitchFamily="18" charset="2"/>
                        </a:rPr>
                        <a:t>·</a:t>
                      </a: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</a:rPr>
                        <a:t>       </a:t>
                      </a:r>
                      <a:r>
                        <a:rPr lang="en-US" dirty="0">
                          <a:effectLst/>
                          <a:latin typeface="arial" panose="020B0604020202020204" pitchFamily="34" charset="0"/>
                        </a:rPr>
                        <a:t>Impact of Load Resources on Capacity and Demand Report</a:t>
                      </a:r>
                    </a:p>
                  </a:txBody>
                  <a:tcPr marL="45720" marR="45720" marT="0">
                    <a:lnL w="12700" cap="flat" cmpd="sng" algn="ctr">
                      <a:solidFill>
                        <a:srgbClr val="D027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27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27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>
                          <a:effectLst/>
                          <a:latin typeface="arial" panose="020B0604020202020204" pitchFamily="34" charset="0"/>
                        </a:rPr>
                        <a:t>GATF</a:t>
                      </a:r>
                    </a:p>
                  </a:txBody>
                  <a:tcPr marL="45720" marR="45720" marT="0">
                    <a:lnL w="12700" cap="flat" cmpd="sng" algn="ctr">
                      <a:solidFill>
                        <a:srgbClr val="D027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8F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6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8F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effectLst/>
                          <a:latin typeface="arial" panose="020B0604020202020204" pitchFamily="34" charset="0"/>
                        </a:rPr>
                        <a:t>2/5/2014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D88F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8F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25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8F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4003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trike="sngStrike" dirty="0">
                          <a:effectLst/>
                          <a:latin typeface="Symbol" panose="05050102010706020507" pitchFamily="18" charset="2"/>
                        </a:rPr>
                        <a:t>·</a:t>
                      </a:r>
                      <a:r>
                        <a:rPr lang="en-US" sz="700" strike="sngStrike" dirty="0">
                          <a:effectLst/>
                          <a:latin typeface="Times New Roman" panose="02020603050405020304" pitchFamily="18" charset="0"/>
                        </a:rPr>
                        <a:t>       </a:t>
                      </a:r>
                      <a:r>
                        <a:rPr lang="en-US" strike="sngStrike" dirty="0">
                          <a:effectLst/>
                          <a:latin typeface="arial" panose="020B0604020202020204" pitchFamily="34" charset="0"/>
                        </a:rPr>
                        <a:t>Load Forecast transparency on website</a:t>
                      </a:r>
                      <a:endParaRPr lang="en-US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marT="0">
                    <a:lnL w="12700" cap="flat" cmpd="sng" algn="ctr">
                      <a:solidFill>
                        <a:srgbClr val="602E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2E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27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2E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trike="sngStrike">
                          <a:effectLst/>
                          <a:latin typeface="arial" panose="020B0604020202020204" pitchFamily="34" charset="0"/>
                        </a:rPr>
                        <a:t>GATF</a:t>
                      </a:r>
                      <a:endParaRPr lang="en-US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marT="0">
                    <a:lnL w="12700" cap="flat" cmpd="sng" algn="ctr">
                      <a:solidFill>
                        <a:srgbClr val="602E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90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8F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90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trike="sngStrike">
                          <a:effectLst/>
                          <a:latin typeface="arial" panose="020B0604020202020204" pitchFamily="34" charset="0"/>
                        </a:rPr>
                        <a:t>2/5/2014</a:t>
                      </a:r>
                      <a:endParaRPr lang="en-US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90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90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8F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90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4003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trike="sngStrike">
                          <a:effectLst/>
                          <a:latin typeface="Symbol" panose="05050102010706020507" pitchFamily="18" charset="2"/>
                        </a:rPr>
                        <a:t>·</a:t>
                      </a:r>
                      <a:r>
                        <a:rPr lang="en-US" sz="700" strike="sngStrike">
                          <a:effectLst/>
                          <a:latin typeface="Times New Roman" panose="02020603050405020304" pitchFamily="18" charset="0"/>
                        </a:rPr>
                        <a:t>       </a:t>
                      </a:r>
                      <a:r>
                        <a:rPr lang="en-US" strike="sngStrike">
                          <a:effectLst/>
                          <a:latin typeface="arial" panose="020B0604020202020204" pitchFamily="34" charset="0"/>
                        </a:rPr>
                        <a:t>Market Transparency for Generation Resources returning to Service</a:t>
                      </a:r>
                      <a:endParaRPr lang="en-US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marT="0">
                    <a:lnL w="12700" cap="flat" cmpd="sng" algn="ctr">
                      <a:solidFill>
                        <a:srgbClr val="1029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29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2E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29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trike="sngStrike">
                          <a:effectLst/>
                          <a:latin typeface="arial" panose="020B0604020202020204" pitchFamily="34" charset="0"/>
                        </a:rPr>
                        <a:t>GATF</a:t>
                      </a:r>
                      <a:endParaRPr lang="en-US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marT="0">
                    <a:lnL w="12700" cap="flat" cmpd="sng" algn="ctr">
                      <a:solidFill>
                        <a:srgbClr val="1029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891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90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91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trike="sngStrike" dirty="0">
                          <a:effectLst/>
                          <a:latin typeface="arial" panose="020B0604020202020204" pitchFamily="34" charset="0"/>
                        </a:rPr>
                        <a:t>2/5/2014</a:t>
                      </a:r>
                      <a:endParaRPr lang="en-US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rgbClr val="1F497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US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91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891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90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91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Assignment 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10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– Next </a:t>
            </a:r>
            <a:r>
              <a:rPr lang="en-US" dirty="0" smtClean="0"/>
              <a:t>Meeting – Agenda items?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18902" y="1881051"/>
            <a:ext cx="9797143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Update on ELCC &amp; NERC Reporting</a:t>
            </a:r>
          </a:p>
          <a:p>
            <a:endParaRPr lang="en-US" sz="2800" dirty="0" smtClean="0"/>
          </a:p>
          <a:p>
            <a:r>
              <a:rPr lang="en-US" sz="2800" smtClean="0"/>
              <a:t>611 language?</a:t>
            </a:r>
          </a:p>
          <a:p>
            <a:endParaRPr lang="en-US" sz="2800" dirty="0" smtClean="0"/>
          </a:p>
          <a:p>
            <a:r>
              <a:rPr lang="en-US" sz="2800" dirty="0" smtClean="0"/>
              <a:t>What else?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150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1818</TotalTime>
  <Words>358</Words>
  <Application>Microsoft Office PowerPoint</Application>
  <PresentationFormat>Widescreen</PresentationFormat>
  <Paragraphs>81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</vt:lpstr>
      <vt:lpstr>Calibri</vt:lpstr>
      <vt:lpstr>Calibri Light</vt:lpstr>
      <vt:lpstr>Symbol</vt:lpstr>
      <vt:lpstr>Times New Roman</vt:lpstr>
      <vt:lpstr>Office Theme</vt:lpstr>
      <vt:lpstr>GATF Update to WMS</vt:lpstr>
      <vt:lpstr>Voting Items</vt:lpstr>
      <vt:lpstr>611 Methodology Options</vt:lpstr>
      <vt:lpstr>Non-Voting Items</vt:lpstr>
      <vt:lpstr>WMS Assignment List</vt:lpstr>
      <vt:lpstr>June 24th – Next Meeting – Agenda items?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GATF Update to WMS</dc:title>
  <dc:creator>Brandon Whittle</dc:creator>
  <cp:lastModifiedBy>Brandon Whittle</cp:lastModifiedBy>
  <cp:revision>19</cp:revision>
  <dcterms:created xsi:type="dcterms:W3CDTF">2014-05-02T15:49:34Z</dcterms:created>
  <dcterms:modified xsi:type="dcterms:W3CDTF">2014-06-03T19:15:51Z</dcterms:modified>
</cp:coreProperties>
</file>