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03" r:id="rId3"/>
    <p:sldId id="272" r:id="rId4"/>
    <p:sldId id="297" r:id="rId5"/>
    <p:sldId id="298" r:id="rId6"/>
    <p:sldId id="299" r:id="rId7"/>
    <p:sldId id="309" r:id="rId8"/>
    <p:sldId id="300" r:id="rId9"/>
    <p:sldId id="301" r:id="rId10"/>
    <p:sldId id="257" r:id="rId11"/>
    <p:sldId id="266" r:id="rId12"/>
    <p:sldId id="290" r:id="rId13"/>
    <p:sldId id="291" r:id="rId14"/>
    <p:sldId id="267" r:id="rId15"/>
    <p:sldId id="294" r:id="rId16"/>
    <p:sldId id="269" r:id="rId17"/>
    <p:sldId id="289" r:id="rId18"/>
    <p:sldId id="295" r:id="rId19"/>
    <p:sldId id="274" r:id="rId20"/>
    <p:sldId id="260" r:id="rId21"/>
    <p:sldId id="310" r:id="rId22"/>
    <p:sldId id="278" r:id="rId23"/>
    <p:sldId id="296" r:id="rId24"/>
    <p:sldId id="302" r:id="rId25"/>
    <p:sldId id="264" r:id="rId26"/>
    <p:sldId id="308" r:id="rId27"/>
    <p:sldId id="304" r:id="rId28"/>
    <p:sldId id="305" r:id="rId29"/>
    <p:sldId id="306" r:id="rId30"/>
    <p:sldId id="307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sher, Warren" initials="wpl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 varScale="1">
        <p:scale>
          <a:sx n="69" d="100"/>
          <a:sy n="69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199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D5E365B4-6A5C-49E0-B564-130539D0B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35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D9B04ED-FC03-474F-8EBF-CF5E35B42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24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A1D382-CECA-493A-8DF3-611524FAFFFC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57A259-5081-4C39-9FFA-DBDA4FB52672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555521-2A07-448B-95FA-12355D73A4CE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57A259-5081-4C39-9FFA-DBDA4FB52672}" type="slidenum">
              <a:rPr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370B4B-D3D6-4D7D-B11F-55AC6A7DB009}" type="slidenum">
              <a:rPr lang="en-US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7C619B-38B1-4B69-848D-02BEFE3BAA53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D2B36C-78C4-454C-8BA4-CB906A621925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64F765-8488-4E25-94AF-5C161D780BCF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91DB3-7B95-45A0-A5DF-B8841723C72C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4A5CAF-DB48-42AE-BA9C-A03B58F36824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889049-6DF6-43A9-B95D-A72B8ABD191E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1BFA08-01F1-4111-8617-A5AD004DF4CE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F95C51-2605-4871-859C-AC486611F4C6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ERCOT_Logo_2c_no_bckgrnd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39"/>
          <a:stretch>
            <a:fillRect/>
          </a:stretch>
        </p:blipFill>
        <p:spPr bwMode="auto">
          <a:xfrm>
            <a:off x="3810000" y="6172200"/>
            <a:ext cx="12811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84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A6C74-FF86-46B3-88C3-67A6F5077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7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8FD43-537A-481C-B35B-356BAC716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8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7EC3F-ECD2-44D7-9BEB-0BD457913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3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A425D-40F0-424B-BC56-059325EB2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6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96681-CCED-4820-B762-3150D7668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4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0C59A-2F7A-4022-9705-12FCA050F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5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5D189-B1F9-40FE-883D-00C62D177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6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EA4A2-CE73-4072-A95D-91888E127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1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69DB7-E5F6-4AB9-87E7-55A9F385A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D707F-478E-4A72-8DEF-7525A3FBC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5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4027A-1F2B-4C57-ABC5-1BC7AA01F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4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B5BB156-6848-43CB-871B-5299CAF08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14"/>
          <p:cNvGrpSpPr>
            <a:grpSpLocks/>
          </p:cNvGrpSpPr>
          <p:nvPr userDrawn="1"/>
        </p:nvGrpSpPr>
        <p:grpSpPr bwMode="auto">
          <a:xfrm>
            <a:off x="55563" y="46038"/>
            <a:ext cx="9043987" cy="6702425"/>
            <a:chOff x="69" y="117"/>
            <a:chExt cx="5622" cy="4084"/>
          </a:xfrm>
        </p:grpSpPr>
        <p:sp>
          <p:nvSpPr>
            <p:cNvPr id="1034" name="Rectangle 8"/>
            <p:cNvSpPr>
              <a:spLocks noChangeArrowheads="1"/>
            </p:cNvSpPr>
            <p:nvPr userDrawn="1"/>
          </p:nvSpPr>
          <p:spPr bwMode="auto">
            <a:xfrm>
              <a:off x="121" y="117"/>
              <a:ext cx="5510" cy="4084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5" name="Rectangle 13"/>
            <p:cNvSpPr>
              <a:spLocks noChangeArrowheads="1"/>
            </p:cNvSpPr>
            <p:nvPr userDrawn="1"/>
          </p:nvSpPr>
          <p:spPr bwMode="auto">
            <a:xfrm>
              <a:off x="69" y="171"/>
              <a:ext cx="5622" cy="3978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auto">
            <a:xfrm>
              <a:off x="96" y="144"/>
              <a:ext cx="5578" cy="40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mtClean="0"/>
                <a:t>  </a:t>
              </a:r>
            </a:p>
          </p:txBody>
        </p:sp>
      </p:grpSp>
      <p:sp>
        <p:nvSpPr>
          <p:cNvPr id="1032" name="Rectangle 11"/>
          <p:cNvSpPr>
            <a:spLocks noChangeArrowheads="1"/>
          </p:cNvSpPr>
          <p:nvPr userDrawn="1"/>
        </p:nvSpPr>
        <p:spPr bwMode="auto">
          <a:xfrm>
            <a:off x="3940175" y="6281738"/>
            <a:ext cx="1219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1033" name="Picture 11" descr="ERCOT_Logo_2c_no_bckgrnd.eps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39"/>
          <a:stretch>
            <a:fillRect/>
          </a:stretch>
        </p:blipFill>
        <p:spPr bwMode="auto">
          <a:xfrm>
            <a:off x="3810000" y="6172200"/>
            <a:ext cx="12811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Microsoft_Excel_97-2003_Worksheet1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1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2.doc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762000" y="21336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ERCOT Planning Overview and Summer 2014 Assessments Update </a:t>
            </a:r>
            <a:endParaRPr lang="en-US" altLang="en-US" sz="3600" b="1">
              <a:solidFill>
                <a:schemeClr val="accent2"/>
              </a:solidFill>
            </a:endParaRPr>
          </a:p>
        </p:txBody>
      </p:sp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447800" y="41148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solidFill>
                  <a:schemeClr val="hlink"/>
                </a:solidFill>
              </a:rPr>
              <a:t>ERCOT Planning</a:t>
            </a:r>
          </a:p>
          <a:p>
            <a:pPr algn="ctr" eaLnBrk="1" hangingPunct="1">
              <a:buFontTx/>
              <a:buNone/>
            </a:pPr>
            <a:endParaRPr lang="en-US" altLang="en-US">
              <a:solidFill>
                <a:schemeClr val="hlink"/>
              </a:solidFill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578B2D6-7BE6-4F8A-84E1-9D332A56741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5334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Regional Transmission Plan (RTP) - Objective</a:t>
            </a:r>
            <a:endParaRPr lang="en-US" altLang="en-US" sz="3600" b="1">
              <a:solidFill>
                <a:schemeClr val="accent2"/>
              </a:solidFill>
            </a:endParaRP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533400" y="163036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400"/>
              </a:spcAft>
            </a:pPr>
            <a:r>
              <a:rPr lang="en-US" altLang="en-US" sz="2400" dirty="0"/>
              <a:t>Regional Transmission Plan </a:t>
            </a:r>
            <a:r>
              <a:rPr lang="en-US" altLang="en-US" sz="2400" dirty="0" smtClean="0"/>
              <a:t>is </a:t>
            </a:r>
            <a:r>
              <a:rPr lang="en-US" altLang="en-US" sz="2400" dirty="0"/>
              <a:t>developed annually by ERCOT in coordination with the RPG and the TSPs</a:t>
            </a:r>
          </a:p>
          <a:p>
            <a:pPr>
              <a:spcBef>
                <a:spcPct val="0"/>
              </a:spcBef>
              <a:spcAft>
                <a:spcPts val="400"/>
              </a:spcAft>
            </a:pPr>
            <a:r>
              <a:rPr lang="en-US" altLang="en-US" sz="2400" dirty="0"/>
              <a:t>Annual assessment to identify transmission needs of ERCOT system over next </a:t>
            </a:r>
            <a:r>
              <a:rPr lang="en-US" altLang="en-US" sz="2400" dirty="0" smtClean="0"/>
              <a:t>six </a:t>
            </a:r>
            <a:r>
              <a:rPr lang="en-US" altLang="en-US" sz="2400" dirty="0"/>
              <a:t>years</a:t>
            </a:r>
          </a:p>
          <a:p>
            <a:pPr>
              <a:spcBef>
                <a:spcPct val="0"/>
              </a:spcBef>
              <a:spcAft>
                <a:spcPts val="400"/>
              </a:spcAft>
            </a:pPr>
            <a:r>
              <a:rPr lang="en-US" altLang="en-US" sz="2400" dirty="0"/>
              <a:t>Projects identified to meet the ERCOT/NERC reliability requirements (Reliability projects) and to reduce system congestion (Economic projects) that meet the ERCOT economic criteria</a:t>
            </a:r>
          </a:p>
          <a:p>
            <a:pPr>
              <a:spcBef>
                <a:spcPct val="0"/>
              </a:spcBef>
            </a:pPr>
            <a:r>
              <a:rPr lang="en-US" altLang="en-US" sz="2400" dirty="0"/>
              <a:t>The RTP system upgrades identified need to be further reviewed by the appropriate TPs to determine the need for an earlier in-service year</a:t>
            </a:r>
          </a:p>
        </p:txBody>
      </p:sp>
      <p:sp>
        <p:nvSpPr>
          <p:cNvPr id="102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B31D463-280A-4D00-80E3-F087A6078CA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5334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2013 Regional Transmission Plan (RTP) - Process</a:t>
            </a:r>
            <a:endParaRPr lang="en-US" altLang="en-US" sz="3600" b="1">
              <a:solidFill>
                <a:schemeClr val="accent2"/>
              </a:solidFill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533400" y="163036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400"/>
              </a:spcAft>
              <a:defRPr/>
            </a:pPr>
            <a:r>
              <a:rPr lang="en-US" altLang="en-US" sz="1800" dirty="0" smtClean="0"/>
              <a:t>The SSWG 2013 Data Set B 2014-2018 summer peak base cases and 2016 minimum load base case were used as start cases</a:t>
            </a:r>
          </a:p>
          <a:p>
            <a:pPr marL="342900" lvl="2" indent="-342900"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1800" dirty="0" smtClean="0"/>
              <a:t>Existing generation plants and new generation (as defined in Planning Guide Section 6.9)  were used in the study, with a few exceptions</a:t>
            </a:r>
          </a:p>
          <a:p>
            <a:pPr marL="342900" lvl="2" indent="-342900">
              <a:spcBef>
                <a:spcPct val="0"/>
              </a:spcBef>
              <a:spcAft>
                <a:spcPts val="400"/>
              </a:spcAft>
              <a:defRPr/>
            </a:pPr>
            <a:r>
              <a:rPr lang="en-US" sz="1800" dirty="0" smtClean="0"/>
              <a:t>The higher of the aggregated weather zone load in the SSWG base cases or the ERCOT 90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percentile weather zone load forecast was used for the summer peak reliability portion of the analysis</a:t>
            </a:r>
          </a:p>
          <a:p>
            <a:pPr marL="342900" lvl="2" indent="-342900">
              <a:spcBef>
                <a:spcPct val="0"/>
              </a:spcBef>
              <a:spcAft>
                <a:spcPts val="400"/>
              </a:spcAft>
              <a:defRPr/>
            </a:pPr>
            <a:r>
              <a:rPr lang="en-US" altLang="en-US" sz="1800" dirty="0"/>
              <a:t>The latest SSWG ERCOT contingency list was </a:t>
            </a:r>
            <a:r>
              <a:rPr lang="en-US" altLang="en-US" sz="1800" dirty="0" smtClean="0"/>
              <a:t>used</a:t>
            </a:r>
          </a:p>
          <a:p>
            <a:pPr marL="342900" lvl="2" indent="-342900">
              <a:spcBef>
                <a:spcPct val="0"/>
              </a:spcBef>
              <a:spcAft>
                <a:spcPts val="400"/>
              </a:spcAft>
              <a:defRPr/>
            </a:pPr>
            <a:r>
              <a:rPr lang="en-US" sz="1800" dirty="0"/>
              <a:t>Performed </a:t>
            </a:r>
            <a:r>
              <a:rPr lang="en-US" sz="1800" dirty="0" err="1"/>
              <a:t>Powerworld</a:t>
            </a:r>
            <a:r>
              <a:rPr lang="en-US" sz="1800" dirty="0"/>
              <a:t> SCOPF or TARA </a:t>
            </a:r>
            <a:r>
              <a:rPr lang="en-US" sz="1800" dirty="0" err="1"/>
              <a:t>redispatch</a:t>
            </a:r>
            <a:r>
              <a:rPr lang="en-US" sz="1800" dirty="0"/>
              <a:t> to identify 	        </a:t>
            </a:r>
            <a:r>
              <a:rPr lang="en-US" sz="1800" dirty="0" smtClean="0"/>
              <a:t>reliability issues in </a:t>
            </a:r>
            <a:r>
              <a:rPr lang="en-US" sz="1800" dirty="0"/>
              <a:t>the 2014, 2016, and 2018 </a:t>
            </a:r>
            <a:r>
              <a:rPr lang="en-US" sz="1800" dirty="0" smtClean="0"/>
              <a:t>conditioned cases</a:t>
            </a:r>
          </a:p>
          <a:p>
            <a:pPr marL="342900" lvl="2" indent="-342900">
              <a:spcBef>
                <a:spcPct val="0"/>
              </a:spcBef>
              <a:spcAft>
                <a:spcPts val="400"/>
              </a:spcAft>
              <a:defRPr/>
            </a:pPr>
            <a:r>
              <a:rPr lang="en-US" sz="1800" dirty="0"/>
              <a:t>Ran generation outage analysis on 2014, 2016, and 2018 cases to      </a:t>
            </a:r>
            <a:r>
              <a:rPr lang="en-US" sz="1800" dirty="0" smtClean="0"/>
              <a:t>screen </a:t>
            </a:r>
            <a:r>
              <a:rPr lang="en-US" sz="1800" dirty="0"/>
              <a:t>for </a:t>
            </a:r>
            <a:r>
              <a:rPr lang="en-US" sz="1800" dirty="0" smtClean="0"/>
              <a:t>thermal overloads</a:t>
            </a:r>
            <a:endParaRPr lang="en-US" sz="1800" dirty="0"/>
          </a:p>
          <a:p>
            <a:pPr marL="342900" lvl="2" indent="-342900">
              <a:spcBef>
                <a:spcPct val="0"/>
              </a:spcBef>
              <a:spcAft>
                <a:spcPts val="400"/>
              </a:spcAft>
              <a:defRPr/>
            </a:pPr>
            <a:r>
              <a:rPr lang="en-US" sz="1800" dirty="0" smtClean="0"/>
              <a:t>Using UPLAN, proposed economic </a:t>
            </a:r>
            <a:r>
              <a:rPr lang="en-US" sz="1800" dirty="0"/>
              <a:t>projects that met </a:t>
            </a:r>
            <a:r>
              <a:rPr lang="en-US" sz="1800" dirty="0" smtClean="0"/>
              <a:t>the </a:t>
            </a:r>
            <a:r>
              <a:rPr lang="en-US" sz="1800" dirty="0"/>
              <a:t>ERCOT economic </a:t>
            </a:r>
            <a:r>
              <a:rPr lang="en-US" sz="1800" dirty="0" smtClean="0"/>
              <a:t>criteria </a:t>
            </a:r>
            <a:r>
              <a:rPr lang="en-US" sz="1800" dirty="0"/>
              <a:t>to solve highest congested </a:t>
            </a:r>
            <a:r>
              <a:rPr lang="en-US" sz="1800" dirty="0" smtClean="0"/>
              <a:t>elements</a:t>
            </a:r>
            <a:endParaRPr lang="en-US" sz="1800" dirty="0"/>
          </a:p>
          <a:p>
            <a:pPr marL="342900" lvl="2" indent="-342900">
              <a:spcBef>
                <a:spcPct val="0"/>
              </a:spcBef>
              <a:spcAft>
                <a:spcPts val="400"/>
              </a:spcAft>
              <a:defRPr/>
            </a:pPr>
            <a:endParaRPr lang="en-US" sz="1800" dirty="0"/>
          </a:p>
          <a:p>
            <a:pPr marL="342900" lvl="2" indent="-342900">
              <a:spcBef>
                <a:spcPct val="0"/>
              </a:spcBef>
              <a:spcAft>
                <a:spcPts val="400"/>
              </a:spcAft>
              <a:defRPr/>
            </a:pPr>
            <a:endParaRPr lang="en-US" sz="1800" dirty="0" smtClean="0"/>
          </a:p>
          <a:p>
            <a:pPr marL="342900" lvl="2" indent="-342900">
              <a:spcBef>
                <a:spcPct val="0"/>
              </a:spcBef>
              <a:spcAft>
                <a:spcPts val="400"/>
              </a:spcAft>
              <a:defRPr/>
            </a:pPr>
            <a:endParaRPr lang="en-US" sz="1800" dirty="0" smtClean="0"/>
          </a:p>
          <a:p>
            <a:pPr marL="0" indent="0">
              <a:spcBef>
                <a:spcPct val="0"/>
              </a:spcBef>
              <a:spcAft>
                <a:spcPts val="400"/>
              </a:spcAft>
              <a:buFontTx/>
              <a:buNone/>
              <a:defRPr/>
            </a:pPr>
            <a:endParaRPr lang="en-US" alt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34E3D0-2E98-463C-B31C-E691092F1B7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2013 Regional Transmission Plan (RTP) – </a:t>
            </a:r>
            <a:r>
              <a:rPr lang="en-US" altLang="en-US" sz="3600" smtClean="0">
                <a:solidFill>
                  <a:schemeClr val="tx1"/>
                </a:solidFill>
              </a:rPr>
              <a:t>Overview</a:t>
            </a:r>
            <a:r>
              <a:rPr lang="en-US" altLang="en-US" sz="3600" smtClean="0"/>
              <a:t> of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Pronounced impact of resource availability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/>
              <a:t>on transmission planning</a:t>
            </a:r>
          </a:p>
          <a:p>
            <a:pPr>
              <a:defRPr/>
            </a:pPr>
            <a:r>
              <a:rPr lang="en-US" sz="2800" dirty="0" smtClean="0"/>
              <a:t>Significant increase in total number of system improvements identified</a:t>
            </a:r>
          </a:p>
          <a:p>
            <a:pPr>
              <a:defRPr/>
            </a:pPr>
            <a:r>
              <a:rPr lang="en-US" sz="2800" dirty="0" smtClean="0"/>
              <a:t>Large number of unresolved reliability issues for 2014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9B92EEE-D88E-48CB-91E0-5164FBC4563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New ERCOT Planning Criteria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PGRR025 – Criteria for autotransformer unavailability</a:t>
            </a:r>
          </a:p>
          <a:p>
            <a:r>
              <a:rPr lang="en-US" altLang="en-US" sz="2800" smtClean="0"/>
              <a:t>PGRR031 – Implements 95% facility rating limit in the planning criteria</a:t>
            </a:r>
          </a:p>
          <a:p>
            <a:r>
              <a:rPr lang="en-US" altLang="en-US" sz="2800" smtClean="0"/>
              <a:t>PGRR018 – Adds financial commitment and notice to proceed with construction as prerequisites for adding new generation resource to planning models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B471D1-AD48-427B-8A46-B59E3C0EE2C5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334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2013 RTP – Reliability Projects</a:t>
            </a:r>
            <a:endParaRPr lang="en-US" altLang="en-US" sz="3600" b="1">
              <a:solidFill>
                <a:schemeClr val="accent2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533400" y="13716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6858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400"/>
              </a:spcAft>
              <a:defRPr/>
            </a:pPr>
            <a:r>
              <a:rPr lang="en-US" altLang="en-US" sz="1800" dirty="0" smtClean="0"/>
              <a:t>The </a:t>
            </a:r>
            <a:r>
              <a:rPr lang="en-US" altLang="en-US" sz="1800" dirty="0"/>
              <a:t>2013 RTP identified </a:t>
            </a:r>
            <a:r>
              <a:rPr lang="en-US" sz="1800" dirty="0" smtClean="0"/>
              <a:t>104 </a:t>
            </a:r>
            <a:r>
              <a:rPr lang="en-US" sz="1800" dirty="0"/>
              <a:t>reliability improvements </a:t>
            </a:r>
            <a:r>
              <a:rPr lang="en-US" sz="1800" dirty="0" smtClean="0"/>
              <a:t>in </a:t>
            </a:r>
            <a:r>
              <a:rPr lang="en-US" sz="1800" dirty="0"/>
              <a:t>the ERCOT transmission network – 30 projects in the Dallas area, 7 in the Houston area, 8 in the Austin/San Antonio </a:t>
            </a:r>
            <a:r>
              <a:rPr lang="en-US" sz="1800" dirty="0" smtClean="0"/>
              <a:t>area</a:t>
            </a:r>
            <a:endParaRPr lang="en-US" altLang="en-US" sz="18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spcAft>
                <a:spcPts val="400"/>
              </a:spcAft>
              <a:buFontTx/>
              <a:buNone/>
              <a:defRPr/>
            </a:pPr>
            <a:endParaRPr lang="en-US" altLang="en-US" sz="1800" b="1" dirty="0" smtClean="0">
              <a:solidFill>
                <a:srgbClr val="FF0000"/>
              </a:solidFill>
            </a:endParaRPr>
          </a:p>
        </p:txBody>
      </p:sp>
      <p:sp>
        <p:nvSpPr>
          <p:cNvPr id="1434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40ECCD-413F-4FC7-B5A5-CCB27DD082E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522456"/>
              </p:ext>
            </p:extLst>
          </p:nvPr>
        </p:nvGraphicFramePr>
        <p:xfrm>
          <a:off x="1143000" y="2743200"/>
          <a:ext cx="7239000" cy="3002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5878132"/>
                <a:gridCol w="751268"/>
              </a:tblGrid>
              <a:tr h="740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Map Index</a:t>
                      </a: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Reliability Project</a:t>
                      </a: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In-service Year</a:t>
                      </a: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53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 new 345/138-kV autotransformer at </a:t>
                      </a:r>
                      <a:r>
                        <a:rPr lang="en-US" sz="1600" u="none" strike="noStrike" dirty="0" err="1">
                          <a:effectLst/>
                        </a:rPr>
                        <a:t>Fowlerton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2014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</a:tr>
              <a:tr h="253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 new 345/138-kV autotransformer at Lavon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2016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solidFill>
                      <a:schemeClr val="accent5"/>
                    </a:solidFill>
                  </a:tcPr>
                </a:tc>
              </a:tr>
              <a:tr h="253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 new 345/138-kV autotransformer at Jack County Substation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2016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</a:tr>
              <a:tr h="497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CPS Northeast Switchyard project - New 345 kV interconnection between CPS and LCRA TSC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2016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solidFill>
                      <a:schemeClr val="accent5"/>
                    </a:solidFill>
                  </a:tcPr>
                </a:tc>
              </a:tr>
              <a:tr h="253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 new second 345/138-kV autotransformer at Lobo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2016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</a:tr>
              <a:tr h="253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Katy Area upgrades with Zenith 345/138-kV autotransformer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2018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solidFill>
                      <a:schemeClr val="accent5"/>
                    </a:solidFill>
                  </a:tcPr>
                </a:tc>
              </a:tr>
              <a:tr h="497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Midland Area Upgrades – Two new 345/138 kV switching stations and a new 138 kV line to </a:t>
                      </a:r>
                      <a:r>
                        <a:rPr lang="en-US" sz="1600" u="none" strike="noStrike" dirty="0" err="1">
                          <a:effectLst/>
                        </a:rPr>
                        <a:t>Midessa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2018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2013 RTP – Reliability Projects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BBF216-C6F1-45FF-9E57-8231FAC78FC5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pic>
        <p:nvPicPr>
          <p:cNvPr id="15364" name="Content Placeholder 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5" t="13623" r="16782" b="7112"/>
          <a:stretch>
            <a:fillRect/>
          </a:stretch>
        </p:blipFill>
        <p:spPr>
          <a:xfrm>
            <a:off x="2362200" y="1143000"/>
            <a:ext cx="4343400" cy="4983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5334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2013 RTP – Remaining congestion</a:t>
            </a:r>
            <a:endParaRPr lang="en-US" altLang="en-US" sz="3600" b="1">
              <a:solidFill>
                <a:schemeClr val="accent2"/>
              </a:solidFill>
            </a:endParaRP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533400" y="163036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685800" y="1447800"/>
            <a:ext cx="8229600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400"/>
              </a:spcAft>
              <a:buFontTx/>
              <a:buNone/>
              <a:defRPr/>
            </a:pPr>
            <a:r>
              <a:rPr lang="en-US" sz="1800" dirty="0" smtClean="0"/>
              <a:t>The table below shows the constraints projected to be the most congested for 2016 and 2018 based on model simulation.</a:t>
            </a:r>
            <a:endParaRPr lang="en-US" altLang="en-US" sz="1800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spcAft>
                <a:spcPts val="400"/>
              </a:spcAft>
              <a:defRPr/>
            </a:pPr>
            <a:endParaRPr lang="en-US" altLang="en-US" sz="1800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spcAft>
                <a:spcPts val="400"/>
              </a:spcAft>
              <a:defRPr/>
            </a:pPr>
            <a:endParaRPr lang="en-US" altLang="en-US" sz="18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70098"/>
              </p:ext>
            </p:extLst>
          </p:nvPr>
        </p:nvGraphicFramePr>
        <p:xfrm>
          <a:off x="1295400" y="2209800"/>
          <a:ext cx="6019800" cy="3521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1755"/>
                <a:gridCol w="3439245"/>
                <a:gridCol w="914400"/>
                <a:gridCol w="914400"/>
              </a:tblGrid>
              <a:tr h="5030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Map Index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Projected Constraining Element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2016 Congestion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2018 Congestion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51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Cico</a:t>
                      </a:r>
                      <a:r>
                        <a:rPr lang="en-US" sz="1100" dirty="0">
                          <a:effectLst/>
                        </a:rPr>
                        <a:t> – Comfort 138 kV line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C000"/>
                    </a:solidFill>
                  </a:tcPr>
                </a:tc>
              </a:tr>
              <a:tr h="251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Dupont</a:t>
                      </a:r>
                      <a:r>
                        <a:rPr lang="en-US" sz="1100" dirty="0">
                          <a:effectLst/>
                        </a:rPr>
                        <a:t> Switch - </a:t>
                      </a:r>
                      <a:r>
                        <a:rPr lang="en-US" sz="1100" dirty="0" err="1">
                          <a:effectLst/>
                        </a:rPr>
                        <a:t>Dupont</a:t>
                      </a:r>
                      <a:r>
                        <a:rPr lang="en-US" sz="1100" dirty="0">
                          <a:effectLst/>
                        </a:rPr>
                        <a:t> PP-1 (Ingleside) 138 kV line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C000"/>
                    </a:solidFill>
                  </a:tcPr>
                </a:tc>
              </a:tr>
              <a:tr h="251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Hamilton Road – Maverick 138 kV line</a:t>
                      </a:r>
                      <a:endParaRPr lang="en-US" sz="11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</a:tr>
              <a:tr h="251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Jack Creek - Twin Oak 345 kV line</a:t>
                      </a:r>
                      <a:endParaRPr lang="en-US" sz="11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1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Kendall - Highway 46 West 345 kV line</a:t>
                      </a:r>
                      <a:endParaRPr lang="en-US" sz="11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</a:tr>
              <a:tr h="251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Kiamichi Energy - Kiowa Switch 345 kV line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</a:tr>
              <a:tr h="251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Morris Dido - Eagle Mountain 138 kV line</a:t>
                      </a:r>
                      <a:endParaRPr lang="en-US" sz="11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</a:tr>
              <a:tr h="251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Randolph Field – Weiderstein 138 kV line</a:t>
                      </a:r>
                      <a:endParaRPr lang="en-US" sz="11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</a:tr>
              <a:tr h="251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Rincon – Bonnieview 69 kV line</a:t>
                      </a:r>
                      <a:endParaRPr lang="en-US" sz="11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1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River Oaks - Highway 46 West 138 kV line</a:t>
                      </a:r>
                      <a:endParaRPr lang="en-US" sz="11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1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Singleton – Zenith 345 kV line</a:t>
                      </a:r>
                      <a:endParaRPr lang="en-US" sz="11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1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Wolfgang – Rotan 69 kV line</a:t>
                      </a:r>
                      <a:endParaRPr lang="en-US" sz="11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852530"/>
              </p:ext>
            </p:extLst>
          </p:nvPr>
        </p:nvGraphicFramePr>
        <p:xfrm>
          <a:off x="7575550" y="4875213"/>
          <a:ext cx="1219200" cy="1281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0879"/>
                <a:gridCol w="548321"/>
              </a:tblGrid>
              <a:tr h="27452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Congestion Color Key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16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None</a:t>
                      </a:r>
                      <a:endParaRPr lang="en-US" sz="9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16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Low</a:t>
                      </a:r>
                      <a:endParaRPr lang="en-US" sz="9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16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Medium</a:t>
                      </a:r>
                      <a:endParaRPr lang="en-US" sz="9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16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High</a:t>
                      </a:r>
                      <a:endParaRPr lang="en-US" sz="9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648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C9CBD61-E822-4968-859E-21AC599F566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2013 RTP – 2014 Reliability Issues that Need Mitigation Plans</a:t>
            </a:r>
          </a:p>
        </p:txBody>
      </p:sp>
      <p:sp>
        <p:nvSpPr>
          <p:cNvPr id="1741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B8DD281-DB38-4C1C-863A-867194101F5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  <p:pic>
        <p:nvPicPr>
          <p:cNvPr id="17412" name="Content Placeholder 1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4" t="17300" r="16666" b="9325"/>
          <a:stretch>
            <a:fillRect/>
          </a:stretch>
        </p:blipFill>
        <p:spPr>
          <a:xfrm>
            <a:off x="2598738" y="1600200"/>
            <a:ext cx="394652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Comparison of Number of Unresolved Issues</a:t>
            </a:r>
          </a:p>
        </p:txBody>
      </p:sp>
      <p:graphicFrame>
        <p:nvGraphicFramePr>
          <p:cNvPr id="18435" name="Content Placeholder 4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r:id="rId4" imgW="8327858" imgH="4627265" progId="Excel.Sheet.8">
                  <p:embed/>
                </p:oleObj>
              </mc:Choice>
              <mc:Fallback>
                <p:oleObj r:id="rId4" imgW="8327858" imgH="4627265" progId="Excel.Sheet.8">
                  <p:embed/>
                  <p:pic>
                    <p:nvPicPr>
                      <p:cNvPr id="0" name="Picture 2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476E95E-273E-432A-933C-4BE5C4C1FB8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5334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Lower Rio Grande Valley Project</a:t>
            </a:r>
            <a:endParaRPr lang="en-US" altLang="en-US" sz="3600" b="1">
              <a:solidFill>
                <a:schemeClr val="accent2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417638"/>
            <a:ext cx="6096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19713" y="1417638"/>
            <a:ext cx="3367087" cy="452596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1800" dirty="0" smtClean="0"/>
              <a:t>Driver – Reliability need in 2016</a:t>
            </a:r>
          </a:p>
          <a:p>
            <a:pPr>
              <a:defRPr/>
            </a:pPr>
            <a:r>
              <a:rPr lang="en-US" sz="1800" dirty="0" smtClean="0"/>
              <a:t>Project Components</a:t>
            </a:r>
          </a:p>
          <a:p>
            <a:pPr lvl="1">
              <a:defRPr/>
            </a:pPr>
            <a:r>
              <a:rPr lang="en-US" sz="1600" dirty="0" smtClean="0"/>
              <a:t>Lobo-Rio Bravo-N. Edinburg 163 mile single circuit 345 kV line on double circuit structures with 50% series compensation</a:t>
            </a:r>
          </a:p>
          <a:p>
            <a:pPr lvl="1">
              <a:defRPr/>
            </a:pPr>
            <a:r>
              <a:rPr lang="en-US" sz="1600" dirty="0" smtClean="0"/>
              <a:t>Energized reconductor of Lon Hill-N. Edinburg and Lon Hill-Rio Hondo 345 kV lines</a:t>
            </a:r>
          </a:p>
          <a:p>
            <a:pPr lvl="1">
              <a:defRPr/>
            </a:pPr>
            <a:r>
              <a:rPr lang="en-US" sz="1600" dirty="0" smtClean="0"/>
              <a:t>Reconfigure N. Edinburg and Rio Hondo series capacitors</a:t>
            </a:r>
          </a:p>
          <a:p>
            <a:pPr>
              <a:defRPr/>
            </a:pPr>
            <a:r>
              <a:rPr lang="en-US" sz="1800" dirty="0" smtClean="0"/>
              <a:t>Cost Estimate - $527 million</a:t>
            </a:r>
          </a:p>
          <a:p>
            <a:pPr>
              <a:defRPr/>
            </a:pPr>
            <a:r>
              <a:rPr lang="en-US" sz="1800" dirty="0" smtClean="0"/>
              <a:t>Expected in-service - 2016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946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36E9C8E-B84A-454F-AB79-4F6B3E2C489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Identify the objective of the Capacity, Demand and Reserve Report (CDR)</a:t>
            </a:r>
          </a:p>
          <a:p>
            <a:r>
              <a:rPr lang="en-US" sz="2800" dirty="0" smtClean="0"/>
              <a:t>Identify the CDR 2014 Firm Load Forecast, MW</a:t>
            </a:r>
          </a:p>
          <a:p>
            <a:r>
              <a:rPr lang="en-US" sz="2800" dirty="0" smtClean="0"/>
              <a:t>Identify the objective of the Seasonal Assessment of Resource Adequacy (SARA)</a:t>
            </a:r>
          </a:p>
          <a:p>
            <a:r>
              <a:rPr lang="en-US" sz="2800" dirty="0" smtClean="0"/>
              <a:t>Identify the objective of the Regional Transmission Plan (RTP)</a:t>
            </a:r>
          </a:p>
          <a:p>
            <a:r>
              <a:rPr lang="en-US" sz="2800" dirty="0" smtClean="0"/>
              <a:t>Identify the projected congestion for 2016 and 2018 based on the 2013 RTP model simulation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A425D-40F0-424B-BC56-059325EB27F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96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334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Cross Valley 345 kV Project</a:t>
            </a:r>
            <a:endParaRPr lang="en-US" altLang="en-US" sz="3600" b="1">
              <a:solidFill>
                <a:schemeClr val="accent2"/>
              </a:solidFill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2100263"/>
            <a:ext cx="5499100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19713" y="1417638"/>
            <a:ext cx="3367087" cy="47974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1700" dirty="0" smtClean="0"/>
              <a:t>Driver – Reliability need in 2016</a:t>
            </a:r>
          </a:p>
          <a:p>
            <a:pPr>
              <a:defRPr/>
            </a:pPr>
            <a:r>
              <a:rPr lang="en-US" sz="1700" dirty="0" smtClean="0"/>
              <a:t>Project Components</a:t>
            </a:r>
          </a:p>
          <a:p>
            <a:pPr lvl="1">
              <a:defRPr/>
            </a:pPr>
            <a:r>
              <a:rPr lang="en-US" sz="1700" dirty="0" smtClean="0"/>
              <a:t>La Palma-Palo Alto 138 kV line (~12 miles)</a:t>
            </a:r>
          </a:p>
          <a:p>
            <a:pPr lvl="1">
              <a:defRPr/>
            </a:pPr>
            <a:r>
              <a:rPr lang="en-US" sz="1700" dirty="0" smtClean="0"/>
              <a:t>North Edinburg-Loma Alta 345 kV line (double circuit capable with one circuit in place) routed in proximity to the existing South McAllen Substation (~106 miles ) </a:t>
            </a:r>
          </a:p>
          <a:p>
            <a:pPr lvl="1">
              <a:defRPr/>
            </a:pPr>
            <a:r>
              <a:rPr lang="en-US" sz="1700" dirty="0" smtClean="0"/>
              <a:t>345kV bus at the Loma Alta station with one 345/138kV autotransformer</a:t>
            </a:r>
          </a:p>
          <a:p>
            <a:pPr>
              <a:defRPr/>
            </a:pPr>
            <a:r>
              <a:rPr lang="en-US" sz="1700" dirty="0" smtClean="0"/>
              <a:t>Cost Estimate - $274 million</a:t>
            </a:r>
          </a:p>
          <a:p>
            <a:pPr>
              <a:defRPr/>
            </a:pPr>
            <a:r>
              <a:rPr lang="en-US" sz="1700" dirty="0" smtClean="0"/>
              <a:t>Expected in-service - 2016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  <p:sp>
        <p:nvSpPr>
          <p:cNvPr id="2048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122E6E-1957-4D7E-BD2E-083B07CA2BE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533400" y="3048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4000" dirty="0"/>
              <a:t>Houston Import </a:t>
            </a:r>
            <a:r>
              <a:rPr lang="en-US" altLang="en-US" sz="4000" dirty="0" smtClean="0"/>
              <a:t>Project</a:t>
            </a:r>
            <a:endParaRPr lang="en-US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2355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77206D3-0F44-49DF-A3D0-8EA585FF938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dirty="0" smtClean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4343400" cy="480123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19713" y="1417638"/>
            <a:ext cx="3367087" cy="45259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1700" dirty="0" smtClean="0"/>
              <a:t>Driver – Reliability need in 2018</a:t>
            </a:r>
          </a:p>
          <a:p>
            <a:pPr>
              <a:defRPr/>
            </a:pPr>
            <a:r>
              <a:rPr lang="en-US" sz="1700" dirty="0" smtClean="0"/>
              <a:t>Project Components</a:t>
            </a:r>
          </a:p>
          <a:p>
            <a:pPr lvl="1">
              <a:defRPr/>
            </a:pPr>
            <a:r>
              <a:rPr lang="en-US" sz="1700" dirty="0" smtClean="0"/>
              <a:t>Construction of a new Limestone-Gibbons Creek-Zenith 345 kV double circuit (~130 miles)</a:t>
            </a:r>
          </a:p>
          <a:p>
            <a:pPr lvl="1">
              <a:defRPr/>
            </a:pPr>
            <a:r>
              <a:rPr lang="en-US" sz="1700" dirty="0" smtClean="0"/>
              <a:t>Upgrade of the stations at Limestone, Gibbons Creek and Zenith </a:t>
            </a:r>
          </a:p>
          <a:p>
            <a:pPr lvl="1">
              <a:defRPr/>
            </a:pPr>
            <a:r>
              <a:rPr lang="en-US" sz="1700" dirty="0" smtClean="0"/>
              <a:t>Upgrade of the existing T.H. Wharton – </a:t>
            </a:r>
            <a:r>
              <a:rPr lang="en-US" sz="1700" dirty="0" err="1" smtClean="0"/>
              <a:t>Addicks</a:t>
            </a:r>
            <a:r>
              <a:rPr lang="en-US" sz="1700" dirty="0" smtClean="0"/>
              <a:t> 345 kV line</a:t>
            </a:r>
          </a:p>
          <a:p>
            <a:pPr>
              <a:defRPr/>
            </a:pPr>
            <a:r>
              <a:rPr lang="en-US" sz="1700" dirty="0" smtClean="0"/>
              <a:t>Cost Estimate - $590 million</a:t>
            </a:r>
          </a:p>
          <a:p>
            <a:pPr>
              <a:defRPr/>
            </a:pPr>
            <a:r>
              <a:rPr lang="en-US" sz="1700" dirty="0" smtClean="0"/>
              <a:t>Expected in-service - 2018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7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5334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West Texas Study</a:t>
            </a:r>
            <a:endParaRPr lang="en-US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533400" y="15589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495300" y="137316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/>
              <a:t>ERCOT identified more than 60 reliability projects needed over the next four years to meet the projected oil and natural gas load growth in west Texas</a:t>
            </a:r>
          </a:p>
          <a:p>
            <a:pPr>
              <a:spcBef>
                <a:spcPct val="0"/>
              </a:spcBef>
              <a:spcAft>
                <a:spcPts val="400"/>
              </a:spcAft>
            </a:pP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2253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CFCB6BB-86AD-4F08-9EDE-E87C144817A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  <p:pic>
        <p:nvPicPr>
          <p:cNvPr id="14" name="Picture 13"/>
          <p:cNvPicPr/>
          <p:nvPr/>
        </p:nvPicPr>
        <p:blipFill rotWithShape="1">
          <a:blip r:embed="rId3" cstate="print"/>
          <a:srcRect l="33601" t="35976" r="33407" b="23593"/>
          <a:stretch/>
        </p:blipFill>
        <p:spPr bwMode="auto">
          <a:xfrm>
            <a:off x="4953000" y="2278063"/>
            <a:ext cx="3771900" cy="3370031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4" cstate="print"/>
          <a:srcRect l="29736" t="37572" r="29791" b="24648"/>
          <a:stretch/>
        </p:blipFill>
        <p:spPr bwMode="auto">
          <a:xfrm>
            <a:off x="838200" y="2278062"/>
            <a:ext cx="3886200" cy="3370031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5334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Eagle Ford Shale Oil and Natural Gas Related Projects</a:t>
            </a:r>
            <a:endParaRPr lang="en-US" altLang="en-US" sz="3600" b="1">
              <a:solidFill>
                <a:schemeClr val="accent2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19713" y="1417638"/>
            <a:ext cx="3367087" cy="45259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1800" dirty="0"/>
              <a:t>Driver – Reliability need between 2013 and 2016</a:t>
            </a:r>
          </a:p>
          <a:p>
            <a:pPr>
              <a:defRPr/>
            </a:pPr>
            <a:r>
              <a:rPr lang="en-US" sz="1800" dirty="0" smtClean="0"/>
              <a:t>Project Components</a:t>
            </a:r>
          </a:p>
          <a:p>
            <a:pPr lvl="1">
              <a:defRPr/>
            </a:pPr>
            <a:r>
              <a:rPr lang="en-US" sz="1600" dirty="0" smtClean="0"/>
              <a:t>Sinton – Beeville – </a:t>
            </a:r>
            <a:r>
              <a:rPr lang="en-US" sz="1600" dirty="0" err="1" smtClean="0"/>
              <a:t>Kenedy</a:t>
            </a:r>
            <a:r>
              <a:rPr lang="en-US" sz="1600" dirty="0" smtClean="0"/>
              <a:t> Area Improvements Project (2013-2016)</a:t>
            </a:r>
          </a:p>
          <a:p>
            <a:pPr lvl="1">
              <a:defRPr/>
            </a:pPr>
            <a:r>
              <a:rPr lang="en-US" sz="1600" dirty="0" err="1" smtClean="0"/>
              <a:t>Kenedy</a:t>
            </a:r>
            <a:r>
              <a:rPr lang="en-US" sz="1600" dirty="0" smtClean="0"/>
              <a:t> Switch – Guadalupe Project (2015)</a:t>
            </a:r>
          </a:p>
          <a:p>
            <a:pPr lvl="1">
              <a:defRPr/>
            </a:pPr>
            <a:r>
              <a:rPr lang="en-US" sz="1600" dirty="0" err="1" smtClean="0"/>
              <a:t>Kenedy</a:t>
            </a:r>
            <a:r>
              <a:rPr lang="en-US" sz="1600" dirty="0" smtClean="0"/>
              <a:t> Switch – Nixon – Seguin upgrade and conversion from 69 kV to 138 kV service (2016)</a:t>
            </a:r>
          </a:p>
          <a:p>
            <a:pPr>
              <a:defRPr/>
            </a:pPr>
            <a:r>
              <a:rPr lang="en-US" sz="1800" dirty="0" smtClean="0"/>
              <a:t>Cost Estimate </a:t>
            </a:r>
            <a:r>
              <a:rPr lang="en-US" sz="1800" dirty="0"/>
              <a:t>for 3 additional projects - $178.4 million</a:t>
            </a:r>
          </a:p>
          <a:p>
            <a:pPr>
              <a:defRPr/>
            </a:pPr>
            <a:r>
              <a:rPr lang="en-US" sz="1800" dirty="0" smtClean="0"/>
              <a:t>Expected in-service – 2013-2016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355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77206D3-0F44-49DF-A3D0-8EA585FF938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dirty="0" smtClean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/>
          <a:srcRect l="34266" t="10916" r="17250" b="2067"/>
          <a:stretch/>
        </p:blipFill>
        <p:spPr bwMode="auto">
          <a:xfrm>
            <a:off x="990600" y="1447800"/>
            <a:ext cx="3810000" cy="4648200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Overview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Resource adequacy heavily impacts outcome of planning studies</a:t>
            </a:r>
          </a:p>
          <a:p>
            <a:r>
              <a:rPr lang="en-US" altLang="en-US" smtClean="0"/>
              <a:t>Remaining unresolved reliability issues in 2014</a:t>
            </a:r>
          </a:p>
          <a:p>
            <a:r>
              <a:rPr lang="en-US" altLang="en-US" smtClean="0"/>
              <a:t>System improvements triggered by oil and gas related load growth</a:t>
            </a:r>
          </a:p>
          <a:p>
            <a:r>
              <a:rPr lang="en-US" altLang="en-US" smtClean="0"/>
              <a:t>New ERCOT planning criteria provide larger safety margin for system reliability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3E14E5E-CCB5-4EC2-9E22-8387400451E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33400" y="304800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accent2"/>
                </a:solidFill>
              </a:rPr>
              <a:t>Questions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429000" y="1295400"/>
            <a:ext cx="2438400" cy="41148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125000"/>
              <a:buFont typeface="Wingdings" pitchFamily="2" charset="2"/>
              <a:buNone/>
            </a:pPr>
            <a:r>
              <a:rPr lang="en-US" altLang="en-US" sz="30000">
                <a:solidFill>
                  <a:schemeClr val="hlink"/>
                </a:solidFill>
              </a:rPr>
              <a:t>?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3429000" y="1295400"/>
            <a:ext cx="2438400" cy="4114800"/>
          </a:xfrm>
          <a:prstGeom prst="rect">
            <a:avLst/>
          </a:prstGeom>
          <a:noFill/>
          <a:ln>
            <a:noFill/>
          </a:ln>
          <a:effectLst>
            <a:outerShdw dist="81320" dir="13119588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125000"/>
              <a:buFont typeface="Wingdings" pitchFamily="2" charset="2"/>
              <a:buNone/>
            </a:pPr>
            <a:r>
              <a:rPr lang="en-US" altLang="en-US" sz="30000">
                <a:solidFill>
                  <a:schemeClr val="hlink"/>
                </a:solidFill>
              </a:rPr>
              <a:t>?</a:t>
            </a:r>
          </a:p>
        </p:txBody>
      </p:sp>
      <p:sp>
        <p:nvSpPr>
          <p:cNvPr id="2560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31A75C6-D752-43BE-85AF-30FB4858278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69DB7-E5F6-4AB9-87E7-55A9F385A39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7725" y="815956"/>
            <a:ext cx="7239000" cy="418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AutoNum type="arabicPeriod"/>
              <a:tabLst>
                <a:tab pos="457200" algn="l"/>
              </a:tabLst>
            </a:pPr>
            <a:r>
              <a:rPr lang="en-US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</a:t>
            </a: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CDR report provides an </a:t>
            </a:r>
            <a:r>
              <a:rPr lang="en-US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__________ </a:t>
            </a: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of __________ of resources for the next ten years.</a:t>
            </a:r>
          </a:p>
          <a:p>
            <a:pPr marL="514350" marR="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assessment</a:t>
            </a:r>
          </a:p>
          <a:p>
            <a:pPr marL="514350" marR="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adequacy</a:t>
            </a:r>
          </a:p>
          <a:p>
            <a:pPr marL="514350" marR="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reliability</a:t>
            </a:r>
          </a:p>
          <a:p>
            <a:pPr marL="514350" marR="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both a and b</a:t>
            </a:r>
          </a:p>
          <a:p>
            <a:pPr marL="514350" marR="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both b and c</a:t>
            </a:r>
            <a:endParaRPr lang="en-US" sz="2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111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69DB7-E5F6-4AB9-87E7-55A9F385A39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66800" y="1143000"/>
            <a:ext cx="7162800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 startAt="2"/>
              <a:tabLst>
                <a:tab pos="457200" algn="l"/>
              </a:tabLst>
            </a:pPr>
            <a:r>
              <a:rPr lang="en-US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</a:t>
            </a: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CDR 2014 Firm Load Forecast, </a:t>
            </a:r>
            <a:r>
              <a:rPr lang="en-US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MW </a:t>
            </a: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is _______________.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marL="514350" marR="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67592</a:t>
            </a:r>
          </a:p>
          <a:p>
            <a:pPr marL="514350" marR="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69020</a:t>
            </a:r>
            <a:endParaRPr lang="en-US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514350" marR="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66179</a:t>
            </a:r>
            <a:endParaRPr lang="en-US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514350" marR="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66900</a:t>
            </a:r>
            <a:endParaRPr lang="en-US" sz="2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283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69DB7-E5F6-4AB9-87E7-55A9F385A39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19200" y="838200"/>
            <a:ext cx="670560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 startAt="3"/>
              <a:tabLst>
                <a:tab pos="457200" algn="l"/>
              </a:tabLst>
            </a:pPr>
            <a:r>
              <a:rPr lang="en-US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SARA </a:t>
            </a: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provides a deterministic view </a:t>
            </a:r>
            <a:r>
              <a:rPr lang="en-US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of </a:t>
            </a: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near-term resource adequacy (for the next ______ upcoming seasons)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marL="514350" marR="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two</a:t>
            </a:r>
          </a:p>
          <a:p>
            <a:pPr marL="514350" marR="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three </a:t>
            </a:r>
          </a:p>
          <a:p>
            <a:pPr marL="514350" marR="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four</a:t>
            </a:r>
          </a:p>
          <a:p>
            <a:pPr marL="514350" marR="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six</a:t>
            </a:r>
            <a:endParaRPr lang="en-US" sz="2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526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69DB7-E5F6-4AB9-87E7-55A9F385A39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19200" y="838200"/>
            <a:ext cx="6934200" cy="5005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 startAt="4"/>
              <a:tabLst>
                <a:tab pos="457200" algn="l"/>
              </a:tabLst>
            </a:pPr>
            <a:r>
              <a:rPr lang="en-US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One </a:t>
            </a: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of the purposes of the </a:t>
            </a:r>
            <a:r>
              <a:rPr lang="en-US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Regional </a:t>
            </a: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Transmission Plan is an annual assessment to identify transmission needs of ERCOT system over next _______ years.</a:t>
            </a: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marL="514350" marR="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four</a:t>
            </a:r>
            <a:endParaRPr lang="en-US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514350" marR="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six</a:t>
            </a:r>
          </a:p>
          <a:p>
            <a:pPr marL="514350" marR="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seven</a:t>
            </a:r>
          </a:p>
          <a:p>
            <a:pPr marL="514350" marR="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ten</a:t>
            </a:r>
            <a:endParaRPr lang="en-US" sz="2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541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5334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ERCOT</a:t>
            </a:r>
            <a:r>
              <a:rPr lang="en-US" altLang="en-US" sz="3600" dirty="0">
                <a:solidFill>
                  <a:srgbClr val="00B050"/>
                </a:solidFill>
              </a:rPr>
              <a:t> </a:t>
            </a:r>
            <a:r>
              <a:rPr lang="en-US" altLang="en-US" sz="3600" dirty="0" smtClean="0"/>
              <a:t>System</a:t>
            </a:r>
            <a:r>
              <a:rPr lang="en-US" altLang="en-US" sz="3600" dirty="0" smtClean="0">
                <a:solidFill>
                  <a:srgbClr val="00B050"/>
                </a:solidFill>
              </a:rPr>
              <a:t> </a:t>
            </a:r>
            <a:r>
              <a:rPr lang="en-US" altLang="en-US" sz="3600" dirty="0" smtClean="0"/>
              <a:t>Planning</a:t>
            </a:r>
            <a:endParaRPr lang="en-US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533400" y="1444625"/>
            <a:ext cx="8229600" cy="472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400"/>
              </a:spcAft>
              <a:defRPr/>
            </a:pPr>
            <a:endParaRPr lang="en-US" altLang="en-US" sz="1800" dirty="0" smtClean="0"/>
          </a:p>
          <a:p>
            <a:pPr>
              <a:spcBef>
                <a:spcPct val="0"/>
              </a:spcBef>
              <a:spcAft>
                <a:spcPts val="400"/>
              </a:spcAft>
              <a:defRPr/>
            </a:pPr>
            <a:r>
              <a:rPr lang="en-US" altLang="en-US" sz="2000" dirty="0" smtClean="0"/>
              <a:t>ERCOT planning performs coordinated planning studies with input from NERC registered Transmission Planners (TPs), Transmission Owners (TOs) and other stakeholders to address region-wide reliability and economic transmission</a:t>
            </a:r>
          </a:p>
          <a:p>
            <a:pPr>
              <a:spcBef>
                <a:spcPct val="0"/>
              </a:spcBef>
              <a:spcAft>
                <a:spcPts val="400"/>
              </a:spcAft>
              <a:defRPr/>
            </a:pPr>
            <a:endParaRPr lang="en-US" altLang="en-US" sz="2000" dirty="0" smtClean="0"/>
          </a:p>
          <a:p>
            <a:pPr>
              <a:spcBef>
                <a:spcPct val="0"/>
              </a:spcBef>
              <a:spcAft>
                <a:spcPts val="400"/>
              </a:spcAft>
              <a:defRPr/>
            </a:pPr>
            <a:r>
              <a:rPr lang="en-US" altLang="en-US" sz="2000" dirty="0" smtClean="0"/>
              <a:t>Performs transmission studies/assessment (both near-term and long-term planning horizon) to meet ERCOT and NERC standards (TPL-001-004, PRC-023, FAC-013)</a:t>
            </a:r>
          </a:p>
          <a:p>
            <a:pPr marL="0" indent="0">
              <a:spcBef>
                <a:spcPct val="0"/>
              </a:spcBef>
              <a:spcAft>
                <a:spcPts val="400"/>
              </a:spcAft>
              <a:buFontTx/>
              <a:buNone/>
              <a:defRPr/>
            </a:pPr>
            <a:endParaRPr lang="en-US" altLang="en-US" sz="2000" dirty="0" smtClean="0"/>
          </a:p>
          <a:p>
            <a:pPr>
              <a:spcBef>
                <a:spcPct val="0"/>
              </a:spcBef>
              <a:spcAft>
                <a:spcPts val="400"/>
              </a:spcAft>
              <a:defRPr/>
            </a:pPr>
            <a:r>
              <a:rPr lang="en-US" altLang="en-US" sz="2000" dirty="0" smtClean="0"/>
              <a:t>Assesses resource availability of existing units and future generators</a:t>
            </a:r>
          </a:p>
          <a:p>
            <a:pPr>
              <a:spcBef>
                <a:spcPct val="0"/>
              </a:spcBef>
              <a:spcAft>
                <a:spcPts val="400"/>
              </a:spcAft>
              <a:defRPr/>
            </a:pPr>
            <a:endParaRPr lang="en-US" altLang="en-US" sz="2000" dirty="0" smtClean="0"/>
          </a:p>
          <a:p>
            <a:pPr>
              <a:spcBef>
                <a:spcPct val="0"/>
              </a:spcBef>
              <a:spcAft>
                <a:spcPts val="400"/>
              </a:spcAft>
              <a:defRPr/>
            </a:pPr>
            <a:r>
              <a:rPr lang="en-US" altLang="en-US" sz="2000" dirty="0" smtClean="0"/>
              <a:t>Load forecasting for the near-term and long-term Planning Horizon</a:t>
            </a:r>
          </a:p>
          <a:p>
            <a:pPr marL="0" indent="0">
              <a:spcBef>
                <a:spcPct val="0"/>
              </a:spcBef>
              <a:spcAft>
                <a:spcPts val="400"/>
              </a:spcAft>
              <a:buFontTx/>
              <a:buNone/>
              <a:defRPr/>
            </a:pPr>
            <a:endParaRPr lang="en-US" altLang="en-US" sz="1800" dirty="0" smtClean="0"/>
          </a:p>
          <a:p>
            <a:pPr>
              <a:spcBef>
                <a:spcPct val="0"/>
              </a:spcBef>
              <a:spcAft>
                <a:spcPts val="400"/>
              </a:spcAft>
              <a:defRPr/>
            </a:pPr>
            <a:endParaRPr lang="en-US" altLang="en-US" sz="1800" dirty="0" smtClean="0"/>
          </a:p>
          <a:p>
            <a:pPr>
              <a:spcBef>
                <a:spcPct val="0"/>
              </a:spcBef>
              <a:spcAft>
                <a:spcPts val="400"/>
              </a:spcAft>
              <a:defRPr/>
            </a:pPr>
            <a:endParaRPr lang="en-US" altLang="en-US" sz="1800" dirty="0" smtClean="0"/>
          </a:p>
          <a:p>
            <a:pPr>
              <a:spcBef>
                <a:spcPct val="0"/>
              </a:spcBef>
              <a:spcAft>
                <a:spcPts val="400"/>
              </a:spcAft>
              <a:defRPr/>
            </a:pPr>
            <a:endParaRPr lang="en-US" altLang="en-US" sz="1800" dirty="0" smtClean="0"/>
          </a:p>
          <a:p>
            <a:pPr>
              <a:spcBef>
                <a:spcPct val="0"/>
              </a:spcBef>
              <a:spcAft>
                <a:spcPts val="400"/>
              </a:spcAft>
              <a:defRPr/>
            </a:pPr>
            <a:endParaRPr lang="en-US" altLang="en-US" sz="1800" dirty="0" smtClean="0"/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9CC21F7-5ED0-4A58-9CA1-D51DD952895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69DB7-E5F6-4AB9-87E7-55A9F385A39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8200" y="914400"/>
            <a:ext cx="7620000" cy="379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>
              <a:spcBef>
                <a:spcPts val="0"/>
              </a:spcBef>
              <a:spcAft>
                <a:spcPts val="0"/>
              </a:spcAft>
              <a:buAutoNum type="arabicPeriod" startAt="5"/>
              <a:tabLst>
                <a:tab pos="457200" algn="l"/>
              </a:tabLst>
            </a:pPr>
            <a:r>
              <a:rPr lang="en-US" sz="2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One </a:t>
            </a:r>
            <a:r>
              <a:rPr lang="en-US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of the RTP </a:t>
            </a:r>
            <a:r>
              <a:rPr lang="en-US" sz="2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constraints </a:t>
            </a:r>
            <a:r>
              <a:rPr lang="en-US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projected to be </a:t>
            </a:r>
            <a:r>
              <a:rPr lang="en-US" sz="2800" b="1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high</a:t>
            </a:r>
            <a:r>
              <a:rPr lang="en-US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congested for 2016 is _______________.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</a:p>
          <a:p>
            <a:pPr marL="514350" marR="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Cico</a:t>
            </a: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– Comfort 138kV line</a:t>
            </a:r>
          </a:p>
          <a:p>
            <a:pPr marL="514350" marR="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Hamilton Road – Maverick 138kV line</a:t>
            </a:r>
          </a:p>
          <a:p>
            <a:pPr marL="514350" marR="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Kendall – Highway 46 West 345kV line</a:t>
            </a:r>
          </a:p>
          <a:p>
            <a:pPr marL="514350" marR="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Morris Dido – Eagle Mountain </a:t>
            </a:r>
            <a:r>
              <a:rPr lang="en-US" sz="28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138kV </a:t>
            </a:r>
            <a:r>
              <a:rPr lang="en-US" sz="280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line</a:t>
            </a:r>
            <a:endParaRPr lang="en-US" sz="2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490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 sz="3200" smtClean="0"/>
              <a:t>Capacity, Demand, and Reserves Report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smtClean="0"/>
              <a:t>CDR report provides an assessment of adequacy of resources for the next 10 years</a:t>
            </a:r>
          </a:p>
          <a:p>
            <a:r>
              <a:rPr lang="en-US" altLang="en-US" sz="2400" smtClean="0"/>
              <a:t>Includes a load forecast which is based on an analysis of historical load growth and a forecast of future economic growth in the ERCOT region</a:t>
            </a:r>
          </a:p>
          <a:p>
            <a:r>
              <a:rPr lang="en-US" altLang="en-US" sz="2400" smtClean="0"/>
              <a:t>Resource availability of known existing units</a:t>
            </a:r>
          </a:p>
          <a:p>
            <a:pPr lvl="1"/>
            <a:r>
              <a:rPr lang="en-US" altLang="en-US" sz="2000" smtClean="0"/>
              <a:t>Seasonal ratings (Summer / Winter)</a:t>
            </a:r>
          </a:p>
          <a:p>
            <a:pPr lvl="1"/>
            <a:r>
              <a:rPr lang="en-US" altLang="en-US" sz="2000" smtClean="0"/>
              <a:t>Changes in resource availability (e.g. mothball status)</a:t>
            </a:r>
          </a:p>
          <a:p>
            <a:pPr lvl="1"/>
            <a:r>
              <a:rPr lang="en-US" altLang="en-US" sz="2000" smtClean="0"/>
              <a:t>Effective load-carrying capacity for renewable energy</a:t>
            </a:r>
          </a:p>
          <a:p>
            <a:pPr lvl="1"/>
            <a:r>
              <a:rPr lang="en-US" altLang="en-US" sz="2000" smtClean="0"/>
              <a:t>Historical contribution during scarcity conditions of resources in Private-use Networks (PUNs)</a:t>
            </a:r>
          </a:p>
          <a:p>
            <a:r>
              <a:rPr lang="en-US" altLang="en-US" sz="2400" smtClean="0"/>
              <a:t>Includes anticipated future resources with completed interconnection agreements and air permits (if required)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A425D-40F0-424B-BC56-059325EB27F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CDR Summer Expectations</a:t>
            </a:r>
          </a:p>
        </p:txBody>
      </p:sp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152400" y="6324600"/>
            <a:ext cx="3810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Current target reserve margin is 13.75%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A425D-40F0-424B-BC56-059325EB27F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228600"/>
            <a:ext cx="867507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altLang="en-US" sz="3600" smtClean="0"/>
              <a:t>Wind Additions Continue</a:t>
            </a:r>
          </a:p>
        </p:txBody>
      </p:sp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7645400" y="2743200"/>
            <a:ext cx="12954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This chart shows historical and expected wind additions in ERCOT as of </a:t>
            </a:r>
            <a:r>
              <a:rPr lang="en-US" altLang="en-US" sz="1800" dirty="0" smtClean="0"/>
              <a:t>January 31, 2014.</a:t>
            </a:r>
            <a:endParaRPr lang="en-US" alt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A425D-40F0-424B-BC56-059325EB27F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609600" y="838200"/>
          <a:ext cx="6858000" cy="5784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Document" r:id="rId4" imgW="5782917" imgH="4869611" progId="Word.Document.12">
                  <p:embed/>
                </p:oleObj>
              </mc:Choice>
              <mc:Fallback>
                <p:oleObj name="Document" r:id="rId4" imgW="5782917" imgH="4869611" progId="Word.Documen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38200"/>
                        <a:ext cx="6858000" cy="57846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altLang="en-US" sz="3600" dirty="0" smtClean="0"/>
              <a:t>Wind Additions Continue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A425D-40F0-424B-BC56-059325EB27F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609600" y="838200"/>
          <a:ext cx="3703886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1" name="Document" r:id="rId4" imgW="5782917" imgH="4869611" progId="Word.Document.12">
                  <p:embed/>
                </p:oleObj>
              </mc:Choice>
              <mc:Fallback>
                <p:oleObj name="Document" r:id="rId4" imgW="5782917" imgH="4869611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38200"/>
                        <a:ext cx="3703886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4459662" cy="426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5301542" y="1437619"/>
            <a:ext cx="1195235" cy="1342535"/>
          </a:xfrm>
          <a:prstGeom prst="ellipse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3434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Much of this new wind is planned for the Panhandle region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114800"/>
          </a:xfrm>
        </p:spPr>
        <p:txBody>
          <a:bodyPr/>
          <a:lstStyle/>
          <a:p>
            <a:pPr marL="457200" lvl="1" indent="-457200">
              <a:buFont typeface="Arial" charset="0"/>
              <a:buChar char="•"/>
            </a:pPr>
            <a:r>
              <a:rPr lang="en-US" altLang="en-US" dirty="0" smtClean="0"/>
              <a:t>A deterministic view of near-term resource adequacy (for the next two upcoming seasons)</a:t>
            </a:r>
          </a:p>
          <a:p>
            <a:pPr marL="457200" lvl="1" indent="-457200">
              <a:buFont typeface="Arial" charset="0"/>
              <a:buChar char="•"/>
            </a:pPr>
            <a:r>
              <a:rPr lang="en-US" altLang="en-US" dirty="0" smtClean="0"/>
              <a:t>Incorporates the latest available information regarding weather conditions, unit outages, and other impacts to expected loads and generation  </a:t>
            </a:r>
          </a:p>
          <a:p>
            <a:pPr marL="457200" lvl="1" indent="-457200">
              <a:buFont typeface="Arial" charset="0"/>
              <a:buChar char="•"/>
            </a:pPr>
            <a:r>
              <a:rPr lang="en-US" altLang="en-US" dirty="0" smtClean="0"/>
              <a:t>Illustrates a range of likely resource adequacy outcomes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792162"/>
          </a:xfrm>
        </p:spPr>
        <p:txBody>
          <a:bodyPr/>
          <a:lstStyle/>
          <a:p>
            <a:pPr>
              <a:defRPr/>
            </a:pPr>
            <a:r>
              <a:rPr lang="en-US" sz="2700" dirty="0" smtClean="0">
                <a:latin typeface="+mn-lt"/>
              </a:rPr>
              <a:t>Seasonal Assessment of Resource Adequacy (SARA)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A425D-40F0-424B-BC56-059325EB27F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3600" dirty="0" smtClean="0"/>
              <a:t>2014 Summer SARA (Preliminary)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066800"/>
          <a:ext cx="8001000" cy="3525152"/>
        </p:xfrm>
        <a:graphic>
          <a:graphicData uri="http://schemas.openxmlformats.org/drawingml/2006/table">
            <a:tbl>
              <a:tblPr/>
              <a:tblGrid>
                <a:gridCol w="543757"/>
                <a:gridCol w="3723443"/>
                <a:gridCol w="1144480"/>
                <a:gridCol w="1294660"/>
                <a:gridCol w="1294660"/>
              </a:tblGrid>
              <a:tr h="978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Item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5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Summer 2014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5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Forecasted Season Peak Load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5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Extreme Load/Typical Generation Outages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5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Extreme Load/Extreme Generation Outages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5E"/>
                    </a:solidFill>
                  </a:tcPr>
                </a:tc>
              </a:tr>
              <a:tr h="475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9144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Total Resources (MW)</a:t>
                      </a:r>
                    </a:p>
                  </a:txBody>
                  <a:tcPr marL="0" marR="0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74,075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9144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Peak Demand (MW)</a:t>
                      </a:r>
                    </a:p>
                  </a:txBody>
                  <a:tcPr marL="0" marR="0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68,096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4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91440" lvl="0"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Uses of Reserve Capacity (MW)</a:t>
                      </a:r>
                    </a:p>
                  </a:txBody>
                  <a:tcPr marL="0" marR="0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2,930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5,243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8,035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7132">
                <a:tc>
                  <a:txBody>
                    <a:bodyPr/>
                    <a:lstStyle/>
                    <a:p>
                      <a:pPr marL="0" lvl="0"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Capacity Available for Operating Reserves in Early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Summer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(1-2-3;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MW)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3,049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736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-2,056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33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91440" lvl="0"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Capacity Available for Operating Reserves by August 1 (1-2-3; MW)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5,161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2,848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58" name="TextBox 1"/>
          <p:cNvSpPr txBox="1">
            <a:spLocks noChangeArrowheads="1"/>
          </p:cNvSpPr>
          <p:nvPr/>
        </p:nvSpPr>
        <p:spPr bwMode="auto">
          <a:xfrm>
            <a:off x="447675" y="4572000"/>
            <a:ext cx="8248650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 smtClean="0"/>
              <a:t>Four new units are scheduled to become commercial by August 1:  Panda Sherman (720 MW), Panda Temple (717 MW), Ferguson (510 MW), and Deer Park Energy Center (165 MW)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 smtClean="0"/>
              <a:t>Summer </a:t>
            </a:r>
            <a:r>
              <a:rPr lang="en-US" altLang="en-US" sz="1400" dirty="0"/>
              <a:t>peak forecast based on </a:t>
            </a:r>
            <a:r>
              <a:rPr lang="en-US" altLang="en-US" sz="1400" dirty="0" smtClean="0"/>
              <a:t>average (past 12 years) weather conditions and revised load forecast methodology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 smtClean="0"/>
              <a:t>Prolonged </a:t>
            </a:r>
            <a:r>
              <a:rPr lang="en-US" altLang="en-US" sz="1400" dirty="0"/>
              <a:t>heat waves like those in 2011 are not expected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 smtClean="0"/>
              <a:t>Drought </a:t>
            </a:r>
            <a:r>
              <a:rPr lang="en-US" altLang="en-US" sz="1400" dirty="0"/>
              <a:t>conditions are not expected to create problems for power plant operations over the summer months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EA4A2-CE73-4072-A95D-91888E127EF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4646</TotalTime>
  <Words>1541</Words>
  <Application>Microsoft Office PowerPoint</Application>
  <PresentationFormat>On-screen Show (4:3)</PresentationFormat>
  <Paragraphs>301</Paragraphs>
  <Slides>30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Default Design</vt:lpstr>
      <vt:lpstr>Document</vt:lpstr>
      <vt:lpstr>Microsoft Excel 97-2003 Worksheet</vt:lpstr>
      <vt:lpstr>PowerPoint Presentation</vt:lpstr>
      <vt:lpstr>Objectives</vt:lpstr>
      <vt:lpstr>PowerPoint Presentation</vt:lpstr>
      <vt:lpstr>Capacity, Demand, and Reserves Report</vt:lpstr>
      <vt:lpstr>CDR Summer Expectations</vt:lpstr>
      <vt:lpstr>Wind Additions Continue</vt:lpstr>
      <vt:lpstr>Wind Additions Continue</vt:lpstr>
      <vt:lpstr>Seasonal Assessment of Resource Adequacy (SARA)</vt:lpstr>
      <vt:lpstr>2014 Summer SARA (Preliminary)</vt:lpstr>
      <vt:lpstr>PowerPoint Presentation</vt:lpstr>
      <vt:lpstr>PowerPoint Presentation</vt:lpstr>
      <vt:lpstr>2013 Regional Transmission Plan (RTP) – Overview of Results</vt:lpstr>
      <vt:lpstr>New ERCOT Planning Criteria</vt:lpstr>
      <vt:lpstr>PowerPoint Presentation</vt:lpstr>
      <vt:lpstr>2013 RTP – Reliability Projects</vt:lpstr>
      <vt:lpstr>PowerPoint Presentation</vt:lpstr>
      <vt:lpstr>2013 RTP – 2014 Reliability Issues that Need Mitigation Plans</vt:lpstr>
      <vt:lpstr>Comparison of Number of Unresolved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CenterPoint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OTStrain01</dc:creator>
  <cp:lastModifiedBy>Loaner</cp:lastModifiedBy>
  <cp:revision>156</cp:revision>
  <cp:lastPrinted>2014-03-04T16:30:32Z</cp:lastPrinted>
  <dcterms:created xsi:type="dcterms:W3CDTF">2004-09-28T20:14:27Z</dcterms:created>
  <dcterms:modified xsi:type="dcterms:W3CDTF">2014-04-30T16:14:40Z</dcterms:modified>
</cp:coreProperties>
</file>