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3" r:id="rId3"/>
    <p:sldId id="266" r:id="rId4"/>
    <p:sldId id="290" r:id="rId5"/>
    <p:sldId id="292" r:id="rId6"/>
    <p:sldId id="296" r:id="rId7"/>
    <p:sldId id="291" r:id="rId8"/>
    <p:sldId id="297" r:id="rId9"/>
    <p:sldId id="309" r:id="rId10"/>
    <p:sldId id="311" r:id="rId11"/>
    <p:sldId id="267" r:id="rId12"/>
    <p:sldId id="293" r:id="rId13"/>
    <p:sldId id="294" r:id="rId14"/>
    <p:sldId id="302" r:id="rId15"/>
    <p:sldId id="310" r:id="rId16"/>
    <p:sldId id="298" r:id="rId17"/>
    <p:sldId id="299" r:id="rId18"/>
    <p:sldId id="300" r:id="rId19"/>
    <p:sldId id="301" r:id="rId20"/>
    <p:sldId id="284" r:id="rId21"/>
    <p:sldId id="304" r:id="rId22"/>
    <p:sldId id="312" r:id="rId23"/>
    <p:sldId id="313" r:id="rId24"/>
    <p:sldId id="314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86"/>
    </p:cViewPr>
  </p:sorterViewPr>
  <p:notesViewPr>
    <p:cSldViewPr>
      <p:cViewPr varScale="1">
        <p:scale>
          <a:sx n="87" d="100"/>
          <a:sy n="87" d="100"/>
        </p:scale>
        <p:origin x="-195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1333-1687-4AB2-A659-B5FA89B77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0425"/>
            <a:ext cx="7391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02D5-303D-4B7E-AD49-34267C457844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82563" y="0"/>
            <a:ext cx="46037" cy="70866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EA61-A1DD-4CF8-BBF3-95B3FA076054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919-C590-4806-9F27-539FFE4CB20D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FAE5-CC9E-43A2-A8E3-F2F1841CD8CB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3074-FCB0-48E2-A5F3-8E71CEC5AD1F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902A-3E46-461F-93AA-5C1BCDED9C07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0F6B-A8ED-4115-BE3B-5C7F5EDE77F4}" type="datetime1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EAD-544E-48ED-95F6-DBD237726F24}" type="datetime1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41EB-5C2B-4003-87C5-EB7E1EC5307F}" type="datetime1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8715-B8E0-4AB9-B53A-C02E5FABE961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4DAA-E5B7-471E-84C3-DE5B1794E0B7}" type="datetime1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DDB9-0E2A-468F-AF0F-B736A964184A}" type="datetime1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E2B1-D371-4B08-8BD1-66590D50AF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146048" cy="6858000"/>
            <a:chOff x="0" y="0"/>
            <a:chExt cx="1146048" cy="6858000"/>
          </a:xfrm>
        </p:grpSpPr>
        <p:grpSp>
          <p:nvGrpSpPr>
            <p:cNvPr id="8" name="Group 12"/>
            <p:cNvGrpSpPr/>
            <p:nvPr userDrawn="1"/>
          </p:nvGrpSpPr>
          <p:grpSpPr>
            <a:xfrm>
              <a:off x="0" y="0"/>
              <a:ext cx="990600" cy="6858000"/>
              <a:chOff x="0" y="0"/>
              <a:chExt cx="990600" cy="7086600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76200" y="0"/>
                <a:ext cx="914400" cy="7086600"/>
              </a:xfrm>
              <a:prstGeom prst="rect">
                <a:avLst/>
              </a:prstGeom>
              <a:gradFill>
                <a:gsLst>
                  <a:gs pos="53000">
                    <a:srgbClr val="3D6696"/>
                  </a:gs>
                  <a:gs pos="100000">
                    <a:srgbClr val="000714"/>
                  </a:gs>
                </a:gsLst>
                <a:lin ang="3000000" scaled="0"/>
              </a:gradFill>
              <a:ln>
                <a:noFill/>
              </a:ln>
              <a:effectLst>
                <a:outerShdw blurRad="139700" dist="38100" sx="108000" sy="108000" algn="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0" y="0"/>
                <a:ext cx="228600" cy="7086600"/>
              </a:xfrm>
              <a:prstGeom prst="rect">
                <a:avLst/>
              </a:prstGeom>
              <a:gradFill>
                <a:gsLst>
                  <a:gs pos="28000">
                    <a:srgbClr val="9E0000"/>
                  </a:gs>
                  <a:gs pos="71000">
                    <a:srgbClr val="580000"/>
                  </a:gs>
                </a:gsLst>
                <a:lin ang="3000000" scaled="0"/>
              </a:gra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152401" y="0"/>
              <a:ext cx="76200" cy="6858000"/>
            </a:xfrm>
            <a:prstGeom prst="rect">
              <a:avLst/>
            </a:prstGeom>
            <a:gradFill flip="none" rotWithShape="1">
              <a:gsLst>
                <a:gs pos="91000">
                  <a:schemeClr val="bg1"/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9" descr="DPS COLOR SEAL Trans.tif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04800" y="152401"/>
              <a:ext cx="841248" cy="833185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1" name="Picture 10" descr="DPS COLOR SEAL Trans.tif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04800" y="1143000"/>
              <a:ext cx="837836" cy="838200"/>
            </a:xfrm>
            <a:prstGeom prst="ellipse">
              <a:avLst/>
            </a:prstGeom>
            <a:ln>
              <a:noFill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391400" cy="1470025"/>
          </a:xfrm>
        </p:spPr>
        <p:txBody>
          <a:bodyPr/>
          <a:lstStyle/>
          <a:p>
            <a:r>
              <a:rPr lang="en-US" dirty="0" smtClean="0"/>
              <a:t>State Operations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Dede</a:t>
            </a:r>
            <a:r>
              <a:rPr lang="en-US" sz="2400" dirty="0" smtClean="0">
                <a:solidFill>
                  <a:schemeClr val="tx1"/>
                </a:solidFill>
              </a:rPr>
              <a:t> Powell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State Coordinator for Operations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Texas Division of Emergency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DSC0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555" y="2133600"/>
            <a:ext cx="8746889" cy="2821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REQUESTING ASSISTANCE</a:t>
            </a:r>
            <a:endParaRPr lang="en-US" sz="3600" b="1" dirty="0"/>
          </a:p>
        </p:txBody>
      </p:sp>
      <p:pic>
        <p:nvPicPr>
          <p:cNvPr id="4" name="Picture 12" descr="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791200" cy="547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95400" y="1459468"/>
            <a:ext cx="7467600" cy="4560332"/>
            <a:chOff x="1295400" y="1295400"/>
            <a:chExt cx="7467600" cy="45603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953000" y="1600200"/>
              <a:ext cx="0" cy="15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0" y="3124200"/>
              <a:ext cx="563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53000" y="26670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6000" y="3124200"/>
              <a:ext cx="0" cy="16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3124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48400" y="3124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924800" y="31242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86000" y="4343400"/>
              <a:ext cx="533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20000" y="43434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4343400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4343400"/>
              <a:ext cx="0" cy="12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3657600" y="1295400"/>
              <a:ext cx="2590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DPS Asst. Dir</a:t>
              </a:r>
              <a:endParaRPr lang="en-US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57600" y="1828800"/>
              <a:ext cx="2590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SOC Manager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2514600"/>
              <a:ext cx="2590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Deputy SOC Manager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3380601"/>
              <a:ext cx="2057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Operations</a:t>
              </a:r>
            </a:p>
            <a:p>
              <a:pPr algn="ctr"/>
              <a:r>
                <a:rPr lang="en-US" b="1" dirty="0" smtClean="0"/>
                <a:t>Section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3380601"/>
              <a:ext cx="1600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Plans</a:t>
              </a:r>
            </a:p>
            <a:p>
              <a:pPr algn="ctr"/>
              <a:r>
                <a:rPr lang="en-US" b="1" dirty="0" smtClean="0"/>
                <a:t>Section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3392269"/>
              <a:ext cx="1600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Logistics Section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380601"/>
              <a:ext cx="1600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Finance Section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5486400"/>
              <a:ext cx="17526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Mass Care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4648200"/>
              <a:ext cx="1752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Emergency Svc. Branch (TFS)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648200"/>
              <a:ext cx="1752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Infrastructure</a:t>
              </a:r>
            </a:p>
            <a:p>
              <a:pPr algn="ctr"/>
              <a:r>
                <a:rPr lang="en-US" b="1" dirty="0" smtClean="0"/>
                <a:t>Branch (</a:t>
              </a:r>
              <a:r>
                <a:rPr lang="en-US" b="1" dirty="0" err="1" smtClean="0"/>
                <a:t>TxDOT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4648200"/>
              <a:ext cx="1752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Human Svc.</a:t>
              </a:r>
            </a:p>
            <a:p>
              <a:pPr algn="ctr"/>
              <a:r>
                <a:rPr lang="en-US" b="1" dirty="0" smtClean="0"/>
                <a:t>Branch (DSHS)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4648200"/>
              <a:ext cx="1752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Military</a:t>
              </a:r>
            </a:p>
            <a:p>
              <a:pPr algn="ctr"/>
              <a:r>
                <a:rPr lang="en-US" b="1" dirty="0" smtClean="0"/>
                <a:t>Branch</a:t>
              </a:r>
              <a:endParaRPr lang="en-US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668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/>
              <a:t>Emergency Management council (</a:t>
            </a:r>
            <a:r>
              <a:rPr lang="en-US" sz="2800" b="1" cap="all" dirty="0" err="1" smtClean="0"/>
              <a:t>emc</a:t>
            </a:r>
            <a:r>
              <a:rPr lang="en-US" sz="2800" b="1" cap="all" dirty="0" smtClean="0"/>
              <a:t>)</a:t>
            </a:r>
          </a:p>
          <a:p>
            <a:pPr algn="ctr"/>
            <a:r>
              <a:rPr lang="en-US" sz="2800" b="1" cap="all" dirty="0" smtClean="0"/>
              <a:t> SOC Activation</a:t>
            </a:r>
            <a:endParaRPr lang="en-US" sz="2800" b="1" cap="al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413"/>
          <p:cNvSpPr>
            <a:spLocks noChangeShapeType="1"/>
          </p:cNvSpPr>
          <p:nvPr/>
        </p:nvSpPr>
        <p:spPr bwMode="auto">
          <a:xfrm flipV="1">
            <a:off x="1769073" y="2702422"/>
            <a:ext cx="237108" cy="979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Rectangle 9"/>
          <p:cNvSpPr>
            <a:spLocks noChangeArrowheads="1"/>
          </p:cNvSpPr>
          <p:nvPr/>
        </p:nvSpPr>
        <p:spPr bwMode="auto">
          <a:xfrm>
            <a:off x="4514430" y="1191595"/>
            <a:ext cx="995461" cy="3625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26262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Rectangle 10"/>
          <p:cNvSpPr>
            <a:spLocks noChangeArrowheads="1"/>
          </p:cNvSpPr>
          <p:nvPr/>
        </p:nvSpPr>
        <p:spPr bwMode="auto">
          <a:xfrm>
            <a:off x="4520309" y="1268018"/>
            <a:ext cx="989583" cy="1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SOC MANAGER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7" name="Rectangle 11"/>
          <p:cNvSpPr>
            <a:spLocks noChangeArrowheads="1"/>
          </p:cNvSpPr>
          <p:nvPr/>
        </p:nvSpPr>
        <p:spPr bwMode="auto">
          <a:xfrm>
            <a:off x="5147371" y="2453558"/>
            <a:ext cx="725041" cy="540841"/>
          </a:xfrm>
          <a:prstGeom prst="rect">
            <a:avLst/>
          </a:prstGeom>
          <a:solidFill>
            <a:srgbClr val="002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Rectangle 12"/>
          <p:cNvSpPr>
            <a:spLocks noChangeArrowheads="1"/>
          </p:cNvSpPr>
          <p:nvPr/>
        </p:nvSpPr>
        <p:spPr bwMode="auto">
          <a:xfrm>
            <a:off x="5147371" y="2453558"/>
            <a:ext cx="725041" cy="540841"/>
          </a:xfrm>
          <a:prstGeom prst="rect">
            <a:avLst/>
          </a:prstGeom>
          <a:noFill/>
          <a:ln w="9525" cap="rnd">
            <a:solidFill>
              <a:srgbClr val="0024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Rectangle 13"/>
          <p:cNvSpPr>
            <a:spLocks noChangeArrowheads="1"/>
          </p:cNvSpPr>
          <p:nvPr/>
        </p:nvSpPr>
        <p:spPr bwMode="auto">
          <a:xfrm>
            <a:off x="5147372" y="2577009"/>
            <a:ext cx="7250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PLANS 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>
                <a:solidFill>
                  <a:srgbClr val="FFFFFF"/>
                </a:solidFill>
              </a:rPr>
              <a:t>COORDINATOR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(PSC)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4" name="Rectangle 18"/>
          <p:cNvSpPr>
            <a:spLocks noChangeArrowheads="1"/>
          </p:cNvSpPr>
          <p:nvPr/>
        </p:nvSpPr>
        <p:spPr bwMode="auto">
          <a:xfrm>
            <a:off x="6505353" y="2453558"/>
            <a:ext cx="723081" cy="540841"/>
          </a:xfrm>
          <a:prstGeom prst="rect">
            <a:avLst/>
          </a:prstGeom>
          <a:solidFill>
            <a:srgbClr val="F78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Rectangle 19"/>
          <p:cNvSpPr>
            <a:spLocks noChangeArrowheads="1"/>
          </p:cNvSpPr>
          <p:nvPr/>
        </p:nvSpPr>
        <p:spPr bwMode="auto">
          <a:xfrm>
            <a:off x="6505353" y="2453558"/>
            <a:ext cx="723081" cy="540841"/>
          </a:xfrm>
          <a:prstGeom prst="rect">
            <a:avLst/>
          </a:prstGeom>
          <a:noFill/>
          <a:ln w="9525" cap="rnd">
            <a:solidFill>
              <a:srgbClr val="F78E1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Rectangle 20"/>
          <p:cNvSpPr>
            <a:spLocks noChangeArrowheads="1"/>
          </p:cNvSpPr>
          <p:nvPr/>
        </p:nvSpPr>
        <p:spPr bwMode="auto">
          <a:xfrm>
            <a:off x="6504372" y="2529981"/>
            <a:ext cx="723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effectLst/>
              </a:rPr>
              <a:t>LOGISTICS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/>
              <a:t>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effectLst/>
              </a:rPr>
              <a:t>COORDINATOR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/>
              <a:t>(LSC)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32" name="Rectangle 26"/>
          <p:cNvSpPr>
            <a:spLocks noChangeArrowheads="1"/>
          </p:cNvSpPr>
          <p:nvPr/>
        </p:nvSpPr>
        <p:spPr bwMode="auto">
          <a:xfrm>
            <a:off x="8092604" y="2453558"/>
            <a:ext cx="723081" cy="540841"/>
          </a:xfrm>
          <a:prstGeom prst="rect">
            <a:avLst/>
          </a:prstGeom>
          <a:solidFill>
            <a:srgbClr val="346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Rectangle 27"/>
          <p:cNvSpPr>
            <a:spLocks noChangeArrowheads="1"/>
          </p:cNvSpPr>
          <p:nvPr/>
        </p:nvSpPr>
        <p:spPr bwMode="auto">
          <a:xfrm>
            <a:off x="8092604" y="2453558"/>
            <a:ext cx="723081" cy="540841"/>
          </a:xfrm>
          <a:prstGeom prst="rect">
            <a:avLst/>
          </a:prstGeom>
          <a:noFill/>
          <a:ln w="9525" cap="rnd">
            <a:solidFill>
              <a:srgbClr val="3466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Rectangle 28"/>
          <p:cNvSpPr>
            <a:spLocks noChangeArrowheads="1"/>
          </p:cNvSpPr>
          <p:nvPr/>
        </p:nvSpPr>
        <p:spPr bwMode="auto">
          <a:xfrm>
            <a:off x="8092603" y="2529981"/>
            <a:ext cx="7230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FINANCE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>
                <a:solidFill>
                  <a:srgbClr val="FFFFFF"/>
                </a:solidFill>
              </a:rPr>
              <a:t>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COORDINATOR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40" name="Rectangle 34"/>
          <p:cNvSpPr>
            <a:spLocks noChangeArrowheads="1"/>
          </p:cNvSpPr>
          <p:nvPr/>
        </p:nvSpPr>
        <p:spPr bwMode="auto">
          <a:xfrm>
            <a:off x="2255046" y="2453558"/>
            <a:ext cx="723081" cy="540841"/>
          </a:xfrm>
          <a:prstGeom prst="rect">
            <a:avLst/>
          </a:prstGeom>
          <a:solidFill>
            <a:srgbClr val="99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Rectangle 35"/>
          <p:cNvSpPr>
            <a:spLocks noChangeArrowheads="1"/>
          </p:cNvSpPr>
          <p:nvPr/>
        </p:nvSpPr>
        <p:spPr bwMode="auto">
          <a:xfrm>
            <a:off x="2255046" y="2453558"/>
            <a:ext cx="723081" cy="540841"/>
          </a:xfrm>
          <a:prstGeom prst="rect">
            <a:avLst/>
          </a:prstGeom>
          <a:noFill/>
          <a:ln w="9525" cap="rnd">
            <a:solidFill>
              <a:srgbClr val="C050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Rectangle 36"/>
          <p:cNvSpPr>
            <a:spLocks noChangeArrowheads="1"/>
          </p:cNvSpPr>
          <p:nvPr/>
        </p:nvSpPr>
        <p:spPr bwMode="auto">
          <a:xfrm>
            <a:off x="2286000" y="2504506"/>
            <a:ext cx="676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>
                <a:solidFill>
                  <a:srgbClr val="FFFFFF"/>
                </a:solidFill>
              </a:rPr>
              <a:t>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COORDINATOR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>
                <a:solidFill>
                  <a:srgbClr val="FFFFFF"/>
                </a:solidFill>
              </a:rPr>
              <a:t>(OSC)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49" name="Rectangle 43"/>
          <p:cNvSpPr>
            <a:spLocks noChangeArrowheads="1"/>
          </p:cNvSpPr>
          <p:nvPr/>
        </p:nvSpPr>
        <p:spPr bwMode="auto">
          <a:xfrm>
            <a:off x="3025588" y="1185716"/>
            <a:ext cx="723081" cy="36252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Rectangle 44"/>
          <p:cNvSpPr>
            <a:spLocks noChangeArrowheads="1"/>
          </p:cNvSpPr>
          <p:nvPr/>
        </p:nvSpPr>
        <p:spPr bwMode="auto">
          <a:xfrm>
            <a:off x="3037345" y="1215110"/>
            <a:ext cx="711324" cy="2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FEMA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LIAISON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2" name="Rectangle 46"/>
          <p:cNvSpPr>
            <a:spLocks noChangeArrowheads="1"/>
          </p:cNvSpPr>
          <p:nvPr/>
        </p:nvSpPr>
        <p:spPr bwMode="auto">
          <a:xfrm>
            <a:off x="6122013" y="1930351"/>
            <a:ext cx="91440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26262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3" name="Rectangle 47"/>
          <p:cNvSpPr>
            <a:spLocks noChangeArrowheads="1"/>
          </p:cNvSpPr>
          <p:nvPr/>
        </p:nvSpPr>
        <p:spPr bwMode="auto">
          <a:xfrm>
            <a:off x="6116135" y="1981301"/>
            <a:ext cx="920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SOC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ASSISTANT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64" name="Rectangle 58"/>
          <p:cNvSpPr>
            <a:spLocks noChangeArrowheads="1"/>
          </p:cNvSpPr>
          <p:nvPr/>
        </p:nvSpPr>
        <p:spPr bwMode="auto">
          <a:xfrm>
            <a:off x="2819400" y="1930225"/>
            <a:ext cx="91440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5" name="Rectangle 59"/>
          <p:cNvSpPr>
            <a:spLocks noChangeArrowheads="1"/>
          </p:cNvSpPr>
          <p:nvPr/>
        </p:nvSpPr>
        <p:spPr bwMode="auto">
          <a:xfrm>
            <a:off x="2866160" y="2041731"/>
            <a:ext cx="867640" cy="1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7" name="Rectangle 61"/>
          <p:cNvSpPr>
            <a:spLocks noChangeArrowheads="1"/>
          </p:cNvSpPr>
          <p:nvPr/>
        </p:nvSpPr>
        <p:spPr bwMode="auto">
          <a:xfrm>
            <a:off x="3934396" y="1920240"/>
            <a:ext cx="91440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Rectangle 62"/>
          <p:cNvSpPr>
            <a:spLocks noChangeArrowheads="1"/>
          </p:cNvSpPr>
          <p:nvPr/>
        </p:nvSpPr>
        <p:spPr bwMode="auto">
          <a:xfrm>
            <a:off x="3915997" y="2042361"/>
            <a:ext cx="9229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SAFETY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0" name="Rectangle 64"/>
          <p:cNvSpPr>
            <a:spLocks noChangeArrowheads="1"/>
          </p:cNvSpPr>
          <p:nvPr/>
        </p:nvSpPr>
        <p:spPr bwMode="auto">
          <a:xfrm>
            <a:off x="5105400" y="1922514"/>
            <a:ext cx="914400" cy="3625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26262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" name="Rectangle 65"/>
          <p:cNvSpPr>
            <a:spLocks noChangeArrowheads="1"/>
          </p:cNvSpPr>
          <p:nvPr/>
        </p:nvSpPr>
        <p:spPr bwMode="auto">
          <a:xfrm>
            <a:off x="5181600" y="1988501"/>
            <a:ext cx="706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DEPUTY SOC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MANAGER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74" name="Rectangle 68"/>
          <p:cNvSpPr>
            <a:spLocks noChangeArrowheads="1"/>
          </p:cNvSpPr>
          <p:nvPr/>
        </p:nvSpPr>
        <p:spPr bwMode="auto">
          <a:xfrm>
            <a:off x="7162800" y="1923480"/>
            <a:ext cx="916086" cy="3625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rnd">
            <a:solidFill>
              <a:srgbClr val="26262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Rectangle 69"/>
          <p:cNvSpPr>
            <a:spLocks noChangeArrowheads="1"/>
          </p:cNvSpPr>
          <p:nvPr/>
        </p:nvSpPr>
        <p:spPr bwMode="auto">
          <a:xfrm>
            <a:off x="7154403" y="1963665"/>
            <a:ext cx="924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SOC DAILY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OPERATIONS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77" name="Rectangle 71"/>
          <p:cNvSpPr>
            <a:spLocks noChangeArrowheads="1"/>
          </p:cNvSpPr>
          <p:nvPr/>
        </p:nvSpPr>
        <p:spPr bwMode="auto">
          <a:xfrm>
            <a:off x="1259585" y="3088458"/>
            <a:ext cx="723081" cy="360561"/>
          </a:xfrm>
          <a:prstGeom prst="rect">
            <a:avLst/>
          </a:prstGeom>
          <a:solidFill>
            <a:srgbClr val="CB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72"/>
          <p:cNvSpPr>
            <a:spLocks noChangeArrowheads="1"/>
          </p:cNvSpPr>
          <p:nvPr/>
        </p:nvSpPr>
        <p:spPr bwMode="auto">
          <a:xfrm>
            <a:off x="1259585" y="3088458"/>
            <a:ext cx="723081" cy="36056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73"/>
          <p:cNvSpPr>
            <a:spLocks noChangeArrowheads="1"/>
          </p:cNvSpPr>
          <p:nvPr/>
        </p:nvSpPr>
        <p:spPr bwMode="auto">
          <a:xfrm>
            <a:off x="1259585" y="3121501"/>
            <a:ext cx="723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EMERGENCY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SERVICES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BRANCH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82" name="Rectangle 76"/>
          <p:cNvSpPr>
            <a:spLocks noChangeArrowheads="1"/>
          </p:cNvSpPr>
          <p:nvPr/>
        </p:nvSpPr>
        <p:spPr bwMode="auto">
          <a:xfrm>
            <a:off x="2117876" y="3084539"/>
            <a:ext cx="815181" cy="362520"/>
          </a:xfrm>
          <a:prstGeom prst="rect">
            <a:avLst/>
          </a:prstGeom>
          <a:solidFill>
            <a:srgbClr val="CB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77"/>
          <p:cNvSpPr>
            <a:spLocks noChangeArrowheads="1"/>
          </p:cNvSpPr>
          <p:nvPr/>
        </p:nvSpPr>
        <p:spPr bwMode="auto">
          <a:xfrm>
            <a:off x="2117876" y="3084539"/>
            <a:ext cx="815181" cy="362520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78"/>
          <p:cNvSpPr>
            <a:spLocks noChangeArrowheads="1"/>
          </p:cNvSpPr>
          <p:nvPr/>
        </p:nvSpPr>
        <p:spPr bwMode="auto">
          <a:xfrm>
            <a:off x="2118349" y="3157840"/>
            <a:ext cx="8151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INFRASTRUCTURE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BRANCH</a:t>
            </a: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86" name="Rectangle 80"/>
          <p:cNvSpPr>
            <a:spLocks noChangeArrowheads="1"/>
          </p:cNvSpPr>
          <p:nvPr/>
        </p:nvSpPr>
        <p:spPr bwMode="auto">
          <a:xfrm>
            <a:off x="3338216" y="3078661"/>
            <a:ext cx="725041" cy="362520"/>
          </a:xfrm>
          <a:prstGeom prst="rect">
            <a:avLst/>
          </a:prstGeom>
          <a:solidFill>
            <a:srgbClr val="CB6565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Rectangle 82"/>
          <p:cNvSpPr>
            <a:spLocks noChangeArrowheads="1"/>
          </p:cNvSpPr>
          <p:nvPr/>
        </p:nvSpPr>
        <p:spPr bwMode="auto">
          <a:xfrm>
            <a:off x="3338216" y="3124141"/>
            <a:ext cx="7250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HUMAN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SERVICES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BRANCH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91" name="Rectangle 85"/>
          <p:cNvSpPr>
            <a:spLocks noChangeArrowheads="1"/>
          </p:cNvSpPr>
          <p:nvPr/>
        </p:nvSpPr>
        <p:spPr bwMode="auto">
          <a:xfrm>
            <a:off x="4334150" y="3084539"/>
            <a:ext cx="723081" cy="362520"/>
          </a:xfrm>
          <a:prstGeom prst="rect">
            <a:avLst/>
          </a:prstGeom>
          <a:solidFill>
            <a:srgbClr val="CB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2" name="Rectangle 86"/>
          <p:cNvSpPr>
            <a:spLocks noChangeArrowheads="1"/>
          </p:cNvSpPr>
          <p:nvPr/>
        </p:nvSpPr>
        <p:spPr bwMode="auto">
          <a:xfrm>
            <a:off x="4334150" y="3084539"/>
            <a:ext cx="723081" cy="362520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3" name="Rectangle 87"/>
          <p:cNvSpPr>
            <a:spLocks noChangeArrowheads="1"/>
          </p:cNvSpPr>
          <p:nvPr/>
        </p:nvSpPr>
        <p:spPr bwMode="auto">
          <a:xfrm>
            <a:off x="4334150" y="3178598"/>
            <a:ext cx="7230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MILITARY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BRANCH</a:t>
            </a: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98" name="Rectangle 92"/>
          <p:cNvSpPr>
            <a:spLocks noChangeArrowheads="1"/>
          </p:cNvSpPr>
          <p:nvPr/>
        </p:nvSpPr>
        <p:spPr bwMode="auto">
          <a:xfrm>
            <a:off x="1259585" y="3537200"/>
            <a:ext cx="452661" cy="23514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Rectangle 93"/>
          <p:cNvSpPr>
            <a:spLocks noChangeArrowheads="1"/>
          </p:cNvSpPr>
          <p:nvPr/>
        </p:nvSpPr>
        <p:spPr bwMode="auto">
          <a:xfrm>
            <a:off x="1259585" y="3537200"/>
            <a:ext cx="452661" cy="23514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" name="Rectangle 94"/>
          <p:cNvSpPr>
            <a:spLocks noChangeArrowheads="1"/>
          </p:cNvSpPr>
          <p:nvPr/>
        </p:nvSpPr>
        <p:spPr bwMode="auto">
          <a:xfrm>
            <a:off x="1259585" y="3595177"/>
            <a:ext cx="4526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TFS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1" name="Rectangle 95"/>
          <p:cNvSpPr>
            <a:spLocks noChangeArrowheads="1"/>
          </p:cNvSpPr>
          <p:nvPr/>
        </p:nvSpPr>
        <p:spPr bwMode="auto">
          <a:xfrm>
            <a:off x="1259585" y="3870326"/>
            <a:ext cx="452661" cy="23514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2" name="Rectangle 96"/>
          <p:cNvSpPr>
            <a:spLocks noChangeArrowheads="1"/>
          </p:cNvSpPr>
          <p:nvPr/>
        </p:nvSpPr>
        <p:spPr bwMode="auto">
          <a:xfrm>
            <a:off x="1259585" y="3870326"/>
            <a:ext cx="452661" cy="23514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" name="Rectangle 97"/>
          <p:cNvSpPr>
            <a:spLocks noChangeArrowheads="1"/>
          </p:cNvSpPr>
          <p:nvPr/>
        </p:nvSpPr>
        <p:spPr bwMode="auto">
          <a:xfrm>
            <a:off x="1259586" y="3921787"/>
            <a:ext cx="459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TX TF1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7" name="Rectangle 101"/>
          <p:cNvSpPr>
            <a:spLocks noChangeArrowheads="1"/>
          </p:cNvSpPr>
          <p:nvPr/>
        </p:nvSpPr>
        <p:spPr bwMode="auto">
          <a:xfrm>
            <a:off x="1259585" y="4230887"/>
            <a:ext cx="452661" cy="23710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8" name="Rectangle 102"/>
          <p:cNvSpPr>
            <a:spLocks noChangeArrowheads="1"/>
          </p:cNvSpPr>
          <p:nvPr/>
        </p:nvSpPr>
        <p:spPr bwMode="auto">
          <a:xfrm>
            <a:off x="1259585" y="4230887"/>
            <a:ext cx="452661" cy="23710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9" name="Rectangle 103"/>
          <p:cNvSpPr>
            <a:spLocks noChangeArrowheads="1"/>
          </p:cNvSpPr>
          <p:nvPr/>
        </p:nvSpPr>
        <p:spPr bwMode="auto">
          <a:xfrm>
            <a:off x="1264467" y="4284138"/>
            <a:ext cx="459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TPWD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" name="Rectangle 104"/>
          <p:cNvSpPr>
            <a:spLocks noChangeArrowheads="1"/>
          </p:cNvSpPr>
          <p:nvPr/>
        </p:nvSpPr>
        <p:spPr bwMode="auto">
          <a:xfrm>
            <a:off x="1259585" y="4591448"/>
            <a:ext cx="452661" cy="23710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" name="Rectangle 105"/>
          <p:cNvSpPr>
            <a:spLocks noChangeArrowheads="1"/>
          </p:cNvSpPr>
          <p:nvPr/>
        </p:nvSpPr>
        <p:spPr bwMode="auto">
          <a:xfrm>
            <a:off x="1259585" y="4591448"/>
            <a:ext cx="452661" cy="23710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2" name="Rectangle 106"/>
          <p:cNvSpPr>
            <a:spLocks noChangeArrowheads="1"/>
          </p:cNvSpPr>
          <p:nvPr/>
        </p:nvSpPr>
        <p:spPr bwMode="auto">
          <a:xfrm>
            <a:off x="1264467" y="4632941"/>
            <a:ext cx="44288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TXDPS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3" name="Rectangle 107"/>
          <p:cNvSpPr>
            <a:spLocks noChangeArrowheads="1"/>
          </p:cNvSpPr>
          <p:nvPr/>
        </p:nvSpPr>
        <p:spPr bwMode="auto">
          <a:xfrm>
            <a:off x="1259585" y="4953968"/>
            <a:ext cx="452661" cy="23514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4" name="Rectangle 108"/>
          <p:cNvSpPr>
            <a:spLocks noChangeArrowheads="1"/>
          </p:cNvSpPr>
          <p:nvPr/>
        </p:nvSpPr>
        <p:spPr bwMode="auto">
          <a:xfrm>
            <a:off x="1259585" y="4953968"/>
            <a:ext cx="452661" cy="23514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5" name="Rectangle 109"/>
          <p:cNvSpPr>
            <a:spLocks noChangeArrowheads="1"/>
          </p:cNvSpPr>
          <p:nvPr/>
        </p:nvSpPr>
        <p:spPr bwMode="auto">
          <a:xfrm>
            <a:off x="1264467" y="5011138"/>
            <a:ext cx="442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6" name="Rectangle 110"/>
          <p:cNvSpPr>
            <a:spLocks noChangeArrowheads="1"/>
          </p:cNvSpPr>
          <p:nvPr/>
        </p:nvSpPr>
        <p:spPr bwMode="auto">
          <a:xfrm>
            <a:off x="1259585" y="5314529"/>
            <a:ext cx="452661" cy="23710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7" name="Rectangle 111"/>
          <p:cNvSpPr>
            <a:spLocks noChangeArrowheads="1"/>
          </p:cNvSpPr>
          <p:nvPr/>
        </p:nvSpPr>
        <p:spPr bwMode="auto">
          <a:xfrm>
            <a:off x="1259585" y="5314529"/>
            <a:ext cx="452661" cy="23710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8" name="Rectangle 112"/>
          <p:cNvSpPr>
            <a:spLocks noChangeArrowheads="1"/>
          </p:cNvSpPr>
          <p:nvPr/>
        </p:nvSpPr>
        <p:spPr bwMode="auto">
          <a:xfrm>
            <a:off x="1264467" y="5371527"/>
            <a:ext cx="447779" cy="1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OAG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9" name="Rectangle 113"/>
          <p:cNvSpPr>
            <a:spLocks noChangeArrowheads="1"/>
          </p:cNvSpPr>
          <p:nvPr/>
        </p:nvSpPr>
        <p:spPr bwMode="auto">
          <a:xfrm>
            <a:off x="1259585" y="5675090"/>
            <a:ext cx="452661" cy="237108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" name="Rectangle 114"/>
          <p:cNvSpPr>
            <a:spLocks noChangeArrowheads="1"/>
          </p:cNvSpPr>
          <p:nvPr/>
        </p:nvSpPr>
        <p:spPr bwMode="auto">
          <a:xfrm>
            <a:off x="1259585" y="5675090"/>
            <a:ext cx="452661" cy="237108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" name="Rectangle 115"/>
          <p:cNvSpPr>
            <a:spLocks noChangeArrowheads="1"/>
          </p:cNvSpPr>
          <p:nvPr/>
        </p:nvSpPr>
        <p:spPr bwMode="auto">
          <a:xfrm>
            <a:off x="1270337" y="5679010"/>
            <a:ext cx="4477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TDCJ  LE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4" name="Rectangle 118"/>
          <p:cNvSpPr>
            <a:spLocks noChangeArrowheads="1"/>
          </p:cNvSpPr>
          <p:nvPr/>
        </p:nvSpPr>
        <p:spPr bwMode="auto">
          <a:xfrm>
            <a:off x="1259585" y="6027813"/>
            <a:ext cx="452661" cy="254744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5" name="Rectangle 119"/>
          <p:cNvSpPr>
            <a:spLocks noChangeArrowheads="1"/>
          </p:cNvSpPr>
          <p:nvPr/>
        </p:nvSpPr>
        <p:spPr bwMode="auto">
          <a:xfrm>
            <a:off x="1259585" y="6027813"/>
            <a:ext cx="452661" cy="254744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6" name="Rectangle 120"/>
          <p:cNvSpPr>
            <a:spLocks noChangeArrowheads="1"/>
          </p:cNvSpPr>
          <p:nvPr/>
        </p:nvSpPr>
        <p:spPr bwMode="auto">
          <a:xfrm>
            <a:off x="1259585" y="6095589"/>
            <a:ext cx="4477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OCA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7" name="Rectangle 121"/>
          <p:cNvSpPr>
            <a:spLocks noChangeArrowheads="1"/>
          </p:cNvSpPr>
          <p:nvPr/>
        </p:nvSpPr>
        <p:spPr bwMode="auto">
          <a:xfrm>
            <a:off x="2037534" y="3501927"/>
            <a:ext cx="542801" cy="215553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8" name="Rectangle 122"/>
          <p:cNvSpPr>
            <a:spLocks noChangeArrowheads="1"/>
          </p:cNvSpPr>
          <p:nvPr/>
        </p:nvSpPr>
        <p:spPr bwMode="auto">
          <a:xfrm>
            <a:off x="2037534" y="3501927"/>
            <a:ext cx="542801" cy="215553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9" name="Rectangle 123"/>
          <p:cNvSpPr>
            <a:spLocks noChangeArrowheads="1"/>
          </p:cNvSpPr>
          <p:nvPr/>
        </p:nvSpPr>
        <p:spPr bwMode="auto">
          <a:xfrm>
            <a:off x="2037535" y="3547168"/>
            <a:ext cx="5477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PUC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0" name="Rectangle 124"/>
          <p:cNvSpPr>
            <a:spLocks noChangeArrowheads="1"/>
          </p:cNvSpPr>
          <p:nvPr/>
        </p:nvSpPr>
        <p:spPr bwMode="auto">
          <a:xfrm>
            <a:off x="2037534" y="3762550"/>
            <a:ext cx="542801" cy="22535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" name="Rectangle 125"/>
          <p:cNvSpPr>
            <a:spLocks noChangeArrowheads="1"/>
          </p:cNvSpPr>
          <p:nvPr/>
        </p:nvSpPr>
        <p:spPr bwMode="auto">
          <a:xfrm>
            <a:off x="2037534" y="3762550"/>
            <a:ext cx="542801" cy="22535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" name="Rectangle 126"/>
          <p:cNvSpPr>
            <a:spLocks noChangeArrowheads="1"/>
          </p:cNvSpPr>
          <p:nvPr/>
        </p:nvSpPr>
        <p:spPr bwMode="auto">
          <a:xfrm>
            <a:off x="2033257" y="3817597"/>
            <a:ext cx="54182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TXDOT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" name="Rectangle 127"/>
          <p:cNvSpPr>
            <a:spLocks noChangeArrowheads="1"/>
          </p:cNvSpPr>
          <p:nvPr/>
        </p:nvSpPr>
        <p:spPr bwMode="auto">
          <a:xfrm>
            <a:off x="2037534" y="4032971"/>
            <a:ext cx="542801" cy="22535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" name="Rectangle 128"/>
          <p:cNvSpPr>
            <a:spLocks noChangeArrowheads="1"/>
          </p:cNvSpPr>
          <p:nvPr/>
        </p:nvSpPr>
        <p:spPr bwMode="auto">
          <a:xfrm>
            <a:off x="2037534" y="4032971"/>
            <a:ext cx="542801" cy="22535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" name="Rectangle 129"/>
          <p:cNvSpPr>
            <a:spLocks noChangeArrowheads="1"/>
          </p:cNvSpPr>
          <p:nvPr/>
        </p:nvSpPr>
        <p:spPr bwMode="auto">
          <a:xfrm>
            <a:off x="2033258" y="4084090"/>
            <a:ext cx="5519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TDI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6" name="Rectangle 130"/>
          <p:cNvSpPr>
            <a:spLocks noChangeArrowheads="1"/>
          </p:cNvSpPr>
          <p:nvPr/>
        </p:nvSpPr>
        <p:spPr bwMode="auto">
          <a:xfrm>
            <a:off x="2037534" y="4321027"/>
            <a:ext cx="542801" cy="209674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" name="Rectangle 131"/>
          <p:cNvSpPr>
            <a:spLocks noChangeArrowheads="1"/>
          </p:cNvSpPr>
          <p:nvPr/>
        </p:nvSpPr>
        <p:spPr bwMode="auto">
          <a:xfrm>
            <a:off x="2037534" y="4321027"/>
            <a:ext cx="542801" cy="209674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" name="Rectangle 132"/>
          <p:cNvSpPr>
            <a:spLocks noChangeArrowheads="1"/>
          </p:cNvSpPr>
          <p:nvPr/>
        </p:nvSpPr>
        <p:spPr bwMode="auto">
          <a:xfrm>
            <a:off x="2032305" y="4360504"/>
            <a:ext cx="5476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" name="Rectangle 133"/>
          <p:cNvSpPr>
            <a:spLocks noChangeArrowheads="1"/>
          </p:cNvSpPr>
          <p:nvPr/>
        </p:nvSpPr>
        <p:spPr bwMode="auto">
          <a:xfrm>
            <a:off x="2037534" y="4575772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" name="Rectangle 134"/>
          <p:cNvSpPr>
            <a:spLocks noChangeArrowheads="1"/>
          </p:cNvSpPr>
          <p:nvPr/>
        </p:nvSpPr>
        <p:spPr bwMode="auto">
          <a:xfrm>
            <a:off x="2037534" y="4575772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" name="Rectangle 135"/>
          <p:cNvSpPr>
            <a:spLocks noChangeArrowheads="1"/>
          </p:cNvSpPr>
          <p:nvPr/>
        </p:nvSpPr>
        <p:spPr bwMode="auto">
          <a:xfrm>
            <a:off x="2037535" y="4648275"/>
            <a:ext cx="5418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CCG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2" name="Rectangle 136"/>
          <p:cNvSpPr>
            <a:spLocks noChangeArrowheads="1"/>
          </p:cNvSpPr>
          <p:nvPr/>
        </p:nvSpPr>
        <p:spPr bwMode="auto">
          <a:xfrm>
            <a:off x="2037534" y="4891262"/>
            <a:ext cx="542801" cy="211634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" name="Rectangle 137"/>
          <p:cNvSpPr>
            <a:spLocks noChangeArrowheads="1"/>
          </p:cNvSpPr>
          <p:nvPr/>
        </p:nvSpPr>
        <p:spPr bwMode="auto">
          <a:xfrm>
            <a:off x="2037534" y="4891262"/>
            <a:ext cx="542801" cy="211634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4" name="Rectangle 138"/>
          <p:cNvSpPr>
            <a:spLocks noChangeArrowheads="1"/>
          </p:cNvSpPr>
          <p:nvPr/>
        </p:nvSpPr>
        <p:spPr bwMode="auto">
          <a:xfrm>
            <a:off x="2028979" y="4921015"/>
            <a:ext cx="54609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TCEQ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5" name="Rectangle 139"/>
          <p:cNvSpPr>
            <a:spLocks noChangeArrowheads="1"/>
          </p:cNvSpPr>
          <p:nvPr/>
        </p:nvSpPr>
        <p:spPr bwMode="auto">
          <a:xfrm>
            <a:off x="2037534" y="5161683"/>
            <a:ext cx="542801" cy="22143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6" name="Rectangle 140"/>
          <p:cNvSpPr>
            <a:spLocks noChangeArrowheads="1"/>
          </p:cNvSpPr>
          <p:nvPr/>
        </p:nvSpPr>
        <p:spPr bwMode="auto">
          <a:xfrm>
            <a:off x="2037534" y="5161683"/>
            <a:ext cx="542801" cy="22143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7" name="Rectangle 141"/>
          <p:cNvSpPr>
            <a:spLocks noChangeArrowheads="1"/>
          </p:cNvSpPr>
          <p:nvPr/>
        </p:nvSpPr>
        <p:spPr bwMode="auto">
          <a:xfrm>
            <a:off x="2037535" y="5212632"/>
            <a:ext cx="5476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PWRT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8" name="Rectangle 142"/>
          <p:cNvSpPr>
            <a:spLocks noChangeArrowheads="1"/>
          </p:cNvSpPr>
          <p:nvPr/>
        </p:nvSpPr>
        <p:spPr bwMode="auto">
          <a:xfrm>
            <a:off x="2037534" y="5432103"/>
            <a:ext cx="550639" cy="22535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9" name="Rectangle 143"/>
          <p:cNvSpPr>
            <a:spLocks noChangeArrowheads="1"/>
          </p:cNvSpPr>
          <p:nvPr/>
        </p:nvSpPr>
        <p:spPr bwMode="auto">
          <a:xfrm>
            <a:off x="2037534" y="5432103"/>
            <a:ext cx="550639" cy="22535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0" name="Rectangle 144"/>
          <p:cNvSpPr>
            <a:spLocks noChangeArrowheads="1"/>
          </p:cNvSpPr>
          <p:nvPr/>
        </p:nvSpPr>
        <p:spPr bwMode="auto">
          <a:xfrm>
            <a:off x="2037535" y="5477173"/>
            <a:ext cx="5476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RRC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1" name="Rectangle 145"/>
          <p:cNvSpPr>
            <a:spLocks noChangeArrowheads="1"/>
          </p:cNvSpPr>
          <p:nvPr/>
        </p:nvSpPr>
        <p:spPr bwMode="auto">
          <a:xfrm>
            <a:off x="2037534" y="5731918"/>
            <a:ext cx="542801" cy="242987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" name="Rectangle 146"/>
          <p:cNvSpPr>
            <a:spLocks noChangeArrowheads="1"/>
          </p:cNvSpPr>
          <p:nvPr/>
        </p:nvSpPr>
        <p:spPr bwMode="auto">
          <a:xfrm>
            <a:off x="2037534" y="5731918"/>
            <a:ext cx="542801" cy="242987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3" name="Rectangle 147"/>
          <p:cNvSpPr>
            <a:spLocks noChangeArrowheads="1"/>
          </p:cNvSpPr>
          <p:nvPr/>
        </p:nvSpPr>
        <p:spPr bwMode="auto">
          <a:xfrm>
            <a:off x="2037535" y="5789087"/>
            <a:ext cx="5476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GLO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4" name="Rectangle 148"/>
          <p:cNvSpPr>
            <a:spLocks noChangeArrowheads="1"/>
          </p:cNvSpPr>
          <p:nvPr/>
        </p:nvSpPr>
        <p:spPr bwMode="auto">
          <a:xfrm>
            <a:off x="2037534" y="6023893"/>
            <a:ext cx="542801" cy="22143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5" name="Rectangle 149"/>
          <p:cNvSpPr>
            <a:spLocks noChangeArrowheads="1"/>
          </p:cNvSpPr>
          <p:nvPr/>
        </p:nvSpPr>
        <p:spPr bwMode="auto">
          <a:xfrm>
            <a:off x="2037534" y="6023893"/>
            <a:ext cx="542801" cy="22143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6" name="Rectangle 150"/>
          <p:cNvSpPr>
            <a:spLocks noChangeArrowheads="1"/>
          </p:cNvSpPr>
          <p:nvPr/>
        </p:nvSpPr>
        <p:spPr bwMode="auto">
          <a:xfrm>
            <a:off x="2037535" y="6074841"/>
            <a:ext cx="5418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CIKR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7" name="Rectangle 151"/>
          <p:cNvSpPr>
            <a:spLocks noChangeArrowheads="1"/>
          </p:cNvSpPr>
          <p:nvPr/>
        </p:nvSpPr>
        <p:spPr bwMode="auto">
          <a:xfrm>
            <a:off x="2037534" y="6300193"/>
            <a:ext cx="542801" cy="258663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8" name="Rectangle 152"/>
          <p:cNvSpPr>
            <a:spLocks noChangeArrowheads="1"/>
          </p:cNvSpPr>
          <p:nvPr/>
        </p:nvSpPr>
        <p:spPr bwMode="auto">
          <a:xfrm>
            <a:off x="2037534" y="6300193"/>
            <a:ext cx="542801" cy="258663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9" name="Rectangle 153"/>
          <p:cNvSpPr>
            <a:spLocks noChangeArrowheads="1"/>
          </p:cNvSpPr>
          <p:nvPr/>
        </p:nvSpPr>
        <p:spPr bwMode="auto">
          <a:xfrm>
            <a:off x="2033259" y="6312635"/>
            <a:ext cx="541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FUEL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GROUP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61" name="Rectangle 155"/>
          <p:cNvSpPr>
            <a:spLocks noChangeArrowheads="1"/>
          </p:cNvSpPr>
          <p:nvPr/>
        </p:nvSpPr>
        <p:spPr bwMode="auto">
          <a:xfrm>
            <a:off x="3132933" y="2543698"/>
            <a:ext cx="815182" cy="393874"/>
          </a:xfrm>
          <a:prstGeom prst="rect">
            <a:avLst/>
          </a:prstGeom>
          <a:solidFill>
            <a:srgbClr val="CB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" name="Rectangle 156"/>
          <p:cNvSpPr>
            <a:spLocks noChangeArrowheads="1"/>
          </p:cNvSpPr>
          <p:nvPr/>
        </p:nvSpPr>
        <p:spPr bwMode="auto">
          <a:xfrm>
            <a:off x="3132933" y="2543698"/>
            <a:ext cx="801463" cy="393874"/>
          </a:xfrm>
          <a:prstGeom prst="rect">
            <a:avLst/>
          </a:prstGeom>
          <a:noFill/>
          <a:ln w="9525" cap="rnd">
            <a:solidFill>
              <a:srgbClr val="C050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3" name="Rectangle 157"/>
          <p:cNvSpPr>
            <a:spLocks noChangeArrowheads="1"/>
          </p:cNvSpPr>
          <p:nvPr/>
        </p:nvSpPr>
        <p:spPr bwMode="auto">
          <a:xfrm>
            <a:off x="3132933" y="2594647"/>
            <a:ext cx="7857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DEPUTY OPS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700" b="1" dirty="0" smtClean="0">
                <a:solidFill>
                  <a:srgbClr val="000000"/>
                </a:solidFill>
              </a:rPr>
              <a:t>SECTION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COORDINATOR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65" name="Rectangle 159"/>
          <p:cNvSpPr>
            <a:spLocks noChangeArrowheads="1"/>
          </p:cNvSpPr>
          <p:nvPr/>
        </p:nvSpPr>
        <p:spPr bwMode="auto">
          <a:xfrm>
            <a:off x="2807645" y="3537200"/>
            <a:ext cx="521245" cy="360561"/>
          </a:xfrm>
          <a:prstGeom prst="rect">
            <a:avLst/>
          </a:prstGeom>
          <a:solidFill>
            <a:srgbClr val="D7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6" name="Rectangle 160"/>
          <p:cNvSpPr>
            <a:spLocks noChangeArrowheads="1"/>
          </p:cNvSpPr>
          <p:nvPr/>
        </p:nvSpPr>
        <p:spPr bwMode="auto">
          <a:xfrm>
            <a:off x="2807645" y="3537200"/>
            <a:ext cx="521245" cy="36056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7" name="Rectangle 161"/>
          <p:cNvSpPr>
            <a:spLocks noChangeArrowheads="1"/>
          </p:cNvSpPr>
          <p:nvPr/>
        </p:nvSpPr>
        <p:spPr bwMode="auto">
          <a:xfrm>
            <a:off x="2807645" y="3658948"/>
            <a:ext cx="519286" cy="10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MASS CARE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9" name="Rectangle 163"/>
          <p:cNvSpPr>
            <a:spLocks noChangeArrowheads="1"/>
          </p:cNvSpPr>
          <p:nvPr/>
        </p:nvSpPr>
        <p:spPr bwMode="auto">
          <a:xfrm>
            <a:off x="3475858" y="3537200"/>
            <a:ext cx="587871" cy="3605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rnd">
            <a:solidFill>
              <a:srgbClr val="C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0" name="Rectangle 164"/>
          <p:cNvSpPr>
            <a:spLocks noChangeArrowheads="1"/>
          </p:cNvSpPr>
          <p:nvPr/>
        </p:nvSpPr>
        <p:spPr bwMode="auto">
          <a:xfrm>
            <a:off x="3475857" y="3617542"/>
            <a:ext cx="5878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MEDICAL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SERVICES</a:t>
            </a: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5" name="Rectangle 169"/>
          <p:cNvSpPr>
            <a:spLocks noChangeArrowheads="1"/>
          </p:cNvSpPr>
          <p:nvPr/>
        </p:nvSpPr>
        <p:spPr bwMode="auto">
          <a:xfrm>
            <a:off x="4153869" y="3537200"/>
            <a:ext cx="542801" cy="360561"/>
          </a:xfrm>
          <a:prstGeom prst="rect">
            <a:avLst/>
          </a:prstGeom>
          <a:solidFill>
            <a:srgbClr val="D7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6" name="Rectangle 170"/>
          <p:cNvSpPr>
            <a:spLocks noChangeArrowheads="1"/>
          </p:cNvSpPr>
          <p:nvPr/>
        </p:nvSpPr>
        <p:spPr bwMode="auto">
          <a:xfrm>
            <a:off x="4153869" y="3537200"/>
            <a:ext cx="542801" cy="36056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" name="Rectangle 171"/>
          <p:cNvSpPr>
            <a:spLocks noChangeArrowheads="1"/>
          </p:cNvSpPr>
          <p:nvPr/>
        </p:nvSpPr>
        <p:spPr bwMode="auto">
          <a:xfrm>
            <a:off x="4148376" y="3612643"/>
            <a:ext cx="5428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SUPPORT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50" b="1" dirty="0" smtClean="0">
                <a:solidFill>
                  <a:srgbClr val="000000"/>
                </a:solidFill>
              </a:rPr>
              <a:t>SERVICES</a:t>
            </a:r>
            <a:r>
              <a:rPr kumimoji="0" lang="en-US" altLang="en-US" sz="6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alt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9" name="Rectangle 173"/>
          <p:cNvSpPr>
            <a:spLocks noChangeArrowheads="1"/>
          </p:cNvSpPr>
          <p:nvPr/>
        </p:nvSpPr>
        <p:spPr bwMode="auto">
          <a:xfrm>
            <a:off x="2795887" y="3987901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0" name="Rectangle 174"/>
          <p:cNvSpPr>
            <a:spLocks noChangeArrowheads="1"/>
          </p:cNvSpPr>
          <p:nvPr/>
        </p:nvSpPr>
        <p:spPr bwMode="auto">
          <a:xfrm>
            <a:off x="2795887" y="3987901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1" name="Rectangle 175"/>
          <p:cNvSpPr>
            <a:spLocks noChangeArrowheads="1"/>
          </p:cNvSpPr>
          <p:nvPr/>
        </p:nvSpPr>
        <p:spPr bwMode="auto">
          <a:xfrm>
            <a:off x="2795887" y="4053716"/>
            <a:ext cx="53790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HHSC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" name="Rectangle 176"/>
          <p:cNvSpPr>
            <a:spLocks noChangeArrowheads="1"/>
          </p:cNvSpPr>
          <p:nvPr/>
        </p:nvSpPr>
        <p:spPr bwMode="auto">
          <a:xfrm>
            <a:off x="2795887" y="4317108"/>
            <a:ext cx="542801" cy="244946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" name="Rectangle 177"/>
          <p:cNvSpPr>
            <a:spLocks noChangeArrowheads="1"/>
          </p:cNvSpPr>
          <p:nvPr/>
        </p:nvSpPr>
        <p:spPr bwMode="auto">
          <a:xfrm>
            <a:off x="2795887" y="4317108"/>
            <a:ext cx="542801" cy="244946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4" name="Rectangle 178"/>
          <p:cNvSpPr>
            <a:spLocks noChangeArrowheads="1"/>
          </p:cNvSpPr>
          <p:nvPr/>
        </p:nvSpPr>
        <p:spPr bwMode="auto">
          <a:xfrm>
            <a:off x="2791477" y="4372318"/>
            <a:ext cx="55162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ETN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5" name="Rectangle 179"/>
          <p:cNvSpPr>
            <a:spLocks noChangeArrowheads="1"/>
          </p:cNvSpPr>
          <p:nvPr/>
        </p:nvSpPr>
        <p:spPr bwMode="auto">
          <a:xfrm>
            <a:off x="2795887" y="4620842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6" name="Rectangle 180"/>
          <p:cNvSpPr>
            <a:spLocks noChangeArrowheads="1"/>
          </p:cNvSpPr>
          <p:nvPr/>
        </p:nvSpPr>
        <p:spPr bwMode="auto">
          <a:xfrm>
            <a:off x="2795887" y="4620842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7" name="Rectangle 181"/>
          <p:cNvSpPr>
            <a:spLocks noChangeArrowheads="1"/>
          </p:cNvSpPr>
          <p:nvPr/>
        </p:nvSpPr>
        <p:spPr bwMode="auto">
          <a:xfrm>
            <a:off x="2795887" y="4697265"/>
            <a:ext cx="53790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211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8" name="Rectangle 182"/>
          <p:cNvSpPr>
            <a:spLocks noChangeArrowheads="1"/>
          </p:cNvSpPr>
          <p:nvPr/>
        </p:nvSpPr>
        <p:spPr bwMode="auto">
          <a:xfrm>
            <a:off x="2795887" y="4981402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9" name="Rectangle 183"/>
          <p:cNvSpPr>
            <a:spLocks noChangeArrowheads="1"/>
          </p:cNvSpPr>
          <p:nvPr/>
        </p:nvSpPr>
        <p:spPr bwMode="auto">
          <a:xfrm>
            <a:off x="2795887" y="4981402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0" name="Rectangle 184"/>
          <p:cNvSpPr>
            <a:spLocks noChangeArrowheads="1"/>
          </p:cNvSpPr>
          <p:nvPr/>
        </p:nvSpPr>
        <p:spPr bwMode="auto">
          <a:xfrm>
            <a:off x="2797508" y="5037421"/>
            <a:ext cx="541180" cy="1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TAHC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1" name="Rectangle 185"/>
          <p:cNvSpPr>
            <a:spLocks noChangeArrowheads="1"/>
          </p:cNvSpPr>
          <p:nvPr/>
        </p:nvSpPr>
        <p:spPr bwMode="auto">
          <a:xfrm>
            <a:off x="2795887" y="5341963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" name="Rectangle 186"/>
          <p:cNvSpPr>
            <a:spLocks noChangeArrowheads="1"/>
          </p:cNvSpPr>
          <p:nvPr/>
        </p:nvSpPr>
        <p:spPr bwMode="auto">
          <a:xfrm>
            <a:off x="2795887" y="5341963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" name="Rectangle 187"/>
          <p:cNvSpPr>
            <a:spLocks noChangeArrowheads="1"/>
          </p:cNvSpPr>
          <p:nvPr/>
        </p:nvSpPr>
        <p:spPr bwMode="auto">
          <a:xfrm>
            <a:off x="2797508" y="5423632"/>
            <a:ext cx="5499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4" name="Rectangle 188"/>
          <p:cNvSpPr>
            <a:spLocks noChangeArrowheads="1"/>
          </p:cNvSpPr>
          <p:nvPr/>
        </p:nvSpPr>
        <p:spPr bwMode="auto">
          <a:xfrm>
            <a:off x="2795887" y="5702524"/>
            <a:ext cx="542801" cy="272380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" name="Rectangle 189"/>
          <p:cNvSpPr>
            <a:spLocks noChangeArrowheads="1"/>
          </p:cNvSpPr>
          <p:nvPr/>
        </p:nvSpPr>
        <p:spPr bwMode="auto">
          <a:xfrm>
            <a:off x="2795887" y="5702524"/>
            <a:ext cx="542801" cy="272380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" name="Rectangle 190"/>
          <p:cNvSpPr>
            <a:spLocks noChangeArrowheads="1"/>
          </p:cNvSpPr>
          <p:nvPr/>
        </p:nvSpPr>
        <p:spPr bwMode="auto">
          <a:xfrm>
            <a:off x="2797509" y="5776179"/>
            <a:ext cx="54999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TSA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7" name="Rectangle 191"/>
          <p:cNvSpPr>
            <a:spLocks noChangeArrowheads="1"/>
          </p:cNvSpPr>
          <p:nvPr/>
        </p:nvSpPr>
        <p:spPr bwMode="auto">
          <a:xfrm>
            <a:off x="3517009" y="3987901"/>
            <a:ext cx="501650" cy="250825"/>
          </a:xfrm>
          <a:prstGeom prst="rect">
            <a:avLst/>
          </a:prstGeom>
          <a:solidFill>
            <a:srgbClr val="EDC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8" name="Rectangle 192"/>
          <p:cNvSpPr>
            <a:spLocks noChangeArrowheads="1"/>
          </p:cNvSpPr>
          <p:nvPr/>
        </p:nvSpPr>
        <p:spPr bwMode="auto">
          <a:xfrm>
            <a:off x="3517009" y="3987901"/>
            <a:ext cx="501650" cy="250825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9" name="Rectangle 193"/>
          <p:cNvSpPr>
            <a:spLocks noChangeArrowheads="1"/>
          </p:cNvSpPr>
          <p:nvPr/>
        </p:nvSpPr>
        <p:spPr bwMode="auto">
          <a:xfrm>
            <a:off x="3517009" y="4044898"/>
            <a:ext cx="492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DSHS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0" name="Rectangle 194"/>
          <p:cNvSpPr>
            <a:spLocks noChangeArrowheads="1"/>
          </p:cNvSpPr>
          <p:nvPr/>
        </p:nvSpPr>
        <p:spPr bwMode="auto">
          <a:xfrm>
            <a:off x="3517009" y="4348461"/>
            <a:ext cx="497731" cy="248865"/>
          </a:xfrm>
          <a:prstGeom prst="rect">
            <a:avLst/>
          </a:prstGeom>
          <a:solidFill>
            <a:srgbClr val="EDC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1" name="Rectangle 195"/>
          <p:cNvSpPr>
            <a:spLocks noChangeArrowheads="1"/>
          </p:cNvSpPr>
          <p:nvPr/>
        </p:nvSpPr>
        <p:spPr bwMode="auto">
          <a:xfrm>
            <a:off x="3517009" y="4348461"/>
            <a:ext cx="497731" cy="248865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" name="Rectangle 196"/>
          <p:cNvSpPr>
            <a:spLocks noChangeArrowheads="1"/>
          </p:cNvSpPr>
          <p:nvPr/>
        </p:nvSpPr>
        <p:spPr bwMode="auto">
          <a:xfrm>
            <a:off x="3517009" y="4375893"/>
            <a:ext cx="501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 smtClean="0">
                <a:solidFill>
                  <a:srgbClr val="000000"/>
                </a:solidFill>
              </a:rPr>
              <a:t>DADS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" b="1" dirty="0" smtClean="0">
                <a:solidFill>
                  <a:srgbClr val="000000"/>
                </a:solidFill>
              </a:rPr>
              <a:t>(S</a:t>
            </a:r>
            <a:r>
              <a:rPr kumimoji="0" lang="en-US" altLang="en-US" sz="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MOC)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3" name="Rectangle 197"/>
          <p:cNvSpPr>
            <a:spLocks noChangeArrowheads="1"/>
          </p:cNvSpPr>
          <p:nvPr/>
        </p:nvSpPr>
        <p:spPr bwMode="auto">
          <a:xfrm>
            <a:off x="3517009" y="4710982"/>
            <a:ext cx="497731" cy="270421"/>
          </a:xfrm>
          <a:prstGeom prst="rect">
            <a:avLst/>
          </a:prstGeom>
          <a:solidFill>
            <a:srgbClr val="EDC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4" name="Rectangle 198"/>
          <p:cNvSpPr>
            <a:spLocks noChangeArrowheads="1"/>
          </p:cNvSpPr>
          <p:nvPr/>
        </p:nvSpPr>
        <p:spPr bwMode="auto">
          <a:xfrm>
            <a:off x="3517009" y="4710982"/>
            <a:ext cx="49773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" name="Rectangle 199"/>
          <p:cNvSpPr>
            <a:spLocks noChangeArrowheads="1"/>
          </p:cNvSpPr>
          <p:nvPr/>
        </p:nvSpPr>
        <p:spPr bwMode="auto">
          <a:xfrm>
            <a:off x="3519458" y="4739434"/>
            <a:ext cx="492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DARS</a:t>
            </a:r>
          </a:p>
          <a:p>
            <a:pPr lvl="0" algn="ctr"/>
            <a:r>
              <a:rPr lang="en-US" altLang="en-US" sz="600" b="1" dirty="0">
                <a:solidFill>
                  <a:srgbClr val="000000"/>
                </a:solidFill>
              </a:rPr>
              <a:t>(</a:t>
            </a:r>
            <a:r>
              <a:rPr lang="en-US" altLang="en-US" sz="600" b="1" dirty="0" smtClean="0">
                <a:solidFill>
                  <a:srgbClr val="000000"/>
                </a:solidFill>
              </a:rPr>
              <a:t>SMOC)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6" name="Rectangle 200"/>
          <p:cNvSpPr>
            <a:spLocks noChangeArrowheads="1"/>
          </p:cNvSpPr>
          <p:nvPr/>
        </p:nvSpPr>
        <p:spPr bwMode="auto">
          <a:xfrm>
            <a:off x="4424290" y="3987901"/>
            <a:ext cx="542801" cy="270421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" name="Rectangle 201"/>
          <p:cNvSpPr>
            <a:spLocks noChangeArrowheads="1"/>
          </p:cNvSpPr>
          <p:nvPr/>
        </p:nvSpPr>
        <p:spPr bwMode="auto">
          <a:xfrm>
            <a:off x="4424290" y="3987901"/>
            <a:ext cx="542801" cy="270421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" name="Rectangle 202"/>
          <p:cNvSpPr>
            <a:spLocks noChangeArrowheads="1"/>
          </p:cNvSpPr>
          <p:nvPr/>
        </p:nvSpPr>
        <p:spPr bwMode="auto">
          <a:xfrm>
            <a:off x="4424290" y="4052566"/>
            <a:ext cx="5379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TDHCA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9" name="Rectangle 203"/>
          <p:cNvSpPr>
            <a:spLocks noChangeArrowheads="1"/>
          </p:cNvSpPr>
          <p:nvPr/>
        </p:nvSpPr>
        <p:spPr bwMode="auto">
          <a:xfrm>
            <a:off x="4424290" y="4348461"/>
            <a:ext cx="542801" cy="272380"/>
          </a:xfrm>
          <a:prstGeom prst="rect">
            <a:avLst/>
          </a:prstGeom>
          <a:solidFill>
            <a:srgbClr val="E9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" name="Rectangle 204"/>
          <p:cNvSpPr>
            <a:spLocks noChangeArrowheads="1"/>
          </p:cNvSpPr>
          <p:nvPr/>
        </p:nvSpPr>
        <p:spPr bwMode="auto">
          <a:xfrm>
            <a:off x="4424290" y="4348461"/>
            <a:ext cx="542801" cy="272380"/>
          </a:xfrm>
          <a:prstGeom prst="rect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06"/>
          <p:cNvGrpSpPr>
            <a:grpSpLocks/>
          </p:cNvGrpSpPr>
          <p:nvPr/>
        </p:nvGrpSpPr>
        <p:grpSpPr bwMode="auto">
          <a:xfrm>
            <a:off x="1342867" y="1536479"/>
            <a:ext cx="7432648" cy="5141911"/>
            <a:chOff x="997" y="1267"/>
            <a:chExt cx="3793" cy="2624"/>
          </a:xfrm>
        </p:grpSpPr>
        <p:sp>
          <p:nvSpPr>
            <p:cNvPr id="1154" name="Line 349"/>
            <p:cNvSpPr>
              <a:spLocks noChangeShapeType="1"/>
            </p:cNvSpPr>
            <p:nvPr/>
          </p:nvSpPr>
          <p:spPr bwMode="auto">
            <a:xfrm>
              <a:off x="3296" y="1866"/>
              <a:ext cx="56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Line 376"/>
            <p:cNvSpPr>
              <a:spLocks noChangeShapeType="1"/>
            </p:cNvSpPr>
            <p:nvPr/>
          </p:nvSpPr>
          <p:spPr bwMode="auto">
            <a:xfrm flipH="1">
              <a:off x="2844" y="1284"/>
              <a:ext cx="0" cy="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6"/>
            <p:cNvSpPr>
              <a:spLocks noChangeArrowheads="1"/>
            </p:cNvSpPr>
            <p:nvPr/>
          </p:nvSpPr>
          <p:spPr bwMode="auto">
            <a:xfrm>
              <a:off x="2569" y="2732"/>
              <a:ext cx="27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DFPS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7"/>
            <p:cNvSpPr>
              <a:spLocks noChangeArrowheads="1"/>
            </p:cNvSpPr>
            <p:nvPr/>
          </p:nvSpPr>
          <p:spPr bwMode="auto">
            <a:xfrm>
              <a:off x="2567" y="2880"/>
              <a:ext cx="277" cy="138"/>
            </a:xfrm>
            <a:prstGeom prst="rect">
              <a:avLst/>
            </a:prstGeom>
            <a:solidFill>
              <a:srgbClr val="E9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08"/>
            <p:cNvSpPr>
              <a:spLocks noChangeArrowheads="1"/>
            </p:cNvSpPr>
            <p:nvPr/>
          </p:nvSpPr>
          <p:spPr bwMode="auto">
            <a:xfrm>
              <a:off x="2567" y="2880"/>
              <a:ext cx="277" cy="138"/>
            </a:xfrm>
            <a:prstGeom prst="rect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9"/>
            <p:cNvSpPr>
              <a:spLocks noChangeArrowheads="1"/>
            </p:cNvSpPr>
            <p:nvPr/>
          </p:nvSpPr>
          <p:spPr bwMode="auto">
            <a:xfrm>
              <a:off x="2574" y="2917"/>
              <a:ext cx="27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TWC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0"/>
            <p:cNvSpPr>
              <a:spLocks noChangeArrowheads="1"/>
            </p:cNvSpPr>
            <p:nvPr/>
          </p:nvSpPr>
          <p:spPr bwMode="auto">
            <a:xfrm>
              <a:off x="2567" y="3064"/>
              <a:ext cx="277" cy="138"/>
            </a:xfrm>
            <a:prstGeom prst="rect">
              <a:avLst/>
            </a:prstGeom>
            <a:solidFill>
              <a:srgbClr val="E9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1"/>
            <p:cNvSpPr>
              <a:spLocks noChangeArrowheads="1"/>
            </p:cNvSpPr>
            <p:nvPr/>
          </p:nvSpPr>
          <p:spPr bwMode="auto">
            <a:xfrm>
              <a:off x="2567" y="3064"/>
              <a:ext cx="277" cy="138"/>
            </a:xfrm>
            <a:prstGeom prst="rect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2"/>
            <p:cNvSpPr>
              <a:spLocks noChangeArrowheads="1"/>
            </p:cNvSpPr>
            <p:nvPr/>
          </p:nvSpPr>
          <p:spPr bwMode="auto">
            <a:xfrm>
              <a:off x="2569" y="3100"/>
              <a:ext cx="27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TDA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13"/>
            <p:cNvSpPr>
              <a:spLocks noChangeArrowheads="1"/>
            </p:cNvSpPr>
            <p:nvPr/>
          </p:nvSpPr>
          <p:spPr bwMode="auto">
            <a:xfrm>
              <a:off x="2567" y="3248"/>
              <a:ext cx="277" cy="138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4"/>
            <p:cNvSpPr>
              <a:spLocks noChangeArrowheads="1"/>
            </p:cNvSpPr>
            <p:nvPr/>
          </p:nvSpPr>
          <p:spPr bwMode="auto">
            <a:xfrm>
              <a:off x="2567" y="3248"/>
              <a:ext cx="277" cy="138"/>
            </a:xfrm>
            <a:prstGeom prst="rect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5"/>
            <p:cNvSpPr>
              <a:spLocks noChangeArrowheads="1"/>
            </p:cNvSpPr>
            <p:nvPr/>
          </p:nvSpPr>
          <p:spPr bwMode="auto">
            <a:xfrm>
              <a:off x="2570" y="3281"/>
              <a:ext cx="27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TEA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16"/>
            <p:cNvSpPr>
              <a:spLocks noChangeArrowheads="1"/>
            </p:cNvSpPr>
            <p:nvPr/>
          </p:nvSpPr>
          <p:spPr bwMode="auto">
            <a:xfrm>
              <a:off x="3332" y="1801"/>
              <a:ext cx="277" cy="184"/>
            </a:xfrm>
            <a:prstGeom prst="rect">
              <a:avLst/>
            </a:prstGeom>
            <a:solidFill>
              <a:srgbClr val="B7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8"/>
            <p:cNvSpPr>
              <a:spLocks noChangeArrowheads="1"/>
            </p:cNvSpPr>
            <p:nvPr/>
          </p:nvSpPr>
          <p:spPr bwMode="auto">
            <a:xfrm>
              <a:off x="3343" y="1842"/>
              <a:ext cx="26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DEPUTY </a:t>
              </a:r>
              <a:r>
                <a:rPr lang="en-US" altLang="en-US" sz="500" b="1" dirty="0" smtClean="0">
                  <a:solidFill>
                    <a:srgbClr val="000000"/>
                  </a:solidFill>
                </a:rPr>
                <a:t>PLANS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500" b="1" dirty="0" smtClean="0">
                  <a:solidFill>
                    <a:srgbClr val="000000"/>
                  </a:solidFill>
                </a:rPr>
                <a:t>COORDINATOR</a:t>
              </a: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220"/>
            <p:cNvSpPr>
              <a:spLocks noChangeArrowheads="1"/>
            </p:cNvSpPr>
            <p:nvPr/>
          </p:nvSpPr>
          <p:spPr bwMode="auto">
            <a:xfrm>
              <a:off x="2982" y="2050"/>
              <a:ext cx="386" cy="166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Rectangle 221"/>
            <p:cNvSpPr>
              <a:spLocks noChangeArrowheads="1"/>
            </p:cNvSpPr>
            <p:nvPr/>
          </p:nvSpPr>
          <p:spPr bwMode="auto">
            <a:xfrm>
              <a:off x="2982" y="2050"/>
              <a:ext cx="386" cy="166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222"/>
            <p:cNvSpPr>
              <a:spLocks noChangeArrowheads="1"/>
            </p:cNvSpPr>
            <p:nvPr/>
          </p:nvSpPr>
          <p:spPr bwMode="auto">
            <a:xfrm>
              <a:off x="2982" y="2080"/>
              <a:ext cx="38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RESOURCE UNIT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LEADER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9" name="Rectangle 224"/>
            <p:cNvSpPr>
              <a:spLocks noChangeArrowheads="1"/>
            </p:cNvSpPr>
            <p:nvPr/>
          </p:nvSpPr>
          <p:spPr bwMode="auto">
            <a:xfrm>
              <a:off x="2982" y="2258"/>
              <a:ext cx="394" cy="138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225"/>
            <p:cNvSpPr>
              <a:spLocks noChangeArrowheads="1"/>
            </p:cNvSpPr>
            <p:nvPr/>
          </p:nvSpPr>
          <p:spPr bwMode="auto">
            <a:xfrm>
              <a:off x="2982" y="2258"/>
              <a:ext cx="394" cy="138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226"/>
            <p:cNvSpPr>
              <a:spLocks noChangeArrowheads="1"/>
            </p:cNvSpPr>
            <p:nvPr/>
          </p:nvSpPr>
          <p:spPr bwMode="auto">
            <a:xfrm>
              <a:off x="2982" y="2277"/>
              <a:ext cx="3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SITUATION UNIT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LEADER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3" name="Rectangle 228"/>
            <p:cNvSpPr>
              <a:spLocks noChangeArrowheads="1"/>
            </p:cNvSpPr>
            <p:nvPr/>
          </p:nvSpPr>
          <p:spPr bwMode="auto">
            <a:xfrm>
              <a:off x="2982" y="2440"/>
              <a:ext cx="394" cy="143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229"/>
            <p:cNvSpPr>
              <a:spLocks noChangeArrowheads="1"/>
            </p:cNvSpPr>
            <p:nvPr/>
          </p:nvSpPr>
          <p:spPr bwMode="auto">
            <a:xfrm>
              <a:off x="2982" y="2440"/>
              <a:ext cx="394" cy="143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230"/>
            <p:cNvSpPr>
              <a:spLocks noChangeArrowheads="1"/>
            </p:cNvSpPr>
            <p:nvPr/>
          </p:nvSpPr>
          <p:spPr bwMode="auto">
            <a:xfrm>
              <a:off x="2981" y="2491"/>
              <a:ext cx="395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DOCUMENTATION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232"/>
            <p:cNvSpPr>
              <a:spLocks noChangeArrowheads="1"/>
            </p:cNvSpPr>
            <p:nvPr/>
          </p:nvSpPr>
          <p:spPr bwMode="auto">
            <a:xfrm>
              <a:off x="2982" y="2631"/>
              <a:ext cx="394" cy="184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233"/>
            <p:cNvSpPr>
              <a:spLocks noChangeArrowheads="1"/>
            </p:cNvSpPr>
            <p:nvPr/>
          </p:nvSpPr>
          <p:spPr bwMode="auto">
            <a:xfrm>
              <a:off x="2982" y="2631"/>
              <a:ext cx="394" cy="184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234"/>
            <p:cNvSpPr>
              <a:spLocks noChangeArrowheads="1"/>
            </p:cNvSpPr>
            <p:nvPr/>
          </p:nvSpPr>
          <p:spPr bwMode="auto">
            <a:xfrm>
              <a:off x="2978" y="2665"/>
              <a:ext cx="39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DEMOBILIZATION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UNIT LEADER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1" name="Rectangle 236"/>
            <p:cNvSpPr>
              <a:spLocks noChangeArrowheads="1"/>
            </p:cNvSpPr>
            <p:nvPr/>
          </p:nvSpPr>
          <p:spPr bwMode="auto">
            <a:xfrm>
              <a:off x="2982" y="2880"/>
              <a:ext cx="394" cy="177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237"/>
            <p:cNvSpPr>
              <a:spLocks noChangeArrowheads="1"/>
            </p:cNvSpPr>
            <p:nvPr/>
          </p:nvSpPr>
          <p:spPr bwMode="auto">
            <a:xfrm>
              <a:off x="2982" y="2880"/>
              <a:ext cx="394" cy="177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Rectangle 238"/>
            <p:cNvSpPr>
              <a:spLocks noChangeArrowheads="1"/>
            </p:cNvSpPr>
            <p:nvPr/>
          </p:nvSpPr>
          <p:spPr bwMode="auto">
            <a:xfrm>
              <a:off x="2982" y="2902"/>
              <a:ext cx="39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NATIONAL WEATHER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SERVICE (NWS)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39"/>
            <p:cNvSpPr>
              <a:spLocks noChangeArrowheads="1"/>
            </p:cNvSpPr>
            <p:nvPr/>
          </p:nvSpPr>
          <p:spPr bwMode="auto">
            <a:xfrm>
              <a:off x="2981" y="3103"/>
              <a:ext cx="397" cy="184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240"/>
            <p:cNvSpPr>
              <a:spLocks noChangeArrowheads="1"/>
            </p:cNvSpPr>
            <p:nvPr/>
          </p:nvSpPr>
          <p:spPr bwMode="auto">
            <a:xfrm>
              <a:off x="2981" y="3103"/>
              <a:ext cx="397" cy="184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241"/>
            <p:cNvSpPr>
              <a:spLocks noChangeArrowheads="1"/>
            </p:cNvSpPr>
            <p:nvPr/>
          </p:nvSpPr>
          <p:spPr bwMode="auto">
            <a:xfrm>
              <a:off x="2982" y="3139"/>
              <a:ext cx="39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HURRICANE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PLANNER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8" name="Rectangle 243"/>
            <p:cNvSpPr>
              <a:spLocks noChangeArrowheads="1"/>
            </p:cNvSpPr>
            <p:nvPr/>
          </p:nvSpPr>
          <p:spPr bwMode="auto">
            <a:xfrm>
              <a:off x="2988" y="3340"/>
              <a:ext cx="391" cy="185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244"/>
            <p:cNvSpPr>
              <a:spLocks noChangeArrowheads="1"/>
            </p:cNvSpPr>
            <p:nvPr/>
          </p:nvSpPr>
          <p:spPr bwMode="auto">
            <a:xfrm>
              <a:off x="2988" y="3340"/>
              <a:ext cx="391" cy="185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245"/>
            <p:cNvSpPr>
              <a:spLocks noChangeArrowheads="1"/>
            </p:cNvSpPr>
            <p:nvPr/>
          </p:nvSpPr>
          <p:spPr bwMode="auto">
            <a:xfrm>
              <a:off x="2989" y="3350"/>
              <a:ext cx="3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UT/CSR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&amp;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 smtClean="0">
                  <a:solidFill>
                    <a:srgbClr val="000000"/>
                  </a:solidFill>
                </a:rPr>
                <a:t>GIS</a:t>
              </a:r>
              <a:endPara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3" name="Rectangle 248"/>
            <p:cNvSpPr>
              <a:spLocks noChangeArrowheads="1"/>
            </p:cNvSpPr>
            <p:nvPr/>
          </p:nvSpPr>
          <p:spPr bwMode="auto">
            <a:xfrm>
              <a:off x="3444" y="2258"/>
              <a:ext cx="249" cy="138"/>
            </a:xfrm>
            <a:prstGeom prst="rect">
              <a:avLst/>
            </a:prstGeom>
            <a:solidFill>
              <a:srgbClr val="B7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249"/>
            <p:cNvSpPr>
              <a:spLocks noChangeArrowheads="1"/>
            </p:cNvSpPr>
            <p:nvPr/>
          </p:nvSpPr>
          <p:spPr bwMode="auto">
            <a:xfrm>
              <a:off x="3444" y="2258"/>
              <a:ext cx="249" cy="138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Rectangle 250"/>
            <p:cNvSpPr>
              <a:spLocks noChangeArrowheads="1"/>
            </p:cNvSpPr>
            <p:nvPr/>
          </p:nvSpPr>
          <p:spPr bwMode="auto">
            <a:xfrm>
              <a:off x="3450" y="2281"/>
              <a:ext cx="24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RECOVERY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b="1" dirty="0" smtClean="0">
                  <a:solidFill>
                    <a:srgbClr val="000000"/>
                  </a:solidFill>
                </a:rPr>
                <a:t>UNIT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7" name="Rectangle 252"/>
            <p:cNvSpPr>
              <a:spLocks noChangeArrowheads="1"/>
            </p:cNvSpPr>
            <p:nvPr/>
          </p:nvSpPr>
          <p:spPr bwMode="auto">
            <a:xfrm>
              <a:off x="3444" y="2064"/>
              <a:ext cx="247" cy="140"/>
            </a:xfrm>
            <a:prstGeom prst="rect">
              <a:avLst/>
            </a:prstGeom>
            <a:solidFill>
              <a:srgbClr val="B7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254"/>
            <p:cNvSpPr>
              <a:spLocks noChangeArrowheads="1"/>
            </p:cNvSpPr>
            <p:nvPr/>
          </p:nvSpPr>
          <p:spPr bwMode="auto">
            <a:xfrm>
              <a:off x="3449" y="2102"/>
              <a:ext cx="226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CHECK IN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255"/>
            <p:cNvSpPr>
              <a:spLocks noChangeArrowheads="1"/>
            </p:cNvSpPr>
            <p:nvPr/>
          </p:nvSpPr>
          <p:spPr bwMode="auto">
            <a:xfrm>
              <a:off x="3813" y="2050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62" name="Rectangle 257"/>
            <p:cNvSpPr>
              <a:spLocks noChangeArrowheads="1"/>
            </p:cNvSpPr>
            <p:nvPr/>
          </p:nvSpPr>
          <p:spPr bwMode="auto">
            <a:xfrm>
              <a:off x="3817" y="2121"/>
              <a:ext cx="276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INTAKE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258"/>
            <p:cNvSpPr>
              <a:spLocks noChangeArrowheads="1"/>
            </p:cNvSpPr>
            <p:nvPr/>
          </p:nvSpPr>
          <p:spPr bwMode="auto">
            <a:xfrm>
              <a:off x="3817" y="2246"/>
              <a:ext cx="277" cy="184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65" name="Rectangle 260"/>
            <p:cNvSpPr>
              <a:spLocks noChangeArrowheads="1"/>
            </p:cNvSpPr>
            <p:nvPr/>
          </p:nvSpPr>
          <p:spPr bwMode="auto">
            <a:xfrm>
              <a:off x="3817" y="2301"/>
              <a:ext cx="27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WAREHOUSE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261"/>
            <p:cNvSpPr>
              <a:spLocks noChangeArrowheads="1"/>
            </p:cNvSpPr>
            <p:nvPr/>
          </p:nvSpPr>
          <p:spPr bwMode="auto">
            <a:xfrm>
              <a:off x="3813" y="2453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68" name="Rectangle 263"/>
            <p:cNvSpPr>
              <a:spLocks noChangeArrowheads="1"/>
            </p:cNvSpPr>
            <p:nvPr/>
          </p:nvSpPr>
          <p:spPr bwMode="auto">
            <a:xfrm>
              <a:off x="3812" y="2498"/>
              <a:ext cx="27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PRIVATE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b="1" dirty="0" smtClean="0">
                  <a:solidFill>
                    <a:srgbClr val="000000"/>
                  </a:solidFill>
                </a:rPr>
                <a:t>SECTOR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0" name="Rectangle 265"/>
            <p:cNvSpPr>
              <a:spLocks noChangeArrowheads="1"/>
            </p:cNvSpPr>
            <p:nvPr/>
          </p:nvSpPr>
          <p:spPr bwMode="auto">
            <a:xfrm>
              <a:off x="3813" y="2662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72" name="Rectangle 267"/>
            <p:cNvSpPr>
              <a:spLocks noChangeArrowheads="1"/>
            </p:cNvSpPr>
            <p:nvPr/>
          </p:nvSpPr>
          <p:spPr bwMode="auto">
            <a:xfrm>
              <a:off x="3820" y="2697"/>
              <a:ext cx="27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RESOURCE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b="1" dirty="0" smtClean="0">
                  <a:solidFill>
                    <a:srgbClr val="000000"/>
                  </a:solidFill>
                </a:rPr>
                <a:t>TRACKER</a:t>
              </a: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4" name="Rectangle 269"/>
            <p:cNvSpPr>
              <a:spLocks noChangeArrowheads="1"/>
            </p:cNvSpPr>
            <p:nvPr/>
          </p:nvSpPr>
          <p:spPr bwMode="auto">
            <a:xfrm>
              <a:off x="3812" y="2875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76" name="Rectangle 271"/>
            <p:cNvSpPr>
              <a:spLocks noChangeArrowheads="1"/>
            </p:cNvSpPr>
            <p:nvPr/>
          </p:nvSpPr>
          <p:spPr bwMode="auto">
            <a:xfrm>
              <a:off x="3812" y="2923"/>
              <a:ext cx="277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FOOD UNIT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272"/>
            <p:cNvSpPr>
              <a:spLocks noChangeArrowheads="1"/>
            </p:cNvSpPr>
            <p:nvPr/>
          </p:nvSpPr>
          <p:spPr bwMode="auto">
            <a:xfrm>
              <a:off x="3812" y="3085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79" name="Rectangle 274"/>
            <p:cNvSpPr>
              <a:spLocks noChangeArrowheads="1"/>
            </p:cNvSpPr>
            <p:nvPr/>
          </p:nvSpPr>
          <p:spPr bwMode="auto">
            <a:xfrm>
              <a:off x="3816" y="3132"/>
              <a:ext cx="27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SUPPLY UNIT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275"/>
            <p:cNvSpPr>
              <a:spLocks noChangeArrowheads="1"/>
            </p:cNvSpPr>
            <p:nvPr/>
          </p:nvSpPr>
          <p:spPr bwMode="auto">
            <a:xfrm>
              <a:off x="3813" y="3290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82" name="Rectangle 277"/>
            <p:cNvSpPr>
              <a:spLocks noChangeArrowheads="1"/>
            </p:cNvSpPr>
            <p:nvPr/>
          </p:nvSpPr>
          <p:spPr bwMode="auto">
            <a:xfrm>
              <a:off x="3814" y="3332"/>
              <a:ext cx="27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FEMA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LOGISTICS</a:t>
              </a:r>
              <a:r>
                <a:rPr kumimoji="0" lang="en-US" altLang="en-US" sz="6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278"/>
            <p:cNvSpPr>
              <a:spLocks noChangeArrowheads="1"/>
            </p:cNvSpPr>
            <p:nvPr/>
          </p:nvSpPr>
          <p:spPr bwMode="auto">
            <a:xfrm>
              <a:off x="3815" y="3496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85" name="Rectangle 280"/>
            <p:cNvSpPr>
              <a:spLocks noChangeArrowheads="1"/>
            </p:cNvSpPr>
            <p:nvPr/>
          </p:nvSpPr>
          <p:spPr bwMode="auto">
            <a:xfrm>
              <a:off x="3815" y="3562"/>
              <a:ext cx="28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TDCJ</a:t>
              </a:r>
            </a:p>
          </p:txBody>
        </p:sp>
        <p:sp>
          <p:nvSpPr>
            <p:cNvPr id="1086" name="Rectangle 281"/>
            <p:cNvSpPr>
              <a:spLocks noChangeArrowheads="1"/>
            </p:cNvSpPr>
            <p:nvPr/>
          </p:nvSpPr>
          <p:spPr bwMode="auto">
            <a:xfrm>
              <a:off x="3813" y="3709"/>
              <a:ext cx="275" cy="182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88" name="Rectangle 283"/>
            <p:cNvSpPr>
              <a:spLocks noChangeArrowheads="1"/>
            </p:cNvSpPr>
            <p:nvPr/>
          </p:nvSpPr>
          <p:spPr bwMode="auto">
            <a:xfrm>
              <a:off x="3820" y="3759"/>
              <a:ext cx="26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USACE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284"/>
            <p:cNvSpPr>
              <a:spLocks noChangeArrowheads="1"/>
            </p:cNvSpPr>
            <p:nvPr/>
          </p:nvSpPr>
          <p:spPr bwMode="auto">
            <a:xfrm>
              <a:off x="4148" y="2576"/>
              <a:ext cx="209" cy="136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286"/>
            <p:cNvSpPr>
              <a:spLocks noChangeArrowheads="1"/>
            </p:cNvSpPr>
            <p:nvPr/>
          </p:nvSpPr>
          <p:spPr bwMode="auto">
            <a:xfrm>
              <a:off x="4151" y="2602"/>
              <a:ext cx="21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EMERGENCY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500" b="1" dirty="0" smtClean="0">
                  <a:solidFill>
                    <a:srgbClr val="000000"/>
                  </a:solidFill>
                </a:rPr>
                <a:t>FUEL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288"/>
            <p:cNvSpPr>
              <a:spLocks noChangeArrowheads="1"/>
            </p:cNvSpPr>
            <p:nvPr/>
          </p:nvSpPr>
          <p:spPr bwMode="auto">
            <a:xfrm>
              <a:off x="4145" y="2440"/>
              <a:ext cx="211" cy="120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290"/>
            <p:cNvSpPr>
              <a:spLocks noChangeArrowheads="1"/>
            </p:cNvSpPr>
            <p:nvPr/>
          </p:nvSpPr>
          <p:spPr bwMode="auto">
            <a:xfrm>
              <a:off x="4146" y="2480"/>
              <a:ext cx="211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BUSES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291"/>
            <p:cNvSpPr>
              <a:spLocks noChangeArrowheads="1"/>
            </p:cNvSpPr>
            <p:nvPr/>
          </p:nvSpPr>
          <p:spPr bwMode="auto">
            <a:xfrm>
              <a:off x="4136" y="2088"/>
              <a:ext cx="203" cy="131"/>
            </a:xfrm>
            <a:prstGeom prst="rect">
              <a:avLst/>
            </a:prstGeom>
            <a:solidFill>
              <a:srgbClr val="FCD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292"/>
            <p:cNvSpPr>
              <a:spLocks noChangeArrowheads="1"/>
            </p:cNvSpPr>
            <p:nvPr/>
          </p:nvSpPr>
          <p:spPr bwMode="auto">
            <a:xfrm>
              <a:off x="4139" y="2091"/>
              <a:ext cx="203" cy="131"/>
            </a:xfrm>
            <a:prstGeom prst="rect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293"/>
            <p:cNvSpPr>
              <a:spLocks noChangeArrowheads="1"/>
            </p:cNvSpPr>
            <p:nvPr/>
          </p:nvSpPr>
          <p:spPr bwMode="auto">
            <a:xfrm>
              <a:off x="4138" y="2127"/>
              <a:ext cx="204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VETTERS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294"/>
            <p:cNvSpPr>
              <a:spLocks noChangeArrowheads="1"/>
            </p:cNvSpPr>
            <p:nvPr/>
          </p:nvSpPr>
          <p:spPr bwMode="auto">
            <a:xfrm>
              <a:off x="4054" y="1797"/>
              <a:ext cx="285" cy="178"/>
            </a:xfrm>
            <a:prstGeom prst="rect">
              <a:avLst/>
            </a:prstGeom>
            <a:solidFill>
              <a:srgbClr val="FCD7AD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296"/>
            <p:cNvSpPr>
              <a:spLocks noChangeArrowheads="1"/>
            </p:cNvSpPr>
            <p:nvPr/>
          </p:nvSpPr>
          <p:spPr bwMode="auto">
            <a:xfrm>
              <a:off x="4057" y="1823"/>
              <a:ext cx="28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DEPUTY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500" b="1" dirty="0" smtClean="0">
                  <a:solidFill>
                    <a:srgbClr val="000000"/>
                  </a:solidFill>
                </a:rPr>
                <a:t>LOGISTICS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COORDINATOR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298"/>
            <p:cNvSpPr>
              <a:spLocks noChangeArrowheads="1"/>
            </p:cNvSpPr>
            <p:nvPr/>
          </p:nvSpPr>
          <p:spPr bwMode="auto">
            <a:xfrm>
              <a:off x="4454" y="2074"/>
              <a:ext cx="335" cy="145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299"/>
            <p:cNvSpPr>
              <a:spLocks noChangeArrowheads="1"/>
            </p:cNvSpPr>
            <p:nvPr/>
          </p:nvSpPr>
          <p:spPr bwMode="auto">
            <a:xfrm>
              <a:off x="4455" y="2076"/>
              <a:ext cx="335" cy="145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300"/>
            <p:cNvSpPr>
              <a:spLocks noChangeArrowheads="1"/>
            </p:cNvSpPr>
            <p:nvPr/>
          </p:nvSpPr>
          <p:spPr bwMode="auto">
            <a:xfrm>
              <a:off x="4451" y="2118"/>
              <a:ext cx="33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 UNIT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301"/>
            <p:cNvSpPr>
              <a:spLocks noChangeArrowheads="1"/>
            </p:cNvSpPr>
            <p:nvPr/>
          </p:nvSpPr>
          <p:spPr bwMode="auto">
            <a:xfrm>
              <a:off x="4446" y="2249"/>
              <a:ext cx="340" cy="133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302"/>
            <p:cNvSpPr>
              <a:spLocks noChangeArrowheads="1"/>
            </p:cNvSpPr>
            <p:nvPr/>
          </p:nvSpPr>
          <p:spPr bwMode="auto">
            <a:xfrm>
              <a:off x="4450" y="2252"/>
              <a:ext cx="340" cy="133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303"/>
            <p:cNvSpPr>
              <a:spLocks noChangeArrowheads="1"/>
            </p:cNvSpPr>
            <p:nvPr/>
          </p:nvSpPr>
          <p:spPr bwMode="auto">
            <a:xfrm>
              <a:off x="4444" y="2282"/>
              <a:ext cx="336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PROCUREMENT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304"/>
            <p:cNvSpPr>
              <a:spLocks noChangeArrowheads="1"/>
            </p:cNvSpPr>
            <p:nvPr/>
          </p:nvSpPr>
          <p:spPr bwMode="auto">
            <a:xfrm>
              <a:off x="4444" y="2419"/>
              <a:ext cx="338" cy="118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305"/>
            <p:cNvSpPr>
              <a:spLocks noChangeArrowheads="1"/>
            </p:cNvSpPr>
            <p:nvPr/>
          </p:nvSpPr>
          <p:spPr bwMode="auto">
            <a:xfrm>
              <a:off x="4442" y="2419"/>
              <a:ext cx="340" cy="118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306"/>
            <p:cNvSpPr>
              <a:spLocks noChangeArrowheads="1"/>
            </p:cNvSpPr>
            <p:nvPr/>
          </p:nvSpPr>
          <p:spPr bwMode="auto">
            <a:xfrm>
              <a:off x="4444" y="2430"/>
              <a:ext cx="33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DPS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PROCUREMENT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307"/>
            <p:cNvSpPr>
              <a:spLocks noChangeArrowheads="1"/>
            </p:cNvSpPr>
            <p:nvPr/>
          </p:nvSpPr>
          <p:spPr bwMode="auto">
            <a:xfrm>
              <a:off x="4439" y="2590"/>
              <a:ext cx="343" cy="118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308"/>
            <p:cNvSpPr>
              <a:spLocks noChangeArrowheads="1"/>
            </p:cNvSpPr>
            <p:nvPr/>
          </p:nvSpPr>
          <p:spPr bwMode="auto">
            <a:xfrm>
              <a:off x="4439" y="2590"/>
              <a:ext cx="343" cy="118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309"/>
            <p:cNvSpPr>
              <a:spLocks noChangeArrowheads="1"/>
            </p:cNvSpPr>
            <p:nvPr/>
          </p:nvSpPr>
          <p:spPr bwMode="auto">
            <a:xfrm>
              <a:off x="4439" y="2618"/>
              <a:ext cx="34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TPASS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310"/>
            <p:cNvSpPr>
              <a:spLocks noChangeArrowheads="1"/>
            </p:cNvSpPr>
            <p:nvPr/>
          </p:nvSpPr>
          <p:spPr bwMode="auto">
            <a:xfrm>
              <a:off x="4439" y="2778"/>
              <a:ext cx="343" cy="148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311"/>
            <p:cNvSpPr>
              <a:spLocks noChangeArrowheads="1"/>
            </p:cNvSpPr>
            <p:nvPr/>
          </p:nvSpPr>
          <p:spPr bwMode="auto">
            <a:xfrm>
              <a:off x="4442" y="2778"/>
              <a:ext cx="340" cy="148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Rectangle 312"/>
            <p:cNvSpPr>
              <a:spLocks noChangeArrowheads="1"/>
            </p:cNvSpPr>
            <p:nvPr/>
          </p:nvSpPr>
          <p:spPr bwMode="auto">
            <a:xfrm>
              <a:off x="4442" y="2800"/>
              <a:ext cx="33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COST UNIT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 smtClean="0">
                  <a:solidFill>
                    <a:srgbClr val="000000"/>
                  </a:solidFill>
                </a:rPr>
                <a:t>LEADER</a:t>
              </a:r>
              <a:endPara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19" name="Rectangle 314"/>
            <p:cNvSpPr>
              <a:spLocks noChangeArrowheads="1"/>
            </p:cNvSpPr>
            <p:nvPr/>
          </p:nvSpPr>
          <p:spPr bwMode="auto">
            <a:xfrm>
              <a:off x="4439" y="2972"/>
              <a:ext cx="343" cy="184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315"/>
            <p:cNvSpPr>
              <a:spLocks noChangeArrowheads="1"/>
            </p:cNvSpPr>
            <p:nvPr/>
          </p:nvSpPr>
          <p:spPr bwMode="auto">
            <a:xfrm>
              <a:off x="4439" y="2972"/>
              <a:ext cx="343" cy="184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316"/>
            <p:cNvSpPr>
              <a:spLocks noChangeArrowheads="1"/>
            </p:cNvSpPr>
            <p:nvPr/>
          </p:nvSpPr>
          <p:spPr bwMode="auto">
            <a:xfrm>
              <a:off x="4439" y="2989"/>
              <a:ext cx="3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STATE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AUDITOR’S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OFFICE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23" name="Rectangle 318"/>
            <p:cNvSpPr>
              <a:spLocks noChangeArrowheads="1"/>
            </p:cNvSpPr>
            <p:nvPr/>
          </p:nvSpPr>
          <p:spPr bwMode="auto">
            <a:xfrm>
              <a:off x="4439" y="3202"/>
              <a:ext cx="343" cy="184"/>
            </a:xfrm>
            <a:prstGeom prst="rect">
              <a:avLst/>
            </a:prstGeom>
            <a:solidFill>
              <a:srgbClr val="9C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319"/>
            <p:cNvSpPr>
              <a:spLocks noChangeArrowheads="1"/>
            </p:cNvSpPr>
            <p:nvPr/>
          </p:nvSpPr>
          <p:spPr bwMode="auto">
            <a:xfrm>
              <a:off x="4439" y="3202"/>
              <a:ext cx="343" cy="184"/>
            </a:xfrm>
            <a:prstGeom prst="rect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Rectangle 320"/>
            <p:cNvSpPr>
              <a:spLocks noChangeArrowheads="1"/>
            </p:cNvSpPr>
            <p:nvPr/>
          </p:nvSpPr>
          <p:spPr bwMode="auto">
            <a:xfrm>
              <a:off x="4439" y="3225"/>
              <a:ext cx="34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COMPLIANCE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50" b="1" dirty="0" smtClean="0">
                  <a:solidFill>
                    <a:srgbClr val="000000"/>
                  </a:solidFill>
                </a:rPr>
                <a:t>REVIEW</a:t>
              </a:r>
              <a:r>
                <a:rPr kumimoji="0" lang="en-US" altLang="en-US" sz="6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</a:t>
              </a:r>
              <a:endParaRPr kumimoji="0" lang="en-US" altLang="en-US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27" name="Line 322"/>
            <p:cNvSpPr>
              <a:spLocks noChangeShapeType="1"/>
            </p:cNvSpPr>
            <p:nvPr/>
          </p:nvSpPr>
          <p:spPr bwMode="auto">
            <a:xfrm>
              <a:off x="3179" y="3057"/>
              <a:ext cx="0" cy="46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323"/>
            <p:cNvSpPr>
              <a:spLocks/>
            </p:cNvSpPr>
            <p:nvPr/>
          </p:nvSpPr>
          <p:spPr bwMode="auto">
            <a:xfrm>
              <a:off x="1275" y="1958"/>
              <a:ext cx="185" cy="94"/>
            </a:xfrm>
            <a:custGeom>
              <a:avLst/>
              <a:gdLst>
                <a:gd name="T0" fmla="*/ 0 w 185"/>
                <a:gd name="T1" fmla="*/ 94 h 94"/>
                <a:gd name="T2" fmla="*/ 0 w 185"/>
                <a:gd name="T3" fmla="*/ 0 h 94"/>
                <a:gd name="T4" fmla="*/ 185 w 185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4">
                  <a:moveTo>
                    <a:pt x="0" y="94"/>
                  </a:moveTo>
                  <a:lnTo>
                    <a:pt x="0" y="0"/>
                  </a:lnTo>
                  <a:lnTo>
                    <a:pt x="185" y="0"/>
                  </a:lnTo>
                </a:path>
              </a:pathLst>
            </a:cu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Line 324"/>
            <p:cNvSpPr>
              <a:spLocks noChangeShapeType="1"/>
            </p:cNvSpPr>
            <p:nvPr/>
          </p:nvSpPr>
          <p:spPr bwMode="auto">
            <a:xfrm>
              <a:off x="1829" y="1876"/>
              <a:ext cx="7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Line 325"/>
            <p:cNvSpPr>
              <a:spLocks noChangeShapeType="1"/>
            </p:cNvSpPr>
            <p:nvPr/>
          </p:nvSpPr>
          <p:spPr bwMode="auto">
            <a:xfrm>
              <a:off x="1644" y="2004"/>
              <a:ext cx="0" cy="46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326"/>
            <p:cNvSpPr>
              <a:spLocks/>
            </p:cNvSpPr>
            <p:nvPr/>
          </p:nvSpPr>
          <p:spPr bwMode="auto">
            <a:xfrm>
              <a:off x="1829" y="2004"/>
              <a:ext cx="877" cy="46"/>
            </a:xfrm>
            <a:custGeom>
              <a:avLst/>
              <a:gdLst>
                <a:gd name="T0" fmla="*/ 0 w 877"/>
                <a:gd name="T1" fmla="*/ 0 h 46"/>
                <a:gd name="T2" fmla="*/ 877 w 877"/>
                <a:gd name="T3" fmla="*/ 0 h 46"/>
                <a:gd name="T4" fmla="*/ 877 w 87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7" h="46">
                  <a:moveTo>
                    <a:pt x="0" y="0"/>
                  </a:moveTo>
                  <a:lnTo>
                    <a:pt x="877" y="0"/>
                  </a:lnTo>
                  <a:lnTo>
                    <a:pt x="877" y="46"/>
                  </a:lnTo>
                </a:path>
              </a:pathLst>
            </a:cu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Line 327"/>
            <p:cNvSpPr>
              <a:spLocks noChangeShapeType="1"/>
            </p:cNvSpPr>
            <p:nvPr/>
          </p:nvSpPr>
          <p:spPr bwMode="auto">
            <a:xfrm>
              <a:off x="2244" y="2004"/>
              <a:ext cx="0" cy="46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Line 328"/>
            <p:cNvSpPr>
              <a:spLocks noChangeShapeType="1"/>
            </p:cNvSpPr>
            <p:nvPr/>
          </p:nvSpPr>
          <p:spPr bwMode="auto">
            <a:xfrm>
              <a:off x="2198" y="2244"/>
              <a:ext cx="0" cy="37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Line 329"/>
            <p:cNvSpPr>
              <a:spLocks noChangeShapeType="1"/>
            </p:cNvSpPr>
            <p:nvPr/>
          </p:nvSpPr>
          <p:spPr bwMode="auto">
            <a:xfrm>
              <a:off x="2383" y="2239"/>
              <a:ext cx="10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330"/>
            <p:cNvSpPr>
              <a:spLocks/>
            </p:cNvSpPr>
            <p:nvPr/>
          </p:nvSpPr>
          <p:spPr bwMode="auto">
            <a:xfrm>
              <a:off x="1868" y="2238"/>
              <a:ext cx="150" cy="50"/>
            </a:xfrm>
            <a:custGeom>
              <a:avLst/>
              <a:gdLst>
                <a:gd name="T0" fmla="*/ 184 w 184"/>
                <a:gd name="T1" fmla="*/ 0 h 46"/>
                <a:gd name="T2" fmla="*/ 0 w 184"/>
                <a:gd name="T3" fmla="*/ 0 h 46"/>
                <a:gd name="T4" fmla="*/ 0 w 18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46">
                  <a:moveTo>
                    <a:pt x="184" y="0"/>
                  </a:moveTo>
                  <a:lnTo>
                    <a:pt x="0" y="0"/>
                  </a:lnTo>
                  <a:lnTo>
                    <a:pt x="0" y="46"/>
                  </a:lnTo>
                </a:path>
              </a:pathLst>
            </a:cu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Line 331"/>
            <p:cNvSpPr>
              <a:spLocks noChangeShapeType="1"/>
            </p:cNvSpPr>
            <p:nvPr/>
          </p:nvSpPr>
          <p:spPr bwMode="auto">
            <a:xfrm>
              <a:off x="2013" y="3479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332"/>
            <p:cNvSpPr>
              <a:spLocks/>
            </p:cNvSpPr>
            <p:nvPr/>
          </p:nvSpPr>
          <p:spPr bwMode="auto">
            <a:xfrm>
              <a:off x="2008" y="2465"/>
              <a:ext cx="51" cy="1014"/>
            </a:xfrm>
            <a:custGeom>
              <a:avLst/>
              <a:gdLst>
                <a:gd name="T0" fmla="*/ 51 w 51"/>
                <a:gd name="T1" fmla="*/ 1014 h 1014"/>
                <a:gd name="T2" fmla="*/ 51 w 51"/>
                <a:gd name="T3" fmla="*/ 0 h 1014"/>
                <a:gd name="T4" fmla="*/ 0 w 51"/>
                <a:gd name="T5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014">
                  <a:moveTo>
                    <a:pt x="51" y="1014"/>
                  </a:moveTo>
                  <a:lnTo>
                    <a:pt x="5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Line 333"/>
            <p:cNvSpPr>
              <a:spLocks noChangeShapeType="1"/>
            </p:cNvSpPr>
            <p:nvPr/>
          </p:nvSpPr>
          <p:spPr bwMode="auto">
            <a:xfrm>
              <a:off x="2383" y="2465"/>
              <a:ext cx="0" cy="507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Line 334"/>
            <p:cNvSpPr>
              <a:spLocks noChangeShapeType="1"/>
            </p:cNvSpPr>
            <p:nvPr/>
          </p:nvSpPr>
          <p:spPr bwMode="auto">
            <a:xfrm>
              <a:off x="2360" y="2575"/>
              <a:ext cx="23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Line 335"/>
            <p:cNvSpPr>
              <a:spLocks noChangeShapeType="1"/>
            </p:cNvSpPr>
            <p:nvPr/>
          </p:nvSpPr>
          <p:spPr bwMode="auto">
            <a:xfrm>
              <a:off x="2358" y="2759"/>
              <a:ext cx="25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Line 336"/>
            <p:cNvSpPr>
              <a:spLocks noChangeShapeType="1"/>
            </p:cNvSpPr>
            <p:nvPr/>
          </p:nvSpPr>
          <p:spPr bwMode="auto">
            <a:xfrm>
              <a:off x="2358" y="2972"/>
              <a:ext cx="25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Line 337"/>
            <p:cNvSpPr>
              <a:spLocks noChangeShapeType="1"/>
            </p:cNvSpPr>
            <p:nvPr/>
          </p:nvSpPr>
          <p:spPr bwMode="auto">
            <a:xfrm flipV="1">
              <a:off x="4782" y="2004"/>
              <a:ext cx="6" cy="1290"/>
            </a:xfrm>
            <a:prstGeom prst="line">
              <a:avLst/>
            </a:prstGeom>
            <a:noFill/>
            <a:ln w="9525" cap="rnd">
              <a:solidFill>
                <a:srgbClr val="3466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Line 338"/>
            <p:cNvSpPr>
              <a:spLocks noChangeShapeType="1"/>
            </p:cNvSpPr>
            <p:nvPr/>
          </p:nvSpPr>
          <p:spPr bwMode="auto">
            <a:xfrm>
              <a:off x="3813" y="2004"/>
              <a:ext cx="0" cy="1774"/>
            </a:xfrm>
            <a:prstGeom prst="line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Line 339"/>
            <p:cNvSpPr>
              <a:spLocks noChangeShapeType="1"/>
            </p:cNvSpPr>
            <p:nvPr/>
          </p:nvSpPr>
          <p:spPr bwMode="auto">
            <a:xfrm>
              <a:off x="3998" y="1866"/>
              <a:ext cx="46" cy="0"/>
            </a:xfrm>
            <a:prstGeom prst="line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Line 340"/>
            <p:cNvSpPr>
              <a:spLocks noChangeShapeType="1"/>
            </p:cNvSpPr>
            <p:nvPr/>
          </p:nvSpPr>
          <p:spPr bwMode="auto">
            <a:xfrm>
              <a:off x="4097" y="2159"/>
              <a:ext cx="37" cy="0"/>
            </a:xfrm>
            <a:prstGeom prst="line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Line 341"/>
            <p:cNvSpPr>
              <a:spLocks noChangeShapeType="1"/>
            </p:cNvSpPr>
            <p:nvPr/>
          </p:nvSpPr>
          <p:spPr bwMode="auto">
            <a:xfrm>
              <a:off x="4091" y="2521"/>
              <a:ext cx="55" cy="0"/>
            </a:xfrm>
            <a:prstGeom prst="line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Line 342"/>
            <p:cNvSpPr>
              <a:spLocks noChangeShapeType="1"/>
            </p:cNvSpPr>
            <p:nvPr/>
          </p:nvSpPr>
          <p:spPr bwMode="auto">
            <a:xfrm>
              <a:off x="4091" y="2618"/>
              <a:ext cx="55" cy="0"/>
            </a:xfrm>
            <a:prstGeom prst="line">
              <a:avLst/>
            </a:prstGeom>
            <a:noFill/>
            <a:ln w="9525" cap="rnd">
              <a:solidFill>
                <a:srgbClr val="F78E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343"/>
            <p:cNvSpPr>
              <a:spLocks/>
            </p:cNvSpPr>
            <p:nvPr/>
          </p:nvSpPr>
          <p:spPr bwMode="auto">
            <a:xfrm>
              <a:off x="2936" y="2004"/>
              <a:ext cx="52" cy="1429"/>
            </a:xfrm>
            <a:custGeom>
              <a:avLst/>
              <a:gdLst>
                <a:gd name="T0" fmla="*/ 0 w 52"/>
                <a:gd name="T1" fmla="*/ 0 h 1429"/>
                <a:gd name="T2" fmla="*/ 0 w 52"/>
                <a:gd name="T3" fmla="*/ 1429 h 1429"/>
                <a:gd name="T4" fmla="*/ 52 w 52"/>
                <a:gd name="T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429">
                  <a:moveTo>
                    <a:pt x="0" y="0"/>
                  </a:moveTo>
                  <a:lnTo>
                    <a:pt x="0" y="1429"/>
                  </a:lnTo>
                  <a:lnTo>
                    <a:pt x="52" y="1429"/>
                  </a:lnTo>
                </a:path>
              </a:pathLst>
            </a:cu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Line 344"/>
            <p:cNvSpPr>
              <a:spLocks noChangeShapeType="1"/>
            </p:cNvSpPr>
            <p:nvPr/>
          </p:nvSpPr>
          <p:spPr bwMode="auto">
            <a:xfrm>
              <a:off x="2933" y="3193"/>
              <a:ext cx="45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Line 345"/>
            <p:cNvSpPr>
              <a:spLocks noChangeShapeType="1"/>
            </p:cNvSpPr>
            <p:nvPr/>
          </p:nvSpPr>
          <p:spPr bwMode="auto">
            <a:xfrm>
              <a:off x="2936" y="2966"/>
              <a:ext cx="46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Line 346"/>
            <p:cNvSpPr>
              <a:spLocks noChangeShapeType="1"/>
            </p:cNvSpPr>
            <p:nvPr/>
          </p:nvSpPr>
          <p:spPr bwMode="auto">
            <a:xfrm>
              <a:off x="2936" y="2511"/>
              <a:ext cx="46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Line 347"/>
            <p:cNvSpPr>
              <a:spLocks noChangeShapeType="1"/>
            </p:cNvSpPr>
            <p:nvPr/>
          </p:nvSpPr>
          <p:spPr bwMode="auto">
            <a:xfrm>
              <a:off x="3376" y="2327"/>
              <a:ext cx="68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Line 348"/>
            <p:cNvSpPr>
              <a:spLocks noChangeShapeType="1"/>
            </p:cNvSpPr>
            <p:nvPr/>
          </p:nvSpPr>
          <p:spPr bwMode="auto">
            <a:xfrm>
              <a:off x="3490" y="1995"/>
              <a:ext cx="0" cy="69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Line 350"/>
            <p:cNvSpPr>
              <a:spLocks noChangeShapeType="1"/>
            </p:cNvSpPr>
            <p:nvPr/>
          </p:nvSpPr>
          <p:spPr bwMode="auto">
            <a:xfrm flipV="1">
              <a:off x="2936" y="2324"/>
              <a:ext cx="46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Line 351"/>
            <p:cNvSpPr>
              <a:spLocks noChangeShapeType="1"/>
            </p:cNvSpPr>
            <p:nvPr/>
          </p:nvSpPr>
          <p:spPr bwMode="auto">
            <a:xfrm>
              <a:off x="2933" y="2725"/>
              <a:ext cx="46" cy="0"/>
            </a:xfrm>
            <a:prstGeom prst="line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Line 352"/>
            <p:cNvSpPr>
              <a:spLocks noChangeShapeType="1"/>
            </p:cNvSpPr>
            <p:nvPr/>
          </p:nvSpPr>
          <p:spPr bwMode="auto">
            <a:xfrm>
              <a:off x="2521" y="2456"/>
              <a:ext cx="0" cy="838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Line 353"/>
            <p:cNvSpPr>
              <a:spLocks noChangeShapeType="1"/>
            </p:cNvSpPr>
            <p:nvPr/>
          </p:nvSpPr>
          <p:spPr bwMode="auto">
            <a:xfrm>
              <a:off x="2521" y="2777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Line 354"/>
            <p:cNvSpPr>
              <a:spLocks noChangeShapeType="1"/>
            </p:cNvSpPr>
            <p:nvPr/>
          </p:nvSpPr>
          <p:spPr bwMode="auto">
            <a:xfrm>
              <a:off x="2521" y="2951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Line 355"/>
            <p:cNvSpPr>
              <a:spLocks noChangeShapeType="1"/>
            </p:cNvSpPr>
            <p:nvPr/>
          </p:nvSpPr>
          <p:spPr bwMode="auto">
            <a:xfrm>
              <a:off x="2521" y="3294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Line 356"/>
            <p:cNvSpPr>
              <a:spLocks noChangeShapeType="1"/>
            </p:cNvSpPr>
            <p:nvPr/>
          </p:nvSpPr>
          <p:spPr bwMode="auto">
            <a:xfrm flipH="1">
              <a:off x="2521" y="3117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Line 357"/>
            <p:cNvSpPr>
              <a:spLocks noChangeShapeType="1"/>
            </p:cNvSpPr>
            <p:nvPr/>
          </p:nvSpPr>
          <p:spPr bwMode="auto">
            <a:xfrm>
              <a:off x="2521" y="2583"/>
              <a:ext cx="48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Line 358"/>
            <p:cNvSpPr>
              <a:spLocks noChangeShapeType="1"/>
            </p:cNvSpPr>
            <p:nvPr/>
          </p:nvSpPr>
          <p:spPr bwMode="auto">
            <a:xfrm>
              <a:off x="1229" y="2246"/>
              <a:ext cx="0" cy="1417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Line 359"/>
            <p:cNvSpPr>
              <a:spLocks noChangeShapeType="1"/>
            </p:cNvSpPr>
            <p:nvPr/>
          </p:nvSpPr>
          <p:spPr bwMode="auto">
            <a:xfrm flipV="1">
              <a:off x="1188" y="2349"/>
              <a:ext cx="41" cy="1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Line 360"/>
            <p:cNvSpPr>
              <a:spLocks noChangeShapeType="1"/>
            </p:cNvSpPr>
            <p:nvPr/>
          </p:nvSpPr>
          <p:spPr bwMode="auto">
            <a:xfrm>
              <a:off x="1189" y="2511"/>
              <a:ext cx="40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Line 361"/>
            <p:cNvSpPr>
              <a:spLocks noChangeShapeType="1"/>
            </p:cNvSpPr>
            <p:nvPr/>
          </p:nvSpPr>
          <p:spPr bwMode="auto">
            <a:xfrm>
              <a:off x="1186" y="2879"/>
              <a:ext cx="43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Line 362"/>
            <p:cNvSpPr>
              <a:spLocks noChangeShapeType="1"/>
            </p:cNvSpPr>
            <p:nvPr/>
          </p:nvSpPr>
          <p:spPr bwMode="auto">
            <a:xfrm>
              <a:off x="1183" y="3064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Line 363"/>
            <p:cNvSpPr>
              <a:spLocks noChangeShapeType="1"/>
            </p:cNvSpPr>
            <p:nvPr/>
          </p:nvSpPr>
          <p:spPr bwMode="auto">
            <a:xfrm>
              <a:off x="1189" y="3248"/>
              <a:ext cx="40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Line 364"/>
            <p:cNvSpPr>
              <a:spLocks noChangeShapeType="1"/>
            </p:cNvSpPr>
            <p:nvPr/>
          </p:nvSpPr>
          <p:spPr bwMode="auto">
            <a:xfrm>
              <a:off x="1189" y="3433"/>
              <a:ext cx="40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Line 365"/>
            <p:cNvSpPr>
              <a:spLocks noChangeShapeType="1"/>
            </p:cNvSpPr>
            <p:nvPr/>
          </p:nvSpPr>
          <p:spPr bwMode="auto">
            <a:xfrm>
              <a:off x="1189" y="3663"/>
              <a:ext cx="40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Line 366"/>
            <p:cNvSpPr>
              <a:spLocks noChangeShapeType="1"/>
            </p:cNvSpPr>
            <p:nvPr/>
          </p:nvSpPr>
          <p:spPr bwMode="auto">
            <a:xfrm flipV="1">
              <a:off x="1185" y="2702"/>
              <a:ext cx="43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Line 370"/>
            <p:cNvSpPr>
              <a:spLocks noChangeShapeType="1"/>
            </p:cNvSpPr>
            <p:nvPr/>
          </p:nvSpPr>
          <p:spPr bwMode="auto">
            <a:xfrm>
              <a:off x="1986" y="1405"/>
              <a:ext cx="221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Line 373"/>
            <p:cNvSpPr>
              <a:spLocks noChangeShapeType="1"/>
            </p:cNvSpPr>
            <p:nvPr/>
          </p:nvSpPr>
          <p:spPr bwMode="auto">
            <a:xfrm>
              <a:off x="1332" y="1682"/>
              <a:ext cx="31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Line 374"/>
            <p:cNvSpPr>
              <a:spLocks noChangeShapeType="1"/>
            </p:cNvSpPr>
            <p:nvPr/>
          </p:nvSpPr>
          <p:spPr bwMode="auto">
            <a:xfrm>
              <a:off x="4459" y="1636"/>
              <a:ext cx="0" cy="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375"/>
            <p:cNvSpPr>
              <a:spLocks/>
            </p:cNvSpPr>
            <p:nvPr/>
          </p:nvSpPr>
          <p:spPr bwMode="auto">
            <a:xfrm>
              <a:off x="4275" y="1682"/>
              <a:ext cx="164" cy="92"/>
            </a:xfrm>
            <a:custGeom>
              <a:avLst/>
              <a:gdLst>
                <a:gd name="T0" fmla="*/ 0 w 164"/>
                <a:gd name="T1" fmla="*/ 0 h 92"/>
                <a:gd name="T2" fmla="*/ 0 w 164"/>
                <a:gd name="T3" fmla="*/ 92 h 92"/>
                <a:gd name="T4" fmla="*/ 164 w 164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92">
                  <a:moveTo>
                    <a:pt x="0" y="0"/>
                  </a:moveTo>
                  <a:lnTo>
                    <a:pt x="0" y="92"/>
                  </a:lnTo>
                  <a:lnTo>
                    <a:pt x="164" y="9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Line 377"/>
            <p:cNvSpPr>
              <a:spLocks noChangeShapeType="1"/>
            </p:cNvSpPr>
            <p:nvPr/>
          </p:nvSpPr>
          <p:spPr bwMode="auto">
            <a:xfrm>
              <a:off x="1986" y="1405"/>
              <a:ext cx="0" cy="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Line 379"/>
            <p:cNvSpPr>
              <a:spLocks noChangeShapeType="1"/>
            </p:cNvSpPr>
            <p:nvPr/>
          </p:nvSpPr>
          <p:spPr bwMode="auto">
            <a:xfrm>
              <a:off x="1666" y="2244"/>
              <a:ext cx="4" cy="1511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Line 380"/>
            <p:cNvSpPr>
              <a:spLocks noChangeShapeType="1"/>
            </p:cNvSpPr>
            <p:nvPr/>
          </p:nvSpPr>
          <p:spPr bwMode="auto">
            <a:xfrm>
              <a:off x="1632" y="3755"/>
              <a:ext cx="38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Line 381"/>
            <p:cNvSpPr>
              <a:spLocks noChangeShapeType="1"/>
            </p:cNvSpPr>
            <p:nvPr/>
          </p:nvSpPr>
          <p:spPr bwMode="auto">
            <a:xfrm flipV="1">
              <a:off x="1629" y="3614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Line 382"/>
            <p:cNvSpPr>
              <a:spLocks noChangeShapeType="1"/>
            </p:cNvSpPr>
            <p:nvPr/>
          </p:nvSpPr>
          <p:spPr bwMode="auto">
            <a:xfrm>
              <a:off x="1634" y="3461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Line 383"/>
            <p:cNvSpPr>
              <a:spLocks noChangeShapeType="1"/>
            </p:cNvSpPr>
            <p:nvPr/>
          </p:nvSpPr>
          <p:spPr bwMode="auto">
            <a:xfrm flipV="1">
              <a:off x="1634" y="3313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Line 384"/>
            <p:cNvSpPr>
              <a:spLocks noChangeShapeType="1"/>
            </p:cNvSpPr>
            <p:nvPr/>
          </p:nvSpPr>
          <p:spPr bwMode="auto">
            <a:xfrm>
              <a:off x="1631" y="3156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Line 385"/>
            <p:cNvSpPr>
              <a:spLocks noChangeShapeType="1"/>
            </p:cNvSpPr>
            <p:nvPr/>
          </p:nvSpPr>
          <p:spPr bwMode="auto">
            <a:xfrm>
              <a:off x="1626" y="3021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Line 386"/>
            <p:cNvSpPr>
              <a:spLocks noChangeShapeType="1"/>
            </p:cNvSpPr>
            <p:nvPr/>
          </p:nvSpPr>
          <p:spPr bwMode="auto">
            <a:xfrm>
              <a:off x="1626" y="2883"/>
              <a:ext cx="42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Line 387"/>
            <p:cNvSpPr>
              <a:spLocks noChangeShapeType="1"/>
            </p:cNvSpPr>
            <p:nvPr/>
          </p:nvSpPr>
          <p:spPr bwMode="auto">
            <a:xfrm>
              <a:off x="1625" y="2746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Line 388"/>
            <p:cNvSpPr>
              <a:spLocks noChangeShapeType="1"/>
            </p:cNvSpPr>
            <p:nvPr/>
          </p:nvSpPr>
          <p:spPr bwMode="auto">
            <a:xfrm>
              <a:off x="1631" y="2603"/>
              <a:ext cx="3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Line 389"/>
            <p:cNvSpPr>
              <a:spLocks noChangeShapeType="1"/>
            </p:cNvSpPr>
            <p:nvPr/>
          </p:nvSpPr>
          <p:spPr bwMode="auto">
            <a:xfrm>
              <a:off x="1630" y="2445"/>
              <a:ext cx="37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Line 390"/>
            <p:cNvSpPr>
              <a:spLocks noChangeShapeType="1"/>
            </p:cNvSpPr>
            <p:nvPr/>
          </p:nvSpPr>
          <p:spPr bwMode="auto">
            <a:xfrm flipV="1">
              <a:off x="1628" y="2327"/>
              <a:ext cx="39" cy="2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Line 391"/>
            <p:cNvSpPr>
              <a:spLocks noChangeShapeType="1"/>
            </p:cNvSpPr>
            <p:nvPr/>
          </p:nvSpPr>
          <p:spPr bwMode="auto">
            <a:xfrm>
              <a:off x="2020" y="3294"/>
              <a:ext cx="39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Line 392"/>
            <p:cNvSpPr>
              <a:spLocks noChangeShapeType="1"/>
            </p:cNvSpPr>
            <p:nvPr/>
          </p:nvSpPr>
          <p:spPr bwMode="auto">
            <a:xfrm>
              <a:off x="2013" y="3082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Line 393"/>
            <p:cNvSpPr>
              <a:spLocks noChangeShapeType="1"/>
            </p:cNvSpPr>
            <p:nvPr/>
          </p:nvSpPr>
          <p:spPr bwMode="auto">
            <a:xfrm>
              <a:off x="2020" y="2902"/>
              <a:ext cx="39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Line 394"/>
            <p:cNvSpPr>
              <a:spLocks noChangeShapeType="1"/>
            </p:cNvSpPr>
            <p:nvPr/>
          </p:nvSpPr>
          <p:spPr bwMode="auto">
            <a:xfrm flipV="1">
              <a:off x="2013" y="2741"/>
              <a:ext cx="46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Line 395"/>
            <p:cNvSpPr>
              <a:spLocks noChangeShapeType="1"/>
            </p:cNvSpPr>
            <p:nvPr/>
          </p:nvSpPr>
          <p:spPr bwMode="auto">
            <a:xfrm>
              <a:off x="2020" y="2603"/>
              <a:ext cx="39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Line 396"/>
            <p:cNvSpPr>
              <a:spLocks noChangeShapeType="1"/>
            </p:cNvSpPr>
            <p:nvPr/>
          </p:nvSpPr>
          <p:spPr bwMode="auto">
            <a:xfrm>
              <a:off x="1783" y="1682"/>
              <a:ext cx="0" cy="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Line 397"/>
            <p:cNvSpPr>
              <a:spLocks noChangeShapeType="1"/>
            </p:cNvSpPr>
            <p:nvPr/>
          </p:nvSpPr>
          <p:spPr bwMode="auto">
            <a:xfrm>
              <a:off x="3767" y="1682"/>
              <a:ext cx="0" cy="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Rectangle 398"/>
            <p:cNvSpPr>
              <a:spLocks noChangeArrowheads="1"/>
            </p:cNvSpPr>
            <p:nvPr/>
          </p:nvSpPr>
          <p:spPr bwMode="auto">
            <a:xfrm>
              <a:off x="997" y="1267"/>
              <a:ext cx="393" cy="18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Rectangle 399"/>
            <p:cNvSpPr>
              <a:spLocks noChangeArrowheads="1"/>
            </p:cNvSpPr>
            <p:nvPr/>
          </p:nvSpPr>
          <p:spPr bwMode="auto">
            <a:xfrm>
              <a:off x="997" y="1267"/>
              <a:ext cx="393" cy="184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Rectangle 400"/>
            <p:cNvSpPr>
              <a:spLocks noChangeArrowheads="1"/>
            </p:cNvSpPr>
            <p:nvPr/>
          </p:nvSpPr>
          <p:spPr bwMode="auto">
            <a:xfrm>
              <a:off x="1009" y="1267"/>
              <a:ext cx="39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CRITICAL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50" b="1" dirty="0" smtClean="0">
                  <a:solidFill>
                    <a:srgbClr val="000000"/>
                  </a:solidFill>
                </a:rPr>
                <a:t>Information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Systems</a:t>
              </a:r>
              <a:endParaRPr kumimoji="0" lang="en-US" altLang="en-US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08" name="Rectangle 403"/>
            <p:cNvSpPr>
              <a:spLocks noChangeArrowheads="1"/>
            </p:cNvSpPr>
            <p:nvPr/>
          </p:nvSpPr>
          <p:spPr bwMode="auto">
            <a:xfrm>
              <a:off x="1026" y="1492"/>
              <a:ext cx="231" cy="1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Rectangle 404"/>
            <p:cNvSpPr>
              <a:spLocks noChangeArrowheads="1"/>
            </p:cNvSpPr>
            <p:nvPr/>
          </p:nvSpPr>
          <p:spPr bwMode="auto">
            <a:xfrm>
              <a:off x="1026" y="1492"/>
              <a:ext cx="231" cy="103"/>
            </a:xfrm>
            <a:prstGeom prst="rect">
              <a:avLst/>
            </a:prstGeom>
            <a:noFill/>
            <a:ln w="9525" cap="rnd">
              <a:solidFill>
                <a:srgbClr val="002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Rectangle 405"/>
            <p:cNvSpPr>
              <a:spLocks noChangeArrowheads="1"/>
            </p:cNvSpPr>
            <p:nvPr/>
          </p:nvSpPr>
          <p:spPr bwMode="auto">
            <a:xfrm>
              <a:off x="1078" y="1505"/>
              <a:ext cx="15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INTEL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407"/>
          <p:cNvSpPr>
            <a:spLocks noChangeArrowheads="1"/>
          </p:cNvSpPr>
          <p:nvPr/>
        </p:nvSpPr>
        <p:spPr bwMode="auto">
          <a:xfrm>
            <a:off x="1404593" y="2273277"/>
            <a:ext cx="456580" cy="22731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08"/>
          <p:cNvSpPr>
            <a:spLocks noChangeArrowheads="1"/>
          </p:cNvSpPr>
          <p:nvPr/>
        </p:nvSpPr>
        <p:spPr bwMode="auto">
          <a:xfrm>
            <a:off x="1404593" y="2273277"/>
            <a:ext cx="456580" cy="227310"/>
          </a:xfrm>
          <a:prstGeom prst="rect">
            <a:avLst/>
          </a:prstGeom>
          <a:noFill/>
          <a:ln w="9525" cap="rnd">
            <a:solidFill>
              <a:srgbClr val="0024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09"/>
          <p:cNvSpPr>
            <a:spLocks noChangeArrowheads="1"/>
          </p:cNvSpPr>
          <p:nvPr/>
        </p:nvSpPr>
        <p:spPr bwMode="auto">
          <a:xfrm>
            <a:off x="1420270" y="2312468"/>
            <a:ext cx="440903" cy="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WEBEOC</a:t>
            </a:r>
            <a:endParaRPr kumimoji="0" lang="en-US" altLang="en-US" sz="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11"/>
          <p:cNvSpPr>
            <a:spLocks noChangeArrowheads="1"/>
          </p:cNvSpPr>
          <p:nvPr/>
        </p:nvSpPr>
        <p:spPr bwMode="auto">
          <a:xfrm>
            <a:off x="1408512" y="2580929"/>
            <a:ext cx="452661" cy="225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rnd">
            <a:solidFill>
              <a:srgbClr val="00246A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412"/>
          <p:cNvSpPr>
            <a:spLocks noChangeArrowheads="1"/>
          </p:cNvSpPr>
          <p:nvPr/>
        </p:nvSpPr>
        <p:spPr bwMode="auto">
          <a:xfrm>
            <a:off x="1408512" y="2624040"/>
            <a:ext cx="448741" cy="12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DISPLAY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414"/>
          <p:cNvSpPr>
            <a:spLocks noChangeShapeType="1"/>
          </p:cNvSpPr>
          <p:nvPr/>
        </p:nvSpPr>
        <p:spPr bwMode="auto">
          <a:xfrm>
            <a:off x="1857254" y="2092996"/>
            <a:ext cx="14892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15"/>
          <p:cNvSpPr>
            <a:spLocks noChangeShapeType="1"/>
          </p:cNvSpPr>
          <p:nvPr/>
        </p:nvSpPr>
        <p:spPr bwMode="auto">
          <a:xfrm>
            <a:off x="1861173" y="2363417"/>
            <a:ext cx="14500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16"/>
          <p:cNvSpPr>
            <a:spLocks noChangeShapeType="1"/>
          </p:cNvSpPr>
          <p:nvPr/>
        </p:nvSpPr>
        <p:spPr bwMode="auto">
          <a:xfrm>
            <a:off x="2000302" y="1910756"/>
            <a:ext cx="5879" cy="813221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Line 377"/>
          <p:cNvSpPr>
            <a:spLocks noChangeShapeType="1"/>
          </p:cNvSpPr>
          <p:nvPr/>
        </p:nvSpPr>
        <p:spPr bwMode="auto">
          <a:xfrm flipH="1" flipV="1">
            <a:off x="4400412" y="1807330"/>
            <a:ext cx="3302" cy="116149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Line 377"/>
          <p:cNvSpPr>
            <a:spLocks noChangeShapeType="1"/>
          </p:cNvSpPr>
          <p:nvPr/>
        </p:nvSpPr>
        <p:spPr bwMode="auto">
          <a:xfrm>
            <a:off x="6576273" y="1807330"/>
            <a:ext cx="0" cy="131206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377"/>
          <p:cNvSpPr>
            <a:spLocks noChangeShapeType="1"/>
          </p:cNvSpPr>
          <p:nvPr/>
        </p:nvSpPr>
        <p:spPr bwMode="auto">
          <a:xfrm>
            <a:off x="5552331" y="1820617"/>
            <a:ext cx="0" cy="9014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377"/>
          <p:cNvSpPr>
            <a:spLocks noChangeShapeType="1"/>
          </p:cNvSpPr>
          <p:nvPr/>
        </p:nvSpPr>
        <p:spPr bwMode="auto">
          <a:xfrm flipH="1">
            <a:off x="7612511" y="1806900"/>
            <a:ext cx="2938" cy="11658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350"/>
          <p:cNvSpPr>
            <a:spLocks noChangeShapeType="1"/>
          </p:cNvSpPr>
          <p:nvPr/>
        </p:nvSpPr>
        <p:spPr bwMode="auto">
          <a:xfrm flipV="1">
            <a:off x="5141493" y="3240324"/>
            <a:ext cx="91119" cy="0"/>
          </a:xfrm>
          <a:prstGeom prst="line">
            <a:avLst/>
          </a:prstGeom>
          <a:noFill/>
          <a:ln w="9525" cap="rnd">
            <a:solidFill>
              <a:srgbClr val="0024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Line 347"/>
          <p:cNvSpPr>
            <a:spLocks noChangeShapeType="1"/>
          </p:cNvSpPr>
          <p:nvPr/>
        </p:nvSpPr>
        <p:spPr bwMode="auto">
          <a:xfrm>
            <a:off x="5998804" y="3243036"/>
            <a:ext cx="133251" cy="0"/>
          </a:xfrm>
          <a:prstGeom prst="line">
            <a:avLst/>
          </a:prstGeom>
          <a:noFill/>
          <a:ln w="9525" cap="rnd">
            <a:solidFill>
              <a:srgbClr val="0024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Line 329"/>
          <p:cNvSpPr>
            <a:spLocks noChangeShapeType="1"/>
          </p:cNvSpPr>
          <p:nvPr/>
        </p:nvSpPr>
        <p:spPr bwMode="auto">
          <a:xfrm>
            <a:off x="4266545" y="3450978"/>
            <a:ext cx="0" cy="74463"/>
          </a:xfrm>
          <a:prstGeom prst="line">
            <a:avLst/>
          </a:prstGeom>
          <a:noFill/>
          <a:ln w="9525" cap="rnd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250" idx="3"/>
            <a:endCxn id="1215" idx="1"/>
          </p:cNvCxnSpPr>
          <p:nvPr/>
        </p:nvCxnSpPr>
        <p:spPr>
          <a:xfrm>
            <a:off x="3748669" y="1353260"/>
            <a:ext cx="7657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1174194" y="76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/>
              <a:t>Emergency Management council (</a:t>
            </a:r>
            <a:r>
              <a:rPr lang="en-US" sz="2800" b="1" cap="all" dirty="0" err="1" smtClean="0"/>
              <a:t>emc</a:t>
            </a:r>
            <a:r>
              <a:rPr lang="en-US" sz="2800" b="1" cap="all" dirty="0" smtClean="0"/>
              <a:t>)</a:t>
            </a:r>
          </a:p>
          <a:p>
            <a:pPr algn="ctr"/>
            <a:r>
              <a:rPr lang="en-US" sz="2800" b="1" cap="all" dirty="0" smtClean="0"/>
              <a:t> SOC Activation</a:t>
            </a:r>
            <a:endParaRPr lang="en-US" sz="2800" b="1" cap="al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7797800" cy="5848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STATE OPERATIONS CENTER RESPONSE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7772400" cy="518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EMERGENCY MANAGEMENT COUNCIL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EMC Organization</a:t>
            </a:r>
          </a:p>
          <a:p>
            <a:pPr lvl="1"/>
            <a:r>
              <a:rPr lang="en-US" dirty="0" smtClean="0"/>
              <a:t>32 State Agencies, 2 Volunteer Organizations</a:t>
            </a:r>
          </a:p>
          <a:p>
            <a:pPr lvl="1"/>
            <a:r>
              <a:rPr lang="en-US" dirty="0" smtClean="0"/>
              <a:t>TDEM Staff supplements and supports</a:t>
            </a:r>
          </a:p>
          <a:p>
            <a:pPr lvl="1"/>
            <a:r>
              <a:rPr lang="en-US" dirty="0" smtClean="0"/>
              <a:t>Uses the National Incident Command Structure</a:t>
            </a:r>
          </a:p>
          <a:p>
            <a:r>
              <a:rPr lang="en-US" dirty="0"/>
              <a:t>Activated </a:t>
            </a:r>
            <a:r>
              <a:rPr lang="en-US" dirty="0" smtClean="0"/>
              <a:t>for a response </a:t>
            </a:r>
            <a:r>
              <a:rPr lang="en-US" dirty="0"/>
              <a:t>to emergency incident or disaster response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May be partially activated or in its entirety for a major event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EMC ACTIVITIES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Provides </a:t>
            </a:r>
            <a:r>
              <a:rPr lang="en-US" dirty="0"/>
              <a:t>assistance as requested to local governments to respond to emergency incidents that are beyond their </a:t>
            </a:r>
            <a:r>
              <a:rPr lang="en-US" dirty="0" smtClean="0"/>
              <a:t>capabilities including: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100" dirty="0" smtClean="0"/>
              <a:t>Equipment</a:t>
            </a:r>
          </a:p>
          <a:p>
            <a:pPr lvl="1"/>
            <a:r>
              <a:rPr lang="en-US" sz="3100" dirty="0" smtClean="0"/>
              <a:t>Personnel</a:t>
            </a:r>
          </a:p>
          <a:p>
            <a:pPr lvl="1"/>
            <a:r>
              <a:rPr lang="en-US" sz="3100" dirty="0" smtClean="0"/>
              <a:t>Teams (Search and Rescue (SAR), Incident Management Teams (IMT))</a:t>
            </a:r>
          </a:p>
          <a:p>
            <a:pPr lvl="1"/>
            <a:r>
              <a:rPr lang="en-US" sz="3100" dirty="0" smtClean="0"/>
              <a:t>Subject Matter Expertise</a:t>
            </a:r>
          </a:p>
          <a:p>
            <a:pPr lvl="1"/>
            <a:r>
              <a:rPr lang="en-US" sz="3100" dirty="0" smtClean="0"/>
              <a:t>FEMA assistance (if Federal Disaster Declaration)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SOC RESPONSE TO</a:t>
            </a:r>
            <a:br>
              <a:rPr lang="en-US" b="1" dirty="0" smtClean="0"/>
            </a:br>
            <a:r>
              <a:rPr lang="en-US" b="1" dirty="0" smtClean="0"/>
              <a:t>ENERGY EMERGENCY ALERTS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EEA 1 – Power Watch</a:t>
            </a:r>
          </a:p>
          <a:p>
            <a:pPr lvl="1"/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Forward press releases</a:t>
            </a:r>
          </a:p>
          <a:p>
            <a:r>
              <a:rPr lang="en-US" dirty="0" smtClean="0"/>
              <a:t>EEA 2 – Power Watch</a:t>
            </a:r>
          </a:p>
          <a:p>
            <a:pPr lvl="1"/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Forward press releases</a:t>
            </a:r>
          </a:p>
          <a:p>
            <a:pPr lvl="1"/>
            <a:r>
              <a:rPr lang="en-US" dirty="0" smtClean="0"/>
              <a:t>Coordination with District Coordinators/local governments as necessary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EEA – 3 – Energy Emergency</a:t>
            </a:r>
          </a:p>
          <a:p>
            <a:pPr lvl="1"/>
            <a:r>
              <a:rPr lang="en-US" dirty="0"/>
              <a:t>Situational </a:t>
            </a:r>
            <a:r>
              <a:rPr lang="en-US" dirty="0" smtClean="0"/>
              <a:t>Awareness</a:t>
            </a:r>
          </a:p>
          <a:p>
            <a:pPr lvl="2"/>
            <a:r>
              <a:rPr lang="en-US" dirty="0" smtClean="0"/>
              <a:t>May conduct conference calls</a:t>
            </a:r>
            <a:endParaRPr lang="en-US" dirty="0"/>
          </a:p>
          <a:p>
            <a:pPr lvl="1"/>
            <a:r>
              <a:rPr lang="en-US" dirty="0"/>
              <a:t>Forward press releases</a:t>
            </a:r>
          </a:p>
          <a:p>
            <a:pPr lvl="1"/>
            <a:r>
              <a:rPr lang="en-US" dirty="0"/>
              <a:t>Coordination with District Coordinators/local governments as </a:t>
            </a:r>
            <a:r>
              <a:rPr lang="en-US" dirty="0" smtClean="0"/>
              <a:t>necessary</a:t>
            </a:r>
          </a:p>
          <a:p>
            <a:pPr lvl="1"/>
            <a:r>
              <a:rPr lang="en-US" dirty="0" smtClean="0"/>
              <a:t>Coordinate with energy providers on local government priorities as requested</a:t>
            </a:r>
          </a:p>
          <a:p>
            <a:pPr lvl="1"/>
            <a:r>
              <a:rPr lang="en-US" dirty="0" smtClean="0"/>
              <a:t>Provided assistance on critical needs as necessary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SOC RESPONSE TO</a:t>
            </a:r>
            <a:br>
              <a:rPr lang="en-US" b="1" dirty="0" smtClean="0"/>
            </a:br>
            <a:r>
              <a:rPr lang="en-US" b="1" dirty="0" smtClean="0"/>
              <a:t>ENERGY EMERGENCY ALERTS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SOC RESPONSE </a:t>
            </a:r>
            <a:r>
              <a:rPr lang="en-US" sz="4000" b="1" dirty="0" smtClean="0"/>
              <a:t>TO</a:t>
            </a:r>
            <a:br>
              <a:rPr lang="en-US" sz="4000" b="1" dirty="0" smtClean="0"/>
            </a:br>
            <a:r>
              <a:rPr lang="en-US" sz="4000" b="1" dirty="0" smtClean="0"/>
              <a:t>BLACK START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upon situation</a:t>
            </a:r>
          </a:p>
          <a:p>
            <a:pPr lvl="1"/>
            <a:r>
              <a:rPr lang="en-US" dirty="0" smtClean="0"/>
              <a:t>Activation of EMC</a:t>
            </a:r>
          </a:p>
          <a:p>
            <a:pPr lvl="1"/>
            <a:r>
              <a:rPr lang="en-US" dirty="0" smtClean="0"/>
              <a:t>Coordination with local governments on critical needs</a:t>
            </a:r>
          </a:p>
          <a:p>
            <a:pPr lvl="2"/>
            <a:r>
              <a:rPr lang="en-US" dirty="0" smtClean="0"/>
              <a:t>Generators</a:t>
            </a:r>
          </a:p>
          <a:p>
            <a:pPr lvl="2"/>
            <a:r>
              <a:rPr lang="en-US" dirty="0" smtClean="0"/>
              <a:t>Evacuations</a:t>
            </a:r>
          </a:p>
          <a:p>
            <a:pPr lvl="2"/>
            <a:r>
              <a:rPr lang="en-US" dirty="0" smtClean="0"/>
              <a:t>Shelters</a:t>
            </a:r>
          </a:p>
          <a:p>
            <a:pPr lvl="2"/>
            <a:r>
              <a:rPr lang="en-US" dirty="0" smtClean="0"/>
              <a:t>Equipment/personnel</a:t>
            </a:r>
          </a:p>
          <a:p>
            <a:pPr lvl="2"/>
            <a:r>
              <a:rPr lang="en-US" dirty="0" smtClean="0"/>
              <a:t>Other assets as requested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daily </a:t>
            </a:r>
            <a:r>
              <a:rPr lang="en-US" sz="2400" dirty="0"/>
              <a:t>operations activities of the State Emergency Operations </a:t>
            </a:r>
            <a:r>
              <a:rPr lang="en-US" sz="2400" dirty="0" smtClean="0"/>
              <a:t>Center.</a:t>
            </a:r>
          </a:p>
          <a:p>
            <a:r>
              <a:rPr lang="en-US" sz="2400" dirty="0" smtClean="0"/>
              <a:t>Identify the </a:t>
            </a:r>
            <a:r>
              <a:rPr lang="en-US" sz="2400" dirty="0"/>
              <a:t>State Management Team (SMT) daily </a:t>
            </a:r>
            <a:r>
              <a:rPr lang="en-US" sz="2400" dirty="0" smtClean="0"/>
              <a:t>activities.</a:t>
            </a:r>
          </a:p>
          <a:p>
            <a:r>
              <a:rPr lang="en-US" sz="2400" dirty="0" smtClean="0"/>
              <a:t>Identify the weather </a:t>
            </a:r>
            <a:r>
              <a:rPr lang="en-US" sz="2400" dirty="0"/>
              <a:t>response </a:t>
            </a:r>
            <a:r>
              <a:rPr lang="en-US" sz="2400" dirty="0" smtClean="0"/>
              <a:t>of the </a:t>
            </a:r>
            <a:r>
              <a:rPr lang="en-US" sz="2400" dirty="0"/>
              <a:t>Emergency Management Council (EMC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Identify the State </a:t>
            </a:r>
            <a:r>
              <a:rPr lang="en-US" sz="2400" dirty="0"/>
              <a:t>Operations Center (SOC) responses to an ERCOT declared EEA </a:t>
            </a:r>
            <a:r>
              <a:rPr lang="en-US" sz="2400" dirty="0" smtClean="0"/>
              <a:t>2.</a:t>
            </a:r>
          </a:p>
          <a:p>
            <a:r>
              <a:rPr lang="en-US" sz="2400" dirty="0" smtClean="0"/>
              <a:t>Identify </a:t>
            </a:r>
            <a:r>
              <a:rPr lang="en-US" sz="2400" dirty="0"/>
              <a:t>the State Operations Center (SOC) responses to an ERCOT black </a:t>
            </a:r>
            <a:r>
              <a:rPr lang="en-US" sz="2400" dirty="0" smtClean="0"/>
              <a:t>start.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391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658100" cy="510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43800" cy="16002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Daily operations activities of the State Operations Center includes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438400"/>
            <a:ext cx="7391400" cy="3687763"/>
          </a:xfrm>
        </p:spPr>
        <p:txBody>
          <a:bodyPr/>
          <a:lstStyle/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State warning point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Coordinates assistance to local governments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Hope for the best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Both a and b</a:t>
            </a:r>
          </a:p>
          <a:p>
            <a:pPr marL="517525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3600" dirty="0"/>
              <a:t>The State Management Team (SMT) daily activities include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91400" cy="3992563"/>
          </a:xfrm>
        </p:spPr>
        <p:txBody>
          <a:bodyPr/>
          <a:lstStyle/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Maintains contingency contracts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Coordinates preparedness activities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Both a and b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2925762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Emergency Management Council (EMC) provides assistance to local governments (as requested) for </a:t>
            </a:r>
            <a:r>
              <a:rPr lang="en-US" sz="2800" u="sng" dirty="0">
                <a:latin typeface="+mn-lt"/>
              </a:rPr>
              <a:t/>
            </a:r>
            <a:br>
              <a:rPr lang="en-US" sz="2800" u="sng" dirty="0">
                <a:latin typeface="+mn-lt"/>
              </a:rPr>
            </a:br>
            <a:r>
              <a:rPr lang="en-US" sz="2800" u="sng" dirty="0">
                <a:latin typeface="+mn-lt"/>
              </a:rPr>
              <a:t>				</a:t>
            </a:r>
            <a:r>
              <a:rPr lang="en-US" sz="2800" dirty="0" smtClean="0"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391400" cy="2697163"/>
          </a:xfrm>
        </p:spPr>
        <p:txBody>
          <a:bodyPr>
            <a:normAutofit/>
          </a:bodyPr>
          <a:lstStyle/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Equipment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Personnel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Subject matter experts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935162"/>
          </a:xfrm>
        </p:spPr>
        <p:txBody>
          <a:bodyPr>
            <a:noAutofit/>
          </a:bodyPr>
          <a:lstStyle/>
          <a:p>
            <a:pPr marL="569913" indent="-569913" algn="l">
              <a:buFont typeface="+mj-lt"/>
              <a:buAutoNum type="arabicPeriod" startAt="4"/>
            </a:pPr>
            <a:r>
              <a:rPr lang="en-US" sz="3600" dirty="0"/>
              <a:t>One of the State Operation Center’s (SOC) responses to an ERCOT declared EEA 2 is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391400" cy="3687763"/>
          </a:xfrm>
        </p:spPr>
        <p:txBody>
          <a:bodyPr/>
          <a:lstStyle/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Call the ERCOT control room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Forward press releases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Turn off SOC lights</a:t>
            </a:r>
          </a:p>
          <a:p>
            <a:pPr marL="1084262" lvl="1" indent="-514350">
              <a:buFont typeface="+mj-lt"/>
              <a:buAutoNum type="alphaLcParenR"/>
            </a:pPr>
            <a:r>
              <a:rPr lang="en-US" dirty="0" smtClean="0"/>
              <a:t>Shed their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2239962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sz="3600" dirty="0"/>
              <a:t>One of the State Operation Center’s (SOC) responses to an ERCOT black start is </a:t>
            </a:r>
            <a:r>
              <a:rPr lang="en-US" sz="3600" u="sng" dirty="0"/>
              <a:t>		</a:t>
            </a:r>
            <a:r>
              <a:rPr lang="en-US" sz="3600" u="sng" dirty="0" smtClean="0"/>
              <a:t>	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7391400" cy="3382963"/>
          </a:xfrm>
        </p:spPr>
        <p:txBody>
          <a:bodyPr/>
          <a:lstStyle/>
          <a:p>
            <a:pPr marL="1031875" lvl="1" indent="-514350">
              <a:buFont typeface="+mj-lt"/>
              <a:buAutoNum type="alphaLcParenR"/>
            </a:pPr>
            <a:r>
              <a:rPr lang="en-US" dirty="0" smtClean="0"/>
              <a:t>Activation of the EMC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dirty="0" smtClean="0"/>
              <a:t>Assessment of the ERCOT grid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dirty="0" smtClean="0"/>
              <a:t>Call ERCOT control room as to the cause</a:t>
            </a:r>
          </a:p>
          <a:p>
            <a:pPr marL="1031875" lvl="1" indent="-514350">
              <a:buFont typeface="+mj-lt"/>
              <a:buAutoNum type="alphaLcParenR"/>
            </a:pPr>
            <a:r>
              <a:rPr lang="en-US" dirty="0" smtClean="0"/>
              <a:t>Keeping the lights on </a:t>
            </a:r>
            <a:r>
              <a:rPr lang="en-US" smtClean="0"/>
              <a:t>at the </a:t>
            </a:r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V="1">
            <a:off x="5712018" y="5728228"/>
            <a:ext cx="0" cy="338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516702" y="5715000"/>
            <a:ext cx="0" cy="338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68446" y="2190695"/>
            <a:ext cx="0" cy="2328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712018" y="2184945"/>
            <a:ext cx="0" cy="2243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854695" y="2193517"/>
            <a:ext cx="0" cy="2693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1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TDEM ORGANIZATION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46598" y="1267568"/>
            <a:ext cx="8404793" cy="4142632"/>
            <a:chOff x="760476" y="1292423"/>
            <a:chExt cx="8404793" cy="41426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00600" y="1607162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694104" y="2209799"/>
              <a:ext cx="0" cy="3225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3800" y="1292423"/>
              <a:ext cx="2209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Assistant Director</a:t>
              </a:r>
            </a:p>
            <a:p>
              <a:pPr algn="ctr"/>
              <a:r>
                <a:rPr lang="en-US" sz="1400" b="1" i="1" dirty="0" smtClean="0"/>
                <a:t>Chief </a:t>
              </a:r>
              <a:r>
                <a:rPr lang="en-US" sz="1400" b="1" i="1" dirty="0" err="1" smtClean="0"/>
                <a:t>Nim</a:t>
              </a:r>
              <a:r>
                <a:rPr lang="en-US" sz="1400" b="1" i="1" dirty="0" smtClean="0"/>
                <a:t> Kidd</a:t>
              </a:r>
              <a:endParaRPr lang="en-US" sz="1400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0476" y="2440250"/>
              <a:ext cx="1993392" cy="1170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Assistant Director</a:t>
              </a:r>
            </a:p>
            <a:p>
              <a:pPr algn="ctr"/>
              <a:r>
                <a:rPr lang="en-US" sz="1400" b="1" dirty="0" smtClean="0"/>
                <a:t>Response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i="1" dirty="0" smtClean="0"/>
                <a:t>Tom Polonis</a:t>
              </a:r>
              <a:endParaRPr lang="en-US" sz="14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71877" y="2440250"/>
              <a:ext cx="1993392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Assistant Director</a:t>
              </a:r>
            </a:p>
            <a:p>
              <a:pPr algn="ctr"/>
              <a:r>
                <a:rPr lang="en-US" sz="1400" b="1" dirty="0" smtClean="0"/>
                <a:t>Recovery, Mitigation &amp; Standards</a:t>
              </a:r>
            </a:p>
            <a:p>
              <a:pPr algn="ctr"/>
              <a:r>
                <a:rPr lang="en-US" sz="1400" b="1" i="1" dirty="0" smtClean="0"/>
                <a:t>Paula Logan</a:t>
              </a:r>
              <a:endParaRPr lang="en-US" sz="1400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6926" y="2440251"/>
              <a:ext cx="1988952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Assistant Director</a:t>
              </a:r>
            </a:p>
            <a:p>
              <a:pPr algn="ctr"/>
              <a:r>
                <a:rPr lang="en-US" sz="1400" b="1" dirty="0" smtClean="0"/>
                <a:t>Finance</a:t>
              </a:r>
            </a:p>
            <a:p>
              <a:pPr algn="ctr"/>
              <a:endParaRPr lang="en-US" sz="1400" b="1" dirty="0" smtClean="0"/>
            </a:p>
            <a:p>
              <a:pPr algn="ctr"/>
              <a:r>
                <a:rPr lang="en-US" sz="1400" b="1" i="1" dirty="0" smtClean="0"/>
                <a:t>Shari Ramirez-MacKay</a:t>
              </a:r>
              <a:endParaRPr lang="en-US" sz="1400" b="1" i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94104" y="2215549"/>
              <a:ext cx="64744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38278" y="2422996"/>
              <a:ext cx="1993392" cy="1170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Assistant Director</a:t>
              </a:r>
            </a:p>
            <a:p>
              <a:pPr algn="ctr"/>
              <a:r>
                <a:rPr lang="en-US" sz="1400" b="1" dirty="0" smtClean="0"/>
                <a:t>Support Services</a:t>
              </a:r>
            </a:p>
            <a:p>
              <a:pPr algn="ctr"/>
              <a:r>
                <a:rPr lang="en-US" sz="1400" b="1" dirty="0" smtClean="0"/>
                <a:t> </a:t>
              </a:r>
            </a:p>
            <a:p>
              <a:pPr algn="ctr"/>
              <a:r>
                <a:rPr lang="en-US" sz="1400" b="1" i="1" dirty="0" smtClean="0"/>
                <a:t>Sandra Fulenwider</a:t>
              </a:r>
              <a:endParaRPr lang="en-US" sz="1400" b="1" i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6598" y="3820180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Operations</a:t>
            </a:r>
            <a:endParaRPr lang="en-US" sz="1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6598" y="4214503"/>
            <a:ext cx="19933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State Management Team</a:t>
            </a:r>
            <a:endParaRPr lang="en-US" sz="1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6598" y="4800600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Preparedness</a:t>
            </a:r>
            <a:endParaRPr lang="en-US" sz="1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6598" y="5267980"/>
            <a:ext cx="19933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Critical Information Systems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90800" y="4214503"/>
            <a:ext cx="19933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State Disaster Reimbursement</a:t>
            </a:r>
            <a:endParaRPr lang="en-US" sz="1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3820180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Grants</a:t>
            </a:r>
            <a:endParaRPr lang="en-US" sz="14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15322" y="3818691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Contracts</a:t>
            </a:r>
            <a:endParaRPr lang="en-US" sz="14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5322" y="4214503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Procurement</a:t>
            </a:r>
            <a:endParaRPr lang="en-US" sz="1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57999" y="3826134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Recovery</a:t>
            </a:r>
            <a:endParaRPr lang="en-US" sz="1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57999" y="4214503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Mitigation</a:t>
            </a:r>
            <a:endParaRPr lang="en-US" sz="14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57999" y="4583834"/>
            <a:ext cx="1993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Standards</a:t>
            </a:r>
            <a:endParaRPr lang="en-US" sz="1400" b="1" i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645859" y="2202087"/>
            <a:ext cx="0" cy="3526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0800" y="5890736"/>
            <a:ext cx="19933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Field Response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i="1" dirty="0" smtClean="0"/>
              <a:t>Mike Miller</a:t>
            </a:r>
            <a:endParaRPr lang="en-US" sz="14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4715322" y="5880556"/>
            <a:ext cx="19933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Chief of Staff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i="1" dirty="0" smtClean="0"/>
              <a:t>Lauren Allen</a:t>
            </a:r>
            <a:endParaRPr lang="en-US" sz="1400" b="1" i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05200" y="5731807"/>
            <a:ext cx="22068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95401" y="381000"/>
            <a:ext cx="731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RESPONSE</a:t>
            </a:r>
            <a:endParaRPr lang="en-US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44922" y="1292423"/>
            <a:ext cx="6432278" cy="4261742"/>
            <a:chOff x="1518701" y="1292423"/>
            <a:chExt cx="6432278" cy="426174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800600" y="1607162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5326" y="2894112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18701" y="4672490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81800" y="2879372"/>
              <a:ext cx="1169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81800" y="4672490"/>
              <a:ext cx="1169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4600" y="4759461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6231" y="3033519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6231" y="4867183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3733800" y="1292423"/>
              <a:ext cx="2209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Assistant Director</a:t>
              </a:r>
            </a:p>
            <a:p>
              <a:pPr algn="ctr"/>
              <a:r>
                <a:rPr lang="en-US" sz="1400" b="1" dirty="0" smtClean="0"/>
                <a:t>Tom Polonis</a:t>
              </a:r>
              <a:endParaRPr lang="en-US" sz="1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324600" y="3048000"/>
              <a:ext cx="0" cy="61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24000" y="2206823"/>
              <a:ext cx="0" cy="2465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981200" y="2524780"/>
              <a:ext cx="2441448" cy="7386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State Coordinator for Operations</a:t>
              </a:r>
            </a:p>
            <a:p>
              <a:pPr algn="ctr"/>
              <a:r>
                <a:rPr lang="en-US" sz="1400" b="1" dirty="0" err="1" smtClean="0"/>
                <a:t>Dede</a:t>
              </a:r>
              <a:r>
                <a:rPr lang="en-US" sz="1400" b="1" dirty="0" smtClean="0"/>
                <a:t> Powell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2264" y="3482370"/>
              <a:ext cx="2231136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Operations Section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8552" y="2524780"/>
              <a:ext cx="2441448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State Coordinator for Preparedness</a:t>
              </a:r>
            </a:p>
            <a:p>
              <a:pPr algn="ctr"/>
              <a:r>
                <a:rPr lang="en-US" sz="1400" b="1" dirty="0" smtClean="0"/>
                <a:t>Chuck Phinney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1200" y="4303158"/>
              <a:ext cx="2441448" cy="7386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Operations Section Coordinator</a:t>
              </a:r>
            </a:p>
            <a:p>
              <a:pPr algn="ctr"/>
              <a:r>
                <a:rPr lang="en-US" sz="1400" b="1" dirty="0" smtClean="0"/>
                <a:t>Major Patrick Mulligan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2264" y="5246388"/>
              <a:ext cx="2229479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State Management Team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800" y="3505200"/>
              <a:ext cx="223113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/>
                <a:t>Preparedness Section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524000" y="2209800"/>
              <a:ext cx="6426979" cy="17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950979" y="2226942"/>
              <a:ext cx="0" cy="24455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78552" y="4303158"/>
              <a:ext cx="2438400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State Coordinator for Critical Information Systems</a:t>
              </a:r>
            </a:p>
            <a:p>
              <a:pPr algn="ctr"/>
              <a:r>
                <a:rPr lang="en-US" sz="1400" b="1" dirty="0" smtClean="0"/>
                <a:t>Jeff </a:t>
              </a:r>
              <a:r>
                <a:rPr lang="en-US" sz="1400" b="1" dirty="0" err="1" smtClean="0"/>
                <a:t>Newbold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57800" y="5225353"/>
              <a:ext cx="223113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CIS Section</a:t>
              </a:r>
              <a:endParaRPr lang="en-US" sz="14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192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DAILY OPERATIONS CENTER</a:t>
            </a:r>
            <a:endParaRPr lang="en-US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15318" y="2133600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0" y="4419600"/>
            <a:ext cx="5019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43434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39127" y="4419600"/>
            <a:ext cx="4673" cy="1178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05618" y="2006460"/>
            <a:ext cx="2819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State Coordinator for Operations</a:t>
            </a:r>
          </a:p>
          <a:p>
            <a:pPr algn="ctr"/>
            <a:r>
              <a:rPr lang="en-US" sz="1400" b="1" dirty="0" err="1" smtClean="0"/>
              <a:t>Dede</a:t>
            </a:r>
            <a:r>
              <a:rPr lang="en-US" sz="1400" b="1" dirty="0" smtClean="0"/>
              <a:t> Powell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20636" y="3124200"/>
            <a:ext cx="2667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Operations Section Administrator</a:t>
            </a:r>
          </a:p>
          <a:p>
            <a:pPr algn="ctr"/>
            <a:r>
              <a:rPr lang="en-US" sz="1400" b="1" dirty="0" smtClean="0"/>
              <a:t>Gisela Ryan-Bunger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678941"/>
            <a:ext cx="2514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Day Watch Supervisor</a:t>
            </a:r>
          </a:p>
          <a:p>
            <a:pPr algn="ctr"/>
            <a:r>
              <a:rPr lang="en-US" sz="1400" b="1" dirty="0" smtClean="0"/>
              <a:t>Linda Moorer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678941"/>
            <a:ext cx="2362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Evening Watch Supervisor</a:t>
            </a:r>
          </a:p>
          <a:p>
            <a:pPr algn="ctr"/>
            <a:r>
              <a:rPr lang="en-US" sz="1400" b="1" dirty="0" smtClean="0"/>
              <a:t>Karl Schumacher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4678941"/>
            <a:ext cx="2362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Midnight Watch Supervisor</a:t>
            </a:r>
          </a:p>
          <a:p>
            <a:pPr algn="ctr"/>
            <a:r>
              <a:rPr lang="en-US" sz="1400" b="1" dirty="0" smtClean="0"/>
              <a:t>Bob Harrell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5414730"/>
            <a:ext cx="22128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Technical Operations Officers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5420582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Technical Operations Officers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71249" y="5410200"/>
            <a:ext cx="22128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Technical Operations Officers</a:t>
            </a:r>
            <a:endParaRPr lang="en-US" sz="1400" b="1" dirty="0"/>
          </a:p>
        </p:txBody>
      </p:sp>
      <p:pic>
        <p:nvPicPr>
          <p:cNvPr id="17" name="Picture 16" descr="IMG_5791.JPG"/>
          <p:cNvPicPr>
            <a:picLocks noChangeAspect="1"/>
          </p:cNvPicPr>
          <p:nvPr/>
        </p:nvPicPr>
        <p:blipFill rotWithShape="1">
          <a:blip r:embed="rId2" cstate="print"/>
          <a:srcRect l="2483"/>
          <a:stretch/>
        </p:blipFill>
        <p:spPr>
          <a:xfrm>
            <a:off x="4114800" y="1101253"/>
            <a:ext cx="4654459" cy="3181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DAILY OPERATIONS ACTIVITIES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24/7</a:t>
            </a:r>
          </a:p>
          <a:p>
            <a:r>
              <a:rPr lang="en-US" dirty="0" smtClean="0"/>
              <a:t>State Warning Point</a:t>
            </a:r>
          </a:p>
          <a:p>
            <a:r>
              <a:rPr lang="en-US" dirty="0" smtClean="0"/>
              <a:t>Coordinates assistance to local governments</a:t>
            </a:r>
          </a:p>
          <a:p>
            <a:r>
              <a:rPr lang="en-US" dirty="0" smtClean="0"/>
              <a:t>Missing Alerts (Amber, Silver, Endangered Missing, Blue)</a:t>
            </a:r>
          </a:p>
          <a:p>
            <a:r>
              <a:rPr lang="en-US" dirty="0"/>
              <a:t>Maintain situational awareness</a:t>
            </a:r>
          </a:p>
          <a:p>
            <a:r>
              <a:rPr lang="en-US" dirty="0"/>
              <a:t>Situation Reports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954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STATE MANAGEMENT TEAM</a:t>
            </a:r>
            <a:endParaRPr lang="en-US" sz="4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1371600"/>
            <a:ext cx="7467600" cy="4679097"/>
            <a:chOff x="1295400" y="1711523"/>
            <a:chExt cx="7467600" cy="467909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495800" y="60960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295400" y="1711523"/>
              <a:ext cx="7467600" cy="4679097"/>
              <a:chOff x="1143000" y="1143000"/>
              <a:chExt cx="7467600" cy="467909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724400" y="1488877"/>
                <a:ext cx="0" cy="28545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267200" y="2133600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86400" y="23622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486400" y="2971800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62200" y="3470077"/>
                <a:ext cx="4953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362200" y="3470077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315200" y="3470077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81200" y="4308277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981200" y="4917877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343400" y="4308277"/>
                <a:ext cx="0" cy="1219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343400" y="4994077"/>
                <a:ext cx="838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505200" y="1143000"/>
                <a:ext cx="2590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Operations Section Coordinator</a:t>
                </a:r>
              </a:p>
              <a:p>
                <a:pPr algn="ctr"/>
                <a:r>
                  <a:rPr lang="en-US" sz="1400" b="1" dirty="0" smtClean="0"/>
                  <a:t>Major Patrick Mulligan</a:t>
                </a:r>
                <a:endParaRPr lang="en-US" sz="1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52600" y="1905000"/>
                <a:ext cx="26670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Deputy Operations Coordinator</a:t>
                </a:r>
              </a:p>
              <a:p>
                <a:pPr algn="ctr"/>
                <a:r>
                  <a:rPr lang="en-US" sz="1400" b="1" dirty="0" smtClean="0"/>
                  <a:t>Captain Rhonda Lawson</a:t>
                </a:r>
                <a:endParaRPr lang="en-US" sz="1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1905000"/>
                <a:ext cx="2209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Mass Care Coordinator</a:t>
                </a:r>
              </a:p>
              <a:p>
                <a:pPr algn="ctr"/>
                <a:r>
                  <a:rPr lang="en-US" sz="1400" b="1" dirty="0" smtClean="0"/>
                  <a:t>Larry Shine</a:t>
                </a:r>
                <a:endParaRPr lang="en-US" sz="1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43600" y="2667000"/>
                <a:ext cx="2209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Volunteer Agency Liaison</a:t>
                </a:r>
              </a:p>
              <a:p>
                <a:pPr algn="ctr"/>
                <a:r>
                  <a:rPr lang="en-US" sz="1400" b="1" dirty="0" smtClean="0"/>
                  <a:t>Anna Tangredi</a:t>
                </a:r>
                <a:endParaRPr lang="en-US" sz="1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43000" y="3698677"/>
                <a:ext cx="259080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Emergency Plans Section Coordinator</a:t>
                </a:r>
              </a:p>
              <a:p>
                <a:pPr algn="ctr"/>
                <a:r>
                  <a:rPr lang="en-US" sz="1400" b="1" dirty="0" smtClean="0"/>
                  <a:t>Marty Penney</a:t>
                </a:r>
                <a:endParaRPr lang="en-US" sz="1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0" y="3698677"/>
                <a:ext cx="236220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Logistics Section Coordinator</a:t>
                </a:r>
              </a:p>
              <a:p>
                <a:pPr algn="ctr"/>
                <a:r>
                  <a:rPr lang="en-US" sz="1400" b="1" dirty="0" smtClean="0"/>
                  <a:t>Wade Parks</a:t>
                </a: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400" y="3698677"/>
                <a:ext cx="236220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Finance Section Coordinator</a:t>
                </a:r>
              </a:p>
              <a:p>
                <a:pPr algn="ctr"/>
                <a:r>
                  <a:rPr lang="en-US" sz="1400" b="1" dirty="0" smtClean="0"/>
                  <a:t>Eric Shuey</a:t>
                </a:r>
              </a:p>
              <a:p>
                <a:pPr algn="ctr"/>
                <a:endParaRPr lang="en-US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33600" y="4689277"/>
                <a:ext cx="1676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PWRT Coordinator</a:t>
                </a:r>
              </a:p>
              <a:p>
                <a:pPr algn="ctr"/>
                <a:r>
                  <a:rPr lang="en-US" sz="1400" b="1" dirty="0" smtClean="0"/>
                  <a:t>Darrick Hesson</a:t>
                </a:r>
                <a:endParaRPr lang="en-US" sz="1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92868" y="5298877"/>
                <a:ext cx="2936632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Resource Staging Area Manager</a:t>
                </a:r>
              </a:p>
              <a:p>
                <a:pPr algn="ctr"/>
                <a:r>
                  <a:rPr lang="en-US" sz="1400" b="1" dirty="0" smtClean="0"/>
                  <a:t>Frank </a:t>
                </a:r>
                <a:r>
                  <a:rPr lang="en-US" sz="1400" b="1" dirty="0" err="1" smtClean="0"/>
                  <a:t>Gaitan</a:t>
                </a:r>
                <a:endParaRPr lang="en-US" sz="1400" b="1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645268" y="5257800"/>
              <a:ext cx="293663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Deputy Logistics Section Coordinator</a:t>
              </a:r>
            </a:p>
            <a:p>
              <a:pPr algn="ctr"/>
              <a:r>
                <a:rPr lang="en-US" sz="1400" b="1" dirty="0" smtClean="0"/>
                <a:t>Ken </a:t>
              </a:r>
              <a:r>
                <a:rPr lang="en-US" sz="1400" b="1" dirty="0" err="1" smtClean="0"/>
                <a:t>Bodisch</a:t>
              </a:r>
              <a:endParaRPr lang="en-US" sz="14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SMT DAILY ACTIVITIES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Develops policies and standard operating guidelines</a:t>
            </a:r>
          </a:p>
          <a:p>
            <a:r>
              <a:rPr lang="en-US" dirty="0" smtClean="0"/>
              <a:t>Maintains contingency contracts</a:t>
            </a:r>
          </a:p>
          <a:p>
            <a:r>
              <a:rPr lang="en-US" dirty="0" smtClean="0"/>
              <a:t>Coordinates preparedness activities </a:t>
            </a:r>
          </a:p>
          <a:p>
            <a:pPr lvl="1"/>
            <a:r>
              <a:rPr lang="en-US" dirty="0" smtClean="0"/>
              <a:t>Emergency Management Council</a:t>
            </a:r>
          </a:p>
          <a:p>
            <a:pPr lvl="1"/>
            <a:r>
              <a:rPr lang="en-US" dirty="0" smtClean="0"/>
              <a:t>Mass care and volunteer organizations</a:t>
            </a:r>
          </a:p>
          <a:p>
            <a:pPr lvl="1"/>
            <a:r>
              <a:rPr lang="en-US" dirty="0" smtClean="0"/>
              <a:t>DPS Disaster Districts</a:t>
            </a:r>
          </a:p>
          <a:p>
            <a:r>
              <a:rPr lang="en-US" dirty="0" smtClean="0"/>
              <a:t>Activities to prepare for response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EMERGENCY READINESS AND RESPONSE LEVELS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Level 4 – Normal Conditions (ERCOT EEA 1, 2, 3)</a:t>
            </a:r>
          </a:p>
          <a:p>
            <a:r>
              <a:rPr lang="en-US" dirty="0" smtClean="0"/>
              <a:t>Level 3 – Increased Readiness Conditions (ERCOT EEA 1, 2, 3)</a:t>
            </a:r>
          </a:p>
          <a:p>
            <a:pPr lvl="1"/>
            <a:r>
              <a:rPr lang="en-US" dirty="0" smtClean="0"/>
              <a:t>Higher than normal readiness warranted due to increased vulnerability to a specific hazard.</a:t>
            </a:r>
          </a:p>
          <a:p>
            <a:r>
              <a:rPr lang="en-US" dirty="0" smtClean="0"/>
              <a:t>Level 2 -  Escalated Response Conditions (ERCOT EEA 3)</a:t>
            </a:r>
          </a:p>
          <a:p>
            <a:pPr lvl="1"/>
            <a:r>
              <a:rPr lang="en-US" dirty="0" smtClean="0"/>
              <a:t>Scope of emergency situation has expanded beyond that which can be managed by local responders.</a:t>
            </a:r>
          </a:p>
          <a:p>
            <a:pPr lvl="1"/>
            <a:r>
              <a:rPr lang="en-US" dirty="0" smtClean="0"/>
              <a:t>Emergency Management Council may partially activate.</a:t>
            </a:r>
          </a:p>
          <a:p>
            <a:r>
              <a:rPr lang="en-US" dirty="0" smtClean="0"/>
              <a:t>Level 1 – Emergency </a:t>
            </a:r>
            <a:r>
              <a:rPr lang="en-US" smtClean="0"/>
              <a:t>Conditions (ERCOT EEA </a:t>
            </a:r>
            <a:r>
              <a:rPr lang="en-US" dirty="0" smtClean="0"/>
              <a:t>3, 4)</a:t>
            </a:r>
          </a:p>
          <a:p>
            <a:pPr lvl="1"/>
            <a:r>
              <a:rPr lang="en-US" dirty="0" smtClean="0"/>
              <a:t>Scope of incident has expanded beyond the response capability of local agencies.</a:t>
            </a:r>
          </a:p>
          <a:p>
            <a:pPr lvl="1"/>
            <a:r>
              <a:rPr lang="en-US" dirty="0" smtClean="0"/>
              <a:t>EMC and affected Disaster District Committees are fully activated.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E2B1-D371-4B08-8BD1-66590D50AF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1061</Words>
  <Application>Microsoft Office PowerPoint</Application>
  <PresentationFormat>On-screen Show (4:3)</PresentationFormat>
  <Paragraphs>374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State Operations Center</vt:lpstr>
      <vt:lpstr>Terminal Objectives</vt:lpstr>
      <vt:lpstr>PowerPoint Presentation</vt:lpstr>
      <vt:lpstr>PowerPoint Presentation</vt:lpstr>
      <vt:lpstr>PowerPoint Presentation</vt:lpstr>
      <vt:lpstr>DAILY OPERATIONS ACTIVITIES</vt:lpstr>
      <vt:lpstr>PowerPoint Presentation</vt:lpstr>
      <vt:lpstr>SMT DAILY ACTIVITIES</vt:lpstr>
      <vt:lpstr>EMERGENCY READINESS AND RESPONSE LEVELS</vt:lpstr>
      <vt:lpstr>REQUESTING ASSISTANCE</vt:lpstr>
      <vt:lpstr>PowerPoint Presentation</vt:lpstr>
      <vt:lpstr>PowerPoint Presentation</vt:lpstr>
      <vt:lpstr>PowerPoint Presentation</vt:lpstr>
      <vt:lpstr>STATE OPERATIONS CENTER RESPONSE</vt:lpstr>
      <vt:lpstr>EMERGENCY MANAGEMENT COUNCIL</vt:lpstr>
      <vt:lpstr>EMC ACTIVITIES</vt:lpstr>
      <vt:lpstr>SOC RESPONSE TO ENERGY EMERGENCY ALERTS</vt:lpstr>
      <vt:lpstr>SOC RESPONSE TO ENERGY EMERGENCY ALERTS</vt:lpstr>
      <vt:lpstr>SOC RESPONSE TO BLACK START</vt:lpstr>
      <vt:lpstr>Questions?</vt:lpstr>
      <vt:lpstr>Daily operations activities of the State Operations Center includes:</vt:lpstr>
      <vt:lpstr>The State Management Team (SMT) daily activities include:</vt:lpstr>
      <vt:lpstr>The Emergency Management Council (EMC) provides assistance to local governments (as requested) for      ?</vt:lpstr>
      <vt:lpstr>One of the State Operation Center’s (SOC) responses to an ERCOT declared EEA 2 is:</vt:lpstr>
      <vt:lpstr>One of the State Operation Center’s (SOC) responses to an ERCOT black start is    ?</vt:lpstr>
    </vt:vector>
  </TitlesOfParts>
  <Company>TXDPS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TXDPS</dc:creator>
  <cp:lastModifiedBy>Allgower, Alan</cp:lastModifiedBy>
  <cp:revision>94</cp:revision>
  <cp:lastPrinted>2013-12-31T14:15:37Z</cp:lastPrinted>
  <dcterms:created xsi:type="dcterms:W3CDTF">2012-12-13T22:21:57Z</dcterms:created>
  <dcterms:modified xsi:type="dcterms:W3CDTF">2014-03-19T20:33:43Z</dcterms:modified>
</cp:coreProperties>
</file>