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1" r:id="rId2"/>
    <p:sldId id="257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3C265-A169-43A8-B98A-91DB8ED4D766}" type="datetimeFigureOut">
              <a:rPr lang="en-US" smtClean="0"/>
              <a:t>5/27/2014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F9A60-A33D-4680-8B40-13B3341061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25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6210300" cy="4525963"/>
          </a:xfrm>
        </p:spPr>
        <p:txBody>
          <a:bodyPr/>
          <a:lstStyle/>
          <a:p>
            <a:pPr marL="0" indent="0" algn="ctr">
              <a:buNone/>
            </a:pPr>
            <a:endParaRPr lang="en-US" altLang="en-US" b="1" dirty="0"/>
          </a:p>
          <a:p>
            <a:pPr marL="0" indent="0" algn="ctr">
              <a:buNone/>
            </a:pPr>
            <a:r>
              <a:rPr lang="en-US" altLang="en-US" b="1" dirty="0" smtClean="0"/>
              <a:t>Advanced Metering Working Group (AMWG)</a:t>
            </a:r>
            <a:br>
              <a:rPr lang="en-US" altLang="en-US" b="1" dirty="0" smtClean="0"/>
            </a:br>
            <a:r>
              <a:rPr lang="en-US" altLang="en-US" b="1" dirty="0" smtClean="0"/>
              <a:t>Update </a:t>
            </a:r>
            <a:r>
              <a:rPr lang="en-US" altLang="en-US" b="1" dirty="0" smtClean="0"/>
              <a:t>to RMS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574379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en-US" dirty="0" smtClean="0"/>
              <a:t> </a:t>
            </a:r>
            <a:endParaRPr lang="en-US" altLang="en-US" dirty="0"/>
          </a:p>
          <a:p>
            <a:pPr algn="r">
              <a:spcBef>
                <a:spcPct val="0"/>
              </a:spcBef>
            </a:pPr>
            <a:r>
              <a:rPr lang="en-US" altLang="en-US" dirty="0" smtClean="0"/>
              <a:t>June 3, </a:t>
            </a:r>
            <a:r>
              <a:rPr lang="en-US" altLang="en-US" dirty="0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175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28653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en-US" sz="1700" b="1" dirty="0"/>
              <a:t>The </a:t>
            </a:r>
            <a:r>
              <a:rPr lang="en-US" sz="1700" b="1" dirty="0" smtClean="0"/>
              <a:t>May 22</a:t>
            </a:r>
            <a:r>
              <a:rPr lang="en-US" sz="1700" b="1" baseline="30000" dirty="0" smtClean="0"/>
              <a:t>nd</a:t>
            </a:r>
            <a:r>
              <a:rPr lang="en-US" sz="1700" b="1" dirty="0" smtClean="0"/>
              <a:t> AMWG </a:t>
            </a:r>
            <a:r>
              <a:rPr lang="en-US" sz="1700" b="1" dirty="0"/>
              <a:t>meeting </a:t>
            </a:r>
            <a:r>
              <a:rPr lang="en-US" sz="1700" b="1"/>
              <a:t>adjourned </a:t>
            </a:r>
            <a:r>
              <a:rPr lang="en-US" sz="1700" b="1" smtClean="0"/>
              <a:t>prematurely due </a:t>
            </a:r>
            <a:r>
              <a:rPr lang="en-US" sz="1700" b="1" dirty="0"/>
              <a:t>to limited participation from </a:t>
            </a:r>
            <a:r>
              <a:rPr lang="en-US" sz="1700" b="1" dirty="0" smtClean="0"/>
              <a:t>the Market.</a:t>
            </a:r>
            <a:r>
              <a:rPr lang="en-US" sz="1700" b="1" dirty="0"/>
              <a:t>  A decision was made by those in attendance to table the agenda items that were slated for discussion or needed an AMWG consensus and defer </a:t>
            </a:r>
            <a:r>
              <a:rPr lang="en-US" sz="1700" b="1" dirty="0" smtClean="0"/>
              <a:t>the items to </a:t>
            </a:r>
            <a:r>
              <a:rPr lang="en-US" sz="1700" b="1" dirty="0"/>
              <a:t>the June meeting.</a:t>
            </a:r>
          </a:p>
          <a:p>
            <a:pPr marL="1017270" lvl="3" indent="-285750"/>
            <a:r>
              <a:rPr lang="en-US" sz="1700" b="1" dirty="0"/>
              <a:t>Because the Security Surrounding Ad Hoc SMT Requests could not be reviewed, the implementation of the functionality for AMWG CR016 will be </a:t>
            </a:r>
            <a:r>
              <a:rPr lang="en-US" sz="1700" b="1" dirty="0" smtClean="0"/>
              <a:t>postponed.</a:t>
            </a:r>
            <a:endParaRPr lang="en-US" sz="1700" b="1" dirty="0"/>
          </a:p>
          <a:p>
            <a:pPr marL="609600" indent="-609600">
              <a:buFontTx/>
              <a:buAutoNum type="arabicPeriod"/>
            </a:pPr>
            <a:endParaRPr lang="en-US" sz="1700" b="1" dirty="0" smtClean="0"/>
          </a:p>
          <a:p>
            <a:pPr marL="609600" indent="-609600">
              <a:buFontTx/>
              <a:buAutoNum type="arabicPeriod"/>
            </a:pPr>
            <a:r>
              <a:rPr lang="en-US" sz="1700" b="1" dirty="0" smtClean="0"/>
              <a:t>The next AMWG meeting is scheduled for June 23</a:t>
            </a:r>
            <a:r>
              <a:rPr lang="en-US" sz="1700" b="1" baseline="30000" dirty="0" smtClean="0"/>
              <a:t>rd</a:t>
            </a:r>
            <a:r>
              <a:rPr lang="en-US" sz="1700" b="1" dirty="0" smtClean="0"/>
              <a:t> from 1:00 p.m</a:t>
            </a:r>
            <a:r>
              <a:rPr lang="en-US" sz="1700" b="1" dirty="0" smtClean="0"/>
              <a:t>. – 4:00 p.m. via Web-Ex.</a:t>
            </a:r>
          </a:p>
          <a:p>
            <a:pPr marL="609600" indent="-609600">
              <a:buFontTx/>
              <a:buAutoNum type="arabicPeriod"/>
            </a:pPr>
            <a:endParaRPr lang="en-US" sz="1700" b="1" dirty="0"/>
          </a:p>
          <a:p>
            <a:pPr marL="609600" indent="-609600">
              <a:buFontTx/>
              <a:buAutoNum type="arabicPeriod"/>
            </a:pPr>
            <a:r>
              <a:rPr lang="en-US" sz="1700" b="1" dirty="0" smtClean="0"/>
              <a:t>Full market </a:t>
            </a:r>
            <a:r>
              <a:rPr lang="en-US" sz="1700" b="1" dirty="0"/>
              <a:t>participation </a:t>
            </a:r>
            <a:r>
              <a:rPr lang="en-US" sz="1700" b="1" dirty="0" smtClean="0"/>
              <a:t>in </a:t>
            </a:r>
            <a:r>
              <a:rPr lang="en-US" sz="1700" b="1" dirty="0" smtClean="0"/>
              <a:t>the </a:t>
            </a:r>
            <a:r>
              <a:rPr lang="en-US" sz="1700" b="1" dirty="0" smtClean="0"/>
              <a:t>June </a:t>
            </a:r>
            <a:r>
              <a:rPr lang="en-US" sz="1700" b="1" dirty="0" smtClean="0"/>
              <a:t>AMWG meeting is imperative to ensure that needed decisions can be made to move the process forward</a:t>
            </a:r>
            <a:endParaRPr lang="en-US" sz="1700" b="1" dirty="0"/>
          </a:p>
          <a:p>
            <a:pPr marL="411480" lvl="1" indent="0">
              <a:buNone/>
            </a:pP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56263" cy="1091006"/>
          </a:xfrm>
        </p:spPr>
        <p:txBody>
          <a:bodyPr/>
          <a:lstStyle/>
          <a:p>
            <a:r>
              <a:rPr lang="en-US" altLang="en-US" b="1" dirty="0" smtClean="0"/>
              <a:t>Primary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  <a:defRPr/>
            </a:pPr>
            <a:endParaRPr lang="en-US" altLang="en-US" sz="2800" b="1" dirty="0" smtClean="0"/>
          </a:p>
          <a:p>
            <a:pPr marL="0" indent="0" algn="ctr">
              <a:buFontTx/>
              <a:buNone/>
              <a:defRPr/>
            </a:pPr>
            <a:endParaRPr lang="en-US" altLang="en-US" sz="2800" b="1" dirty="0"/>
          </a:p>
          <a:p>
            <a:pPr marL="0" indent="0" algn="ctr">
              <a:buFontTx/>
              <a:buNone/>
              <a:defRPr/>
            </a:pPr>
            <a:endParaRPr lang="en-US" altLang="en-US" sz="2800" b="1" dirty="0" smtClean="0"/>
          </a:p>
          <a:p>
            <a:pPr marL="0" indent="0" algn="ctr">
              <a:buFontTx/>
              <a:buNone/>
              <a:defRPr/>
            </a:pPr>
            <a:r>
              <a:rPr lang="en-US" altLang="en-US" sz="2800" b="1" dirty="0" smtClean="0"/>
              <a:t>Thank </a:t>
            </a:r>
            <a:r>
              <a:rPr lang="en-US" altLang="en-US" sz="2800" b="1" dirty="0"/>
              <a:t>You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811</TotalTime>
  <Words>34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Hardcover</vt:lpstr>
      <vt:lpstr>PowerPoint Presentation</vt:lpstr>
      <vt:lpstr>Primary Activities</vt:lpstr>
      <vt:lpstr>PowerPoint Presentation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00018207</dc:creator>
  <cp:lastModifiedBy>Schatz, John</cp:lastModifiedBy>
  <cp:revision>39</cp:revision>
  <dcterms:created xsi:type="dcterms:W3CDTF">2014-01-21T01:15:00Z</dcterms:created>
  <dcterms:modified xsi:type="dcterms:W3CDTF">2014-05-27T22:33:26Z</dcterms:modified>
</cp:coreProperties>
</file>