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12" r:id="rId1"/>
  </p:sldMasterIdLst>
  <p:notesMasterIdLst>
    <p:notesMasterId r:id="rId14"/>
  </p:notesMasterIdLst>
  <p:sldIdLst>
    <p:sldId id="256" r:id="rId2"/>
    <p:sldId id="300" r:id="rId3"/>
    <p:sldId id="314" r:id="rId4"/>
    <p:sldId id="315" r:id="rId5"/>
    <p:sldId id="316" r:id="rId6"/>
    <p:sldId id="317" r:id="rId7"/>
    <p:sldId id="318" r:id="rId8"/>
    <p:sldId id="319" r:id="rId9"/>
    <p:sldId id="320" r:id="rId10"/>
    <p:sldId id="321" r:id="rId11"/>
    <p:sldId id="285" r:id="rId12"/>
    <p:sldId id="260"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92110" autoAdjust="0"/>
  </p:normalViewPr>
  <p:slideViewPr>
    <p:cSldViewPr>
      <p:cViewPr>
        <p:scale>
          <a:sx n="80" d="100"/>
          <a:sy n="80" d="100"/>
        </p:scale>
        <p:origin x="-80" y="216"/>
      </p:cViewPr>
      <p:guideLst>
        <p:guide orient="horz" pos="2160"/>
        <p:guide pos="2880"/>
      </p:guideLst>
    </p:cSldViewPr>
  </p:slideViewPr>
  <p:outlineViewPr>
    <p:cViewPr>
      <p:scale>
        <a:sx n="33" d="100"/>
        <a:sy n="33" d="100"/>
      </p:scale>
      <p:origin x="0" y="408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348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348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A42D4092-8D31-43AA-B70A-66F64999350E}" type="slidenum">
              <a:rPr lang="en-US"/>
              <a:pPr>
                <a:defRPr/>
              </a:pPr>
              <a:t>‹#›</a:t>
            </a:fld>
            <a:endParaRPr lang="en-US" dirty="0"/>
          </a:p>
        </p:txBody>
      </p:sp>
    </p:spTree>
    <p:extLst>
      <p:ext uri="{BB962C8B-B14F-4D97-AF65-F5344CB8AC3E}">
        <p14:creationId xmlns:p14="http://schemas.microsoft.com/office/powerpoint/2010/main" val="14923049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7837194C-9F18-4A3A-BA00-BE7FC54BD052}" type="slidenum">
              <a:rPr lang="en-US" altLang="en-US" smtClean="0"/>
              <a:pPr eaLnBrk="1" hangingPunct="1">
                <a:spcBef>
                  <a:spcPct val="0"/>
                </a:spcBef>
              </a:pPr>
              <a:t>1</a:t>
            </a:fld>
            <a:endParaRPr lang="en-US" alt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D54B89CC-B993-4E1D-9B21-77E02E7E1848}" type="slidenum">
              <a:rPr lang="en-US" altLang="en-US" smtClean="0"/>
              <a:pPr eaLnBrk="1" hangingPunct="1">
                <a:spcBef>
                  <a:spcPct val="0"/>
                </a:spcBef>
              </a:pPr>
              <a:t>11</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3B3B41AC-C0E2-4B0E-A83A-8AE308D3E59E}" type="slidenum">
              <a:rPr lang="en-US" altLang="en-US" smtClean="0"/>
              <a:pPr eaLnBrk="1" hangingPunct="1">
                <a:spcBef>
                  <a:spcPct val="0"/>
                </a:spcBef>
              </a:pPr>
              <a:t>12</a:t>
            </a:fld>
            <a:endParaRPr lang="en-US" alt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18"/>
            <p:cNvSpPr>
              <a:spLocks/>
            </p:cNvSpPr>
            <p:nvPr/>
          </p:nvSpPr>
          <p:spPr bwMode="auto">
            <a:xfrm>
              <a:off x="35926" y="5135025"/>
              <a:ext cx="9108074" cy="838869"/>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0B86189C-887C-4809-94B7-509982051D7A}" type="slidenum">
              <a:rPr lang="en-US"/>
              <a:pPr>
                <a:defRPr/>
              </a:pPr>
              <a:t>‹#›</a:t>
            </a:fld>
            <a:endParaRPr lang="en-US" dirty="0"/>
          </a:p>
        </p:txBody>
      </p:sp>
    </p:spTree>
    <p:extLst>
      <p:ext uri="{BB962C8B-B14F-4D97-AF65-F5344CB8AC3E}">
        <p14:creationId xmlns:p14="http://schemas.microsoft.com/office/powerpoint/2010/main" val="3563252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5158776-869E-4A91-B06E-7BAC297E5493}" type="slidenum">
              <a:rPr lang="en-US"/>
              <a:pPr>
                <a:defRPr/>
              </a:pPr>
              <a:t>‹#›</a:t>
            </a:fld>
            <a:endParaRPr lang="en-US" dirty="0"/>
          </a:p>
        </p:txBody>
      </p:sp>
    </p:spTree>
    <p:extLst>
      <p:ext uri="{BB962C8B-B14F-4D97-AF65-F5344CB8AC3E}">
        <p14:creationId xmlns:p14="http://schemas.microsoft.com/office/powerpoint/2010/main" val="1283878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647043A-0D89-414C-B061-48B55635559D}" type="slidenum">
              <a:rPr lang="en-US"/>
              <a:pPr>
                <a:defRPr/>
              </a:pPr>
              <a:t>‹#›</a:t>
            </a:fld>
            <a:endParaRPr lang="en-US" dirty="0"/>
          </a:p>
        </p:txBody>
      </p:sp>
    </p:spTree>
    <p:extLst>
      <p:ext uri="{BB962C8B-B14F-4D97-AF65-F5344CB8AC3E}">
        <p14:creationId xmlns:p14="http://schemas.microsoft.com/office/powerpoint/2010/main" val="568555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A5F1DDB-B09A-4F83-9C66-3D4879E49131}" type="slidenum">
              <a:rPr lang="en-US"/>
              <a:pPr>
                <a:defRPr/>
              </a:pPr>
              <a:t>‹#›</a:t>
            </a:fld>
            <a:endParaRPr lang="en-US" dirty="0"/>
          </a:p>
        </p:txBody>
      </p:sp>
    </p:spTree>
    <p:extLst>
      <p:ext uri="{BB962C8B-B14F-4D97-AF65-F5344CB8AC3E}">
        <p14:creationId xmlns:p14="http://schemas.microsoft.com/office/powerpoint/2010/main" val="266764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3526C668-12B6-48DE-B094-28CE09EF5D1E}" type="slidenum">
              <a:rPr lang="en-US"/>
              <a:pPr>
                <a:defRPr/>
              </a:pPr>
              <a:t>‹#›</a:t>
            </a:fld>
            <a:endParaRPr lang="en-US" dirty="0"/>
          </a:p>
        </p:txBody>
      </p:sp>
    </p:spTree>
    <p:extLst>
      <p:ext uri="{BB962C8B-B14F-4D97-AF65-F5344CB8AC3E}">
        <p14:creationId xmlns:p14="http://schemas.microsoft.com/office/powerpoint/2010/main" val="424868212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BD2AC248-D160-4B27-BA5C-0B4A0A4A8427}" type="slidenum">
              <a:rPr lang="en-US"/>
              <a:pPr>
                <a:defRPr/>
              </a:pPr>
              <a:t>‹#›</a:t>
            </a:fld>
            <a:endParaRPr lang="en-US" dirty="0"/>
          </a:p>
        </p:txBody>
      </p:sp>
    </p:spTree>
    <p:extLst>
      <p:ext uri="{BB962C8B-B14F-4D97-AF65-F5344CB8AC3E}">
        <p14:creationId xmlns:p14="http://schemas.microsoft.com/office/powerpoint/2010/main" val="956418939"/>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C8655D59-399A-412C-9C56-4D4792499AF7}" type="slidenum">
              <a:rPr lang="en-US"/>
              <a:pPr>
                <a:defRPr/>
              </a:pPr>
              <a:t>‹#›</a:t>
            </a:fld>
            <a:endParaRPr lang="en-US" dirty="0"/>
          </a:p>
        </p:txBody>
      </p:sp>
    </p:spTree>
    <p:extLst>
      <p:ext uri="{BB962C8B-B14F-4D97-AF65-F5344CB8AC3E}">
        <p14:creationId xmlns:p14="http://schemas.microsoft.com/office/powerpoint/2010/main" val="2118136423"/>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5F2F92A8-C3DF-4331-ADED-28EE071C6036}" type="slidenum">
              <a:rPr lang="en-US"/>
              <a:pPr>
                <a:defRPr/>
              </a:pPr>
              <a:t>‹#›</a:t>
            </a:fld>
            <a:endParaRPr lang="en-US" dirty="0"/>
          </a:p>
        </p:txBody>
      </p:sp>
    </p:spTree>
    <p:extLst>
      <p:ext uri="{BB962C8B-B14F-4D97-AF65-F5344CB8AC3E}">
        <p14:creationId xmlns:p14="http://schemas.microsoft.com/office/powerpoint/2010/main" val="2750444753"/>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6D8137DE-2BE0-438F-9BD3-4A40B13A8BF5}" type="slidenum">
              <a:rPr lang="en-US"/>
              <a:pPr>
                <a:defRPr/>
              </a:pPr>
              <a:t>‹#›</a:t>
            </a:fld>
            <a:endParaRPr lang="en-US" dirty="0"/>
          </a:p>
        </p:txBody>
      </p:sp>
    </p:spTree>
    <p:extLst>
      <p:ext uri="{BB962C8B-B14F-4D97-AF65-F5344CB8AC3E}">
        <p14:creationId xmlns:p14="http://schemas.microsoft.com/office/powerpoint/2010/main" val="2816416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AB5AAC22-A3DB-4A51-9833-81DC43782C41}" type="slidenum">
              <a:rPr lang="en-US"/>
              <a:pPr>
                <a:defRPr/>
              </a:pPr>
              <a:t>‹#›</a:t>
            </a:fld>
            <a:endParaRPr lang="en-US" dirty="0"/>
          </a:p>
        </p:txBody>
      </p:sp>
    </p:spTree>
    <p:extLst>
      <p:ext uri="{BB962C8B-B14F-4D97-AF65-F5344CB8AC3E}">
        <p14:creationId xmlns:p14="http://schemas.microsoft.com/office/powerpoint/2010/main" val="145649925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15"/>
          <p:cNvSpPr>
            <a:spLocks/>
          </p:cNvSpPr>
          <p:nvPr/>
        </p:nvSpPr>
        <p:spPr bwMode="auto">
          <a:xfrm>
            <a:off x="485775" y="5938838"/>
            <a:ext cx="3690938"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5BA316DB-4AF6-440D-BA88-B0B2C6D53CF2}" type="slidenum">
              <a:rPr lang="en-US"/>
              <a:pPr>
                <a:defRPr/>
              </a:pPr>
              <a:t>‹#›</a:t>
            </a:fld>
            <a:endParaRPr lang="en-US" dirty="0"/>
          </a:p>
        </p:txBody>
      </p:sp>
    </p:spTree>
    <p:extLst>
      <p:ext uri="{BB962C8B-B14F-4D97-AF65-F5344CB8AC3E}">
        <p14:creationId xmlns:p14="http://schemas.microsoft.com/office/powerpoint/2010/main" val="178014583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027" name="Freeform 11"/>
          <p:cNvSpPr>
            <a:spLocks/>
          </p:cNvSpPr>
          <p:nvPr/>
        </p:nvSpPr>
        <p:spPr bwMode="auto">
          <a:xfrm>
            <a:off x="485775" y="5938838"/>
            <a:ext cx="3690938"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cs typeface="Arial" charset="0"/>
              </a:defRPr>
            </a:lvl1pPr>
            <a:extLst/>
          </a:lstStyle>
          <a:p>
            <a:pPr>
              <a:defRPr/>
            </a:pPr>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cs typeface="Arial" charset="0"/>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cs typeface="Arial" charset="0"/>
              </a:defRPr>
            </a:lvl1pPr>
            <a:extLst/>
          </a:lstStyle>
          <a:p>
            <a:pPr>
              <a:defRPr/>
            </a:pPr>
            <a:fld id="{C9D9D09B-C5B1-401B-8592-E248CF93AAF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585" r:id="rId1"/>
    <p:sldLayoutId id="2147484581" r:id="rId2"/>
    <p:sldLayoutId id="2147484586" r:id="rId3"/>
    <p:sldLayoutId id="2147484587" r:id="rId4"/>
    <p:sldLayoutId id="2147484588" r:id="rId5"/>
    <p:sldLayoutId id="2147484589" r:id="rId6"/>
    <p:sldLayoutId id="2147484582" r:id="rId7"/>
    <p:sldLayoutId id="2147484590" r:id="rId8"/>
    <p:sldLayoutId id="2147484591" r:id="rId9"/>
    <p:sldLayoutId id="2147484583" r:id="rId10"/>
    <p:sldLayoutId id="2147484584"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ercot.com/services/client_svcs/mktrk_info/"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ercot.com/content/meetings/rms/keydocs/2014/0110/08.__RMS_MarkeTrak_Task_Force_20140104.ppt"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mailto:Deborah.McKeever@ONCOR.com" TargetMode="External"/><Relationship Id="rId2" Type="http://schemas.openxmlformats.org/officeDocument/2006/relationships/hyperlink" Target="mailto:Carolyn.Reed@CenterPointEnergy.com"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mailto:Tstewart@ERCOT.com"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subTitle" idx="1"/>
          </p:nvPr>
        </p:nvSpPr>
        <p:spPr>
          <a:xfrm>
            <a:off x="685800" y="3429000"/>
            <a:ext cx="7772400" cy="1382713"/>
          </a:xfrm>
        </p:spPr>
        <p:txBody>
          <a:bodyPr/>
          <a:lstStyle/>
          <a:p>
            <a:pPr marR="0" eaLnBrk="1" hangingPunct="1">
              <a:lnSpc>
                <a:spcPct val="60000"/>
              </a:lnSpc>
            </a:pPr>
            <a:endParaRPr lang="en-US" altLang="en-US" sz="2400" smtClean="0">
              <a:latin typeface="Comic Sans MS" pitchFamily="66" charset="0"/>
            </a:endParaRPr>
          </a:p>
          <a:p>
            <a:pPr marR="0" eaLnBrk="1" hangingPunct="1">
              <a:lnSpc>
                <a:spcPct val="60000"/>
              </a:lnSpc>
            </a:pPr>
            <a:r>
              <a:rPr lang="en-US" altLang="en-US" sz="2400" smtClean="0">
                <a:latin typeface="Comic Sans MS" pitchFamily="66" charset="0"/>
              </a:rPr>
              <a:t>Update to RMS</a:t>
            </a:r>
          </a:p>
          <a:p>
            <a:pPr marR="0" eaLnBrk="1" hangingPunct="1">
              <a:lnSpc>
                <a:spcPct val="60000"/>
              </a:lnSpc>
            </a:pPr>
            <a:endParaRPr lang="en-US" altLang="en-US" sz="2400" smtClean="0">
              <a:latin typeface="Comic Sans MS" pitchFamily="66" charset="0"/>
            </a:endParaRPr>
          </a:p>
          <a:p>
            <a:pPr marR="0" eaLnBrk="1" hangingPunct="1">
              <a:lnSpc>
                <a:spcPct val="60000"/>
              </a:lnSpc>
            </a:pPr>
            <a:r>
              <a:rPr lang="en-US" altLang="en-US" sz="2400" smtClean="0">
                <a:latin typeface="Comic Sans MS" pitchFamily="66" charset="0"/>
              </a:rPr>
              <a:t>June 3, 2014</a:t>
            </a:r>
          </a:p>
          <a:p>
            <a:pPr marR="0" eaLnBrk="1" hangingPunct="1">
              <a:lnSpc>
                <a:spcPct val="60000"/>
              </a:lnSpc>
            </a:pPr>
            <a:endParaRPr lang="en-US" altLang="en-US" sz="2400" smtClean="0">
              <a:latin typeface="Comic Sans MS" pitchFamily="66" charset="0"/>
            </a:endParaRPr>
          </a:p>
          <a:p>
            <a:pPr marR="0" eaLnBrk="1" hangingPunct="1">
              <a:lnSpc>
                <a:spcPct val="60000"/>
              </a:lnSpc>
            </a:pPr>
            <a:endParaRPr lang="en-US" altLang="en-US" sz="2400" smtClean="0">
              <a:latin typeface="Comic Sans MS" pitchFamily="66" charset="0"/>
            </a:endParaRPr>
          </a:p>
          <a:p>
            <a:pPr marR="0" eaLnBrk="1" hangingPunct="1">
              <a:lnSpc>
                <a:spcPct val="60000"/>
              </a:lnSpc>
            </a:pPr>
            <a:endParaRPr lang="en-US" altLang="en-US" sz="2400" smtClean="0">
              <a:latin typeface="Comic Sans MS" pitchFamily="66" charset="0"/>
            </a:endParaRPr>
          </a:p>
          <a:p>
            <a:pPr marR="0" eaLnBrk="1" hangingPunct="1">
              <a:lnSpc>
                <a:spcPct val="60000"/>
              </a:lnSpc>
            </a:pPr>
            <a:endParaRPr lang="en-US" altLang="en-US" sz="2400" smtClean="0">
              <a:latin typeface="Comic Sans MS" pitchFamily="66" charset="0"/>
            </a:endParaRPr>
          </a:p>
          <a:p>
            <a:pPr marR="0" eaLnBrk="1" hangingPunct="1">
              <a:lnSpc>
                <a:spcPct val="60000"/>
              </a:lnSpc>
            </a:pPr>
            <a:endParaRPr lang="en-US" altLang="en-US" sz="2400" smtClean="0">
              <a:latin typeface="Comic Sans MS" pitchFamily="66" charset="0"/>
            </a:endParaRPr>
          </a:p>
          <a:p>
            <a:pPr marR="0" eaLnBrk="1" hangingPunct="1">
              <a:lnSpc>
                <a:spcPct val="60000"/>
              </a:lnSpc>
            </a:pPr>
            <a:r>
              <a:rPr lang="en-US" altLang="en-US" sz="2400" smtClean="0">
                <a:latin typeface="Comic Sans MS" pitchFamily="66" charset="0"/>
              </a:rPr>
              <a:t> </a:t>
            </a:r>
          </a:p>
        </p:txBody>
      </p:sp>
      <p:sp>
        <p:nvSpPr>
          <p:cNvPr id="9219" name="Text Box 5"/>
          <p:cNvSpPr txBox="1">
            <a:spLocks noChangeArrowheads="1"/>
          </p:cNvSpPr>
          <p:nvPr/>
        </p:nvSpPr>
        <p:spPr bwMode="auto">
          <a:xfrm>
            <a:off x="762000" y="1600200"/>
            <a:ext cx="7543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endParaRPr lang="en-US" altLang="en-US" sz="2400">
              <a:solidFill>
                <a:schemeClr val="tx2"/>
              </a:solidFill>
            </a:endParaRPr>
          </a:p>
          <a:p>
            <a:pPr algn="ctr" eaLnBrk="1" hangingPunct="1">
              <a:spcBef>
                <a:spcPct val="0"/>
              </a:spcBef>
              <a:buClrTx/>
              <a:buSzTx/>
              <a:buFontTx/>
              <a:buNone/>
            </a:pPr>
            <a:endParaRPr lang="en-US" altLang="en-US" sz="2400">
              <a:solidFill>
                <a:schemeClr val="tx2"/>
              </a:solidFill>
            </a:endParaRPr>
          </a:p>
        </p:txBody>
      </p:sp>
      <p:pic>
        <p:nvPicPr>
          <p:cNvPr id="92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275" y="1600200"/>
            <a:ext cx="7883525"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p:cNvSpPr>
          <p:nvPr>
            <p:ph type="body" idx="4294967295"/>
          </p:nvPr>
        </p:nvSpPr>
        <p:spPr>
          <a:xfrm>
            <a:off x="490538" y="1524000"/>
            <a:ext cx="8229600" cy="3916363"/>
          </a:xfrm>
        </p:spPr>
        <p:txBody>
          <a:bodyPr/>
          <a:lstStyle/>
          <a:p>
            <a:pPr marL="109537" indent="0">
              <a:buFont typeface="Wingdings 3" pitchFamily="18" charset="2"/>
              <a:buNone/>
              <a:defRPr/>
            </a:pPr>
            <a:r>
              <a:rPr lang="en-US" sz="2800" u="sng" dirty="0" smtClean="0">
                <a:latin typeface="Comic Sans MS" panose="030F0702030302020204" pitchFamily="66" charset="0"/>
              </a:rPr>
              <a:t>Next Steps</a:t>
            </a:r>
          </a:p>
          <a:p>
            <a:pPr>
              <a:defRPr/>
            </a:pPr>
            <a:r>
              <a:rPr lang="en-US" sz="2400" dirty="0" smtClean="0">
                <a:latin typeface="Comic Sans MS" panose="030F0702030302020204" pitchFamily="66" charset="0"/>
              </a:rPr>
              <a:t>Test Scripts – available mid June</a:t>
            </a:r>
          </a:p>
          <a:p>
            <a:pPr>
              <a:defRPr/>
            </a:pPr>
            <a:r>
              <a:rPr lang="en-US" sz="2400" dirty="0" smtClean="0">
                <a:latin typeface="Comic Sans MS" panose="030F0702030302020204" pitchFamily="66" charset="0"/>
              </a:rPr>
              <a:t>Updates to User’s Guide </a:t>
            </a:r>
            <a:r>
              <a:rPr lang="en-US" sz="2400" smtClean="0">
                <a:latin typeface="Comic Sans MS" panose="030F0702030302020204" pitchFamily="66" charset="0"/>
              </a:rPr>
              <a:t>– June 10</a:t>
            </a:r>
            <a:r>
              <a:rPr lang="en-US" sz="2400" baseline="30000" smtClean="0">
                <a:latin typeface="Comic Sans MS" panose="030F0702030302020204" pitchFamily="66" charset="0"/>
              </a:rPr>
              <a:t>th</a:t>
            </a:r>
            <a:r>
              <a:rPr lang="en-US" sz="2400" smtClean="0">
                <a:latin typeface="Comic Sans MS" panose="030F0702030302020204" pitchFamily="66" charset="0"/>
              </a:rPr>
              <a:t> MTTF </a:t>
            </a:r>
            <a:r>
              <a:rPr lang="en-US" sz="2400" dirty="0" smtClean="0">
                <a:latin typeface="Comic Sans MS" panose="030F0702030302020204" pitchFamily="66" charset="0"/>
              </a:rPr>
              <a:t>meeting</a:t>
            </a:r>
          </a:p>
          <a:p>
            <a:pPr>
              <a:defRPr/>
            </a:pPr>
            <a:r>
              <a:rPr lang="en-US" sz="2400" dirty="0" smtClean="0">
                <a:latin typeface="Comic Sans MS" panose="030F0702030302020204" pitchFamily="66" charset="0"/>
              </a:rPr>
              <a:t>Lessons Learned</a:t>
            </a:r>
          </a:p>
          <a:p>
            <a:pPr>
              <a:defRPr/>
            </a:pPr>
            <a:r>
              <a:rPr lang="en-US" sz="2400" dirty="0" smtClean="0">
                <a:latin typeface="Comic Sans MS" panose="030F0702030302020204" pitchFamily="66" charset="0"/>
              </a:rPr>
              <a:t>Stabilization period</a:t>
            </a:r>
          </a:p>
          <a:p>
            <a:pPr>
              <a:defRPr/>
            </a:pPr>
            <a:r>
              <a:rPr lang="en-US" sz="2400" dirty="0" smtClean="0">
                <a:latin typeface="Comic Sans MS" panose="030F0702030302020204" pitchFamily="66" charset="0"/>
              </a:rPr>
              <a:t>Sunset of Task Force</a:t>
            </a:r>
          </a:p>
          <a:p>
            <a:pPr>
              <a:defRPr/>
            </a:pPr>
            <a:endParaRPr lang="en-US" sz="2400" dirty="0">
              <a:latin typeface="Comic Sans MS" panose="030F0702030302020204" pitchFamily="66" charset="0"/>
            </a:endParaRPr>
          </a:p>
          <a:p>
            <a:pPr>
              <a:defRPr/>
            </a:pPr>
            <a:endParaRPr lang="en-US" sz="2400" dirty="0">
              <a:latin typeface="Comic Sans MS" panose="030F0702030302020204" pitchFamily="66" charset="0"/>
            </a:endParaRPr>
          </a:p>
        </p:txBody>
      </p:sp>
      <p:pic>
        <p:nvPicPr>
          <p:cNvPr id="1843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8425"/>
            <a:ext cx="7883525"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a:xfrm>
            <a:off x="457200" y="1066800"/>
            <a:ext cx="8229600" cy="4940300"/>
          </a:xfrm>
        </p:spPr>
        <p:txBody>
          <a:bodyPr/>
          <a:lstStyle/>
          <a:p>
            <a:pPr eaLnBrk="1" hangingPunct="1"/>
            <a:r>
              <a:rPr lang="en-US" altLang="en-US" sz="2400" smtClean="0">
                <a:latin typeface="Comic Sans MS" pitchFamily="66" charset="0"/>
                <a:hlinkClick r:id="rId3"/>
              </a:rPr>
              <a:t>http://www.ercot.com/services/client_svcs/mktrk_info/</a:t>
            </a:r>
            <a:endParaRPr lang="en-US" altLang="en-US" sz="2400" smtClean="0">
              <a:latin typeface="Comic Sans MS" pitchFamily="66" charset="0"/>
            </a:endParaRPr>
          </a:p>
          <a:p>
            <a:pPr eaLnBrk="1" hangingPunct="1"/>
            <a:r>
              <a:rPr lang="en-US" altLang="en-US" sz="2400" smtClean="0"/>
              <a:t>http://www.ercot.com/calendar/2014/01/20140110-RMS/</a:t>
            </a:r>
            <a:r>
              <a:rPr lang="en-US" altLang="en-US" sz="2400" u="sng" smtClean="0">
                <a:hlinkClick r:id="rId4"/>
              </a:rPr>
              <a:t>08. RMS_MarkeTrak_Task_Force_20140104</a:t>
            </a:r>
            <a:endParaRPr lang="en-US" altLang="en-US" sz="2400" smtClean="0">
              <a:latin typeface="Comic Sans MS" pitchFamily="66" charset="0"/>
            </a:endParaRPr>
          </a:p>
          <a:p>
            <a:pPr eaLnBrk="1" hangingPunct="1"/>
            <a:endParaRPr lang="en-US" altLang="en-US" sz="2400" smtClean="0">
              <a:latin typeface="Comic Sans MS" pitchFamily="66" charset="0"/>
            </a:endParaRPr>
          </a:p>
          <a:p>
            <a:pPr lvl="1" eaLnBrk="1" hangingPunct="1"/>
            <a:r>
              <a:rPr lang="en-US" altLang="en-US" sz="2000" smtClean="0">
                <a:latin typeface="Comic Sans MS" pitchFamily="66" charset="0"/>
              </a:rPr>
              <a:t>User Guide</a:t>
            </a:r>
          </a:p>
          <a:p>
            <a:pPr lvl="1" eaLnBrk="1" hangingPunct="1"/>
            <a:r>
              <a:rPr lang="en-US" altLang="en-US" sz="2000" smtClean="0">
                <a:latin typeface="Comic Sans MS" pitchFamily="66" charset="0"/>
              </a:rPr>
              <a:t>Bulk Insert Templates</a:t>
            </a:r>
          </a:p>
          <a:p>
            <a:pPr lvl="1" eaLnBrk="1" hangingPunct="1"/>
            <a:r>
              <a:rPr lang="en-US" altLang="en-US" sz="2000" smtClean="0">
                <a:latin typeface="Comic Sans MS" pitchFamily="66" charset="0"/>
              </a:rPr>
              <a:t>MarkeTrak Workflows</a:t>
            </a:r>
          </a:p>
          <a:p>
            <a:pPr lvl="1" eaLnBrk="1" hangingPunct="1"/>
            <a:r>
              <a:rPr lang="en-US" altLang="en-US" sz="2000" smtClean="0">
                <a:latin typeface="Comic Sans MS" pitchFamily="66" charset="0"/>
              </a:rPr>
              <a:t>MarkeTrak Tips and Tricks</a:t>
            </a:r>
          </a:p>
          <a:p>
            <a:pPr lvl="1" eaLnBrk="1" hangingPunct="1"/>
            <a:r>
              <a:rPr lang="en-US" altLang="en-US" sz="2000" smtClean="0">
                <a:latin typeface="Comic Sans MS" pitchFamily="66" charset="0"/>
              </a:rPr>
              <a:t>MarkeTrak API WSDL/XSD</a:t>
            </a:r>
          </a:p>
          <a:p>
            <a:pPr lvl="1" eaLnBrk="1" hangingPunct="1"/>
            <a:endParaRPr lang="en-US" altLang="en-US" sz="2000" smtClean="0">
              <a:latin typeface="Comic Sans MS" pitchFamily="66" charset="0"/>
            </a:endParaRPr>
          </a:p>
          <a:p>
            <a:pPr lvl="1" eaLnBrk="1" hangingPunct="1">
              <a:buFont typeface="Verdana" pitchFamily="34" charset="0"/>
              <a:buNone/>
            </a:pPr>
            <a:r>
              <a:rPr lang="en-US" altLang="en-US" sz="2000" smtClean="0">
                <a:latin typeface="Comic Sans MS" pitchFamily="66" charset="0"/>
              </a:rPr>
              <a:t>Also direct link from MarkeTrak tool</a:t>
            </a:r>
          </a:p>
          <a:p>
            <a:pPr lvl="1" eaLnBrk="1" hangingPunct="1"/>
            <a:endParaRPr lang="en-US" altLang="en-US" smtClean="0">
              <a:latin typeface="Comic Sans MS" pitchFamily="66" charset="0"/>
            </a:endParaRPr>
          </a:p>
        </p:txBody>
      </p:sp>
      <p:sp>
        <p:nvSpPr>
          <p:cNvPr id="3" name="Title 2"/>
          <p:cNvSpPr>
            <a:spLocks noGrp="1"/>
          </p:cNvSpPr>
          <p:nvPr>
            <p:ph type="title"/>
          </p:nvPr>
        </p:nvSpPr>
        <p:spPr>
          <a:xfrm>
            <a:off x="457200" y="274638"/>
            <a:ext cx="8229600" cy="868362"/>
          </a:xfrm>
        </p:spPr>
        <p:txBody>
          <a:bodyPr/>
          <a:lstStyle/>
          <a:p>
            <a:pPr eaLnBrk="1" fontAlgn="auto" hangingPunct="1">
              <a:spcAft>
                <a:spcPts val="0"/>
              </a:spcAft>
              <a:defRPr/>
            </a:pPr>
            <a:r>
              <a:rPr lang="en-US" dirty="0" smtClean="0">
                <a:latin typeface="Comic Sans MS" panose="030F0702030302020204" pitchFamily="66" charset="0"/>
              </a:rPr>
              <a:t>MarkeTrak  Documentation</a:t>
            </a:r>
            <a:endParaRPr lang="en-US" dirty="0">
              <a:latin typeface="Comic Sans MS" panose="030F0702030302020204"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MCj04042630000[1]"/>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3652838" y="2897188"/>
            <a:ext cx="1838325" cy="1695450"/>
          </a:xfrm>
        </p:spPr>
      </p:pic>
      <p:sp>
        <p:nvSpPr>
          <p:cNvPr id="39938" name="Rectangle 2"/>
          <p:cNvSpPr>
            <a:spLocks noGrp="1" noChangeArrowheads="1"/>
          </p:cNvSpPr>
          <p:nvPr>
            <p:ph type="title"/>
          </p:nvPr>
        </p:nvSpPr>
        <p:spPr/>
        <p:txBody>
          <a:bodyPr/>
          <a:lstStyle/>
          <a:p>
            <a:pPr eaLnBrk="1" fontAlgn="auto" hangingPunct="1">
              <a:spcAft>
                <a:spcPts val="0"/>
              </a:spcAft>
              <a:defRPr/>
            </a:pPr>
            <a:r>
              <a:rPr lang="en-US" dirty="0" smtClean="0">
                <a:latin typeface="Comic Sans MS" panose="030F0702030302020204" pitchFamily="66" charset="0"/>
              </a:rPr>
              <a:t>Questions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p:cNvSpPr>
          <p:nvPr>
            <p:ph type="body" idx="4294967295"/>
          </p:nvPr>
        </p:nvSpPr>
        <p:spPr>
          <a:xfrm>
            <a:off x="533400" y="1066800"/>
            <a:ext cx="8229600" cy="4525963"/>
          </a:xfrm>
        </p:spPr>
        <p:txBody>
          <a:bodyPr/>
          <a:lstStyle/>
          <a:p>
            <a:pPr marL="109537" indent="0">
              <a:buFont typeface="Wingdings 3" pitchFamily="18" charset="2"/>
              <a:buNone/>
              <a:defRPr/>
            </a:pPr>
            <a:r>
              <a:rPr lang="en-US" sz="2800" b="1" dirty="0" smtClean="0">
                <a:latin typeface="Comic Sans MS" panose="030F0702030302020204" pitchFamily="66" charset="0"/>
              </a:rPr>
              <a:t>Project(PR) 010_03 SCR756 </a:t>
            </a:r>
            <a:r>
              <a:rPr lang="en-US" sz="2800" b="1" dirty="0">
                <a:latin typeface="Comic Sans MS" panose="030F0702030302020204" pitchFamily="66" charset="0"/>
              </a:rPr>
              <a:t>Part B </a:t>
            </a:r>
            <a:endParaRPr lang="en-US" sz="2800" b="1" dirty="0" smtClean="0">
              <a:latin typeface="Comic Sans MS" panose="030F0702030302020204" pitchFamily="66" charset="0"/>
            </a:endParaRPr>
          </a:p>
          <a:p>
            <a:pPr marL="109537" indent="0">
              <a:buFont typeface="Wingdings 3" pitchFamily="18" charset="2"/>
              <a:buNone/>
              <a:defRPr/>
            </a:pPr>
            <a:endParaRPr lang="en-US" sz="2800" b="1" dirty="0" smtClean="0">
              <a:latin typeface="Comic Sans MS" panose="030F0702030302020204" pitchFamily="66" charset="0"/>
            </a:endParaRPr>
          </a:p>
          <a:p>
            <a:pPr marL="109537" indent="0">
              <a:buFont typeface="Wingdings 3" pitchFamily="18" charset="2"/>
              <a:buNone/>
              <a:defRPr/>
            </a:pPr>
            <a:r>
              <a:rPr lang="en-US" sz="2800" u="sng" dirty="0" smtClean="0">
                <a:latin typeface="Comic Sans MS" panose="030F0702030302020204" pitchFamily="66" charset="0"/>
              </a:rPr>
              <a:t>High Level Timeline</a:t>
            </a:r>
            <a:endParaRPr lang="en-US" sz="2000" b="1" dirty="0">
              <a:latin typeface="Comic Sans MS" panose="030F0702030302020204" pitchFamily="66" charset="0"/>
            </a:endParaRPr>
          </a:p>
          <a:p>
            <a:pPr>
              <a:defRPr/>
            </a:pPr>
            <a:r>
              <a:rPr lang="en-US" sz="2200" dirty="0">
                <a:latin typeface="Comic Sans MS" panose="030F0702030302020204" pitchFamily="66" charset="0"/>
              </a:rPr>
              <a:t>Planning </a:t>
            </a:r>
            <a:r>
              <a:rPr lang="en-US" sz="2200" dirty="0" smtClean="0">
                <a:latin typeface="Comic Sans MS" panose="030F0702030302020204" pitchFamily="66" charset="0"/>
              </a:rPr>
              <a:t>Phase - complete</a:t>
            </a:r>
          </a:p>
          <a:p>
            <a:pPr>
              <a:defRPr/>
            </a:pPr>
            <a:r>
              <a:rPr lang="en-US" sz="2200" dirty="0" smtClean="0">
                <a:latin typeface="Comic Sans MS" panose="030F0702030302020204" pitchFamily="66" charset="0"/>
              </a:rPr>
              <a:t>Execution/Development - complete</a:t>
            </a:r>
            <a:endParaRPr lang="en-US" sz="2200" dirty="0">
              <a:latin typeface="Comic Sans MS" panose="030F0702030302020204" pitchFamily="66" charset="0"/>
            </a:endParaRPr>
          </a:p>
          <a:p>
            <a:pPr>
              <a:defRPr/>
            </a:pPr>
            <a:r>
              <a:rPr lang="en-US" sz="2200" dirty="0" smtClean="0">
                <a:latin typeface="Comic Sans MS" panose="030F0702030302020204" pitchFamily="66" charset="0"/>
              </a:rPr>
              <a:t>Testing ~ underway – to be completed end of June</a:t>
            </a:r>
          </a:p>
          <a:p>
            <a:pPr>
              <a:defRPr/>
            </a:pPr>
            <a:r>
              <a:rPr lang="en-US" sz="2200" dirty="0" smtClean="0">
                <a:latin typeface="Comic Sans MS" panose="030F0702030302020204" pitchFamily="66" charset="0"/>
              </a:rPr>
              <a:t>Market Training – scheduled for June</a:t>
            </a:r>
          </a:p>
          <a:p>
            <a:pPr>
              <a:defRPr/>
            </a:pPr>
            <a:r>
              <a:rPr lang="en-US" sz="2200" dirty="0" smtClean="0">
                <a:latin typeface="Comic Sans MS" panose="030F0702030302020204" pitchFamily="66" charset="0"/>
              </a:rPr>
              <a:t>Implementation – </a:t>
            </a:r>
            <a:r>
              <a:rPr lang="en-US" sz="2200" dirty="0" smtClean="0">
                <a:solidFill>
                  <a:srgbClr val="FF0000"/>
                </a:solidFill>
                <a:latin typeface="Comic Sans MS" panose="030F0702030302020204" pitchFamily="66" charset="0"/>
              </a:rPr>
              <a:t>Go LIVE – July 26</a:t>
            </a:r>
            <a:r>
              <a:rPr lang="en-US" sz="2200" baseline="30000" dirty="0" smtClean="0">
                <a:solidFill>
                  <a:srgbClr val="FF0000"/>
                </a:solidFill>
                <a:latin typeface="Comic Sans MS" panose="030F0702030302020204" pitchFamily="66" charset="0"/>
              </a:rPr>
              <a:t>th</a:t>
            </a:r>
            <a:endParaRPr lang="en-US" sz="2200" dirty="0" smtClean="0">
              <a:solidFill>
                <a:srgbClr val="FF0000"/>
              </a:solidFill>
              <a:latin typeface="Comic Sans MS" panose="030F0702030302020204" pitchFamily="66" charset="0"/>
            </a:endParaRPr>
          </a:p>
          <a:p>
            <a:pPr>
              <a:defRPr/>
            </a:pPr>
            <a:r>
              <a:rPr lang="en-US" sz="2200" dirty="0" smtClean="0">
                <a:latin typeface="Comic Sans MS" panose="030F0702030302020204" pitchFamily="66" charset="0"/>
              </a:rPr>
              <a:t>Stabilization / Lessons Learned</a:t>
            </a:r>
          </a:p>
          <a:p>
            <a:pPr>
              <a:defRPr/>
            </a:pPr>
            <a:endParaRPr lang="en-US" sz="2200" dirty="0" smtClean="0">
              <a:latin typeface="Comic Sans MS" panose="030F0702030302020204" pitchFamily="66" charset="0"/>
            </a:endParaRPr>
          </a:p>
          <a:p>
            <a:pPr>
              <a:defRPr/>
            </a:pPr>
            <a:endParaRPr lang="en-US" sz="1800" dirty="0" smtClean="0">
              <a:latin typeface="Comic Sans MS" panose="030F0702030302020204" pitchFamily="66" charset="0"/>
            </a:endParaRPr>
          </a:p>
          <a:p>
            <a:pPr>
              <a:buFont typeface="Wingdings 3" pitchFamily="18" charset="2"/>
              <a:buNone/>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p:txBody>
      </p:sp>
      <p:pic>
        <p:nvPicPr>
          <p:cNvPr id="1024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2400"/>
            <a:ext cx="7883525"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p:cNvSpPr>
          <p:nvPr>
            <p:ph type="body" idx="4294967295"/>
          </p:nvPr>
        </p:nvSpPr>
        <p:spPr>
          <a:xfrm>
            <a:off x="457200" y="1189038"/>
            <a:ext cx="8229600" cy="4525962"/>
          </a:xfrm>
        </p:spPr>
        <p:txBody>
          <a:bodyPr/>
          <a:lstStyle/>
          <a:p>
            <a:pPr marL="109537" indent="0">
              <a:buFont typeface="Wingdings 3" pitchFamily="18" charset="2"/>
              <a:buNone/>
              <a:defRPr/>
            </a:pPr>
            <a:r>
              <a:rPr lang="en-US" sz="2800" u="sng" dirty="0" smtClean="0">
                <a:latin typeface="Comic Sans MS" panose="030F0702030302020204" pitchFamily="66" charset="0"/>
              </a:rPr>
              <a:t>Market Training Dates</a:t>
            </a:r>
          </a:p>
          <a:p>
            <a:pPr>
              <a:defRPr/>
            </a:pPr>
            <a:r>
              <a:rPr lang="en-US" sz="2400" dirty="0" smtClean="0">
                <a:latin typeface="Comic Sans MS" panose="030F0702030302020204" pitchFamily="66" charset="0"/>
              </a:rPr>
              <a:t>June 9</a:t>
            </a:r>
            <a:r>
              <a:rPr lang="en-US" sz="2400" baseline="30000" dirty="0" smtClean="0">
                <a:latin typeface="Comic Sans MS" panose="030F0702030302020204" pitchFamily="66" charset="0"/>
              </a:rPr>
              <a:t>th</a:t>
            </a:r>
            <a:r>
              <a:rPr lang="en-US" sz="2400" dirty="0" smtClean="0">
                <a:latin typeface="Comic Sans MS" panose="030F0702030302020204" pitchFamily="66" charset="0"/>
              </a:rPr>
              <a:t>, 2014 – </a:t>
            </a:r>
            <a:r>
              <a:rPr lang="en-US" sz="2400" dirty="0" smtClean="0">
                <a:solidFill>
                  <a:srgbClr val="FF0000"/>
                </a:solidFill>
                <a:latin typeface="Comic Sans MS" panose="030F0702030302020204" pitchFamily="66" charset="0"/>
              </a:rPr>
              <a:t>Houston</a:t>
            </a:r>
            <a:r>
              <a:rPr lang="en-US" sz="2400" dirty="0" smtClean="0">
                <a:latin typeface="Comic Sans MS" panose="030F0702030302020204" pitchFamily="66" charset="0"/>
              </a:rPr>
              <a:t> - </a:t>
            </a:r>
            <a:r>
              <a:rPr lang="en-US" sz="2400" dirty="0" err="1" smtClean="0">
                <a:latin typeface="Comic Sans MS" panose="030F0702030302020204" pitchFamily="66" charset="0"/>
              </a:rPr>
              <a:t>CenterPoint</a:t>
            </a:r>
            <a:r>
              <a:rPr lang="en-US" sz="2400" dirty="0" smtClean="0">
                <a:latin typeface="Comic Sans MS" panose="030F0702030302020204" pitchFamily="66" charset="0"/>
              </a:rPr>
              <a:t> Energy </a:t>
            </a:r>
          </a:p>
          <a:p>
            <a:pPr lvl="1">
              <a:defRPr/>
            </a:pPr>
            <a:r>
              <a:rPr lang="en-US" sz="1800" dirty="0">
                <a:latin typeface="Comic Sans MS" panose="030F0702030302020204" pitchFamily="66" charset="0"/>
              </a:rPr>
              <a:t>9:30 am – 3:30 pm</a:t>
            </a:r>
          </a:p>
          <a:p>
            <a:pPr lvl="1">
              <a:defRPr/>
            </a:pPr>
            <a:r>
              <a:rPr lang="en-US" sz="1800" dirty="0">
                <a:latin typeface="Comic Sans MS" panose="030F0702030302020204" pitchFamily="66" charset="0"/>
              </a:rPr>
              <a:t>RSVP to </a:t>
            </a:r>
            <a:r>
              <a:rPr lang="en-US" sz="1800" dirty="0">
                <a:solidFill>
                  <a:srgbClr val="0070C0"/>
                </a:solidFill>
                <a:latin typeface="Comic Sans MS" panose="030F0702030302020204" pitchFamily="66" charset="0"/>
                <a:hlinkClick r:id="rId2"/>
              </a:rPr>
              <a:t>Carolyn.Reed@CenterPointEnergy.com</a:t>
            </a:r>
            <a:r>
              <a:rPr lang="en-US" sz="1800" dirty="0">
                <a:latin typeface="Comic Sans MS" panose="030F0702030302020204" pitchFamily="66" charset="0"/>
              </a:rPr>
              <a:t> no later than </a:t>
            </a:r>
            <a:r>
              <a:rPr lang="en-US" sz="1800" dirty="0" smtClean="0">
                <a:latin typeface="Comic Sans MS" panose="030F0702030302020204" pitchFamily="66" charset="0"/>
              </a:rPr>
              <a:t>6/2/14</a:t>
            </a:r>
            <a:endParaRPr lang="en-US" sz="2000" dirty="0" smtClean="0">
              <a:latin typeface="Comic Sans MS" panose="030F0702030302020204" pitchFamily="66" charset="0"/>
            </a:endParaRPr>
          </a:p>
          <a:p>
            <a:pPr>
              <a:defRPr/>
            </a:pPr>
            <a:r>
              <a:rPr lang="en-US" sz="2400" dirty="0" smtClean="0">
                <a:latin typeface="Comic Sans MS" panose="030F0702030302020204" pitchFamily="66" charset="0"/>
              </a:rPr>
              <a:t>June 17</a:t>
            </a:r>
            <a:r>
              <a:rPr lang="en-US" sz="2400" baseline="30000" dirty="0" smtClean="0">
                <a:latin typeface="Comic Sans MS" panose="030F0702030302020204" pitchFamily="66" charset="0"/>
              </a:rPr>
              <a:t>th</a:t>
            </a:r>
            <a:r>
              <a:rPr lang="en-US" sz="2400" dirty="0" smtClean="0">
                <a:latin typeface="Comic Sans MS" panose="030F0702030302020204" pitchFamily="66" charset="0"/>
              </a:rPr>
              <a:t>, 2014 – </a:t>
            </a:r>
            <a:r>
              <a:rPr lang="en-US" sz="2400" dirty="0" smtClean="0">
                <a:solidFill>
                  <a:srgbClr val="FF0000"/>
                </a:solidFill>
                <a:latin typeface="Comic Sans MS" panose="030F0702030302020204" pitchFamily="66" charset="0"/>
              </a:rPr>
              <a:t>Dallas</a:t>
            </a:r>
            <a:r>
              <a:rPr lang="en-US" sz="2400" dirty="0" smtClean="0">
                <a:latin typeface="Comic Sans MS" panose="030F0702030302020204" pitchFamily="66" charset="0"/>
              </a:rPr>
              <a:t> – ONCOR </a:t>
            </a:r>
          </a:p>
          <a:p>
            <a:pPr lvl="1">
              <a:defRPr/>
            </a:pPr>
            <a:r>
              <a:rPr lang="en-US" sz="1800" dirty="0" smtClean="0">
                <a:latin typeface="Comic Sans MS" panose="030F0702030302020204" pitchFamily="66" charset="0"/>
              </a:rPr>
              <a:t>9:30 am – 3:30 pm</a:t>
            </a:r>
          </a:p>
          <a:p>
            <a:pPr lvl="1">
              <a:defRPr/>
            </a:pPr>
            <a:r>
              <a:rPr lang="en-US" sz="1800" dirty="0" smtClean="0">
                <a:latin typeface="Comic Sans MS" panose="030F0702030302020204" pitchFamily="66" charset="0"/>
              </a:rPr>
              <a:t>RSVP to </a:t>
            </a:r>
            <a:r>
              <a:rPr lang="en-US" sz="1800" dirty="0" smtClean="0">
                <a:latin typeface="Comic Sans MS" panose="030F0702030302020204" pitchFamily="66" charset="0"/>
                <a:hlinkClick r:id="rId3"/>
              </a:rPr>
              <a:t>Deborah.McKeever@ONCOR.com</a:t>
            </a:r>
            <a:r>
              <a:rPr lang="en-US" sz="1800" dirty="0" smtClean="0">
                <a:latin typeface="Comic Sans MS" panose="030F0702030302020204" pitchFamily="66" charset="0"/>
              </a:rPr>
              <a:t> no later than 6/10/14</a:t>
            </a:r>
          </a:p>
          <a:p>
            <a:pPr>
              <a:defRPr/>
            </a:pPr>
            <a:r>
              <a:rPr lang="en-US" sz="2400" dirty="0" smtClean="0">
                <a:latin typeface="Comic Sans MS" panose="030F0702030302020204" pitchFamily="66" charset="0"/>
              </a:rPr>
              <a:t>June 24</a:t>
            </a:r>
            <a:r>
              <a:rPr lang="en-US" sz="2400" baseline="30000" dirty="0" smtClean="0">
                <a:latin typeface="Comic Sans MS" panose="030F0702030302020204" pitchFamily="66" charset="0"/>
              </a:rPr>
              <a:t>th</a:t>
            </a:r>
            <a:r>
              <a:rPr lang="en-US" sz="2400" dirty="0" smtClean="0">
                <a:latin typeface="Comic Sans MS" panose="030F0702030302020204" pitchFamily="66" charset="0"/>
              </a:rPr>
              <a:t>, 2014 – </a:t>
            </a:r>
            <a:r>
              <a:rPr lang="en-US" sz="2400" dirty="0" smtClean="0">
                <a:solidFill>
                  <a:srgbClr val="FF0000"/>
                </a:solidFill>
                <a:latin typeface="Comic Sans MS" panose="030F0702030302020204" pitchFamily="66" charset="0"/>
              </a:rPr>
              <a:t>Austin </a:t>
            </a:r>
            <a:r>
              <a:rPr lang="en-US" sz="2400" dirty="0" smtClean="0">
                <a:latin typeface="Comic Sans MS" panose="030F0702030302020204" pitchFamily="66" charset="0"/>
              </a:rPr>
              <a:t>– ERCOT Met Center</a:t>
            </a:r>
          </a:p>
          <a:p>
            <a:pPr lvl="1">
              <a:defRPr/>
            </a:pPr>
            <a:r>
              <a:rPr lang="en-US" sz="1800" dirty="0" smtClean="0">
                <a:latin typeface="Comic Sans MS" panose="030F0702030302020204" pitchFamily="66" charset="0"/>
              </a:rPr>
              <a:t>10 am – 3:30 pm</a:t>
            </a:r>
          </a:p>
          <a:p>
            <a:pPr lvl="1">
              <a:defRPr/>
            </a:pPr>
            <a:r>
              <a:rPr lang="en-US" sz="1800" dirty="0" smtClean="0">
                <a:latin typeface="Comic Sans MS" panose="030F0702030302020204" pitchFamily="66" charset="0"/>
              </a:rPr>
              <a:t>RSVP to </a:t>
            </a:r>
            <a:r>
              <a:rPr lang="en-US" sz="1800" dirty="0" smtClean="0">
                <a:latin typeface="Comic Sans MS" panose="030F0702030302020204" pitchFamily="66" charset="0"/>
                <a:hlinkClick r:id="rId4"/>
              </a:rPr>
              <a:t>Tstewart@ERCOT.com</a:t>
            </a:r>
            <a:endParaRPr lang="en-US" sz="1800" dirty="0" smtClean="0">
              <a:latin typeface="Comic Sans MS" panose="030F0702030302020204" pitchFamily="66" charset="0"/>
            </a:endParaRPr>
          </a:p>
          <a:p>
            <a:pPr lvl="1">
              <a:defRPr/>
            </a:pPr>
            <a:endParaRPr lang="en-US" sz="1800" dirty="0" smtClean="0">
              <a:latin typeface="Comic Sans MS" panose="030F0702030302020204" pitchFamily="66" charset="0"/>
            </a:endParaRPr>
          </a:p>
          <a:p>
            <a:pPr marL="392113" lvl="1" indent="0">
              <a:buFont typeface="Verdana" pitchFamily="34" charset="0"/>
              <a:buNone/>
              <a:defRPr/>
            </a:pPr>
            <a:endParaRPr lang="en-US" sz="1800" dirty="0">
              <a:latin typeface="Comic Sans MS" panose="030F0702030302020204" pitchFamily="66" charset="0"/>
            </a:endParaRPr>
          </a:p>
          <a:p>
            <a:pPr lvl="1">
              <a:defRPr/>
            </a:pPr>
            <a:endParaRPr lang="en-US" sz="1800" dirty="0" smtClean="0">
              <a:latin typeface="Comic Sans MS" panose="030F0702030302020204" pitchFamily="66" charset="0"/>
            </a:endParaRPr>
          </a:p>
          <a:p>
            <a:pPr>
              <a:defRPr/>
            </a:pPr>
            <a:endParaRPr lang="en-US" sz="1800" dirty="0" smtClean="0">
              <a:latin typeface="Comic Sans MS" panose="030F0702030302020204" pitchFamily="66" charset="0"/>
            </a:endParaRPr>
          </a:p>
          <a:p>
            <a:pPr>
              <a:buFont typeface="Wingdings 3" pitchFamily="18" charset="2"/>
              <a:buNone/>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p:txBody>
      </p:sp>
      <p:pic>
        <p:nvPicPr>
          <p:cNvPr id="1126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52400"/>
            <a:ext cx="7883525"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p:cNvSpPr>
          <p:nvPr>
            <p:ph type="body" idx="4294967295"/>
          </p:nvPr>
        </p:nvSpPr>
        <p:spPr>
          <a:xfrm>
            <a:off x="533400" y="990600"/>
            <a:ext cx="8229600" cy="4525963"/>
          </a:xfrm>
        </p:spPr>
        <p:txBody>
          <a:bodyPr/>
          <a:lstStyle/>
          <a:p>
            <a:pPr marL="109537" indent="0">
              <a:buFont typeface="Wingdings 3" pitchFamily="18" charset="2"/>
              <a:buNone/>
              <a:defRPr/>
            </a:pPr>
            <a:r>
              <a:rPr lang="en-US" sz="2800" u="sng" dirty="0" err="1" smtClean="0">
                <a:latin typeface="Comic Sans MS" panose="030F0702030302020204" pitchFamily="66" charset="0"/>
              </a:rPr>
              <a:t>MarkeTrak</a:t>
            </a:r>
            <a:r>
              <a:rPr lang="en-US" sz="2800" dirty="0" smtClean="0">
                <a:latin typeface="Comic Sans MS" panose="030F0702030302020204" pitchFamily="66" charset="0"/>
              </a:rPr>
              <a:t> </a:t>
            </a:r>
            <a:r>
              <a:rPr lang="en-US" sz="1800" dirty="0" smtClean="0">
                <a:latin typeface="Comic Sans MS" panose="030F0702030302020204" pitchFamily="66" charset="0"/>
              </a:rPr>
              <a:t>is a web-based application:</a:t>
            </a:r>
          </a:p>
          <a:p>
            <a:pPr>
              <a:defRPr/>
            </a:pPr>
            <a:r>
              <a:rPr lang="en-US" sz="1800" dirty="0" smtClean="0">
                <a:latin typeface="Comic Sans MS" panose="030F0702030302020204" pitchFamily="66" charset="0"/>
              </a:rPr>
              <a:t>Used to track and manage issues identified by market participants and ERCOT</a:t>
            </a:r>
          </a:p>
          <a:p>
            <a:pPr>
              <a:defRPr/>
            </a:pPr>
            <a:r>
              <a:rPr lang="en-US" sz="1800" dirty="0" smtClean="0">
                <a:latin typeface="Comic Sans MS" panose="030F0702030302020204" pitchFamily="66" charset="0"/>
              </a:rPr>
              <a:t>Supported method to resolve retail transaction issues and data discrepancies </a:t>
            </a:r>
            <a:endParaRPr lang="en-US" sz="28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marL="109537" indent="0">
              <a:buFont typeface="Wingdings 3" pitchFamily="18" charset="2"/>
              <a:buNone/>
              <a:defRPr/>
            </a:pPr>
            <a:r>
              <a:rPr lang="en-US" sz="2800" u="sng" dirty="0" smtClean="0">
                <a:latin typeface="Comic Sans MS" panose="030F0702030302020204" pitchFamily="66" charset="0"/>
              </a:rPr>
              <a:t>Executive Summary of Benefits of PR010_03</a:t>
            </a:r>
            <a:r>
              <a:rPr lang="en-US" sz="2800" dirty="0" smtClean="0">
                <a:latin typeface="Comic Sans MS" panose="030F0702030302020204" pitchFamily="66" charset="0"/>
              </a:rPr>
              <a:t>:</a:t>
            </a:r>
          </a:p>
          <a:p>
            <a:pPr lvl="2">
              <a:buFont typeface="Wingdings" panose="05000000000000000000" pitchFamily="2" charset="2"/>
              <a:buChar char="Ø"/>
              <a:defRPr/>
            </a:pPr>
            <a:r>
              <a:rPr lang="en-US" sz="2200" dirty="0" smtClean="0">
                <a:latin typeface="Comic Sans MS" panose="030F0702030302020204" pitchFamily="66" charset="0"/>
              </a:rPr>
              <a:t>Create efficiencies</a:t>
            </a:r>
          </a:p>
          <a:p>
            <a:pPr lvl="2">
              <a:buFont typeface="Wingdings" panose="05000000000000000000" pitchFamily="2" charset="2"/>
              <a:buChar char="Ø"/>
              <a:defRPr/>
            </a:pPr>
            <a:r>
              <a:rPr lang="en-US" sz="2200" dirty="0" smtClean="0">
                <a:latin typeface="Comic Sans MS" panose="030F0702030302020204" pitchFamily="66" charset="0"/>
              </a:rPr>
              <a:t>Expand reporting features</a:t>
            </a:r>
          </a:p>
          <a:p>
            <a:pPr lvl="2">
              <a:buFont typeface="Wingdings" panose="05000000000000000000" pitchFamily="2" charset="2"/>
              <a:buChar char="Ø"/>
              <a:defRPr/>
            </a:pPr>
            <a:r>
              <a:rPr lang="en-US" sz="2200" dirty="0" smtClean="0">
                <a:latin typeface="Comic Sans MS" panose="030F0702030302020204" pitchFamily="66" charset="0"/>
              </a:rPr>
              <a:t>Improve validations</a:t>
            </a: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p:txBody>
      </p:sp>
      <p:pic>
        <p:nvPicPr>
          <p:cNvPr id="1229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8425"/>
            <a:ext cx="7883525"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p:cNvSpPr>
          <p:nvPr>
            <p:ph type="body" idx="4294967295"/>
          </p:nvPr>
        </p:nvSpPr>
        <p:spPr>
          <a:xfrm>
            <a:off x="533400" y="990600"/>
            <a:ext cx="8229600" cy="4525963"/>
          </a:xfrm>
        </p:spPr>
        <p:txBody>
          <a:bodyPr/>
          <a:lstStyle/>
          <a:p>
            <a:pPr lvl="1">
              <a:buFont typeface="Verdana" pitchFamily="34" charset="0"/>
              <a:buNone/>
              <a:defRPr/>
            </a:pPr>
            <a:r>
              <a:rPr lang="en-US" sz="2800" u="sng" dirty="0" smtClean="0">
                <a:latin typeface="Comic Sans MS" panose="030F0702030302020204" pitchFamily="66" charset="0"/>
              </a:rPr>
              <a:t>Summary of Use Cases &amp; Modifications</a:t>
            </a:r>
            <a:endParaRPr lang="en-US" sz="2800" u="sng" dirty="0">
              <a:latin typeface="Comic Sans MS" panose="030F0702030302020204" pitchFamily="66" charset="0"/>
            </a:endParaRPr>
          </a:p>
          <a:p>
            <a:pPr>
              <a:defRPr/>
            </a:pPr>
            <a:endParaRPr lang="en-US" sz="2000" dirty="0" smtClean="0">
              <a:latin typeface="Comic Sans MS" panose="030F0702030302020204" pitchFamily="66" charset="0"/>
            </a:endParaRPr>
          </a:p>
          <a:p>
            <a:pPr marL="109537" indent="0">
              <a:buFont typeface="Wingdings 3" pitchFamily="18" charset="2"/>
              <a:buNone/>
              <a:defRPr/>
            </a:pPr>
            <a:endParaRPr lang="en-US" sz="2000" dirty="0" smtClean="0">
              <a:latin typeface="Comic Sans MS" panose="030F0702030302020204" pitchFamily="66" charset="0"/>
            </a:endParaRPr>
          </a:p>
          <a:p>
            <a:pPr marL="109537" indent="0">
              <a:buFont typeface="Wingdings 3" pitchFamily="18" charset="2"/>
              <a:buNone/>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p:txBody>
      </p:sp>
      <p:pic>
        <p:nvPicPr>
          <p:cNvPr id="133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8425"/>
            <a:ext cx="7883525"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nvGraphicFramePr>
        <p:xfrm>
          <a:off x="914400" y="1752600"/>
          <a:ext cx="7426325" cy="3048000"/>
        </p:xfrm>
        <a:graphic>
          <a:graphicData uri="http://schemas.openxmlformats.org/drawingml/2006/table">
            <a:tbl>
              <a:tblPr firstRow="1" firstCol="1" bandRow="1">
                <a:tableStyleId>{5C22544A-7EE6-4342-B048-85BDC9FD1C3A}</a:tableStyleId>
              </a:tblPr>
              <a:tblGrid>
                <a:gridCol w="1449039"/>
                <a:gridCol w="5977286"/>
              </a:tblGrid>
              <a:tr h="812800">
                <a:tc>
                  <a:txBody>
                    <a:bodyPr/>
                    <a:lstStyle/>
                    <a:p>
                      <a:pPr marL="0" marR="0">
                        <a:spcBef>
                          <a:spcPts val="0"/>
                        </a:spcBef>
                        <a:spcAft>
                          <a:spcPts val="0"/>
                        </a:spcAft>
                      </a:pPr>
                      <a:r>
                        <a:rPr lang="en-US" sz="1100">
                          <a:effectLst/>
                        </a:rPr>
                        <a:t>MTTF3</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Using the current Usage/Billing workflow, create two distinct Usage and Billing subtypes 1) Usage and Billing – Missing and 2) Usage and Billing – Dispute.  This will minimize the optional fields resulting in fewer issues submitted with incorrect data.</a:t>
                      </a:r>
                      <a:endParaRPr lang="en-US" sz="1100">
                        <a:effectLst/>
                        <a:latin typeface="Calibri"/>
                        <a:ea typeface="Calibri"/>
                      </a:endParaRPr>
                    </a:p>
                  </a:txBody>
                  <a:tcPr marL="68580" marR="68580" marT="0" marB="0"/>
                </a:tc>
              </a:tr>
              <a:tr h="406400">
                <a:tc>
                  <a:txBody>
                    <a:bodyPr/>
                    <a:lstStyle/>
                    <a:p>
                      <a:pPr marL="0" marR="0">
                        <a:spcBef>
                          <a:spcPts val="0"/>
                        </a:spcBef>
                        <a:spcAft>
                          <a:spcPts val="0"/>
                        </a:spcAft>
                      </a:pPr>
                      <a:r>
                        <a:rPr lang="en-US" sz="1100">
                          <a:effectLst/>
                        </a:rPr>
                        <a:t>MTTF4</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Create new "Add User" functionality to MarkeTrak Administrator feature</a:t>
                      </a:r>
                      <a:endParaRPr lang="en-US" sz="1100">
                        <a:effectLst/>
                        <a:latin typeface="Calibri"/>
                        <a:ea typeface="Calibri"/>
                      </a:endParaRPr>
                    </a:p>
                  </a:txBody>
                  <a:tcPr marL="68580" marR="68580" marT="0" marB="0"/>
                </a:tc>
              </a:tr>
              <a:tr h="609600">
                <a:tc>
                  <a:txBody>
                    <a:bodyPr/>
                    <a:lstStyle/>
                    <a:p>
                      <a:pPr marL="0" marR="0">
                        <a:spcBef>
                          <a:spcPts val="0"/>
                        </a:spcBef>
                        <a:spcAft>
                          <a:spcPts val="0"/>
                        </a:spcAft>
                      </a:pPr>
                      <a:r>
                        <a:rPr lang="en-US" sz="1100">
                          <a:effectLst/>
                        </a:rPr>
                        <a:t>MTTF5</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Change the name of the subtype ‘Missing TXNs’ to ‘Missing Enrollment TXNs’ to help minimize confusion surrounding which transaction types are available in this subtype.</a:t>
                      </a:r>
                      <a:endParaRPr lang="en-US" sz="1100">
                        <a:effectLst/>
                        <a:latin typeface="Calibri"/>
                        <a:ea typeface="Calibri"/>
                      </a:endParaRPr>
                    </a:p>
                  </a:txBody>
                  <a:tcPr marL="68580" marR="68580" marT="0" marB="0"/>
                </a:tc>
              </a:tr>
              <a:tr h="406400">
                <a:tc>
                  <a:txBody>
                    <a:bodyPr/>
                    <a:lstStyle/>
                    <a:p>
                      <a:pPr marL="0" marR="0">
                        <a:spcBef>
                          <a:spcPts val="0"/>
                        </a:spcBef>
                        <a:spcAft>
                          <a:spcPts val="0"/>
                        </a:spcAft>
                      </a:pPr>
                      <a:r>
                        <a:rPr lang="en-US" sz="1100">
                          <a:effectLst/>
                        </a:rPr>
                        <a:t>MTTF8</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Increase validations on pre-defined fields to prevent users from entering invalid data such as dates in the BGN fields.  </a:t>
                      </a:r>
                      <a:endParaRPr lang="en-US" sz="1100">
                        <a:effectLst/>
                        <a:latin typeface="Calibri"/>
                        <a:ea typeface="Calibri"/>
                      </a:endParaRPr>
                    </a:p>
                  </a:txBody>
                  <a:tcPr marL="68580" marR="68580" marT="0" marB="0"/>
                </a:tc>
              </a:tr>
              <a:tr h="812800">
                <a:tc>
                  <a:txBody>
                    <a:bodyPr/>
                    <a:lstStyle/>
                    <a:p>
                      <a:pPr marL="0" marR="0">
                        <a:spcBef>
                          <a:spcPts val="0"/>
                        </a:spcBef>
                        <a:spcAft>
                          <a:spcPts val="0"/>
                        </a:spcAft>
                      </a:pPr>
                      <a:r>
                        <a:rPr lang="en-US" sz="1100">
                          <a:effectLst/>
                        </a:rPr>
                        <a:t>MTTF9</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dirty="0">
                          <a:effectLst/>
                        </a:rPr>
                        <a:t>For Inadvertent Gaining and Inadvertent Losing subtypes, improve the workflow and validations to ensure that the “Responsible MP” is reflected as the party that is expected to provide the next update to move the issue towards resolution.</a:t>
                      </a:r>
                      <a:endParaRPr lang="en-US" sz="1100" dirty="0">
                        <a:effectLst/>
                        <a:latin typeface="Calibri"/>
                        <a:ea typeface="Calibri"/>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p:cNvSpPr>
          <p:nvPr>
            <p:ph type="body" idx="4294967295"/>
          </p:nvPr>
        </p:nvSpPr>
        <p:spPr>
          <a:xfrm>
            <a:off x="533400" y="990600"/>
            <a:ext cx="8229600" cy="4525963"/>
          </a:xfrm>
        </p:spPr>
        <p:txBody>
          <a:bodyPr/>
          <a:lstStyle/>
          <a:p>
            <a:pPr marL="109537" indent="0">
              <a:buFont typeface="Wingdings 3" pitchFamily="18" charset="2"/>
              <a:buNone/>
              <a:defRPr/>
            </a:pPr>
            <a:endParaRPr lang="en-US" sz="2000" dirty="0" smtClean="0">
              <a:latin typeface="Comic Sans MS" panose="030F0702030302020204" pitchFamily="66" charset="0"/>
            </a:endParaRPr>
          </a:p>
          <a:p>
            <a:pPr>
              <a:defRPr/>
            </a:pPr>
            <a:endParaRPr lang="en-US" sz="2000" dirty="0" smtClean="0">
              <a:latin typeface="Comic Sans MS" panose="030F0702030302020204" pitchFamily="66" charset="0"/>
            </a:endParaRPr>
          </a:p>
        </p:txBody>
      </p:sp>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8425"/>
            <a:ext cx="7883525"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nvGraphicFramePr>
        <p:xfrm>
          <a:off x="838200" y="990600"/>
          <a:ext cx="7239000" cy="3813174"/>
        </p:xfrm>
        <a:graphic>
          <a:graphicData uri="http://schemas.openxmlformats.org/drawingml/2006/table">
            <a:tbl>
              <a:tblPr firstRow="1" firstCol="1" bandRow="1">
                <a:tableStyleId>{5C22544A-7EE6-4342-B048-85BDC9FD1C3A}</a:tableStyleId>
              </a:tblPr>
              <a:tblGrid>
                <a:gridCol w="1412488"/>
                <a:gridCol w="5826512"/>
              </a:tblGrid>
              <a:tr h="953294">
                <a:tc>
                  <a:txBody>
                    <a:bodyPr/>
                    <a:lstStyle/>
                    <a:p>
                      <a:pPr marL="0" marR="0">
                        <a:spcBef>
                          <a:spcPts val="0"/>
                        </a:spcBef>
                        <a:spcAft>
                          <a:spcPts val="0"/>
                        </a:spcAft>
                      </a:pPr>
                      <a:r>
                        <a:rPr lang="en-US" sz="1100">
                          <a:effectLst/>
                        </a:rPr>
                        <a:t>MTTF10</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Update Bulk Insert Templates by removing columns and rows that are no longer deemed necessary and script the time stamp entry to simplify the submission process.  Check formatting of templates.</a:t>
                      </a:r>
                      <a:endParaRPr lang="en-US" sz="1100">
                        <a:effectLst/>
                        <a:latin typeface="Calibri"/>
                        <a:ea typeface="Calibri"/>
                      </a:endParaRPr>
                    </a:p>
                  </a:txBody>
                  <a:tcPr marL="68580" marR="68580" marT="0" marB="0"/>
                </a:tc>
              </a:tr>
              <a:tr h="476646">
                <a:tc>
                  <a:txBody>
                    <a:bodyPr/>
                    <a:lstStyle/>
                    <a:p>
                      <a:pPr marL="0" marR="0">
                        <a:spcBef>
                          <a:spcPts val="0"/>
                        </a:spcBef>
                        <a:spcAft>
                          <a:spcPts val="0"/>
                        </a:spcAft>
                      </a:pPr>
                      <a:r>
                        <a:rPr lang="en-US" sz="1100">
                          <a:effectLst/>
                        </a:rPr>
                        <a:t>MTTF15</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Add the ability to return comments for specific date ranges on Background reports.  </a:t>
                      </a:r>
                      <a:endParaRPr lang="en-US" sz="1100">
                        <a:effectLst/>
                        <a:latin typeface="Calibri"/>
                        <a:ea typeface="Calibri"/>
                      </a:endParaRPr>
                    </a:p>
                  </a:txBody>
                  <a:tcPr marL="68580" marR="68580" marT="0" marB="0"/>
                </a:tc>
              </a:tr>
              <a:tr h="953294">
                <a:tc>
                  <a:txBody>
                    <a:bodyPr/>
                    <a:lstStyle/>
                    <a:p>
                      <a:pPr marL="0" marR="0">
                        <a:spcBef>
                          <a:spcPts val="0"/>
                        </a:spcBef>
                        <a:spcAft>
                          <a:spcPts val="0"/>
                        </a:spcAft>
                      </a:pPr>
                      <a:r>
                        <a:rPr lang="en-US" sz="1100">
                          <a:effectLst/>
                        </a:rPr>
                        <a:t>MTTF17</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Add “First Touched by TDSP” field to all DEV LSE type transactions so that market participants will know what TDSP first touched the issue and when.  If a TDSP has not yet begun working the issue, the field will be blank.</a:t>
                      </a:r>
                      <a:endParaRPr lang="en-US" sz="1100">
                        <a:effectLst/>
                        <a:latin typeface="Calibri"/>
                        <a:ea typeface="Calibri"/>
                      </a:endParaRPr>
                    </a:p>
                  </a:txBody>
                  <a:tcPr marL="68580" marR="68580" marT="0" marB="0"/>
                </a:tc>
              </a:tr>
              <a:tr h="714970">
                <a:tc>
                  <a:txBody>
                    <a:bodyPr/>
                    <a:lstStyle/>
                    <a:p>
                      <a:pPr marL="0" marR="0">
                        <a:spcBef>
                          <a:spcPts val="0"/>
                        </a:spcBef>
                        <a:spcAft>
                          <a:spcPts val="0"/>
                        </a:spcAft>
                      </a:pPr>
                      <a:r>
                        <a:rPr lang="en-US" sz="1100">
                          <a:effectLst/>
                        </a:rPr>
                        <a:t>MTTF21</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Add Service History as a required field for DEV LSE for the TDSP when a CR is the submitting MP and the modify/reassign transition is executed by the TDSP.</a:t>
                      </a:r>
                      <a:endParaRPr lang="en-US" sz="1100">
                        <a:effectLst/>
                        <a:latin typeface="Calibri"/>
                        <a:ea typeface="Calibri"/>
                      </a:endParaRPr>
                    </a:p>
                  </a:txBody>
                  <a:tcPr marL="68580" marR="68580" marT="0" marB="0"/>
                </a:tc>
              </a:tr>
              <a:tr h="714970">
                <a:tc>
                  <a:txBody>
                    <a:bodyPr/>
                    <a:lstStyle/>
                    <a:p>
                      <a:pPr marL="0" marR="0">
                        <a:spcBef>
                          <a:spcPts val="0"/>
                        </a:spcBef>
                        <a:spcAft>
                          <a:spcPts val="0"/>
                        </a:spcAft>
                      </a:pPr>
                      <a:r>
                        <a:rPr lang="en-US" sz="1100">
                          <a:effectLst/>
                        </a:rPr>
                        <a:t>MTTF22</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dirty="0">
                          <a:effectLst/>
                        </a:rPr>
                        <a:t>For the Missing TXN subtype, add the 867_02, 814_PC, and 814_PD transactions to the list in the Tran Type drop-down field.</a:t>
                      </a:r>
                      <a:endParaRPr lang="en-US" sz="1100" dirty="0">
                        <a:effectLst/>
                        <a:latin typeface="Calibri"/>
                        <a:ea typeface="Calibri"/>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p:cNvSpPr>
          <p:nvPr>
            <p:ph type="body" idx="4294967295"/>
          </p:nvPr>
        </p:nvSpPr>
        <p:spPr>
          <a:xfrm>
            <a:off x="533400" y="990600"/>
            <a:ext cx="8229600" cy="4525963"/>
          </a:xfrm>
        </p:spPr>
        <p:txBody>
          <a:bodyPr/>
          <a:lstStyle/>
          <a:p>
            <a:pPr marL="107950" indent="0">
              <a:buFont typeface="Wingdings 3" pitchFamily="18" charset="2"/>
              <a:buNone/>
            </a:pPr>
            <a:endParaRPr lang="en-US" altLang="en-US" sz="2100" smtClean="0">
              <a:latin typeface="Comic Sans MS" pitchFamily="66" charset="0"/>
            </a:endParaRPr>
          </a:p>
        </p:txBody>
      </p:sp>
      <p:pic>
        <p:nvPicPr>
          <p:cNvPr id="1536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8425"/>
            <a:ext cx="7883525"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nvGraphicFramePr>
        <p:xfrm>
          <a:off x="762000" y="1066801"/>
          <a:ext cx="7467600" cy="3581399"/>
        </p:xfrm>
        <a:graphic>
          <a:graphicData uri="http://schemas.openxmlformats.org/drawingml/2006/table">
            <a:tbl>
              <a:tblPr firstRow="1" firstCol="1" bandRow="1">
                <a:tableStyleId>{5C22544A-7EE6-4342-B048-85BDC9FD1C3A}</a:tableStyleId>
              </a:tblPr>
              <a:tblGrid>
                <a:gridCol w="1457092"/>
                <a:gridCol w="6010508"/>
              </a:tblGrid>
              <a:tr h="325583">
                <a:tc>
                  <a:txBody>
                    <a:bodyPr/>
                    <a:lstStyle/>
                    <a:p>
                      <a:pPr marL="0" marR="0">
                        <a:spcBef>
                          <a:spcPts val="0"/>
                        </a:spcBef>
                        <a:spcAft>
                          <a:spcPts val="0"/>
                        </a:spcAft>
                      </a:pPr>
                      <a:r>
                        <a:rPr lang="en-US" sz="1100" dirty="0">
                          <a:effectLst/>
                        </a:rPr>
                        <a:t>MTTF23</a:t>
                      </a:r>
                      <a:endParaRPr lang="en-US" sz="1100" dirty="0">
                        <a:effectLst/>
                        <a:latin typeface="Calibri"/>
                        <a:ea typeface="Calibri"/>
                      </a:endParaRPr>
                    </a:p>
                  </a:txBody>
                  <a:tcPr marL="68580" marR="68580" marT="0" marB="0"/>
                </a:tc>
                <a:tc>
                  <a:txBody>
                    <a:bodyPr/>
                    <a:lstStyle/>
                    <a:p>
                      <a:pPr marL="0" marR="0">
                        <a:spcBef>
                          <a:spcPts val="0"/>
                        </a:spcBef>
                        <a:spcAft>
                          <a:spcPts val="0"/>
                        </a:spcAft>
                      </a:pPr>
                      <a:r>
                        <a:rPr lang="en-US" sz="1100" dirty="0">
                          <a:solidFill>
                            <a:schemeClr val="tx1"/>
                          </a:solidFill>
                          <a:effectLst/>
                          <a:highlight>
                            <a:srgbClr val="FFFF00"/>
                          </a:highlight>
                        </a:rPr>
                        <a:t>Add the ability to retrieve and download attachments via the API.</a:t>
                      </a:r>
                      <a:endParaRPr lang="en-US" sz="1100" dirty="0">
                        <a:solidFill>
                          <a:schemeClr val="tx1"/>
                        </a:solidFill>
                        <a:effectLst/>
                        <a:latin typeface="Calibri"/>
                        <a:ea typeface="Calibri"/>
                      </a:endParaRPr>
                    </a:p>
                  </a:txBody>
                  <a:tcPr marL="68580" marR="68580" marT="0" marB="0"/>
                </a:tc>
              </a:tr>
              <a:tr h="651163">
                <a:tc>
                  <a:txBody>
                    <a:bodyPr/>
                    <a:lstStyle/>
                    <a:p>
                      <a:pPr marL="0" marR="0">
                        <a:spcBef>
                          <a:spcPts val="0"/>
                        </a:spcBef>
                        <a:spcAft>
                          <a:spcPts val="0"/>
                        </a:spcAft>
                      </a:pPr>
                      <a:r>
                        <a:rPr lang="en-US" sz="1100">
                          <a:effectLst/>
                        </a:rPr>
                        <a:t>MTTF24</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Add Additional Subtypes to the Contact Type field in the MarkeTrak Contact List (Rolodex) table.</a:t>
                      </a:r>
                      <a:endParaRPr lang="en-US" sz="1100">
                        <a:effectLst/>
                        <a:latin typeface="Calibri"/>
                        <a:ea typeface="Calibri"/>
                      </a:endParaRPr>
                    </a:p>
                  </a:txBody>
                  <a:tcPr marL="68580" marR="68580" marT="0" marB="0"/>
                </a:tc>
              </a:tr>
              <a:tr h="976745">
                <a:tc>
                  <a:txBody>
                    <a:bodyPr/>
                    <a:lstStyle/>
                    <a:p>
                      <a:pPr marL="0" marR="0">
                        <a:spcBef>
                          <a:spcPts val="0"/>
                        </a:spcBef>
                        <a:spcAft>
                          <a:spcPts val="0"/>
                        </a:spcAft>
                      </a:pPr>
                      <a:r>
                        <a:rPr lang="en-US" sz="1100" dirty="0">
                          <a:effectLst/>
                        </a:rPr>
                        <a:t>MTTF25</a:t>
                      </a:r>
                      <a:endParaRPr lang="en-US" sz="1100" dirty="0">
                        <a:effectLst/>
                        <a:latin typeface="Calibri"/>
                        <a:ea typeface="Calibri"/>
                      </a:endParaRPr>
                    </a:p>
                  </a:txBody>
                  <a:tcPr marL="68580" marR="68580" marT="0" marB="0"/>
                </a:tc>
                <a:tc>
                  <a:txBody>
                    <a:bodyPr/>
                    <a:lstStyle/>
                    <a:p>
                      <a:pPr marL="0" marR="0">
                        <a:spcBef>
                          <a:spcPts val="0"/>
                        </a:spcBef>
                        <a:spcAft>
                          <a:spcPts val="0"/>
                        </a:spcAft>
                      </a:pPr>
                      <a:r>
                        <a:rPr lang="en-US" sz="1100" dirty="0">
                          <a:effectLst/>
                        </a:rPr>
                        <a:t>Using the current Usage/Billing workflow, add the ability to validate ROR is the Submitting market participant to prevent users from creating invalid issues.  This will apply to Usage Billing – Missing and Usage Billing-Dispute workflows.</a:t>
                      </a:r>
                      <a:endParaRPr lang="en-US" sz="1100" dirty="0">
                        <a:effectLst/>
                        <a:latin typeface="Calibri"/>
                        <a:ea typeface="Calibri"/>
                      </a:endParaRPr>
                    </a:p>
                  </a:txBody>
                  <a:tcPr marL="68580" marR="68580" marT="0" marB="0"/>
                </a:tc>
              </a:tr>
              <a:tr h="325582">
                <a:tc>
                  <a:txBody>
                    <a:bodyPr/>
                    <a:lstStyle/>
                    <a:p>
                      <a:pPr marL="0" marR="0">
                        <a:spcBef>
                          <a:spcPts val="0"/>
                        </a:spcBef>
                        <a:spcAft>
                          <a:spcPts val="0"/>
                        </a:spcAft>
                      </a:pPr>
                      <a:r>
                        <a:rPr lang="en-US" sz="1100">
                          <a:effectLst/>
                        </a:rPr>
                        <a:t>MTTF26</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Review for additional canned background reports.</a:t>
                      </a:r>
                      <a:endParaRPr lang="en-US" sz="1100">
                        <a:effectLst/>
                        <a:latin typeface="Calibri"/>
                        <a:ea typeface="Calibri"/>
                      </a:endParaRPr>
                    </a:p>
                  </a:txBody>
                  <a:tcPr marL="68580" marR="68580" marT="0" marB="0"/>
                </a:tc>
              </a:tr>
              <a:tr h="651163">
                <a:tc>
                  <a:txBody>
                    <a:bodyPr/>
                    <a:lstStyle/>
                    <a:p>
                      <a:pPr marL="0" marR="0">
                        <a:spcBef>
                          <a:spcPts val="0"/>
                        </a:spcBef>
                        <a:spcAft>
                          <a:spcPts val="0"/>
                        </a:spcAft>
                      </a:pPr>
                      <a:r>
                        <a:rPr lang="en-US" sz="1100">
                          <a:effectLst/>
                        </a:rPr>
                        <a:t>MTTF27</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ESIID duplicate warning message expanded to include hyperlinks to other MarkeTrak issues with that ESIID.</a:t>
                      </a:r>
                      <a:endParaRPr lang="en-US" sz="1100">
                        <a:effectLst/>
                        <a:latin typeface="Calibri"/>
                        <a:ea typeface="Calibri"/>
                      </a:endParaRPr>
                    </a:p>
                  </a:txBody>
                  <a:tcPr marL="68580" marR="68580" marT="0" marB="0"/>
                </a:tc>
              </a:tr>
              <a:tr h="651163">
                <a:tc>
                  <a:txBody>
                    <a:bodyPr/>
                    <a:lstStyle/>
                    <a:p>
                      <a:pPr marL="0" marR="0">
                        <a:spcBef>
                          <a:spcPts val="0"/>
                        </a:spcBef>
                        <a:spcAft>
                          <a:spcPts val="0"/>
                        </a:spcAft>
                      </a:pPr>
                      <a:r>
                        <a:rPr lang="en-US" sz="1100">
                          <a:effectLst/>
                        </a:rPr>
                        <a:t>MTTF28</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dirty="0">
                          <a:effectLst/>
                        </a:rPr>
                        <a:t>Auto close escalation and notification messages for issues remaining in Pending (not yet submitted) state for greater than three days.</a:t>
                      </a:r>
                      <a:endParaRPr lang="en-US" sz="1100" dirty="0">
                        <a:effectLst/>
                        <a:latin typeface="Calibri"/>
                        <a:ea typeface="Calibri"/>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p:cNvSpPr>
          <p:nvPr>
            <p:ph type="body" idx="4294967295"/>
          </p:nvPr>
        </p:nvSpPr>
        <p:spPr>
          <a:xfrm>
            <a:off x="533400" y="990600"/>
            <a:ext cx="8229600" cy="4525963"/>
          </a:xfrm>
        </p:spPr>
        <p:txBody>
          <a:bodyPr/>
          <a:lstStyle/>
          <a:p>
            <a:pPr marL="107950" indent="0">
              <a:buFont typeface="Wingdings 3" pitchFamily="18" charset="2"/>
              <a:buNone/>
            </a:pPr>
            <a:endParaRPr lang="en-US" altLang="en-US" sz="2100" smtClean="0">
              <a:latin typeface="Comic Sans MS" pitchFamily="66" charset="0"/>
            </a:endParaRPr>
          </a:p>
        </p:txBody>
      </p:sp>
      <p:pic>
        <p:nvPicPr>
          <p:cNvPr id="1638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8425"/>
            <a:ext cx="7883525"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nvGraphicFramePr>
        <p:xfrm>
          <a:off x="762000" y="990600"/>
          <a:ext cx="7578725" cy="3810001"/>
        </p:xfrm>
        <a:graphic>
          <a:graphicData uri="http://schemas.openxmlformats.org/drawingml/2006/table">
            <a:tbl>
              <a:tblPr firstRow="1" firstCol="1" bandRow="1">
                <a:tableStyleId>{5C22544A-7EE6-4342-B048-85BDC9FD1C3A}</a:tableStyleId>
              </a:tblPr>
              <a:tblGrid>
                <a:gridCol w="1478776"/>
                <a:gridCol w="6099949"/>
              </a:tblGrid>
              <a:tr h="586154">
                <a:tc>
                  <a:txBody>
                    <a:bodyPr/>
                    <a:lstStyle/>
                    <a:p>
                      <a:pPr marL="0" marR="0">
                        <a:spcBef>
                          <a:spcPts val="0"/>
                        </a:spcBef>
                        <a:spcAft>
                          <a:spcPts val="0"/>
                        </a:spcAft>
                      </a:pPr>
                      <a:r>
                        <a:rPr lang="en-US" sz="1100" dirty="0">
                          <a:effectLst/>
                        </a:rPr>
                        <a:t>MTTF30</a:t>
                      </a:r>
                      <a:endParaRPr lang="en-US" sz="1100" dirty="0">
                        <a:effectLst/>
                        <a:latin typeface="Calibri"/>
                        <a:ea typeface="Calibri"/>
                      </a:endParaRPr>
                    </a:p>
                  </a:txBody>
                  <a:tcPr marL="68580" marR="68580" marT="0" marB="0"/>
                </a:tc>
                <a:tc>
                  <a:txBody>
                    <a:bodyPr/>
                    <a:lstStyle/>
                    <a:p>
                      <a:pPr marL="0" marR="0">
                        <a:spcBef>
                          <a:spcPts val="0"/>
                        </a:spcBef>
                        <a:spcAft>
                          <a:spcPts val="0"/>
                        </a:spcAft>
                      </a:pPr>
                      <a:r>
                        <a:rPr lang="en-US" sz="1100">
                          <a:effectLst/>
                        </a:rPr>
                        <a:t>Add the ability to execute and retrieve Background Reports via the API.</a:t>
                      </a:r>
                      <a:endParaRPr lang="en-US" sz="1100">
                        <a:effectLst/>
                        <a:latin typeface="Calibri"/>
                        <a:ea typeface="Calibri"/>
                      </a:endParaRPr>
                    </a:p>
                  </a:txBody>
                  <a:tcPr marL="68580" marR="68580" marT="0" marB="0"/>
                </a:tc>
              </a:tr>
              <a:tr h="586154">
                <a:tc>
                  <a:txBody>
                    <a:bodyPr/>
                    <a:lstStyle/>
                    <a:p>
                      <a:pPr marL="0" marR="0">
                        <a:spcBef>
                          <a:spcPts val="0"/>
                        </a:spcBef>
                        <a:spcAft>
                          <a:spcPts val="0"/>
                        </a:spcAft>
                      </a:pPr>
                      <a:r>
                        <a:rPr lang="en-US" sz="1100">
                          <a:effectLst/>
                        </a:rPr>
                        <a:t>MTTF31</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dirty="0">
                          <a:effectLst/>
                        </a:rPr>
                        <a:t>Require 814_20 field for Premise Type/Service Address subtypes.</a:t>
                      </a:r>
                      <a:endParaRPr lang="en-US" sz="1100" dirty="0">
                        <a:effectLst/>
                        <a:latin typeface="Calibri"/>
                        <a:ea typeface="Calibri"/>
                      </a:endParaRPr>
                    </a:p>
                  </a:txBody>
                  <a:tcPr marL="68580" marR="68580" marT="0" marB="0"/>
                </a:tc>
              </a:tr>
              <a:tr h="586154">
                <a:tc>
                  <a:txBody>
                    <a:bodyPr/>
                    <a:lstStyle/>
                    <a:p>
                      <a:pPr marL="0" marR="0">
                        <a:spcBef>
                          <a:spcPts val="0"/>
                        </a:spcBef>
                        <a:spcAft>
                          <a:spcPts val="0"/>
                        </a:spcAft>
                      </a:pPr>
                      <a:r>
                        <a:rPr lang="en-US" sz="1100">
                          <a:effectLst/>
                        </a:rPr>
                        <a:t>MTTF33</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Create automatic transition for no regaining Siebel status (IAG and IAL).</a:t>
                      </a:r>
                      <a:endParaRPr lang="en-US" sz="1100">
                        <a:effectLst/>
                        <a:latin typeface="Calibri"/>
                        <a:ea typeface="Calibri"/>
                      </a:endParaRPr>
                    </a:p>
                  </a:txBody>
                  <a:tcPr marL="68580" marR="68580" marT="0" marB="0"/>
                </a:tc>
              </a:tr>
              <a:tr h="586154">
                <a:tc>
                  <a:txBody>
                    <a:bodyPr/>
                    <a:lstStyle/>
                    <a:p>
                      <a:pPr marL="0" marR="0">
                        <a:spcBef>
                          <a:spcPts val="0"/>
                        </a:spcBef>
                        <a:spcAft>
                          <a:spcPts val="0"/>
                        </a:spcAft>
                      </a:pPr>
                      <a:r>
                        <a:rPr lang="en-US" sz="1100">
                          <a:effectLst/>
                        </a:rPr>
                        <a:t>MTTF34</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Change the TDSP matches validation from a warning to an error message.</a:t>
                      </a:r>
                      <a:endParaRPr lang="en-US" sz="1100">
                        <a:effectLst/>
                        <a:latin typeface="Calibri"/>
                        <a:ea typeface="Calibri"/>
                      </a:endParaRPr>
                    </a:p>
                  </a:txBody>
                  <a:tcPr marL="68580" marR="68580" marT="0" marB="0"/>
                </a:tc>
              </a:tr>
              <a:tr h="293077">
                <a:tc>
                  <a:txBody>
                    <a:bodyPr/>
                    <a:lstStyle/>
                    <a:p>
                      <a:pPr marL="0" marR="0">
                        <a:spcBef>
                          <a:spcPts val="0"/>
                        </a:spcBef>
                        <a:spcAft>
                          <a:spcPts val="0"/>
                        </a:spcAft>
                      </a:pPr>
                      <a:r>
                        <a:rPr lang="en-US" sz="1100">
                          <a:effectLst/>
                        </a:rPr>
                        <a:t>MTTF35</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Add Recipient DUNs number to MarkeTrak generated emails.</a:t>
                      </a:r>
                      <a:endParaRPr lang="en-US" sz="1100">
                        <a:effectLst/>
                        <a:latin typeface="Calibri"/>
                        <a:ea typeface="Calibri"/>
                      </a:endParaRPr>
                    </a:p>
                  </a:txBody>
                  <a:tcPr marL="68580" marR="68580" marT="0" marB="0"/>
                </a:tc>
              </a:tr>
              <a:tr h="293077">
                <a:tc>
                  <a:txBody>
                    <a:bodyPr/>
                    <a:lstStyle/>
                    <a:p>
                      <a:pPr marL="0" marR="0">
                        <a:spcBef>
                          <a:spcPts val="0"/>
                        </a:spcBef>
                        <a:spcAft>
                          <a:spcPts val="0"/>
                        </a:spcAft>
                      </a:pPr>
                      <a:r>
                        <a:rPr lang="en-US" sz="1100">
                          <a:effectLst/>
                        </a:rPr>
                        <a:t>MTTF36</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Add SMRD and MVI priority for Regaining Transaction.</a:t>
                      </a:r>
                      <a:endParaRPr lang="en-US" sz="1100">
                        <a:effectLst/>
                        <a:latin typeface="Calibri"/>
                        <a:ea typeface="Calibri"/>
                      </a:endParaRPr>
                    </a:p>
                  </a:txBody>
                  <a:tcPr marL="68580" marR="68580" marT="0" marB="0"/>
                </a:tc>
              </a:tr>
              <a:tr h="879231">
                <a:tc>
                  <a:txBody>
                    <a:bodyPr/>
                    <a:lstStyle/>
                    <a:p>
                      <a:pPr marL="0" marR="0">
                        <a:spcBef>
                          <a:spcPts val="0"/>
                        </a:spcBef>
                        <a:spcAft>
                          <a:spcPts val="0"/>
                        </a:spcAft>
                      </a:pPr>
                      <a:r>
                        <a:rPr lang="en-US" sz="1100">
                          <a:effectLst/>
                        </a:rPr>
                        <a:t>MTTF37</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dirty="0">
                          <a:effectLst/>
                        </a:rPr>
                        <a:t>Add an escalation email if an issue has been in states of ‘New’ for more than </a:t>
                      </a:r>
                      <a:r>
                        <a:rPr lang="en-US" sz="1100" dirty="0" smtClean="0">
                          <a:effectLst/>
                        </a:rPr>
                        <a:t>3</a:t>
                      </a:r>
                      <a:r>
                        <a:rPr lang="en-US" sz="1100" baseline="0" dirty="0" smtClean="0">
                          <a:effectLst/>
                        </a:rPr>
                        <a:t> </a:t>
                      </a:r>
                      <a:r>
                        <a:rPr lang="en-US" sz="1100" dirty="0" smtClean="0">
                          <a:effectLst/>
                        </a:rPr>
                        <a:t>calendar </a:t>
                      </a:r>
                      <a:r>
                        <a:rPr lang="en-US" sz="1100" dirty="0">
                          <a:effectLst/>
                        </a:rPr>
                        <a:t>days. </a:t>
                      </a:r>
                      <a:endParaRPr lang="en-US" sz="1100" dirty="0">
                        <a:effectLst/>
                        <a:latin typeface="Calibri"/>
                        <a:ea typeface="Calibri"/>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p:cNvSpPr>
          <p:nvPr>
            <p:ph type="body" idx="4294967295"/>
          </p:nvPr>
        </p:nvSpPr>
        <p:spPr>
          <a:xfrm>
            <a:off x="490538" y="914400"/>
            <a:ext cx="8229600" cy="4525963"/>
          </a:xfrm>
        </p:spPr>
        <p:txBody>
          <a:bodyPr/>
          <a:lstStyle/>
          <a:p>
            <a:pPr marL="107950" indent="0">
              <a:buFont typeface="Wingdings 3" pitchFamily="18" charset="2"/>
              <a:buNone/>
            </a:pPr>
            <a:endParaRPr lang="en-US" altLang="en-US" sz="2100" smtClean="0">
              <a:latin typeface="Comic Sans MS" pitchFamily="66" charset="0"/>
            </a:endParaRPr>
          </a:p>
        </p:txBody>
      </p:sp>
      <p:pic>
        <p:nvPicPr>
          <p:cNvPr id="174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8425"/>
            <a:ext cx="7883525"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nvGraphicFramePr>
        <p:xfrm>
          <a:off x="457200" y="990600"/>
          <a:ext cx="7696200" cy="2590800"/>
        </p:xfrm>
        <a:graphic>
          <a:graphicData uri="http://schemas.openxmlformats.org/drawingml/2006/table">
            <a:tbl>
              <a:tblPr firstRow="1" firstCol="1" bandRow="1">
                <a:tableStyleId>{5C22544A-7EE6-4342-B048-85BDC9FD1C3A}</a:tableStyleId>
              </a:tblPr>
              <a:tblGrid>
                <a:gridCol w="1501698"/>
                <a:gridCol w="6194502"/>
              </a:tblGrid>
              <a:tr h="1295400">
                <a:tc>
                  <a:txBody>
                    <a:bodyPr/>
                    <a:lstStyle/>
                    <a:p>
                      <a:pPr marL="0" marR="0">
                        <a:spcBef>
                          <a:spcPts val="0"/>
                        </a:spcBef>
                        <a:spcAft>
                          <a:spcPts val="0"/>
                        </a:spcAft>
                      </a:pPr>
                      <a:r>
                        <a:rPr lang="en-US" sz="1100">
                          <a:effectLst/>
                        </a:rPr>
                        <a:t>MTTF40</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Add optional fields to the ‘997 Issues’ subtype to provide additional information about the transaction for which the 997 functional acknowledgement is missing.</a:t>
                      </a:r>
                      <a:endParaRPr lang="en-US" sz="1100">
                        <a:effectLst/>
                        <a:latin typeface="Calibri"/>
                        <a:ea typeface="Calibri"/>
                      </a:endParaRPr>
                    </a:p>
                  </a:txBody>
                  <a:tcPr marL="68580" marR="68580" marT="0" marB="0"/>
                </a:tc>
              </a:tr>
              <a:tr h="863600">
                <a:tc>
                  <a:txBody>
                    <a:bodyPr/>
                    <a:lstStyle/>
                    <a:p>
                      <a:pPr marL="0" marR="0">
                        <a:spcBef>
                          <a:spcPts val="0"/>
                        </a:spcBef>
                        <a:spcAft>
                          <a:spcPts val="0"/>
                        </a:spcAft>
                      </a:pPr>
                      <a:r>
                        <a:rPr lang="en-US" sz="1100">
                          <a:effectLst/>
                        </a:rPr>
                        <a:t>MTTF44</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a:effectLst/>
                        </a:rPr>
                        <a:t>Add the ability to differentiate in the Background Reports based on additional criteria in the issues.</a:t>
                      </a:r>
                      <a:endParaRPr lang="en-US" sz="1100">
                        <a:effectLst/>
                        <a:latin typeface="Calibri"/>
                        <a:ea typeface="Calibri"/>
                      </a:endParaRPr>
                    </a:p>
                  </a:txBody>
                  <a:tcPr marL="68580" marR="68580" marT="0" marB="0"/>
                </a:tc>
              </a:tr>
              <a:tr h="431800">
                <a:tc>
                  <a:txBody>
                    <a:bodyPr/>
                    <a:lstStyle/>
                    <a:p>
                      <a:pPr marL="0" marR="0">
                        <a:spcBef>
                          <a:spcPts val="0"/>
                        </a:spcBef>
                        <a:spcAft>
                          <a:spcPts val="0"/>
                        </a:spcAft>
                      </a:pPr>
                      <a:r>
                        <a:rPr lang="en-US" sz="1100">
                          <a:effectLst/>
                        </a:rPr>
                        <a:t>MTTF46</a:t>
                      </a:r>
                      <a:endParaRPr lang="en-US" sz="1100">
                        <a:effectLst/>
                        <a:latin typeface="Calibri"/>
                        <a:ea typeface="Calibri"/>
                      </a:endParaRPr>
                    </a:p>
                  </a:txBody>
                  <a:tcPr marL="68580" marR="68580" marT="0" marB="0"/>
                </a:tc>
                <a:tc>
                  <a:txBody>
                    <a:bodyPr/>
                    <a:lstStyle/>
                    <a:p>
                      <a:pPr marL="0" marR="0">
                        <a:spcBef>
                          <a:spcPts val="0"/>
                        </a:spcBef>
                        <a:spcAft>
                          <a:spcPts val="0"/>
                        </a:spcAft>
                      </a:pPr>
                      <a:r>
                        <a:rPr lang="en-US" sz="1100" dirty="0">
                          <a:effectLst/>
                        </a:rPr>
                        <a:t>Add help function to field labels on Inadvertent Subtypes.</a:t>
                      </a:r>
                      <a:endParaRPr lang="en-US" sz="1100" dirty="0">
                        <a:effectLst/>
                        <a:latin typeface="Calibri"/>
                        <a:ea typeface="Calibri"/>
                      </a:endParaRPr>
                    </a:p>
                  </a:txBody>
                  <a:tcPr marL="68580" marR="68580" marT="0" marB="0"/>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Concourse</Template>
  <TotalTime>35716</TotalTime>
  <Words>745</Words>
  <Application>Microsoft Office PowerPoint</Application>
  <PresentationFormat>On-screen Show (4:3)</PresentationFormat>
  <Paragraphs>130</Paragraphs>
  <Slides>12</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Verdana</vt:lpstr>
      <vt:lpstr>Arial</vt:lpstr>
      <vt:lpstr>Lucida Sans Unicode</vt:lpstr>
      <vt:lpstr>Wingdings 3</vt:lpstr>
      <vt:lpstr>Wingdings 2</vt:lpstr>
      <vt:lpstr>Comic Sans MS</vt:lpstr>
      <vt:lpstr>Wingdings</vt:lpstr>
      <vt:lpstr>Calibri</vt: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MarkeTrak  Documentation</vt:lpstr>
      <vt:lpstr>Questions </vt:lpstr>
    </vt:vector>
  </TitlesOfParts>
  <Company>CenterPoint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MarkeTrak Task Force</dc:title>
  <dc:creator>00015621</dc:creator>
  <cp:lastModifiedBy>Reed, Carolyn E.</cp:lastModifiedBy>
  <cp:revision>595</cp:revision>
  <dcterms:created xsi:type="dcterms:W3CDTF">2007-08-07T19:55:41Z</dcterms:created>
  <dcterms:modified xsi:type="dcterms:W3CDTF">2014-05-29T18:02:29Z</dcterms:modified>
</cp:coreProperties>
</file>