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5" r:id="rId6"/>
    <p:sldId id="269" r:id="rId7"/>
    <p:sldId id="266" r:id="rId8"/>
    <p:sldId id="260" r:id="rId9"/>
    <p:sldId id="268" r:id="rId10"/>
    <p:sldId id="279" r:id="rId11"/>
    <p:sldId id="270" r:id="rId12"/>
    <p:sldId id="282" r:id="rId13"/>
    <p:sldId id="272" r:id="rId14"/>
    <p:sldId id="273" r:id="rId15"/>
    <p:sldId id="274" r:id="rId16"/>
    <p:sldId id="280" r:id="rId17"/>
    <p:sldId id="276" r:id="rId18"/>
    <p:sldId id="283" r:id="rId19"/>
    <p:sldId id="281" r:id="rId20"/>
    <p:sldId id="284" r:id="rId21"/>
    <p:sldId id="285" r:id="rId22"/>
    <p:sldId id="261" r:id="rId23"/>
    <p:sldId id="264" r:id="rId24"/>
    <p:sldId id="286" r:id="rId25"/>
    <p:sldId id="287" r:id="rId26"/>
    <p:sldId id="288" r:id="rId27"/>
    <p:sldId id="289" r:id="rId28"/>
    <p:sldId id="290"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FAA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DB34393-17A4-432D-ACDC-9A31733F1B8A}" type="slidenum">
              <a:rPr lang="en-US"/>
              <a:pPr>
                <a:defRPr/>
              </a:pPr>
              <a:t>‹#›</a:t>
            </a:fld>
            <a:endParaRPr lang="en-US" dirty="0"/>
          </a:p>
        </p:txBody>
      </p:sp>
    </p:spTree>
    <p:extLst>
      <p:ext uri="{BB962C8B-B14F-4D97-AF65-F5344CB8AC3E}">
        <p14:creationId xmlns:p14="http://schemas.microsoft.com/office/powerpoint/2010/main" val="225918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BCD2959-35A5-4150-8C23-B46CCDF62525}" type="slidenum">
              <a:rPr lang="en-US"/>
              <a:pPr>
                <a:defRPr/>
              </a:pPr>
              <a:t>‹#›</a:t>
            </a:fld>
            <a:endParaRPr lang="en-US" dirty="0"/>
          </a:p>
        </p:txBody>
      </p:sp>
    </p:spTree>
    <p:extLst>
      <p:ext uri="{BB962C8B-B14F-4D97-AF65-F5344CB8AC3E}">
        <p14:creationId xmlns:p14="http://schemas.microsoft.com/office/powerpoint/2010/main" val="333533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F911B1-BF03-41CA-BE25-A2565FD41F16}" type="slidenum">
              <a:rPr lang="en-US" altLang="en-US" smtClean="0"/>
              <a:pPr eaLnBrk="1" hangingPunct="1">
                <a:spcBef>
                  <a:spcPct val="0"/>
                </a:spcBef>
              </a:pPr>
              <a:t>1</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7F2881-7293-4BC8-8C29-0A84DF5CE0F6}" type="slidenum">
              <a:rPr lang="en-US" altLang="en-US" smtClean="0"/>
              <a:pPr eaLnBrk="1" hangingPunct="1">
                <a:spcBef>
                  <a:spcPct val="0"/>
                </a:spcBef>
              </a:pPr>
              <a:t>10</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A7CC6C-53BD-4D72-989A-18D1C6B84A12}" type="slidenum">
              <a:rPr lang="en-US" altLang="en-US" smtClean="0"/>
              <a:pPr eaLnBrk="1" hangingPunct="1">
                <a:spcBef>
                  <a:spcPct val="0"/>
                </a:spcBef>
              </a:pPr>
              <a:t>11</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9B65FC-22F3-4F7E-BF51-8ABD3406DE6D}" type="slidenum">
              <a:rPr lang="en-US" altLang="en-US" smtClean="0"/>
              <a:pPr eaLnBrk="1" hangingPunct="1">
                <a:spcBef>
                  <a:spcPct val="0"/>
                </a:spcBef>
              </a:pPr>
              <a:t>12</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D3EA39-E5FC-4F9A-943C-364B0D8DA948}" type="slidenum">
              <a:rPr lang="en-US" altLang="en-US" smtClean="0"/>
              <a:pPr eaLnBrk="1" hangingPunct="1">
                <a:spcBef>
                  <a:spcPct val="0"/>
                </a:spcBef>
              </a:pPr>
              <a:t>13</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F3A1C7-CDDC-404A-B33E-06C959CF04D8}" type="slidenum">
              <a:rPr lang="en-US" altLang="en-US" smtClean="0"/>
              <a:pPr eaLnBrk="1" hangingPunct="1">
                <a:spcBef>
                  <a:spcPct val="0"/>
                </a:spcBef>
              </a:pPr>
              <a:t>14</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0B43A8-B4CE-4FED-A788-57AF50D57429}" type="slidenum">
              <a:rPr lang="en-US" altLang="en-US" smtClean="0"/>
              <a:pPr eaLnBrk="1" hangingPunct="1">
                <a:spcBef>
                  <a:spcPct val="0"/>
                </a:spcBef>
              </a:pPr>
              <a:t>15</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E367EC-52C6-4426-BC8D-4C69C05F3259}" type="slidenum">
              <a:rPr lang="en-US" altLang="en-US" smtClean="0"/>
              <a:pPr eaLnBrk="1" hangingPunct="1">
                <a:spcBef>
                  <a:spcPct val="0"/>
                </a:spcBef>
              </a:pPr>
              <a:t>16</a:t>
            </a:fld>
            <a:endParaRPr lang="en-US" alt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DDEC58-9233-4DF2-ABC7-E330F5C40454}" type="slidenum">
              <a:rPr lang="en-US" altLang="en-US" smtClean="0"/>
              <a:pPr eaLnBrk="1" hangingPunct="1">
                <a:spcBef>
                  <a:spcPct val="0"/>
                </a:spcBef>
              </a:pPr>
              <a:t>17</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964F7C-F652-4974-AABC-A69122EF5D7E}" type="slidenum">
              <a:rPr lang="en-US" altLang="en-US" smtClean="0"/>
              <a:pPr eaLnBrk="1" hangingPunct="1">
                <a:spcBef>
                  <a:spcPct val="0"/>
                </a:spcBef>
              </a:pPr>
              <a:t>18</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94F8C0-E3AC-49A6-A193-2A606CA366CA}" type="slidenum">
              <a:rPr lang="en-US" altLang="en-US" smtClean="0"/>
              <a:pPr eaLnBrk="1" hangingPunct="1">
                <a:spcBef>
                  <a:spcPct val="0"/>
                </a:spcBef>
              </a:pPr>
              <a:t>19</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581A0F-8166-42A3-90F8-430A79685D3A}" type="slidenum">
              <a:rPr lang="en-US" altLang="en-US" smtClean="0"/>
              <a:pPr eaLnBrk="1" hangingPunct="1">
                <a:spcBef>
                  <a:spcPct val="0"/>
                </a:spcBef>
              </a:pPr>
              <a:t>2</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B85EDB-ECE1-4D14-B3AF-796267791E3D}" type="slidenum">
              <a:rPr lang="en-US" altLang="en-US" smtClean="0"/>
              <a:pPr eaLnBrk="1" hangingPunct="1">
                <a:spcBef>
                  <a:spcPct val="0"/>
                </a:spcBef>
              </a:pPr>
              <a:t>20</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CE5F86-1E5E-43BD-9071-DEB25309DC9C}" type="slidenum">
              <a:rPr lang="en-US" altLang="en-US" smtClean="0"/>
              <a:pPr eaLnBrk="1" hangingPunct="1">
                <a:spcBef>
                  <a:spcPct val="0"/>
                </a:spcBef>
              </a:pPr>
              <a:t>21</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0A5974-CD4D-42BE-8BC6-341611875F6E}" type="slidenum">
              <a:rPr lang="en-US" altLang="en-US" smtClean="0"/>
              <a:pPr eaLnBrk="1" hangingPunct="1">
                <a:spcBef>
                  <a:spcPct val="0"/>
                </a:spcBef>
              </a:pPr>
              <a:t>22</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92E648-8219-4C9A-B2AA-ED53E151913E}" type="slidenum">
              <a:rPr lang="en-US" altLang="en-US" smtClean="0"/>
              <a:pPr eaLnBrk="1" hangingPunct="1">
                <a:spcBef>
                  <a:spcPct val="0"/>
                </a:spcBef>
              </a:pPr>
              <a:t>23</a:t>
            </a:fld>
            <a:endParaRPr lang="en-US" alt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5B1234-7EAA-453D-B659-86AFBB027AFB}" type="slidenum">
              <a:rPr lang="en-US" altLang="en-US" smtClean="0"/>
              <a:pPr eaLnBrk="1" hangingPunct="1">
                <a:spcBef>
                  <a:spcPct val="0"/>
                </a:spcBef>
              </a:pPr>
              <a:t>3</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38E7F0-6EA4-4CD1-A1D7-35016BF058AA}" type="slidenum">
              <a:rPr lang="en-US" altLang="en-US" smtClean="0"/>
              <a:pPr eaLnBrk="1" hangingPunct="1">
                <a:spcBef>
                  <a:spcPct val="0"/>
                </a:spcBef>
              </a:pPr>
              <a:t>4</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9CE260-DE6D-4404-A692-146DF4FCCF76}" type="slidenum">
              <a:rPr lang="en-US" altLang="en-US" smtClean="0"/>
              <a:pPr eaLnBrk="1" hangingPunct="1">
                <a:spcBef>
                  <a:spcPct val="0"/>
                </a:spcBef>
              </a:pPr>
              <a:t>5</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578639-5973-49A1-9C19-E29F22C9B63A}" type="slidenum">
              <a:rPr lang="en-US" altLang="en-US" smtClean="0"/>
              <a:pPr eaLnBrk="1" hangingPunct="1">
                <a:spcBef>
                  <a:spcPct val="0"/>
                </a:spcBef>
              </a:pPr>
              <a:t>6</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FE5DAD-93C4-4CF5-8C20-BD19268BBF83}" type="slidenum">
              <a:rPr lang="en-US" altLang="en-US" smtClean="0"/>
              <a:pPr eaLnBrk="1" hangingPunct="1">
                <a:spcBef>
                  <a:spcPct val="0"/>
                </a:spcBef>
              </a:pPr>
              <a:t>7</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477DD7-53A0-4C7A-BACD-8A7BBF52C61E}" type="slidenum">
              <a:rPr lang="en-US" altLang="en-US" smtClean="0"/>
              <a:pPr eaLnBrk="1" hangingPunct="1">
                <a:spcBef>
                  <a:spcPct val="0"/>
                </a:spcBef>
              </a:pPr>
              <a:t>8</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F12E3E-4229-4E15-BFF2-52EFFF03C29F}" type="slidenum">
              <a:rPr lang="en-US" altLang="en-US" smtClean="0"/>
              <a:pPr eaLnBrk="1" hangingPunct="1">
                <a:spcBef>
                  <a:spcPct val="0"/>
                </a:spcBef>
              </a:pPr>
              <a:t>9</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ERCOT_Logo_2c_no_bckgrnd.eps"/>
          <p:cNvPicPr>
            <a:picLocks noChangeAspect="1"/>
          </p:cNvPicPr>
          <p:nvPr userDrawn="1"/>
        </p:nvPicPr>
        <p:blipFill>
          <a:blip r:embed="rId2" cstate="print">
            <a:extLst>
              <a:ext uri="{28A0092B-C50C-407E-A947-70E740481C1C}">
                <a14:useLocalDpi xmlns:a14="http://schemas.microsoft.com/office/drawing/2010/main" val="0"/>
              </a:ext>
            </a:extLst>
          </a:blip>
          <a:srcRect b="36539"/>
          <a:stretch>
            <a:fillRect/>
          </a:stretch>
        </p:blipFill>
        <p:spPr bwMode="auto">
          <a:xfrm>
            <a:off x="3810000" y="6172200"/>
            <a:ext cx="128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248400"/>
            <a:ext cx="2895600" cy="484188"/>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703986-4D0B-44BB-8BCD-EB3679336CC8}" type="slidenum">
              <a:rPr lang="en-US"/>
              <a:pPr>
                <a:defRPr/>
              </a:pPr>
              <a:t>‹#›</a:t>
            </a:fld>
            <a:endParaRPr lang="en-US" dirty="0"/>
          </a:p>
        </p:txBody>
      </p:sp>
    </p:spTree>
    <p:extLst>
      <p:ext uri="{BB962C8B-B14F-4D97-AF65-F5344CB8AC3E}">
        <p14:creationId xmlns:p14="http://schemas.microsoft.com/office/powerpoint/2010/main" val="27899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C5561BF-9305-4438-AAAC-BC8B932FEFA9}" type="slidenum">
              <a:rPr lang="en-US"/>
              <a:pPr>
                <a:defRPr/>
              </a:pPr>
              <a:t>‹#›</a:t>
            </a:fld>
            <a:endParaRPr lang="en-US" dirty="0"/>
          </a:p>
        </p:txBody>
      </p:sp>
    </p:spTree>
    <p:extLst>
      <p:ext uri="{BB962C8B-B14F-4D97-AF65-F5344CB8AC3E}">
        <p14:creationId xmlns:p14="http://schemas.microsoft.com/office/powerpoint/2010/main" val="342912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D07C49-9B8F-4FDC-9A92-E7E6D7AB276D}" type="slidenum">
              <a:rPr lang="en-US"/>
              <a:pPr>
                <a:defRPr/>
              </a:pPr>
              <a:t>‹#›</a:t>
            </a:fld>
            <a:endParaRPr lang="en-US" dirty="0"/>
          </a:p>
        </p:txBody>
      </p:sp>
    </p:spTree>
    <p:extLst>
      <p:ext uri="{BB962C8B-B14F-4D97-AF65-F5344CB8AC3E}">
        <p14:creationId xmlns:p14="http://schemas.microsoft.com/office/powerpoint/2010/main" val="258968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88B22D-BE93-4BBB-A28B-2D585334CA10}" type="slidenum">
              <a:rPr lang="en-US"/>
              <a:pPr>
                <a:defRPr/>
              </a:pPr>
              <a:t>‹#›</a:t>
            </a:fld>
            <a:endParaRPr lang="en-US" dirty="0"/>
          </a:p>
        </p:txBody>
      </p:sp>
    </p:spTree>
    <p:extLst>
      <p:ext uri="{BB962C8B-B14F-4D97-AF65-F5344CB8AC3E}">
        <p14:creationId xmlns:p14="http://schemas.microsoft.com/office/powerpoint/2010/main" val="39669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A93DA6-3B94-4CD2-8983-E8AD23F0AC4F}" type="slidenum">
              <a:rPr lang="en-US"/>
              <a:pPr>
                <a:defRPr/>
              </a:pPr>
              <a:t>‹#›</a:t>
            </a:fld>
            <a:endParaRPr lang="en-US" dirty="0"/>
          </a:p>
        </p:txBody>
      </p:sp>
    </p:spTree>
    <p:extLst>
      <p:ext uri="{BB962C8B-B14F-4D97-AF65-F5344CB8AC3E}">
        <p14:creationId xmlns:p14="http://schemas.microsoft.com/office/powerpoint/2010/main" val="364192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8997AC-C524-48B8-8906-3A9169774DD8}" type="slidenum">
              <a:rPr lang="en-US"/>
              <a:pPr>
                <a:defRPr/>
              </a:pPr>
              <a:t>‹#›</a:t>
            </a:fld>
            <a:endParaRPr lang="en-US" dirty="0"/>
          </a:p>
        </p:txBody>
      </p:sp>
    </p:spTree>
    <p:extLst>
      <p:ext uri="{BB962C8B-B14F-4D97-AF65-F5344CB8AC3E}">
        <p14:creationId xmlns:p14="http://schemas.microsoft.com/office/powerpoint/2010/main" val="408795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C1D7B76-B26C-4143-AD49-24601EA1002F}" type="slidenum">
              <a:rPr lang="en-US"/>
              <a:pPr>
                <a:defRPr/>
              </a:pPr>
              <a:t>‹#›</a:t>
            </a:fld>
            <a:endParaRPr lang="en-US" dirty="0"/>
          </a:p>
        </p:txBody>
      </p:sp>
    </p:spTree>
    <p:extLst>
      <p:ext uri="{BB962C8B-B14F-4D97-AF65-F5344CB8AC3E}">
        <p14:creationId xmlns:p14="http://schemas.microsoft.com/office/powerpoint/2010/main" val="368365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930AE7D-2FC2-49B3-BC73-B2C8FF590459}" type="slidenum">
              <a:rPr lang="en-US"/>
              <a:pPr>
                <a:defRPr/>
              </a:pPr>
              <a:t>‹#›</a:t>
            </a:fld>
            <a:endParaRPr lang="en-US" dirty="0"/>
          </a:p>
        </p:txBody>
      </p:sp>
    </p:spTree>
    <p:extLst>
      <p:ext uri="{BB962C8B-B14F-4D97-AF65-F5344CB8AC3E}">
        <p14:creationId xmlns:p14="http://schemas.microsoft.com/office/powerpoint/2010/main" val="27298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7A875B3-83B3-4F73-AE68-874353623A28}" type="slidenum">
              <a:rPr lang="en-US"/>
              <a:pPr>
                <a:defRPr/>
              </a:pPr>
              <a:t>‹#›</a:t>
            </a:fld>
            <a:endParaRPr lang="en-US" dirty="0"/>
          </a:p>
        </p:txBody>
      </p:sp>
    </p:spTree>
    <p:extLst>
      <p:ext uri="{BB962C8B-B14F-4D97-AF65-F5344CB8AC3E}">
        <p14:creationId xmlns:p14="http://schemas.microsoft.com/office/powerpoint/2010/main" val="18766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B3A7A8-E4AC-4773-9C26-AF0502915EE3}" type="slidenum">
              <a:rPr lang="en-US"/>
              <a:pPr>
                <a:defRPr/>
              </a:pPr>
              <a:t>‹#›</a:t>
            </a:fld>
            <a:endParaRPr lang="en-US" dirty="0"/>
          </a:p>
        </p:txBody>
      </p:sp>
    </p:spTree>
    <p:extLst>
      <p:ext uri="{BB962C8B-B14F-4D97-AF65-F5344CB8AC3E}">
        <p14:creationId xmlns:p14="http://schemas.microsoft.com/office/powerpoint/2010/main" val="253833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9957A14-AEBC-4CD6-A72C-B97F24C9DA1D}" type="slidenum">
              <a:rPr lang="en-US"/>
              <a:pPr>
                <a:defRPr/>
              </a:pPr>
              <a:t>‹#›</a:t>
            </a:fld>
            <a:endParaRPr lang="en-US" dirty="0"/>
          </a:p>
        </p:txBody>
      </p:sp>
    </p:spTree>
    <p:extLst>
      <p:ext uri="{BB962C8B-B14F-4D97-AF65-F5344CB8AC3E}">
        <p14:creationId xmlns:p14="http://schemas.microsoft.com/office/powerpoint/2010/main" val="235073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7074FB2-AA20-4D20-8981-78B3DBA1F30C}" type="slidenum">
              <a:rPr lang="en-US"/>
              <a:pPr>
                <a:defRPr/>
              </a:pPr>
              <a:t>‹#›</a:t>
            </a:fld>
            <a:endParaRPr lang="en-US" dirty="0"/>
          </a:p>
        </p:txBody>
      </p:sp>
      <p:grpSp>
        <p:nvGrpSpPr>
          <p:cNvPr id="1031" name="Group 14"/>
          <p:cNvGrpSpPr>
            <a:grpSpLocks/>
          </p:cNvGrpSpPr>
          <p:nvPr userDrawn="1"/>
        </p:nvGrpSpPr>
        <p:grpSpPr bwMode="auto">
          <a:xfrm>
            <a:off x="55563" y="46038"/>
            <a:ext cx="9043987" cy="6702425"/>
            <a:chOff x="69" y="117"/>
            <a:chExt cx="5622" cy="4084"/>
          </a:xfrm>
        </p:grpSpPr>
        <p:sp>
          <p:nvSpPr>
            <p:cNvPr id="1034" name="Rectangle 8"/>
            <p:cNvSpPr>
              <a:spLocks noChangeArrowheads="1"/>
            </p:cNvSpPr>
            <p:nvPr userDrawn="1"/>
          </p:nvSpPr>
          <p:spPr bwMode="auto">
            <a:xfrm>
              <a:off x="121" y="117"/>
              <a:ext cx="5510" cy="4084"/>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5" name="Rectangle 13"/>
            <p:cNvSpPr>
              <a:spLocks noChangeArrowheads="1"/>
            </p:cNvSpPr>
            <p:nvPr userDrawn="1"/>
          </p:nvSpPr>
          <p:spPr bwMode="auto">
            <a:xfrm>
              <a:off x="69" y="171"/>
              <a:ext cx="5622" cy="397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6" name="Rectangle 7"/>
            <p:cNvSpPr>
              <a:spLocks noChangeArrowheads="1"/>
            </p:cNvSpPr>
            <p:nvPr userDrawn="1"/>
          </p:nvSpPr>
          <p:spPr bwMode="auto">
            <a:xfrm>
              <a:off x="96" y="144"/>
              <a:ext cx="5574" cy="403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dirty="0" smtClean="0"/>
                <a:t>  </a:t>
              </a:r>
            </a:p>
          </p:txBody>
        </p:sp>
      </p:grpSp>
      <p:sp>
        <p:nvSpPr>
          <p:cNvPr id="1032" name="Rectangle 11"/>
          <p:cNvSpPr>
            <a:spLocks noChangeArrowheads="1"/>
          </p:cNvSpPr>
          <p:nvPr userDrawn="1"/>
        </p:nvSpPr>
        <p:spPr bwMode="auto">
          <a:xfrm>
            <a:off x="3940175" y="6281738"/>
            <a:ext cx="12192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pic>
        <p:nvPicPr>
          <p:cNvPr id="1033" name="Picture 11" descr="ERCOT_Logo_2c_no_bckgrnd.eps"/>
          <p:cNvPicPr>
            <a:picLocks noChangeAspect="1"/>
          </p:cNvPicPr>
          <p:nvPr userDrawn="1"/>
        </p:nvPicPr>
        <p:blipFill>
          <a:blip r:embed="rId13" cstate="print">
            <a:extLst>
              <a:ext uri="{28A0092B-C50C-407E-A947-70E740481C1C}">
                <a14:useLocalDpi xmlns:a14="http://schemas.microsoft.com/office/drawing/2010/main" val="0"/>
              </a:ext>
            </a:extLst>
          </a:blip>
          <a:srcRect b="36539"/>
          <a:stretch>
            <a:fillRect/>
          </a:stretch>
        </p:blipFill>
        <p:spPr bwMode="auto">
          <a:xfrm>
            <a:off x="3810000" y="6172200"/>
            <a:ext cx="128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www.ercot.com/content/mktrules/bpm/BP%20ERCOT%20And%20QSE%20Operations%20Practices_v5%205.doc"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533400" y="1828800"/>
            <a:ext cx="8382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t>IMPACT TO FREQUENCY CONTROL DURING STARTUP AND SHUT DOWN OF UNITS</a:t>
            </a:r>
            <a:endParaRPr lang="en-US" altLang="en-US" sz="4400" b="1" dirty="0">
              <a:solidFill>
                <a:schemeClr val="accent2"/>
              </a:solidFill>
            </a:endParaRPr>
          </a:p>
        </p:txBody>
      </p:sp>
      <p:sp>
        <p:nvSpPr>
          <p:cNvPr id="3075" name="Rectangle 7"/>
          <p:cNvSpPr>
            <a:spLocks noChangeArrowheads="1"/>
          </p:cNvSpPr>
          <p:nvPr/>
        </p:nvSpPr>
        <p:spPr bwMode="auto">
          <a:xfrm>
            <a:off x="1181100" y="3902074"/>
            <a:ext cx="70866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a:solidFill>
                  <a:schemeClr val="accent2"/>
                </a:solidFill>
              </a:rPr>
              <a:t>Sandip Sharma </a:t>
            </a:r>
          </a:p>
          <a:p>
            <a:pPr algn="ctr" eaLnBrk="1" hangingPunct="1">
              <a:spcBef>
                <a:spcPct val="0"/>
              </a:spcBef>
              <a:buFontTx/>
              <a:buNone/>
            </a:pPr>
            <a:r>
              <a:rPr lang="en-US" altLang="en-US" sz="2800" b="1" dirty="0">
                <a:solidFill>
                  <a:schemeClr val="accent2"/>
                </a:solidFill>
              </a:rPr>
              <a:t>ERCOT </a:t>
            </a:r>
            <a:r>
              <a:rPr lang="en-US" altLang="en-US" sz="2800" b="1" dirty="0" smtClean="0">
                <a:solidFill>
                  <a:schemeClr val="accent2"/>
                </a:solidFill>
              </a:rPr>
              <a:t>Operations Analysis </a:t>
            </a:r>
            <a:endParaRPr lang="en-US" altLang="en-US" sz="28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8D703986-4D0B-44BB-8BCD-EB3679336CC8}" type="slidenum">
              <a:rPr lang="en-US" smtClean="0"/>
              <a:pPr>
                <a:defRPr/>
              </a:pPr>
              <a:t>1</a:t>
            </a:fld>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47688" y="304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a:solidFill>
                  <a:schemeClr val="accent2"/>
                </a:solidFill>
              </a:rPr>
              <a:t>Observed Issues</a:t>
            </a:r>
            <a:endParaRPr lang="en-US" altLang="en-US" sz="1600" b="1" dirty="0">
              <a:solidFill>
                <a:schemeClr val="accent2"/>
              </a:solidFill>
            </a:endParaRPr>
          </a:p>
        </p:txBody>
      </p:sp>
      <p:sp>
        <p:nvSpPr>
          <p:cNvPr id="12291" name="Rectangle 3"/>
          <p:cNvSpPr>
            <a:spLocks noChangeArrowheads="1"/>
          </p:cNvSpPr>
          <p:nvPr/>
        </p:nvSpPr>
        <p:spPr bwMode="auto">
          <a:xfrm>
            <a:off x="431800" y="762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000" dirty="0">
                <a:solidFill>
                  <a:schemeClr val="hlink"/>
                </a:solidFill>
              </a:rPr>
              <a:t>#1. </a:t>
            </a:r>
            <a:r>
              <a:rPr lang="en-US" altLang="en-US" sz="2400" dirty="0">
                <a:solidFill>
                  <a:schemeClr val="hlink"/>
                </a:solidFill>
              </a:rPr>
              <a:t>Too high NURR during start-up</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10</a:t>
            </a:fld>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1295401"/>
            <a:ext cx="8696325"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7010400" y="2721984"/>
            <a:ext cx="928976" cy="45214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1295401"/>
            <a:ext cx="8696325"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1676400" y="2217159"/>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8" y="1219200"/>
            <a:ext cx="86963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a:off x="5105400" y="2518782"/>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29112" y="5029200"/>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ppt_x"/>
                                          </p:val>
                                        </p:tav>
                                        <p:tav tm="100000">
                                          <p:val>
                                            <p:strVal val="#ppt_x"/>
                                          </p:val>
                                        </p:tav>
                                      </p:tavLst>
                                    </p:anim>
                                    <p:anim calcmode="lin" valueType="num">
                                      <p:cBhvr additive="base">
                                        <p:cTn id="32"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47688"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Observed Issues</a:t>
            </a:r>
            <a:endParaRPr lang="en-US" altLang="en-US" sz="1800" b="1" dirty="0">
              <a:solidFill>
                <a:schemeClr val="accent2"/>
              </a:solidFill>
            </a:endParaRPr>
          </a:p>
        </p:txBody>
      </p:sp>
      <p:sp>
        <p:nvSpPr>
          <p:cNvPr id="13315" name="Rectangle 3"/>
          <p:cNvSpPr>
            <a:spLocks noChangeArrowheads="1"/>
          </p:cNvSpPr>
          <p:nvPr/>
        </p:nvSpPr>
        <p:spPr bwMode="auto">
          <a:xfrm>
            <a:off x="396875" y="661988"/>
            <a:ext cx="81375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000" dirty="0">
                <a:solidFill>
                  <a:schemeClr val="hlink"/>
                </a:solidFill>
              </a:rPr>
              <a:t>#2. </a:t>
            </a:r>
            <a:r>
              <a:rPr lang="en-US" altLang="en-US" sz="2400" dirty="0">
                <a:solidFill>
                  <a:schemeClr val="hlink"/>
                </a:solidFill>
              </a:rPr>
              <a:t>Too Low NURR during start-up</a:t>
            </a:r>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11</a:t>
            </a:fld>
            <a:endParaRPr lang="en-US" dirty="0"/>
          </a:p>
        </p:txBody>
      </p:sp>
      <p:cxnSp>
        <p:nvCxnSpPr>
          <p:cNvPr id="7" name="Straight Arrow Connector 6"/>
          <p:cNvCxnSpPr/>
          <p:nvPr/>
        </p:nvCxnSpPr>
        <p:spPr>
          <a:xfrm flipH="1">
            <a:off x="2576512" y="4191000"/>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33624" y="2895600"/>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20523" y="2024496"/>
            <a:ext cx="1246477" cy="2667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8600" y="1129723"/>
            <a:ext cx="8686800" cy="5029200"/>
            <a:chOff x="228600" y="1129723"/>
            <a:chExt cx="8686800" cy="5029200"/>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9723"/>
              <a:ext cx="8686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a:off x="2486023" y="4610388"/>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33624" y="3152775"/>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482435" y="2066925"/>
              <a:ext cx="1246477" cy="2667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47688"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CORRECT </a:t>
            </a:r>
            <a:r>
              <a:rPr lang="en-US" altLang="en-US" sz="3600" b="1" dirty="0" smtClean="0">
                <a:solidFill>
                  <a:schemeClr val="accent2"/>
                </a:solidFill>
              </a:rPr>
              <a:t>STARTUP </a:t>
            </a:r>
            <a:r>
              <a:rPr lang="en-US" altLang="en-US" sz="3600" b="1" dirty="0">
                <a:solidFill>
                  <a:schemeClr val="accent2"/>
                </a:solidFill>
              </a:rPr>
              <a:t>SEQUENCE</a:t>
            </a:r>
            <a:endParaRPr lang="en-US" altLang="en-US" sz="18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12</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399"/>
            <a:ext cx="86868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flipV="1">
            <a:off x="2743200" y="2521527"/>
            <a:ext cx="1371600" cy="2590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81600" y="1447800"/>
            <a:ext cx="1371600" cy="15863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399"/>
            <a:ext cx="8691563"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3595688" y="2895600"/>
            <a:ext cx="21336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17296" y="4800600"/>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a:solidFill>
                  <a:schemeClr val="accent2"/>
                </a:solidFill>
              </a:rPr>
              <a:t>QSEs Responsibility During Shut-Down</a:t>
            </a:r>
          </a:p>
        </p:txBody>
      </p:sp>
      <p:sp>
        <p:nvSpPr>
          <p:cNvPr id="15363" name="Rectangle 3"/>
          <p:cNvSpPr>
            <a:spLocks noChangeArrowheads="1"/>
          </p:cNvSpPr>
          <p:nvPr/>
        </p:nvSpPr>
        <p:spPr bwMode="auto">
          <a:xfrm>
            <a:off x="381000" y="9906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3429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dirty="0">
                <a:solidFill>
                  <a:schemeClr val="hlink"/>
                </a:solidFill>
              </a:rPr>
              <a:t>The QSE will initiate the shut-down sequence by changing the Resource status to SHUTDOWN</a:t>
            </a:r>
          </a:p>
          <a:p>
            <a:pPr algn="just" eaLnBrk="1" hangingPunct="1">
              <a:buClr>
                <a:schemeClr val="accent2"/>
              </a:buClr>
              <a:buSzPct val="125000"/>
              <a:buFont typeface="Wingdings" pitchFamily="2" charset="2"/>
              <a:buChar char="ü"/>
            </a:pPr>
            <a:r>
              <a:rPr lang="en-US" altLang="en-US" sz="2400" dirty="0">
                <a:solidFill>
                  <a:schemeClr val="hlink"/>
                </a:solidFill>
              </a:rPr>
              <a:t>The QSE should telemeter a Normal Down Ramp Rate value to ERCOT that reflects the MW per minute rate at which the QSE anticipates bringing the Resource Off-Line</a:t>
            </a:r>
          </a:p>
          <a:p>
            <a:pPr lvl="1" algn="just" eaLnBrk="1" hangingPunct="1">
              <a:buClr>
                <a:schemeClr val="accent2"/>
              </a:buClr>
              <a:buSzPct val="125000"/>
              <a:buFont typeface="Wingdings" pitchFamily="2" charset="2"/>
              <a:buChar char="ü"/>
            </a:pPr>
            <a:r>
              <a:rPr lang="en-US" altLang="en-US" sz="2400" dirty="0">
                <a:solidFill>
                  <a:schemeClr val="hlink"/>
                </a:solidFill>
              </a:rPr>
              <a:t>The QSE should not begin taking the Resource Off-Line until a SCED execution has completed taking into consideration the SHUTDOWN status.</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Shut-Down Sequence</a:t>
            </a:r>
          </a:p>
        </p:txBody>
      </p:sp>
      <p:sp>
        <p:nvSpPr>
          <p:cNvPr id="16387" name="Rectangle 3"/>
          <p:cNvSpPr>
            <a:spLocks noChangeArrowheads="1"/>
          </p:cNvSpPr>
          <p:nvPr/>
        </p:nvSpPr>
        <p:spPr bwMode="auto">
          <a:xfrm>
            <a:off x="381000" y="9906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800" dirty="0">
                <a:solidFill>
                  <a:schemeClr val="hlink"/>
                </a:solidFill>
              </a:rPr>
              <a:t>RLC will calculate HDL as the telemetered real power output minus the five-minute ramping capability</a:t>
            </a:r>
          </a:p>
          <a:p>
            <a:pPr algn="just" eaLnBrk="1" hangingPunct="1">
              <a:buClr>
                <a:schemeClr val="accent2"/>
              </a:buClr>
              <a:buSzPct val="125000"/>
              <a:buFont typeface="Wingdings" pitchFamily="2" charset="2"/>
              <a:buChar char="ü"/>
            </a:pPr>
            <a:r>
              <a:rPr lang="en-US" altLang="en-US" sz="2800" dirty="0">
                <a:solidFill>
                  <a:schemeClr val="hlink"/>
                </a:solidFill>
              </a:rPr>
              <a:t>RLC will set the Low Dispatch Limit (LDL) equal to the High Dispatch Limit (HDL)</a:t>
            </a:r>
          </a:p>
          <a:p>
            <a:pPr algn="just" eaLnBrk="1" hangingPunct="1">
              <a:buClr>
                <a:schemeClr val="accent2"/>
              </a:buClr>
              <a:buSzPct val="125000"/>
              <a:buFont typeface="Wingdings" pitchFamily="2" charset="2"/>
              <a:buChar char="ü"/>
            </a:pPr>
            <a:r>
              <a:rPr lang="en-US" altLang="en-US" sz="2800" dirty="0">
                <a:solidFill>
                  <a:schemeClr val="hlink"/>
                </a:solidFill>
              </a:rPr>
              <a:t>SCED will issue Base Points equal to the HDL and ramp the resource smoothly down to a Base Point of zero</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14</a:t>
            </a:fld>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Shut-Down Sequence</a:t>
            </a:r>
            <a:endParaRPr lang="en-US" altLang="en-US" sz="1800" b="1" dirty="0">
              <a:solidFill>
                <a:schemeClr val="accent2"/>
              </a:solidFill>
            </a:endParaRPr>
          </a:p>
        </p:txBody>
      </p:sp>
      <p:sp>
        <p:nvSpPr>
          <p:cNvPr id="17411" name="Rectangle 3"/>
          <p:cNvSpPr>
            <a:spLocks noChangeArrowheads="1"/>
          </p:cNvSpPr>
          <p:nvPr/>
        </p:nvSpPr>
        <p:spPr bwMode="auto">
          <a:xfrm>
            <a:off x="381000" y="9906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dirty="0">
                <a:solidFill>
                  <a:schemeClr val="hlink"/>
                </a:solidFill>
              </a:rPr>
              <a:t>During the shut-down process when the Base Points issued by SCED is above the Resource’s telemetered LSL, the QSE must follow the Base Point instructions issued by SCED  </a:t>
            </a:r>
          </a:p>
          <a:p>
            <a:pPr algn="just" eaLnBrk="1" hangingPunct="1">
              <a:buClr>
                <a:schemeClr val="accent2"/>
              </a:buClr>
              <a:buSzPct val="125000"/>
              <a:buFont typeface="Wingdings" pitchFamily="2" charset="2"/>
              <a:buChar char="ü"/>
            </a:pPr>
            <a:r>
              <a:rPr lang="en-US" altLang="en-US" sz="2400" dirty="0">
                <a:solidFill>
                  <a:schemeClr val="hlink"/>
                </a:solidFill>
              </a:rPr>
              <a:t>For periods in which the SCED Base Point is below the telemetered LSL, the QSE is exempt from Generation GREDP scoring and Base Point deviation charges</a:t>
            </a:r>
          </a:p>
          <a:p>
            <a:pPr algn="just" eaLnBrk="1" hangingPunct="1">
              <a:buClr>
                <a:schemeClr val="accent2"/>
              </a:buClr>
              <a:buSzPct val="125000"/>
              <a:buFont typeface="Wingdings" pitchFamily="2" charset="2"/>
              <a:buChar char="ü"/>
            </a:pPr>
            <a:r>
              <a:rPr lang="en-US" altLang="en-US" sz="2400" dirty="0">
                <a:solidFill>
                  <a:schemeClr val="hlink"/>
                </a:solidFill>
              </a:rPr>
              <a:t>Once the Resource has reached a real power output level of zero and the generator breaker has been opened, the QSE will change the telemetered Resource Status to an appropriate offline status</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Observed Issues</a:t>
            </a:r>
            <a:endParaRPr lang="en-US" altLang="en-US" sz="1800" b="1" dirty="0">
              <a:solidFill>
                <a:schemeClr val="accent2"/>
              </a:solidFill>
            </a:endParaRPr>
          </a:p>
        </p:txBody>
      </p:sp>
      <p:sp>
        <p:nvSpPr>
          <p:cNvPr id="18435" name="Rectangle 3"/>
          <p:cNvSpPr>
            <a:spLocks noChangeArrowheads="1"/>
          </p:cNvSpPr>
          <p:nvPr/>
        </p:nvSpPr>
        <p:spPr bwMode="auto">
          <a:xfrm>
            <a:off x="381000" y="887846"/>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000" dirty="0">
                <a:solidFill>
                  <a:schemeClr val="hlink"/>
                </a:solidFill>
              </a:rPr>
              <a:t>#1. </a:t>
            </a:r>
            <a:r>
              <a:rPr lang="en-US" altLang="en-US" sz="2400" dirty="0">
                <a:solidFill>
                  <a:schemeClr val="hlink"/>
                </a:solidFill>
              </a:rPr>
              <a:t>NDRR not updated accurately during shut-down</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16</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45046"/>
            <a:ext cx="8686800" cy="475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1905000" y="2209800"/>
            <a:ext cx="1295400" cy="1676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80961" y="3429000"/>
            <a:ext cx="1295400" cy="1676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Observed Issues</a:t>
            </a:r>
            <a:endParaRPr lang="en-US" altLang="en-US" sz="1800" b="1" dirty="0">
              <a:solidFill>
                <a:schemeClr val="accent2"/>
              </a:solidFill>
            </a:endParaRPr>
          </a:p>
        </p:txBody>
      </p:sp>
      <p:sp>
        <p:nvSpPr>
          <p:cNvPr id="19459" name="Rectangle 3"/>
          <p:cNvSpPr>
            <a:spLocks noChangeArrowheads="1"/>
          </p:cNvSpPr>
          <p:nvPr/>
        </p:nvSpPr>
        <p:spPr bwMode="auto">
          <a:xfrm>
            <a:off x="395288" y="914400"/>
            <a:ext cx="83820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dirty="0">
                <a:solidFill>
                  <a:schemeClr val="hlink"/>
                </a:solidFill>
              </a:rPr>
              <a:t>#2 Improper sequence of shut-down</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17</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92238"/>
            <a:ext cx="8686800"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286000" y="4267200"/>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29112" y="4267199"/>
            <a:ext cx="485775"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2209800"/>
            <a:ext cx="5334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47688"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CORRECT SHUTDOWN SEQUENCE</a:t>
            </a:r>
            <a:endParaRPr lang="en-US" altLang="en-US" sz="18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18</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3200400" y="4267200"/>
            <a:ext cx="762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86868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8696325" cy="533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5181600" y="1981200"/>
            <a:ext cx="685800" cy="1066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38600" y="5564958"/>
            <a:ext cx="976312" cy="45484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Other Observed Issues</a:t>
            </a:r>
            <a:endParaRPr lang="en-US" altLang="en-US" sz="1800" b="1" dirty="0">
              <a:solidFill>
                <a:schemeClr val="accent2"/>
              </a:solidFill>
            </a:endParaRPr>
          </a:p>
        </p:txBody>
      </p:sp>
      <p:sp>
        <p:nvSpPr>
          <p:cNvPr id="19459" name="Rectangle 3"/>
          <p:cNvSpPr>
            <a:spLocks noChangeArrowheads="1"/>
          </p:cNvSpPr>
          <p:nvPr/>
        </p:nvSpPr>
        <p:spPr bwMode="auto">
          <a:xfrm>
            <a:off x="381000" y="914400"/>
            <a:ext cx="8382000"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accent2"/>
              </a:buClr>
              <a:buSzPct val="125000"/>
              <a:buFont typeface="Wingdings" pitchFamily="2" charset="2"/>
              <a:buChar char="ü"/>
              <a:defRPr/>
            </a:pPr>
            <a:r>
              <a:rPr lang="en-US" altLang="en-US" sz="2400" dirty="0" smtClean="0">
                <a:solidFill>
                  <a:schemeClr val="hlink"/>
                </a:solidFill>
              </a:rPr>
              <a:t>NURR/NDRR telemetry is correct but it is outside the RARF reasonability limit</a:t>
            </a:r>
          </a:p>
          <a:p>
            <a:pPr eaLnBrk="1" hangingPunct="1">
              <a:buClr>
                <a:schemeClr val="accent2"/>
              </a:buClr>
              <a:buSzPct val="125000"/>
              <a:buFont typeface="Wingdings" pitchFamily="2" charset="2"/>
              <a:buChar char="ü"/>
              <a:defRPr/>
            </a:pPr>
            <a:r>
              <a:rPr lang="en-US" altLang="en-US" sz="2400" dirty="0" smtClean="0">
                <a:solidFill>
                  <a:schemeClr val="hlink"/>
                </a:solidFill>
              </a:rPr>
              <a:t>For temporary limitations like configuration change, activation of power augmentation, start second boiler feed-pump, etc.</a:t>
            </a:r>
          </a:p>
          <a:p>
            <a:pPr lvl="1" eaLnBrk="1" hangingPunct="1">
              <a:buClr>
                <a:schemeClr val="accent2"/>
              </a:buClr>
              <a:buSzPct val="125000"/>
              <a:buFont typeface="Wingdings" panose="05000000000000000000" pitchFamily="2" charset="2"/>
              <a:buChar char="Ø"/>
              <a:defRPr/>
            </a:pPr>
            <a:r>
              <a:rPr lang="en-US" altLang="en-US" sz="2000" dirty="0" smtClean="0">
                <a:solidFill>
                  <a:schemeClr val="hlink"/>
                </a:solidFill>
              </a:rPr>
              <a:t>Resource HSLs are not updated to reflect temporary limitations </a:t>
            </a:r>
          </a:p>
          <a:p>
            <a:pPr lvl="1" eaLnBrk="1" hangingPunct="1">
              <a:buClr>
                <a:schemeClr val="accent2"/>
              </a:buClr>
              <a:buSzPct val="125000"/>
              <a:buFont typeface="Wingdings" panose="05000000000000000000" pitchFamily="2" charset="2"/>
              <a:buChar char="Ø"/>
              <a:defRPr/>
            </a:pPr>
            <a:r>
              <a:rPr lang="en-US" altLang="en-US" sz="2000" dirty="0" smtClean="0">
                <a:solidFill>
                  <a:schemeClr val="hlink"/>
                </a:solidFill>
              </a:rPr>
              <a:t>SCED continuously dispatches these Resources economically</a:t>
            </a:r>
          </a:p>
          <a:p>
            <a:pPr lvl="1" eaLnBrk="1" hangingPunct="1">
              <a:buClr>
                <a:schemeClr val="accent2"/>
              </a:buClr>
              <a:buSzPct val="125000"/>
              <a:buFont typeface="Wingdings" panose="05000000000000000000" pitchFamily="2" charset="2"/>
              <a:buChar char="Ø"/>
              <a:defRPr/>
            </a:pPr>
            <a:r>
              <a:rPr lang="en-US" altLang="en-US" sz="2000" dirty="0" smtClean="0">
                <a:solidFill>
                  <a:schemeClr val="hlink"/>
                </a:solidFill>
              </a:rPr>
              <a:t>While SCED dispatches these Resources with temporary limits higher, SCED is also dispatching other more expensive generator lower.  This has market impact as well as affects grid frequency and leads to exhaustion of regulation-up service.</a:t>
            </a:r>
          </a:p>
          <a:p>
            <a:pPr lvl="1" eaLnBrk="1" hangingPunct="1">
              <a:buClr>
                <a:schemeClr val="accent2"/>
              </a:buClr>
              <a:buSzPct val="125000"/>
              <a:buFont typeface="Wingdings" panose="05000000000000000000" pitchFamily="2" charset="2"/>
              <a:buChar char="Ø"/>
              <a:defRPr/>
            </a:pPr>
            <a:r>
              <a:rPr lang="en-US" altLang="en-US" sz="2000" dirty="0" smtClean="0">
                <a:solidFill>
                  <a:schemeClr val="hlink"/>
                </a:solidFill>
              </a:rPr>
              <a:t>The impact of these large deviations are similar to what were discussed with Startup and Shutdown</a:t>
            </a:r>
          </a:p>
          <a:p>
            <a:pPr lvl="1" eaLnBrk="1" hangingPunct="1">
              <a:buClr>
                <a:schemeClr val="accent2"/>
              </a:buClr>
              <a:buSzPct val="125000"/>
              <a:buFont typeface="Wingdings" pitchFamily="2" charset="2"/>
              <a:buChar char="ü"/>
              <a:defRPr/>
            </a:pPr>
            <a:endParaRPr lang="en-US" altLang="en-US" sz="2000" dirty="0" smtClean="0">
              <a:solidFill>
                <a:schemeClr val="hlink"/>
              </a:solidFill>
            </a:endParaRPr>
          </a:p>
          <a:p>
            <a:pPr marL="0" indent="0" eaLnBrk="1" hangingPunct="1">
              <a:buClr>
                <a:schemeClr val="accent2"/>
              </a:buClr>
              <a:buSzPct val="125000"/>
              <a:buFontTx/>
              <a:buNone/>
              <a:defRPr/>
            </a:pPr>
            <a:endParaRPr lang="en-US" altLang="en-US" sz="2400" dirty="0" smtClean="0">
              <a:solidFill>
                <a:schemeClr val="hlink"/>
              </a:solidFill>
            </a:endParaRPr>
          </a:p>
        </p:txBody>
      </p:sp>
      <p:sp>
        <p:nvSpPr>
          <p:cNvPr id="4" name="Rectangle 3"/>
          <p:cNvSpPr>
            <a:spLocks noChangeArrowheads="1"/>
          </p:cNvSpPr>
          <p:nvPr/>
        </p:nvSpPr>
        <p:spPr bwMode="auto">
          <a:xfrm>
            <a:off x="361950" y="5603875"/>
            <a:ext cx="76390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Clr>
                <a:schemeClr val="accent2"/>
              </a:buClr>
              <a:buSzPct val="125000"/>
              <a:buFontTx/>
              <a:buNone/>
              <a:defRPr/>
            </a:pPr>
            <a:r>
              <a:rPr lang="en-US" altLang="en-US" sz="1050" baseline="54000" dirty="0" smtClean="0">
                <a:solidFill>
                  <a:schemeClr val="hlink"/>
                </a:solidFill>
              </a:rPr>
              <a:t>1</a:t>
            </a:r>
            <a:r>
              <a:rPr lang="en-US" altLang="en-US" sz="1050" dirty="0" smtClean="0">
                <a:solidFill>
                  <a:schemeClr val="hlink"/>
                </a:solidFill>
              </a:rPr>
              <a:t>For additional details on expected actions from a QSE, please see  “ERCOT and QSE Operations Practices During the Operating Hour” Section 3.2 Generation Resource Power Operation.  </a:t>
            </a:r>
            <a:r>
              <a:rPr lang="en-US" altLang="en-US" sz="1050" dirty="0" smtClean="0">
                <a:solidFill>
                  <a:srgbClr val="00B0F0"/>
                </a:solidFill>
              </a:rPr>
              <a:t>(</a:t>
            </a:r>
            <a:r>
              <a:rPr lang="en-US" altLang="en-US" sz="1050" dirty="0" smtClean="0">
                <a:solidFill>
                  <a:srgbClr val="00B0F0"/>
                </a:solidFill>
                <a:hlinkClick r:id="rId4"/>
              </a:rPr>
              <a:t>http://www.ercot.com/content/mktrules/bpm/BP%20ERCOT%20And%20QSE%20Operations%20Practices_v5%205.doc</a:t>
            </a:r>
            <a:r>
              <a:rPr lang="en-US" altLang="en-US" sz="1050" dirty="0" smtClean="0">
                <a:solidFill>
                  <a:srgbClr val="00B0F0"/>
                </a:solidFill>
              </a:rPr>
              <a:t> </a:t>
            </a:r>
            <a:r>
              <a:rPr lang="en-US" altLang="en-US" sz="1050" dirty="0" smtClean="0">
                <a:solidFill>
                  <a:srgbClr val="0070C0"/>
                </a:solidFill>
              </a:rPr>
              <a:t>)</a:t>
            </a:r>
            <a:endParaRPr lang="en-US" altLang="en-US" sz="1000" dirty="0" smtClean="0">
              <a:solidFill>
                <a:srgbClr val="0070C0"/>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33400" y="304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Introduction</a:t>
            </a:r>
          </a:p>
        </p:txBody>
      </p:sp>
      <p:sp>
        <p:nvSpPr>
          <p:cNvPr id="4099" name="Rectangle 5"/>
          <p:cNvSpPr>
            <a:spLocks noChangeArrowheads="1"/>
          </p:cNvSpPr>
          <p:nvPr/>
        </p:nvSpPr>
        <p:spPr bwMode="auto">
          <a:xfrm>
            <a:off x="239713" y="1066800"/>
            <a:ext cx="8534400"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FontTx/>
              <a:buNone/>
            </a:pPr>
            <a:r>
              <a:rPr lang="en-US" altLang="en-US" sz="2600" dirty="0">
                <a:solidFill>
                  <a:schemeClr val="hlink"/>
                </a:solidFill>
              </a:rPr>
              <a:t>	This presentation is intended to explain ERCOT’s expectation </a:t>
            </a:r>
            <a:r>
              <a:rPr lang="en-US" altLang="en-US" sz="2600" dirty="0" smtClean="0">
                <a:solidFill>
                  <a:schemeClr val="hlink"/>
                </a:solidFill>
              </a:rPr>
              <a:t>of </a:t>
            </a:r>
            <a:r>
              <a:rPr lang="en-US" altLang="en-US" sz="2600" dirty="0">
                <a:solidFill>
                  <a:schemeClr val="hlink"/>
                </a:solidFill>
              </a:rPr>
              <a:t>the Resource </a:t>
            </a:r>
            <a:r>
              <a:rPr lang="en-US" altLang="en-US" sz="2600" dirty="0" smtClean="0">
                <a:solidFill>
                  <a:schemeClr val="hlink"/>
                </a:solidFill>
              </a:rPr>
              <a:t>Entities </a:t>
            </a:r>
            <a:r>
              <a:rPr lang="en-US" altLang="en-US" sz="2600" dirty="0">
                <a:solidFill>
                  <a:schemeClr val="hlink"/>
                </a:solidFill>
              </a:rPr>
              <a:t>and QSEs during start-up and shut-down of the units based on the ERCOT Protocol, Operating Guides and Business Practice manual.</a:t>
            </a:r>
            <a:r>
              <a:rPr lang="en-US" altLang="en-US" sz="2600" dirty="0"/>
              <a:t> </a:t>
            </a:r>
            <a:endParaRPr lang="en-US" altLang="en-US" sz="2600" dirty="0" smtClean="0"/>
          </a:p>
          <a:p>
            <a:pPr algn="just" eaLnBrk="1" hangingPunct="1">
              <a:buFontTx/>
              <a:buNone/>
            </a:pPr>
            <a:r>
              <a:rPr lang="en-US" altLang="en-US" sz="2600" dirty="0">
                <a:solidFill>
                  <a:schemeClr val="hlink"/>
                </a:solidFill>
              </a:rPr>
              <a:t>	</a:t>
            </a:r>
            <a:r>
              <a:rPr lang="en-US" altLang="en-US" sz="2600" dirty="0" smtClean="0">
                <a:solidFill>
                  <a:schemeClr val="hlink"/>
                </a:solidFill>
              </a:rPr>
              <a:t>Due </a:t>
            </a:r>
            <a:r>
              <a:rPr lang="en-US" altLang="en-US" sz="2600" dirty="0">
                <a:solidFill>
                  <a:schemeClr val="hlink"/>
                </a:solidFill>
              </a:rPr>
              <a:t>to improper start-up and </a:t>
            </a:r>
            <a:r>
              <a:rPr lang="en-US" altLang="en-US" sz="2600" dirty="0" smtClean="0">
                <a:solidFill>
                  <a:schemeClr val="hlink"/>
                </a:solidFill>
              </a:rPr>
              <a:t>shut-down at </a:t>
            </a:r>
            <a:r>
              <a:rPr lang="en-US" altLang="en-US" sz="2600" dirty="0">
                <a:solidFill>
                  <a:schemeClr val="hlink"/>
                </a:solidFill>
              </a:rPr>
              <a:t>the individual Resource level, there have been </a:t>
            </a:r>
            <a:r>
              <a:rPr lang="en-US" altLang="en-US" sz="2600" dirty="0" smtClean="0">
                <a:solidFill>
                  <a:schemeClr val="hlink"/>
                </a:solidFill>
              </a:rPr>
              <a:t>performance issues and Base Point </a:t>
            </a:r>
            <a:r>
              <a:rPr lang="en-US" altLang="en-US" sz="2600" dirty="0">
                <a:solidFill>
                  <a:schemeClr val="hlink"/>
                </a:solidFill>
              </a:rPr>
              <a:t>Deviation </a:t>
            </a:r>
            <a:r>
              <a:rPr lang="en-US" altLang="en-US" sz="2600" dirty="0" smtClean="0">
                <a:solidFill>
                  <a:schemeClr val="hlink"/>
                </a:solidFill>
              </a:rPr>
              <a:t>Charges.</a:t>
            </a:r>
          </a:p>
          <a:p>
            <a:pPr algn="just" eaLnBrk="1" hangingPunct="1">
              <a:buFontTx/>
              <a:buNone/>
            </a:pPr>
            <a:r>
              <a:rPr lang="en-US" altLang="en-US" sz="2600" dirty="0">
                <a:solidFill>
                  <a:schemeClr val="hlink"/>
                </a:solidFill>
              </a:rPr>
              <a:t>	</a:t>
            </a:r>
            <a:r>
              <a:rPr lang="en-US" altLang="en-US" sz="2600" dirty="0" smtClean="0">
                <a:solidFill>
                  <a:schemeClr val="hlink"/>
                </a:solidFill>
              </a:rPr>
              <a:t>At </a:t>
            </a:r>
            <a:r>
              <a:rPr lang="en-US" altLang="en-US" sz="2600" dirty="0">
                <a:solidFill>
                  <a:schemeClr val="hlink"/>
                </a:solidFill>
              </a:rPr>
              <a:t>the system level, ERCOT has experienced frequency deviations and exhaustion of regulating reserves. </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a:t>
            </a:fld>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47688"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Temporary Limitations without AS</a:t>
            </a:r>
            <a:endParaRPr lang="en-US" altLang="en-US" sz="1800" b="1" dirty="0">
              <a:solidFill>
                <a:schemeClr val="accent2"/>
              </a:solidFill>
            </a:endParaRPr>
          </a:p>
        </p:txBody>
      </p:sp>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a:grpSpLocks/>
          </p:cNvGrpSpPr>
          <p:nvPr/>
        </p:nvGrpSpPr>
        <p:grpSpPr bwMode="auto">
          <a:xfrm>
            <a:off x="1173163" y="2743200"/>
            <a:ext cx="1295400" cy="1438275"/>
            <a:chOff x="1172962" y="2743200"/>
            <a:chExt cx="1295400" cy="1437619"/>
          </a:xfrm>
        </p:grpSpPr>
        <p:cxnSp>
          <p:nvCxnSpPr>
            <p:cNvPr id="13" name="Straight Arrow Connector 12"/>
            <p:cNvCxnSpPr/>
            <p:nvPr/>
          </p:nvCxnSpPr>
          <p:spPr>
            <a:xfrm flipV="1">
              <a:off x="1430137" y="2743200"/>
              <a:ext cx="228600" cy="91398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72962" y="3657183"/>
              <a:ext cx="1295400" cy="523636"/>
            </a:xfrm>
            <a:prstGeom prst="rect">
              <a:avLst/>
            </a:prstGeom>
            <a:solidFill>
              <a:schemeClr val="accent1">
                <a:lumMod val="90000"/>
              </a:schemeClr>
            </a:solidFill>
            <a:ln>
              <a:solidFill>
                <a:schemeClr val="tx2">
                  <a:lumMod val="85000"/>
                  <a:lumOff val="15000"/>
                </a:schemeClr>
              </a:solidFill>
            </a:ln>
          </p:spPr>
          <p:txBody>
            <a:bodyPr>
              <a:spAutoFit/>
            </a:bodyPr>
            <a:lstStyle/>
            <a:p>
              <a:pPr>
                <a:defRPr/>
              </a:pPr>
              <a:r>
                <a:rPr lang="en-US" sz="1400" b="1" dirty="0"/>
                <a:t>Into duct firing mode</a:t>
              </a:r>
            </a:p>
          </p:txBody>
        </p:sp>
      </p:grpSp>
      <p:cxnSp>
        <p:nvCxnSpPr>
          <p:cNvPr id="16" name="Straight Arrow Connector 15"/>
          <p:cNvCxnSpPr/>
          <p:nvPr/>
        </p:nvCxnSpPr>
        <p:spPr>
          <a:xfrm flipH="1" flipV="1">
            <a:off x="3429000" y="4343400"/>
            <a:ext cx="1309688"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20</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47688"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Temporary Limitations with AS</a:t>
            </a:r>
            <a:endParaRPr lang="en-US" altLang="en-US" sz="1800" b="1" dirty="0">
              <a:solidFill>
                <a:schemeClr val="accent2"/>
              </a:solidFill>
            </a:endParaRPr>
          </a:p>
        </p:txBody>
      </p:sp>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84238"/>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a:grpSpLocks/>
          </p:cNvGrpSpPr>
          <p:nvPr/>
        </p:nvGrpSpPr>
        <p:grpSpPr bwMode="auto">
          <a:xfrm>
            <a:off x="1190625" y="2747963"/>
            <a:ext cx="1295400" cy="1514475"/>
            <a:chOff x="1172962" y="2667000"/>
            <a:chExt cx="1295400" cy="1513819"/>
          </a:xfrm>
        </p:grpSpPr>
        <p:cxnSp>
          <p:nvCxnSpPr>
            <p:cNvPr id="20" name="Straight Arrow Connector 19"/>
            <p:cNvCxnSpPr/>
            <p:nvPr/>
          </p:nvCxnSpPr>
          <p:spPr>
            <a:xfrm flipV="1">
              <a:off x="1430137" y="2667000"/>
              <a:ext cx="855663" cy="99017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72962" y="3657171"/>
              <a:ext cx="1295400" cy="523648"/>
            </a:xfrm>
            <a:prstGeom prst="rect">
              <a:avLst/>
            </a:prstGeom>
            <a:solidFill>
              <a:schemeClr val="accent1">
                <a:lumMod val="90000"/>
              </a:schemeClr>
            </a:solidFill>
            <a:ln>
              <a:solidFill>
                <a:schemeClr val="tx2">
                  <a:lumMod val="85000"/>
                  <a:lumOff val="15000"/>
                </a:schemeClr>
              </a:solidFill>
            </a:ln>
          </p:spPr>
          <p:txBody>
            <a:bodyPr>
              <a:spAutoFit/>
            </a:bodyPr>
            <a:lstStyle/>
            <a:p>
              <a:pPr>
                <a:defRPr/>
              </a:pPr>
              <a:r>
                <a:rPr lang="en-US" sz="1400" b="1" dirty="0"/>
                <a:t>Into duct firing mode</a:t>
              </a:r>
            </a:p>
          </p:txBody>
        </p:sp>
      </p:grpSp>
      <p:grpSp>
        <p:nvGrpSpPr>
          <p:cNvPr id="26" name="Group 25"/>
          <p:cNvGrpSpPr>
            <a:grpSpLocks/>
          </p:cNvGrpSpPr>
          <p:nvPr/>
        </p:nvGrpSpPr>
        <p:grpSpPr bwMode="auto">
          <a:xfrm>
            <a:off x="990600" y="1524000"/>
            <a:ext cx="3276600" cy="1147763"/>
            <a:chOff x="990600" y="1524000"/>
            <a:chExt cx="3276600" cy="1148090"/>
          </a:xfrm>
        </p:grpSpPr>
        <p:cxnSp>
          <p:nvCxnSpPr>
            <p:cNvPr id="4" name="Straight Connector 3"/>
            <p:cNvCxnSpPr/>
            <p:nvPr/>
          </p:nvCxnSpPr>
          <p:spPr>
            <a:xfrm>
              <a:off x="1066800" y="2672090"/>
              <a:ext cx="3048000" cy="0"/>
            </a:xfrm>
            <a:prstGeom prst="line">
              <a:avLst/>
            </a:prstGeom>
            <a:ln w="38100" cmpd="sng">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1981330"/>
              <a:ext cx="3124200" cy="0"/>
            </a:xfrm>
            <a:prstGeom prst="line">
              <a:avLst/>
            </a:prstGeom>
            <a:ln w="38100" cmpd="sng">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89400" y="1524000"/>
              <a:ext cx="177800" cy="452567"/>
            </a:xfrm>
            <a:prstGeom prst="line">
              <a:avLst/>
            </a:prstGeom>
            <a:ln w="38100" cmpd="sng">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21</a:t>
            </a:fld>
            <a:endParaRPr lang="en-US" dirty="0"/>
          </a:p>
        </p:txBody>
      </p:sp>
      <p:cxnSp>
        <p:nvCxnSpPr>
          <p:cNvPr id="153" name="Straight Arrow Connector 152"/>
          <p:cNvCxnSpPr/>
          <p:nvPr/>
        </p:nvCxnSpPr>
        <p:spPr>
          <a:xfrm flipH="1">
            <a:off x="2346036" y="1257300"/>
            <a:ext cx="523875" cy="2667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500" fill="hold"/>
                                        <p:tgtEl>
                                          <p:spTgt spid="60421"/>
                                        </p:tgtEl>
                                        <p:attrNameLst>
                                          <p:attrName>ppt_x</p:attrName>
                                        </p:attrNameLst>
                                      </p:cBhvr>
                                      <p:tavLst>
                                        <p:tav tm="0">
                                          <p:val>
                                            <p:strVal val="#ppt_x"/>
                                          </p:val>
                                        </p:tav>
                                        <p:tav tm="100000">
                                          <p:val>
                                            <p:strVal val="#ppt_x"/>
                                          </p:val>
                                        </p:tav>
                                      </p:tavLst>
                                    </p:anim>
                                    <p:anim calcmode="lin" valueType="num">
                                      <p:cBhvr additive="base">
                                        <p:cTn id="8"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ppt_x"/>
                                          </p:val>
                                        </p:tav>
                                        <p:tav tm="100000">
                                          <p:val>
                                            <p:strVal val="#ppt_x"/>
                                          </p:val>
                                        </p:tav>
                                      </p:tavLst>
                                    </p:anim>
                                    <p:anim calcmode="lin" valueType="num">
                                      <p:cBhvr additive="base">
                                        <p:cTn id="20"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Summary</a:t>
            </a:r>
          </a:p>
        </p:txBody>
      </p:sp>
      <p:sp>
        <p:nvSpPr>
          <p:cNvPr id="20483" name="Rectangle 3"/>
          <p:cNvSpPr>
            <a:spLocks noChangeArrowheads="1"/>
          </p:cNvSpPr>
          <p:nvPr/>
        </p:nvSpPr>
        <p:spPr bwMode="auto">
          <a:xfrm>
            <a:off x="533400" y="12192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defRPr/>
            </a:pPr>
            <a:r>
              <a:rPr lang="en-US" altLang="en-US" dirty="0" smtClean="0">
                <a:solidFill>
                  <a:schemeClr val="hlink"/>
                </a:solidFill>
              </a:rPr>
              <a:t>Improper start-up and shut-down impacts Grid Frequency, leads to exhaustion of regulation service and has market impacts</a:t>
            </a:r>
          </a:p>
          <a:p>
            <a:pPr algn="just" eaLnBrk="1" hangingPunct="1">
              <a:buClr>
                <a:schemeClr val="accent2"/>
              </a:buClr>
              <a:buSzPct val="125000"/>
              <a:buFont typeface="Wingdings" pitchFamily="2" charset="2"/>
              <a:buChar char="ü"/>
              <a:defRPr/>
            </a:pPr>
            <a:r>
              <a:rPr lang="en-US" altLang="en-US" dirty="0" smtClean="0">
                <a:solidFill>
                  <a:schemeClr val="hlink"/>
                </a:solidFill>
              </a:rPr>
              <a:t>What RLC and SCED expects during Start-Up and Shut-Down of units were explained</a:t>
            </a:r>
          </a:p>
          <a:p>
            <a:pPr algn="just" eaLnBrk="1" hangingPunct="1">
              <a:buClr>
                <a:schemeClr val="accent2"/>
              </a:buClr>
              <a:buSzPct val="125000"/>
              <a:buFont typeface="Wingdings" pitchFamily="2" charset="2"/>
              <a:buChar char="ü"/>
              <a:defRPr/>
            </a:pPr>
            <a:r>
              <a:rPr lang="en-US" altLang="en-US" dirty="0" smtClean="0">
                <a:solidFill>
                  <a:schemeClr val="hlink"/>
                </a:solidFill>
              </a:rPr>
              <a:t>Proper sequence of start-up and shut-down were explained</a:t>
            </a:r>
          </a:p>
          <a:p>
            <a:pPr marL="0" indent="0" algn="just" eaLnBrk="1" hangingPunct="1">
              <a:buClr>
                <a:schemeClr val="accent2"/>
              </a:buClr>
              <a:buSzPct val="125000"/>
              <a:buFontTx/>
              <a:buNone/>
              <a:defRPr/>
            </a:pPr>
            <a:endParaRPr lang="en-US" altLang="en-US" dirty="0" smtClean="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Questions</a:t>
            </a:r>
          </a:p>
        </p:txBody>
      </p:sp>
      <p:sp>
        <p:nvSpPr>
          <p:cNvPr id="25603" name="Rectangle 3"/>
          <p:cNvSpPr>
            <a:spLocks noChangeArrowheads="1"/>
          </p:cNvSpPr>
          <p:nvPr/>
        </p:nvSpPr>
        <p:spPr bwMode="auto">
          <a:xfrm>
            <a:off x="3429000" y="1295400"/>
            <a:ext cx="2438400" cy="4114800"/>
          </a:xfrm>
          <a:prstGeom prst="rect">
            <a:avLst/>
          </a:prstGeom>
          <a:noFill/>
          <a:ln>
            <a:noFill/>
          </a:ln>
          <a:effectLst>
            <a:outerShdw dist="7184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accent2"/>
              </a:buClr>
              <a:buSzPct val="125000"/>
              <a:buFont typeface="Wingdings" pitchFamily="2" charset="2"/>
              <a:buNone/>
            </a:pPr>
            <a:r>
              <a:rPr lang="en-US" altLang="en-US" sz="30000" dirty="0">
                <a:solidFill>
                  <a:schemeClr val="hlink"/>
                </a:solidFill>
              </a:rPr>
              <a:t>?</a:t>
            </a:r>
          </a:p>
        </p:txBody>
      </p:sp>
      <p:sp>
        <p:nvSpPr>
          <p:cNvPr id="25604" name="Rectangle 5"/>
          <p:cNvSpPr>
            <a:spLocks noChangeArrowheads="1"/>
          </p:cNvSpPr>
          <p:nvPr/>
        </p:nvSpPr>
        <p:spPr bwMode="auto">
          <a:xfrm>
            <a:off x="3429000" y="1295400"/>
            <a:ext cx="2438400" cy="4114800"/>
          </a:xfrm>
          <a:prstGeom prst="rect">
            <a:avLst/>
          </a:prstGeom>
          <a:noFill/>
          <a:ln>
            <a:noFill/>
          </a:ln>
          <a:effectLst>
            <a:outerShdw dist="81320" dir="13119588"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accent2"/>
              </a:buClr>
              <a:buSzPct val="125000"/>
              <a:buFont typeface="Wingdings" pitchFamily="2" charset="2"/>
              <a:buNone/>
            </a:pPr>
            <a:r>
              <a:rPr lang="en-US" altLang="en-US" sz="30000" dirty="0">
                <a:solidFill>
                  <a:schemeClr val="hlink"/>
                </a:solidFill>
              </a:rPr>
              <a:t>?</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dirty="0" smtClean="0"/>
              <a:t>1.  </a:t>
            </a:r>
            <a:r>
              <a:rPr lang="en-US" sz="2400" dirty="0"/>
              <a:t>T</a:t>
            </a:r>
            <a:r>
              <a:rPr lang="en-US" sz="2400" dirty="0" smtClean="0"/>
              <a:t>he </a:t>
            </a:r>
            <a:r>
              <a:rPr lang="en-US" sz="2400" dirty="0"/>
              <a:t>QSE’s responsibilities during Startup include:</a:t>
            </a:r>
          </a:p>
          <a:p>
            <a:pPr marL="0" indent="0">
              <a:buNone/>
            </a:pPr>
            <a:r>
              <a:rPr lang="en-US" sz="2400" dirty="0"/>
              <a:t> </a:t>
            </a:r>
          </a:p>
          <a:p>
            <a:pPr marL="514350" lvl="0" indent="-514350">
              <a:buFont typeface="+mj-lt"/>
              <a:buAutoNum type="alphaLcParenR"/>
            </a:pPr>
            <a:r>
              <a:rPr lang="en-US" sz="2400" dirty="0"/>
              <a:t>about a minute before a SCED run, change Resource Status from OFF to </a:t>
            </a:r>
            <a:r>
              <a:rPr lang="en-US" sz="2400" dirty="0" smtClean="0"/>
              <a:t>STARTUP</a:t>
            </a:r>
          </a:p>
          <a:p>
            <a:pPr marL="514350" lvl="0" indent="-514350">
              <a:buFont typeface="+mj-lt"/>
              <a:buAutoNum type="alphaLcParenR"/>
            </a:pPr>
            <a:r>
              <a:rPr lang="en-US" sz="2400" dirty="0"/>
              <a:t>calculate Low Dispatch Limit (LDL)  </a:t>
            </a:r>
          </a:p>
          <a:p>
            <a:pPr marL="514350" lvl="0" indent="-514350">
              <a:buFont typeface="+mj-lt"/>
              <a:buAutoNum type="alphaLcParenR"/>
            </a:pPr>
            <a:r>
              <a:rPr lang="en-US" sz="2400" dirty="0"/>
              <a:t>set the High Dispatch Limit (HDL) equal to the Low Dispatch Limit (LDL) </a:t>
            </a:r>
          </a:p>
          <a:p>
            <a:pPr marL="514350" lvl="0" indent="-514350">
              <a:buFont typeface="+mj-lt"/>
              <a:buAutoNum type="alphaLcParenR"/>
            </a:pPr>
            <a:r>
              <a:rPr lang="en-US" sz="2400" dirty="0"/>
              <a:t>issue a Base Point equal to LDL which is equal the current telemetered net real power  </a:t>
            </a:r>
          </a:p>
          <a:p>
            <a:pPr marL="0" lvl="0" indent="0">
              <a:buNone/>
            </a:pPr>
            <a:r>
              <a:rPr lang="en-US" sz="2400" dirty="0" smtClean="0"/>
              <a:t> </a:t>
            </a:r>
            <a:endParaRPr lang="en-US" sz="2400" dirty="0"/>
          </a:p>
          <a:p>
            <a:pPr marL="0" lvl="0" indent="0">
              <a:buNone/>
            </a:pPr>
            <a:r>
              <a:rPr lang="en-US" sz="2400" dirty="0"/>
              <a:t> </a:t>
            </a:r>
          </a:p>
          <a:p>
            <a:pPr marL="0" lvl="0" indent="0">
              <a:buNone/>
            </a:pPr>
            <a:r>
              <a:rPr lang="en-US" sz="2400" dirty="0"/>
              <a:t> </a:t>
            </a:r>
          </a:p>
          <a:p>
            <a:pPr marL="0" indent="0">
              <a:buNone/>
            </a:pPr>
            <a:endParaRPr lang="en-US" sz="2400" dirty="0"/>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1585033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2"/>
            </a:pPr>
            <a:r>
              <a:rPr lang="en-US" sz="2400" dirty="0" smtClean="0"/>
              <a:t>When </a:t>
            </a:r>
            <a:r>
              <a:rPr lang="en-US" sz="2400" dirty="0"/>
              <a:t>SCED observes a Resource Status </a:t>
            </a:r>
            <a:r>
              <a:rPr lang="en-US" sz="2400" dirty="0" smtClean="0"/>
              <a:t>of STARTUP </a:t>
            </a:r>
            <a:r>
              <a:rPr lang="en-US" sz="2400" dirty="0"/>
              <a:t>on a unit:</a:t>
            </a:r>
          </a:p>
          <a:p>
            <a:endParaRPr lang="en-US" sz="2400" dirty="0"/>
          </a:p>
          <a:p>
            <a:pPr marL="514350" lvl="0" indent="-514350">
              <a:buFont typeface="+mj-lt"/>
              <a:buAutoNum type="alphaLcParenR"/>
            </a:pPr>
            <a:r>
              <a:rPr lang="en-US" sz="2400" dirty="0"/>
              <a:t>It will issue a Base Point equal to </a:t>
            </a:r>
            <a:r>
              <a:rPr lang="en-US" sz="2400" dirty="0" smtClean="0"/>
              <a:t>LDL which is equal to current output plus 5 times NURR. </a:t>
            </a:r>
            <a:endParaRPr lang="en-US" sz="2400" dirty="0"/>
          </a:p>
          <a:p>
            <a:pPr marL="514350" lvl="0" indent="-514350">
              <a:buFont typeface="+mj-lt"/>
              <a:buAutoNum type="alphaLcParenR"/>
            </a:pPr>
            <a:r>
              <a:rPr lang="en-US" sz="2400" dirty="0"/>
              <a:t>It will issue a Base Point </a:t>
            </a:r>
            <a:r>
              <a:rPr lang="en-US" sz="2400" dirty="0" smtClean="0"/>
              <a:t>equal to </a:t>
            </a:r>
            <a:r>
              <a:rPr lang="en-US" sz="2400" dirty="0"/>
              <a:t>Normal </a:t>
            </a:r>
            <a:r>
              <a:rPr lang="en-US" sz="2400" dirty="0" smtClean="0"/>
              <a:t>Down </a:t>
            </a:r>
            <a:r>
              <a:rPr lang="en-US" sz="2400" dirty="0"/>
              <a:t>Ramp Rate value.  </a:t>
            </a:r>
          </a:p>
          <a:p>
            <a:pPr marL="514350" lvl="0" indent="-514350">
              <a:buFont typeface="+mj-lt"/>
              <a:buAutoNum type="alphaLcParenR"/>
            </a:pPr>
            <a:r>
              <a:rPr lang="en-US" sz="2400" dirty="0"/>
              <a:t>It will change the Resource Status to ONLINE.</a:t>
            </a:r>
          </a:p>
          <a:p>
            <a:pPr marL="514350" lvl="0" indent="-514350">
              <a:buFont typeface="+mj-lt"/>
              <a:buAutoNum type="alphaLcParenR"/>
            </a:pPr>
            <a:r>
              <a:rPr lang="en-US" sz="2400" dirty="0"/>
              <a:t>It will begin </a:t>
            </a:r>
            <a:r>
              <a:rPr lang="en-US" sz="2400" dirty="0" smtClean="0"/>
              <a:t>economically dispatching the unit.</a:t>
            </a:r>
            <a:endParaRPr lang="en-US" sz="2400" dirty="0"/>
          </a:p>
          <a:p>
            <a:endParaRPr lang="en-US" sz="2800" dirty="0"/>
          </a:p>
        </p:txBody>
      </p:sp>
      <p:sp>
        <p:nvSpPr>
          <p:cNvPr id="2" name="Slide Number Placeholder 1"/>
          <p:cNvSpPr>
            <a:spLocks noGrp="1"/>
          </p:cNvSpPr>
          <p:nvPr>
            <p:ph type="sldNum" sz="quarter" idx="12"/>
          </p:nvPr>
        </p:nvSpPr>
        <p:spPr>
          <a:xfrm>
            <a:off x="6553200" y="6248400"/>
            <a:ext cx="2133600" cy="476250"/>
          </a:xfrm>
        </p:spPr>
        <p:txBody>
          <a:bodyPr/>
          <a:lstStyle/>
          <a:p>
            <a:pPr>
              <a:defRPr/>
            </a:pPr>
            <a:fld id="{3488B22D-BE93-4BBB-A28B-2D585334CA10}" type="slidenum">
              <a:rPr lang="en-US" smtClean="0"/>
              <a:pPr>
                <a:defRPr/>
              </a:pPr>
              <a:t>25</a:t>
            </a:fld>
            <a:endParaRPr lang="en-US" dirty="0"/>
          </a:p>
        </p:txBody>
      </p:sp>
    </p:spTree>
    <p:custDataLst>
      <p:tags r:id="rId1"/>
    </p:custDataLst>
    <p:extLst>
      <p:ext uri="{BB962C8B-B14F-4D97-AF65-F5344CB8AC3E}">
        <p14:creationId xmlns:p14="http://schemas.microsoft.com/office/powerpoint/2010/main" val="3256247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AutoNum type="arabicPeriod" startAt="3"/>
            </a:pPr>
            <a:r>
              <a:rPr lang="en-US" sz="2400" dirty="0" smtClean="0"/>
              <a:t>The QSE correct </a:t>
            </a:r>
            <a:r>
              <a:rPr lang="en-US" sz="2400" dirty="0"/>
              <a:t>sequence of generation resource </a:t>
            </a:r>
            <a:r>
              <a:rPr lang="en-US" sz="2400" dirty="0" smtClean="0"/>
              <a:t>Shut-Down </a:t>
            </a:r>
            <a:r>
              <a:rPr lang="en-US" sz="2400" dirty="0"/>
              <a:t>is:</a:t>
            </a:r>
          </a:p>
          <a:p>
            <a:pPr marL="0" indent="0">
              <a:buNone/>
            </a:pPr>
            <a:r>
              <a:rPr lang="en-US" sz="2400" dirty="0"/>
              <a:t> </a:t>
            </a:r>
          </a:p>
          <a:p>
            <a:pPr marL="514350" lvl="0" indent="-514350">
              <a:buFont typeface="+mj-lt"/>
              <a:buAutoNum type="alphaLcParenR"/>
            </a:pPr>
            <a:r>
              <a:rPr lang="en-US" sz="2400" dirty="0"/>
              <a:t>The QSE will initiate the shut-down sequence by changing the Resource status to SHUTDOWN</a:t>
            </a:r>
          </a:p>
          <a:p>
            <a:pPr marL="514350" lvl="0" indent="-514350">
              <a:buFont typeface="+mj-lt"/>
              <a:buAutoNum type="alphaLcParenR"/>
            </a:pPr>
            <a:r>
              <a:rPr lang="en-US" sz="2400" dirty="0"/>
              <a:t>The QSE will telemeter a Normal Down Ramp Rate value to ERCOT</a:t>
            </a:r>
          </a:p>
          <a:p>
            <a:pPr marL="514350" lvl="0" indent="-514350">
              <a:buFont typeface="+mj-lt"/>
              <a:buAutoNum type="alphaLcParenR"/>
            </a:pPr>
            <a:r>
              <a:rPr lang="en-US" sz="2400" dirty="0" smtClean="0"/>
              <a:t>The QSE should not begin taking the resource off-line until a SCED execution </a:t>
            </a:r>
            <a:endParaRPr lang="en-US" sz="2400" dirty="0"/>
          </a:p>
          <a:p>
            <a:pPr marL="514350" lvl="0" indent="-514350">
              <a:buFont typeface="+mj-lt"/>
              <a:buAutoNum type="alphaLcParenR"/>
            </a:pPr>
            <a:r>
              <a:rPr lang="en-US" sz="2400" dirty="0" smtClean="0"/>
              <a:t>All of the above</a:t>
            </a:r>
            <a:endParaRPr lang="en-US" sz="2400" dirty="0"/>
          </a:p>
          <a:p>
            <a:endParaRPr lang="en-US" sz="2400" dirty="0"/>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112052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4"/>
            </a:pPr>
            <a:r>
              <a:rPr lang="en-US" sz="2400" dirty="0" smtClean="0"/>
              <a:t>One </a:t>
            </a:r>
            <a:r>
              <a:rPr lang="en-US" sz="2400" dirty="0"/>
              <a:t>impact on ERCOT Grid </a:t>
            </a:r>
            <a:r>
              <a:rPr lang="en-US" sz="2400" dirty="0" smtClean="0"/>
              <a:t>Operations </a:t>
            </a:r>
            <a:r>
              <a:rPr lang="en-US" sz="2400" dirty="0"/>
              <a:t>of improper shut-down of units is:</a:t>
            </a:r>
          </a:p>
          <a:p>
            <a:pPr marL="0" indent="0">
              <a:buNone/>
            </a:pPr>
            <a:r>
              <a:rPr lang="en-US" sz="2400" dirty="0"/>
              <a:t> </a:t>
            </a:r>
          </a:p>
          <a:p>
            <a:pPr marL="514350" lvl="0" indent="-514350">
              <a:buFont typeface="+mj-lt"/>
              <a:buAutoNum type="alphaLcParenR"/>
            </a:pPr>
            <a:r>
              <a:rPr lang="en-US" sz="2400" dirty="0" smtClean="0"/>
              <a:t>Improper shut-down impacts grid frequency</a:t>
            </a:r>
            <a:endParaRPr lang="en-US" sz="2400" dirty="0"/>
          </a:p>
          <a:p>
            <a:pPr marL="514350" lvl="0" indent="-514350">
              <a:buFont typeface="+mj-lt"/>
              <a:buAutoNum type="alphaLcParenR"/>
            </a:pPr>
            <a:r>
              <a:rPr lang="en-US" sz="2400" dirty="0" smtClean="0"/>
              <a:t>Off line non-spin is impacted</a:t>
            </a:r>
            <a:endParaRPr lang="en-US" sz="2400" dirty="0"/>
          </a:p>
          <a:p>
            <a:pPr marL="514350" lvl="0" indent="-514350">
              <a:buFont typeface="+mj-lt"/>
              <a:buAutoNum type="alphaLcParenR"/>
            </a:pPr>
            <a:r>
              <a:rPr lang="en-US" sz="2400" dirty="0" smtClean="0"/>
              <a:t>Start of HRUC delayed during those hours </a:t>
            </a:r>
            <a:endParaRPr lang="en-US" sz="2400" dirty="0"/>
          </a:p>
          <a:p>
            <a:pPr marL="514350" lvl="0" indent="-514350">
              <a:buFont typeface="+mj-lt"/>
              <a:buAutoNum type="alphaLcParenR"/>
            </a:pPr>
            <a:r>
              <a:rPr lang="en-US" sz="2400" dirty="0" smtClean="0"/>
              <a:t>Load resources are incorrectly calculated </a:t>
            </a:r>
            <a:endParaRPr lang="en-US" sz="2400" dirty="0"/>
          </a:p>
          <a:p>
            <a:endParaRPr lang="en-US" dirty="0"/>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27</a:t>
            </a:fld>
            <a:endParaRPr lang="en-US" dirty="0"/>
          </a:p>
        </p:txBody>
      </p:sp>
    </p:spTree>
    <p:custDataLst>
      <p:tags r:id="rId1"/>
    </p:custDataLst>
    <p:extLst>
      <p:ext uri="{BB962C8B-B14F-4D97-AF65-F5344CB8AC3E}">
        <p14:creationId xmlns:p14="http://schemas.microsoft.com/office/powerpoint/2010/main" val="3096731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AutoNum type="arabicPeriod" startAt="5"/>
            </a:pPr>
            <a:r>
              <a:rPr lang="en-US" sz="2400" dirty="0" smtClean="0"/>
              <a:t>One </a:t>
            </a:r>
            <a:r>
              <a:rPr lang="en-US" sz="2400" dirty="0"/>
              <a:t>impact on ERCOT Market Operations of </a:t>
            </a:r>
            <a:r>
              <a:rPr lang="en-US" sz="2400" dirty="0" smtClean="0"/>
              <a:t>improper start-up </a:t>
            </a:r>
            <a:r>
              <a:rPr lang="en-US" sz="2400" dirty="0"/>
              <a:t>of units is:</a:t>
            </a:r>
          </a:p>
          <a:p>
            <a:pPr marL="0" indent="0">
              <a:buNone/>
            </a:pPr>
            <a:r>
              <a:rPr lang="en-US" sz="2400" dirty="0"/>
              <a:t> </a:t>
            </a:r>
          </a:p>
          <a:p>
            <a:pPr marL="457200" lvl="0" indent="-457200">
              <a:buFont typeface="+mj-lt"/>
              <a:buAutoNum type="alphaLcParenR"/>
            </a:pPr>
            <a:r>
              <a:rPr lang="en-US" sz="2400" dirty="0" smtClean="0"/>
              <a:t>Prolonged regulation deployment and impacts system lambda calculation</a:t>
            </a:r>
          </a:p>
          <a:p>
            <a:pPr marL="457200" lvl="0" indent="-457200">
              <a:buFont typeface="+mj-lt"/>
              <a:buAutoNum type="alphaLcParenR"/>
            </a:pPr>
            <a:r>
              <a:rPr lang="en-US" sz="2400" dirty="0" smtClean="0"/>
              <a:t>DRUC is delayed for those hours</a:t>
            </a:r>
          </a:p>
          <a:p>
            <a:pPr marL="457200" lvl="0" indent="-457200">
              <a:buFont typeface="+mj-lt"/>
              <a:buAutoNum type="alphaLcParenR"/>
            </a:pPr>
            <a:r>
              <a:rPr lang="en-US" sz="2400" dirty="0" smtClean="0"/>
              <a:t>HRUC is delayed for those hours</a:t>
            </a:r>
          </a:p>
          <a:p>
            <a:pPr marL="457200" lvl="0" indent="-457200">
              <a:buFont typeface="+mj-lt"/>
              <a:buAutoNum type="alphaLcParenR"/>
            </a:pPr>
            <a:r>
              <a:rPr lang="en-US" sz="2400" dirty="0" smtClean="0"/>
              <a:t>Mid-term load forecast is incorrectly calculated</a:t>
            </a:r>
          </a:p>
          <a:p>
            <a:pPr marL="0" lvl="0" indent="0">
              <a:buNone/>
            </a:pPr>
            <a:endParaRPr lang="en-US" sz="2400" dirty="0" smtClean="0"/>
          </a:p>
          <a:p>
            <a:pPr marL="457200" lvl="0" indent="-457200">
              <a:buFont typeface="+mj-lt"/>
              <a:buAutoNum type="alphaLcParenR"/>
            </a:pPr>
            <a:endParaRPr lang="en-US" sz="2400" dirty="0" smtClean="0"/>
          </a:p>
          <a:p>
            <a:pPr marL="457200" lvl="0" indent="-457200">
              <a:buFont typeface="+mj-lt"/>
              <a:buAutoNum type="alphaLcParenR"/>
            </a:pPr>
            <a:endParaRPr lang="en-US" sz="2400" dirty="0"/>
          </a:p>
          <a:p>
            <a:pPr marL="0" lvl="0" indent="0">
              <a:buNone/>
            </a:pPr>
            <a:r>
              <a:rPr lang="en-US" sz="2400" dirty="0"/>
              <a:t> </a:t>
            </a:r>
          </a:p>
          <a:p>
            <a:pPr marL="0" lvl="0" indent="0">
              <a:buNone/>
            </a:pPr>
            <a:r>
              <a:rPr lang="en-US" sz="2400" dirty="0"/>
              <a:t> </a:t>
            </a:r>
          </a:p>
          <a:p>
            <a:pPr marL="0" lvl="0" indent="0">
              <a:buNone/>
            </a:pPr>
            <a:r>
              <a:rPr lang="en-US" sz="2400" dirty="0"/>
              <a:t> </a:t>
            </a:r>
          </a:p>
          <a:p>
            <a:endParaRPr lang="en-US" dirty="0"/>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379341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3400" y="304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Objectives</a:t>
            </a:r>
          </a:p>
        </p:txBody>
      </p:sp>
      <p:sp>
        <p:nvSpPr>
          <p:cNvPr id="5123" name="Rectangle 5"/>
          <p:cNvSpPr>
            <a:spLocks noChangeArrowheads="1"/>
          </p:cNvSpPr>
          <p:nvPr/>
        </p:nvSpPr>
        <p:spPr bwMode="auto">
          <a:xfrm>
            <a:off x="544513" y="1066800"/>
            <a:ext cx="82184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accent2"/>
              </a:buClr>
              <a:buSzPct val="125000"/>
              <a:buFontTx/>
              <a:buNone/>
            </a:pPr>
            <a:r>
              <a:rPr lang="en-US" altLang="en-US" sz="2800" dirty="0">
                <a:solidFill>
                  <a:schemeClr val="hlink"/>
                </a:solidFill>
              </a:rPr>
              <a:t>	</a:t>
            </a:r>
            <a:r>
              <a:rPr lang="en-US" altLang="en-US" sz="2400" dirty="0">
                <a:solidFill>
                  <a:schemeClr val="hlink"/>
                </a:solidFill>
              </a:rPr>
              <a:t>At the completion of this course of instruction you will</a:t>
            </a:r>
            <a:r>
              <a:rPr lang="en-US" altLang="en-US" sz="2400" dirty="0" smtClean="0">
                <a:solidFill>
                  <a:schemeClr val="hlink"/>
                </a:solidFill>
              </a:rPr>
              <a:t>:</a:t>
            </a:r>
          </a:p>
          <a:p>
            <a:pPr eaLnBrk="1" hangingPunct="1">
              <a:buClr>
                <a:schemeClr val="accent2"/>
              </a:buClr>
              <a:buSzPct val="125000"/>
              <a:buFontTx/>
              <a:buNone/>
            </a:pPr>
            <a:endParaRPr lang="en-US" altLang="en-US" sz="2400" dirty="0">
              <a:solidFill>
                <a:schemeClr val="hlink"/>
              </a:solidFill>
            </a:endParaRPr>
          </a:p>
          <a:p>
            <a:pPr marL="457200" indent="-457200" algn="just" eaLnBrk="1" hangingPunct="1">
              <a:buClr>
                <a:schemeClr val="accent2"/>
              </a:buClr>
              <a:buSzPct val="125000"/>
              <a:buFont typeface="+mj-lt"/>
              <a:buAutoNum type="arabicPeriod"/>
            </a:pPr>
            <a:r>
              <a:rPr lang="en-US" altLang="en-US" sz="2000" dirty="0" smtClean="0">
                <a:solidFill>
                  <a:schemeClr val="hlink"/>
                </a:solidFill>
              </a:rPr>
              <a:t>Identify the QSE’s responsibilities during Startup and Shutdown.</a:t>
            </a:r>
          </a:p>
          <a:p>
            <a:pPr marL="457200" indent="-457200" algn="just" eaLnBrk="1" hangingPunct="1">
              <a:buClr>
                <a:schemeClr val="accent2"/>
              </a:buClr>
              <a:buSzPct val="125000"/>
              <a:buFont typeface="+mj-lt"/>
              <a:buAutoNum type="arabicPeriod"/>
            </a:pPr>
            <a:r>
              <a:rPr lang="en-US" altLang="en-US" sz="2000" dirty="0" smtClean="0">
                <a:solidFill>
                  <a:schemeClr val="hlink"/>
                </a:solidFill>
              </a:rPr>
              <a:t>Identify the correct </a:t>
            </a:r>
            <a:r>
              <a:rPr lang="en-US" altLang="en-US" sz="2000" dirty="0">
                <a:solidFill>
                  <a:schemeClr val="hlink"/>
                </a:solidFill>
              </a:rPr>
              <a:t>sequence of </a:t>
            </a:r>
            <a:r>
              <a:rPr lang="en-US" altLang="en-US" sz="2000" dirty="0" smtClean="0">
                <a:solidFill>
                  <a:schemeClr val="hlink"/>
                </a:solidFill>
              </a:rPr>
              <a:t>generation resource Startup.</a:t>
            </a:r>
          </a:p>
          <a:p>
            <a:pPr marL="457200" indent="-457200" algn="just" eaLnBrk="1" hangingPunct="1">
              <a:buClr>
                <a:schemeClr val="accent2"/>
              </a:buClr>
              <a:buSzPct val="125000"/>
              <a:buFont typeface="+mj-lt"/>
              <a:buAutoNum type="arabicPeriod"/>
            </a:pPr>
            <a:r>
              <a:rPr lang="en-US" altLang="en-US" sz="2000" dirty="0" smtClean="0">
                <a:solidFill>
                  <a:schemeClr val="hlink"/>
                </a:solidFill>
              </a:rPr>
              <a:t>Identify the correct sequence of generation resource Shutdown.</a:t>
            </a:r>
            <a:endParaRPr lang="en-US" altLang="en-US" sz="2000" dirty="0">
              <a:solidFill>
                <a:schemeClr val="hlink"/>
              </a:solidFill>
            </a:endParaRPr>
          </a:p>
          <a:p>
            <a:pPr marL="457200" indent="-457200" algn="just" eaLnBrk="1" hangingPunct="1">
              <a:buClr>
                <a:schemeClr val="accent2"/>
              </a:buClr>
              <a:buSzPct val="125000"/>
              <a:buFont typeface="+mj-lt"/>
              <a:buAutoNum type="arabicPeriod"/>
            </a:pPr>
            <a:r>
              <a:rPr lang="en-US" altLang="en-US" sz="2000" dirty="0">
                <a:solidFill>
                  <a:schemeClr val="hlink"/>
                </a:solidFill>
              </a:rPr>
              <a:t>Identify </a:t>
            </a:r>
            <a:r>
              <a:rPr lang="en-US" altLang="en-US" sz="2000" dirty="0" smtClean="0">
                <a:solidFill>
                  <a:schemeClr val="hlink"/>
                </a:solidFill>
              </a:rPr>
              <a:t>the impact on ERCOT </a:t>
            </a:r>
            <a:r>
              <a:rPr lang="en-US" altLang="en-US" sz="2000" u="sng" dirty="0">
                <a:solidFill>
                  <a:schemeClr val="hlink"/>
                </a:solidFill>
              </a:rPr>
              <a:t>Grid</a:t>
            </a:r>
            <a:r>
              <a:rPr lang="en-US" altLang="en-US" sz="2000" dirty="0">
                <a:solidFill>
                  <a:schemeClr val="hlink"/>
                </a:solidFill>
              </a:rPr>
              <a:t> </a:t>
            </a:r>
            <a:r>
              <a:rPr lang="en-US" altLang="en-US" sz="2000" dirty="0" smtClean="0">
                <a:solidFill>
                  <a:schemeClr val="hlink"/>
                </a:solidFill>
              </a:rPr>
              <a:t>Operations of improper </a:t>
            </a:r>
            <a:r>
              <a:rPr lang="en-US" altLang="en-US" sz="2000" dirty="0">
                <a:solidFill>
                  <a:schemeClr val="hlink"/>
                </a:solidFill>
              </a:rPr>
              <a:t>start-up </a:t>
            </a:r>
            <a:r>
              <a:rPr lang="en-US" altLang="en-US" sz="2000" dirty="0" smtClean="0">
                <a:solidFill>
                  <a:schemeClr val="hlink"/>
                </a:solidFill>
              </a:rPr>
              <a:t>or shut-down </a:t>
            </a:r>
            <a:r>
              <a:rPr lang="en-US" altLang="en-US" sz="2000" dirty="0">
                <a:solidFill>
                  <a:schemeClr val="hlink"/>
                </a:solidFill>
              </a:rPr>
              <a:t>of </a:t>
            </a:r>
            <a:r>
              <a:rPr lang="en-US" altLang="en-US" sz="2000" dirty="0" smtClean="0">
                <a:solidFill>
                  <a:schemeClr val="hlink"/>
                </a:solidFill>
              </a:rPr>
              <a:t>units.</a:t>
            </a:r>
            <a:endParaRPr lang="en-US" altLang="en-US" sz="2000" dirty="0">
              <a:solidFill>
                <a:schemeClr val="hlink"/>
              </a:solidFill>
            </a:endParaRPr>
          </a:p>
          <a:p>
            <a:pPr marL="457200" indent="-457200" algn="just" eaLnBrk="1" hangingPunct="1">
              <a:buClr>
                <a:schemeClr val="accent2"/>
              </a:buClr>
              <a:buSzPct val="125000"/>
              <a:buFont typeface="+mj-lt"/>
              <a:buAutoNum type="arabicPeriod"/>
            </a:pPr>
            <a:r>
              <a:rPr lang="en-US" altLang="en-US" sz="2000" dirty="0">
                <a:solidFill>
                  <a:schemeClr val="hlink"/>
                </a:solidFill>
              </a:rPr>
              <a:t>Identify </a:t>
            </a:r>
            <a:r>
              <a:rPr lang="en-US" altLang="en-US" sz="2000" dirty="0" smtClean="0">
                <a:solidFill>
                  <a:schemeClr val="hlink"/>
                </a:solidFill>
              </a:rPr>
              <a:t>the impact on ERCOT </a:t>
            </a:r>
            <a:r>
              <a:rPr lang="en-US" altLang="en-US" sz="2000" u="sng" dirty="0">
                <a:solidFill>
                  <a:schemeClr val="hlink"/>
                </a:solidFill>
              </a:rPr>
              <a:t>Market</a:t>
            </a:r>
            <a:r>
              <a:rPr lang="en-US" altLang="en-US" sz="2000" dirty="0">
                <a:solidFill>
                  <a:schemeClr val="hlink"/>
                </a:solidFill>
              </a:rPr>
              <a:t> </a:t>
            </a:r>
            <a:r>
              <a:rPr lang="en-US" altLang="en-US" sz="2000" dirty="0" smtClean="0">
                <a:solidFill>
                  <a:schemeClr val="hlink"/>
                </a:solidFill>
              </a:rPr>
              <a:t>Operations of improper </a:t>
            </a:r>
            <a:r>
              <a:rPr lang="en-US" altLang="en-US" sz="2000" dirty="0">
                <a:solidFill>
                  <a:schemeClr val="hlink"/>
                </a:solidFill>
              </a:rPr>
              <a:t>start-up </a:t>
            </a:r>
            <a:r>
              <a:rPr lang="en-US" altLang="en-US" sz="2000" dirty="0" smtClean="0">
                <a:solidFill>
                  <a:schemeClr val="hlink"/>
                </a:solidFill>
              </a:rPr>
              <a:t>or shut-down </a:t>
            </a:r>
            <a:r>
              <a:rPr lang="en-US" altLang="en-US" sz="2000" dirty="0">
                <a:solidFill>
                  <a:schemeClr val="hlink"/>
                </a:solidFill>
              </a:rPr>
              <a:t>of </a:t>
            </a:r>
            <a:r>
              <a:rPr lang="en-US" altLang="en-US" sz="2000" dirty="0" smtClean="0">
                <a:solidFill>
                  <a:schemeClr val="hlink"/>
                </a:solidFill>
              </a:rPr>
              <a:t>units.</a:t>
            </a:r>
            <a:endParaRPr lang="en-US" altLang="en-US" sz="2000" dirty="0">
              <a:solidFill>
                <a:schemeClr val="hlink"/>
              </a:solidFill>
            </a:endParaRPr>
          </a:p>
          <a:p>
            <a:pPr algn="just" eaLnBrk="1" hangingPunct="1">
              <a:buClr>
                <a:schemeClr val="accent2"/>
              </a:buClr>
              <a:buSzPct val="125000"/>
              <a:buFont typeface="Wingdings" pitchFamily="2" charset="2"/>
              <a:buChar char="ü"/>
            </a:pPr>
            <a:endParaRPr lang="en-US" altLang="en-US" sz="2000" dirty="0">
              <a:solidFill>
                <a:schemeClr val="hlink"/>
              </a:solidFill>
            </a:endParaRPr>
          </a:p>
          <a:p>
            <a:pPr eaLnBrk="1" hangingPunct="1">
              <a:buClr>
                <a:schemeClr val="accent2"/>
              </a:buClr>
              <a:buSzPct val="125000"/>
              <a:buFont typeface="Wingdings" pitchFamily="2" charset="2"/>
              <a:buChar char="ü"/>
            </a:pPr>
            <a:endParaRPr lang="en-US" altLang="en-US" dirty="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3</a:t>
            </a:fld>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228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Agenda</a:t>
            </a:r>
          </a:p>
        </p:txBody>
      </p:sp>
      <p:sp>
        <p:nvSpPr>
          <p:cNvPr id="6147" name="Rectangle 3"/>
          <p:cNvSpPr>
            <a:spLocks noChangeArrowheads="1"/>
          </p:cNvSpPr>
          <p:nvPr/>
        </p:nvSpPr>
        <p:spPr bwMode="auto">
          <a:xfrm>
            <a:off x="533400" y="9906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accent2"/>
              </a:buClr>
              <a:buSzPct val="125000"/>
              <a:buFont typeface="Wingdings" pitchFamily="2" charset="2"/>
              <a:buChar char="ü"/>
            </a:pPr>
            <a:r>
              <a:rPr lang="en-US" altLang="en-US" sz="2800" dirty="0">
                <a:solidFill>
                  <a:schemeClr val="hlink"/>
                </a:solidFill>
              </a:rPr>
              <a:t>Definitions</a:t>
            </a:r>
          </a:p>
          <a:p>
            <a:pPr eaLnBrk="1" hangingPunct="1">
              <a:buClr>
                <a:schemeClr val="accent2"/>
              </a:buClr>
              <a:buSzPct val="125000"/>
              <a:buFont typeface="Wingdings" pitchFamily="2" charset="2"/>
              <a:buChar char="ü"/>
            </a:pPr>
            <a:r>
              <a:rPr lang="en-US" altLang="en-US" sz="2800" dirty="0">
                <a:solidFill>
                  <a:schemeClr val="hlink"/>
                </a:solidFill>
              </a:rPr>
              <a:t>Resource Status</a:t>
            </a:r>
          </a:p>
          <a:p>
            <a:pPr eaLnBrk="1" hangingPunct="1">
              <a:buClr>
                <a:schemeClr val="accent2"/>
              </a:buClr>
              <a:buSzPct val="125000"/>
              <a:buFont typeface="Wingdings" pitchFamily="2" charset="2"/>
              <a:buChar char="ü"/>
            </a:pPr>
            <a:r>
              <a:rPr lang="en-US" altLang="en-US" sz="2800" dirty="0">
                <a:solidFill>
                  <a:schemeClr val="hlink"/>
                </a:solidFill>
              </a:rPr>
              <a:t>QSEs responsibility during Start-up	</a:t>
            </a:r>
          </a:p>
          <a:p>
            <a:pPr eaLnBrk="1" hangingPunct="1">
              <a:buClr>
                <a:schemeClr val="accent2"/>
              </a:buClr>
              <a:buSzPct val="125000"/>
              <a:buFont typeface="Wingdings" pitchFamily="2" charset="2"/>
              <a:buChar char="ü"/>
            </a:pPr>
            <a:r>
              <a:rPr lang="en-US" altLang="en-US" sz="2800" dirty="0">
                <a:solidFill>
                  <a:schemeClr val="hlink"/>
                </a:solidFill>
              </a:rPr>
              <a:t>Start-up Sequence</a:t>
            </a:r>
          </a:p>
          <a:p>
            <a:pPr eaLnBrk="1" hangingPunct="1">
              <a:buClr>
                <a:schemeClr val="accent2"/>
              </a:buClr>
              <a:buSzPct val="125000"/>
              <a:buFont typeface="Wingdings" pitchFamily="2" charset="2"/>
              <a:buChar char="ü"/>
            </a:pPr>
            <a:r>
              <a:rPr lang="en-US" altLang="en-US" sz="2800" dirty="0">
                <a:solidFill>
                  <a:schemeClr val="hlink"/>
                </a:solidFill>
              </a:rPr>
              <a:t>Start-up issues</a:t>
            </a:r>
          </a:p>
          <a:p>
            <a:pPr eaLnBrk="1" hangingPunct="1">
              <a:buClr>
                <a:schemeClr val="accent2"/>
              </a:buClr>
              <a:buSzPct val="125000"/>
              <a:buFont typeface="Wingdings" pitchFamily="2" charset="2"/>
              <a:buChar char="ü"/>
            </a:pPr>
            <a:r>
              <a:rPr lang="en-US" altLang="en-US" sz="2800" dirty="0">
                <a:solidFill>
                  <a:schemeClr val="hlink"/>
                </a:solidFill>
              </a:rPr>
              <a:t>QSEs responsibility during Shut-Down</a:t>
            </a:r>
          </a:p>
          <a:p>
            <a:pPr eaLnBrk="1" hangingPunct="1">
              <a:buClr>
                <a:schemeClr val="accent2"/>
              </a:buClr>
              <a:buSzPct val="125000"/>
              <a:buFont typeface="Wingdings" pitchFamily="2" charset="2"/>
              <a:buChar char="ü"/>
            </a:pPr>
            <a:r>
              <a:rPr lang="en-US" altLang="en-US" sz="2800" dirty="0">
                <a:solidFill>
                  <a:schemeClr val="hlink"/>
                </a:solidFill>
              </a:rPr>
              <a:t>Shutdown issues</a:t>
            </a:r>
          </a:p>
          <a:p>
            <a:pPr eaLnBrk="1" hangingPunct="1">
              <a:buClr>
                <a:schemeClr val="accent2"/>
              </a:buClr>
              <a:buSzPct val="125000"/>
              <a:buFont typeface="Wingdings" pitchFamily="2" charset="2"/>
              <a:buChar char="ü"/>
            </a:pPr>
            <a:r>
              <a:rPr lang="en-US" altLang="en-US" sz="2800" dirty="0">
                <a:solidFill>
                  <a:schemeClr val="hlink"/>
                </a:solidFill>
              </a:rPr>
              <a:t>Other observed issues</a:t>
            </a:r>
          </a:p>
          <a:p>
            <a:pPr eaLnBrk="1" hangingPunct="1">
              <a:buClr>
                <a:schemeClr val="accent2"/>
              </a:buClr>
              <a:buSzPct val="125000"/>
              <a:buFont typeface="Wingdings" pitchFamily="2" charset="2"/>
              <a:buChar char="ü"/>
            </a:pPr>
            <a:r>
              <a:rPr lang="en-US" altLang="en-US" sz="2800" dirty="0">
                <a:solidFill>
                  <a:schemeClr val="hlink"/>
                </a:solidFill>
              </a:rPr>
              <a:t>Questions</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4</a:t>
            </a:fld>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3400" y="304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rPr>
              <a:t>Definitions</a:t>
            </a:r>
          </a:p>
        </p:txBody>
      </p:sp>
      <p:sp>
        <p:nvSpPr>
          <p:cNvPr id="6147" name="Rectangle 3"/>
          <p:cNvSpPr>
            <a:spLocks noChangeArrowheads="1"/>
          </p:cNvSpPr>
          <p:nvPr/>
        </p:nvSpPr>
        <p:spPr bwMode="auto">
          <a:xfrm>
            <a:off x="457200" y="10668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STARTUP</a:t>
            </a:r>
            <a:r>
              <a:rPr lang="en-US" sz="2000" dirty="0" smtClean="0">
                <a:solidFill>
                  <a:schemeClr val="hlink"/>
                </a:solidFill>
              </a:rPr>
              <a:t> – The</a:t>
            </a:r>
            <a:r>
              <a:rPr lang="en-US" sz="2000" dirty="0" smtClean="0"/>
              <a:t> </a:t>
            </a:r>
            <a:r>
              <a:rPr lang="en-US" sz="2000" dirty="0" smtClean="0">
                <a:solidFill>
                  <a:schemeClr val="hlink"/>
                </a:solidFill>
              </a:rPr>
              <a:t>Resource is On-Line and in a start-up sequence and has no Ancillary Service Obligations. This Resource Status is only to be used for Real-Time telemetry purposes; </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SHUTDOWN</a:t>
            </a:r>
            <a:r>
              <a:rPr lang="en-US" sz="2000" dirty="0" smtClean="0">
                <a:solidFill>
                  <a:schemeClr val="hlink"/>
                </a:solidFill>
              </a:rPr>
              <a:t> – The Resource is On-Line and in a shut-down sequence, and has no Ancillary Service Obligations. This Resource Status is only to be used for Real-Time telemetry purposes; </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GREDP</a:t>
            </a:r>
            <a:r>
              <a:rPr lang="en-US" sz="2000" dirty="0" smtClean="0">
                <a:solidFill>
                  <a:schemeClr val="hlink"/>
                </a:solidFill>
              </a:rPr>
              <a:t> – Generation Resource Energy Deployment Performance</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SCED</a:t>
            </a:r>
            <a:r>
              <a:rPr lang="en-US" sz="2000" dirty="0" smtClean="0">
                <a:solidFill>
                  <a:schemeClr val="hlink"/>
                </a:solidFill>
              </a:rPr>
              <a:t> – Security Constrained Economic Dispatch</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RLC</a:t>
            </a:r>
            <a:r>
              <a:rPr lang="en-US" sz="2000" dirty="0" smtClean="0">
                <a:solidFill>
                  <a:schemeClr val="hlink"/>
                </a:solidFill>
              </a:rPr>
              <a:t> – Resource Limit Calculator</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LSL </a:t>
            </a:r>
            <a:r>
              <a:rPr lang="en-US" sz="2000" dirty="0" smtClean="0">
                <a:solidFill>
                  <a:schemeClr val="hlink"/>
                </a:solidFill>
              </a:rPr>
              <a:t>– Low Sustained Limit</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HSL</a:t>
            </a:r>
            <a:r>
              <a:rPr lang="en-US" sz="2000" dirty="0" smtClean="0">
                <a:solidFill>
                  <a:schemeClr val="hlink"/>
                </a:solidFill>
              </a:rPr>
              <a:t> – High Sustained Limit</a:t>
            </a:r>
          </a:p>
          <a:p>
            <a:pPr algn="just" eaLnBrk="1" hangingPunct="1">
              <a:spcBef>
                <a:spcPct val="20000"/>
              </a:spcBef>
              <a:buClr>
                <a:schemeClr val="accent2"/>
              </a:buClr>
              <a:buSzPct val="125000"/>
              <a:buFont typeface="Wingdings" pitchFamily="2" charset="2"/>
              <a:buChar char="ü"/>
              <a:defRPr/>
            </a:pPr>
            <a:r>
              <a:rPr lang="en-US" sz="2000" b="1" dirty="0">
                <a:solidFill>
                  <a:schemeClr val="hlink"/>
                </a:solidFill>
              </a:rPr>
              <a:t>NURR</a:t>
            </a:r>
            <a:r>
              <a:rPr lang="en-US" sz="2000" dirty="0">
                <a:solidFill>
                  <a:schemeClr val="hlink"/>
                </a:solidFill>
              </a:rPr>
              <a:t> – Normal Up-Ramp Rate</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NDRR</a:t>
            </a:r>
            <a:r>
              <a:rPr lang="en-US" sz="2000" dirty="0" smtClean="0">
                <a:solidFill>
                  <a:schemeClr val="hlink"/>
                </a:solidFill>
              </a:rPr>
              <a:t> – Normal Down-Ramp Rate</a:t>
            </a:r>
          </a:p>
          <a:p>
            <a:pPr algn="just" eaLnBrk="1" hangingPunct="1">
              <a:spcBef>
                <a:spcPct val="20000"/>
              </a:spcBef>
              <a:buClr>
                <a:schemeClr val="accent2"/>
              </a:buClr>
              <a:buSzPct val="125000"/>
              <a:buFont typeface="Wingdings" pitchFamily="2" charset="2"/>
              <a:buChar char="ü"/>
              <a:defRPr/>
            </a:pPr>
            <a:r>
              <a:rPr lang="en-US" sz="2000" b="1" dirty="0" smtClean="0">
                <a:solidFill>
                  <a:schemeClr val="hlink"/>
                </a:solidFill>
              </a:rPr>
              <a:t>BP</a:t>
            </a:r>
            <a:r>
              <a:rPr lang="en-US" sz="2000" dirty="0" smtClean="0">
                <a:solidFill>
                  <a:schemeClr val="hlink"/>
                </a:solidFill>
              </a:rPr>
              <a:t> </a:t>
            </a:r>
            <a:r>
              <a:rPr lang="en-US" sz="2000" dirty="0">
                <a:solidFill>
                  <a:schemeClr val="hlink"/>
                </a:solidFill>
              </a:rPr>
              <a:t>– </a:t>
            </a:r>
            <a:r>
              <a:rPr lang="en-US" sz="2000" dirty="0" smtClean="0">
                <a:solidFill>
                  <a:schemeClr val="hlink"/>
                </a:solidFill>
              </a:rPr>
              <a:t>Base Point</a:t>
            </a:r>
            <a:endParaRPr lang="en-US" sz="2000" dirty="0">
              <a:solidFill>
                <a:schemeClr val="hlink"/>
              </a:solidFill>
            </a:endParaRPr>
          </a:p>
          <a:p>
            <a:pPr algn="just" eaLnBrk="1" hangingPunct="1">
              <a:spcBef>
                <a:spcPct val="20000"/>
              </a:spcBef>
              <a:buClr>
                <a:schemeClr val="accent2"/>
              </a:buClr>
              <a:buSzPct val="125000"/>
              <a:buFont typeface="Wingdings" pitchFamily="2" charset="2"/>
              <a:buChar char="ü"/>
              <a:defRPr/>
            </a:pPr>
            <a:endParaRPr lang="en-US" sz="2000" dirty="0" smtClean="0">
              <a:solidFill>
                <a:schemeClr val="hlink"/>
              </a:solidFill>
            </a:endParaRPr>
          </a:p>
          <a:p>
            <a:pPr algn="just" eaLnBrk="1" hangingPunct="1">
              <a:spcBef>
                <a:spcPct val="20000"/>
              </a:spcBef>
              <a:buClr>
                <a:schemeClr val="accent2"/>
              </a:buClr>
              <a:buSzPct val="125000"/>
              <a:buFont typeface="Wingdings" pitchFamily="2" charset="2"/>
              <a:buChar char="ü"/>
              <a:defRPr/>
            </a:pPr>
            <a:endParaRPr lang="en-US" sz="2000" dirty="0" smtClean="0">
              <a:solidFill>
                <a:schemeClr val="hlink"/>
              </a:solidFill>
            </a:endParaRPr>
          </a:p>
          <a:p>
            <a:pPr algn="just" eaLnBrk="1" hangingPunct="1">
              <a:spcBef>
                <a:spcPct val="20000"/>
              </a:spcBef>
              <a:buClr>
                <a:schemeClr val="accent2"/>
              </a:buClr>
              <a:buSzPct val="125000"/>
              <a:buFont typeface="Wingdings" pitchFamily="2" charset="2"/>
              <a:buChar char="ü"/>
              <a:defRPr/>
            </a:pPr>
            <a:endParaRPr lang="en-US" sz="2000" dirty="0" smtClean="0">
              <a:solidFill>
                <a:schemeClr val="hlink"/>
              </a:solidFill>
            </a:endParaRPr>
          </a:p>
          <a:p>
            <a:pPr algn="just" eaLnBrk="1" hangingPunct="1">
              <a:spcBef>
                <a:spcPct val="20000"/>
              </a:spcBef>
              <a:buClr>
                <a:schemeClr val="accent2"/>
              </a:buClr>
              <a:buSzPct val="125000"/>
              <a:buFont typeface="Wingdings" pitchFamily="2" charset="2"/>
              <a:buChar char="ü"/>
              <a:defRPr/>
            </a:pPr>
            <a:endParaRPr lang="en-US" sz="2000" dirty="0" smtClean="0">
              <a:solidFill>
                <a:schemeClr val="hlink"/>
              </a:solidFill>
            </a:endParaRPr>
          </a:p>
          <a:p>
            <a:pPr marL="0" indent="0" eaLnBrk="1" hangingPunct="1">
              <a:spcBef>
                <a:spcPct val="20000"/>
              </a:spcBef>
              <a:buClr>
                <a:schemeClr val="accent2"/>
              </a:buClr>
              <a:buSzPct val="125000"/>
              <a:defRPr/>
            </a:pPr>
            <a:endParaRPr lang="en-US" altLang="en-US" sz="3200" dirty="0" smtClean="0">
              <a:solidFill>
                <a:schemeClr val="hlink"/>
              </a:solidFill>
            </a:endParaRPr>
          </a:p>
          <a:p>
            <a:pPr eaLnBrk="1" hangingPunct="1">
              <a:spcBef>
                <a:spcPct val="20000"/>
              </a:spcBef>
              <a:buClr>
                <a:schemeClr val="accent2"/>
              </a:buClr>
              <a:buSzPct val="125000"/>
              <a:buFont typeface="Wingdings" pitchFamily="2" charset="2"/>
              <a:buChar char="ü"/>
              <a:defRPr/>
            </a:pPr>
            <a:endParaRPr lang="en-US" altLang="en-US" sz="3200" dirty="0" smtClean="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79438" y="228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a:solidFill>
                  <a:schemeClr val="accent2"/>
                </a:solidFill>
              </a:rPr>
              <a:t>Resource Status</a:t>
            </a:r>
            <a:endParaRPr lang="en-US" altLang="en-US" sz="1600" b="1" dirty="0">
              <a:solidFill>
                <a:schemeClr val="accent2"/>
              </a:solidFill>
            </a:endParaRPr>
          </a:p>
        </p:txBody>
      </p:sp>
      <p:sp>
        <p:nvSpPr>
          <p:cNvPr id="8195" name="Rectangle 3"/>
          <p:cNvSpPr>
            <a:spLocks noChangeArrowheads="1"/>
          </p:cNvSpPr>
          <p:nvPr/>
        </p:nvSpPr>
        <p:spPr bwMode="auto">
          <a:xfrm>
            <a:off x="381000" y="4648200"/>
            <a:ext cx="838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000" b="1" dirty="0">
                <a:solidFill>
                  <a:schemeClr val="hlink"/>
                </a:solidFill>
              </a:rPr>
              <a:t>Offline Status</a:t>
            </a:r>
          </a:p>
          <a:p>
            <a:pPr lvl="1" algn="just" eaLnBrk="1" hangingPunct="1">
              <a:buClr>
                <a:schemeClr val="accent2"/>
              </a:buClr>
              <a:buSzPct val="125000"/>
              <a:buFont typeface="Wingdings" pitchFamily="2" charset="2"/>
              <a:buChar char="Ø"/>
            </a:pPr>
            <a:r>
              <a:rPr lang="en-US" altLang="en-US" sz="1800" b="1" dirty="0"/>
              <a:t>OUT – 11 (offline and unavailable)</a:t>
            </a:r>
          </a:p>
          <a:p>
            <a:pPr lvl="1" algn="just" eaLnBrk="1" hangingPunct="1">
              <a:buClr>
                <a:schemeClr val="accent2"/>
              </a:buClr>
              <a:buSzPct val="125000"/>
              <a:buFont typeface="Wingdings" pitchFamily="2" charset="2"/>
              <a:buChar char="Ø"/>
            </a:pPr>
            <a:r>
              <a:rPr lang="en-US" altLang="en-US" sz="1800" b="1" dirty="0"/>
              <a:t>OFFNS – 12 (reserved for offline non-spinning)    </a:t>
            </a:r>
          </a:p>
          <a:p>
            <a:pPr lvl="1" algn="just" eaLnBrk="1" hangingPunct="1">
              <a:buClr>
                <a:schemeClr val="accent2"/>
              </a:buClr>
              <a:buSzPct val="125000"/>
              <a:buFont typeface="Wingdings" pitchFamily="2" charset="2"/>
              <a:buChar char="Ø"/>
            </a:pPr>
            <a:r>
              <a:rPr lang="en-US" altLang="en-US" sz="1800" b="1" dirty="0"/>
              <a:t>OFF  – 13 (offline but available)</a:t>
            </a:r>
          </a:p>
        </p:txBody>
      </p:sp>
      <p:sp>
        <p:nvSpPr>
          <p:cNvPr id="8196" name="Rectangle 3"/>
          <p:cNvSpPr>
            <a:spLocks noChangeArrowheads="1"/>
          </p:cNvSpPr>
          <p:nvPr/>
        </p:nvSpPr>
        <p:spPr bwMode="auto">
          <a:xfrm>
            <a:off x="381000" y="1828800"/>
            <a:ext cx="838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000" b="1" dirty="0">
                <a:solidFill>
                  <a:schemeClr val="hlink"/>
                </a:solidFill>
              </a:rPr>
              <a:t>Online Status</a:t>
            </a:r>
          </a:p>
          <a:p>
            <a:pPr lvl="1" algn="just" eaLnBrk="1" hangingPunct="1">
              <a:buClr>
                <a:schemeClr val="accent2"/>
              </a:buClr>
              <a:buSzPct val="125000"/>
              <a:buFont typeface="Wingdings" pitchFamily="2" charset="2"/>
              <a:buChar char="Ø"/>
            </a:pPr>
            <a:r>
              <a:rPr lang="en-US" altLang="en-US" sz="1600" b="1" dirty="0"/>
              <a:t>ONRUC – 1 (hour is RUC-committed interval)</a:t>
            </a:r>
          </a:p>
          <a:p>
            <a:pPr lvl="1" algn="just" eaLnBrk="1" hangingPunct="1">
              <a:buClr>
                <a:schemeClr val="accent2"/>
              </a:buClr>
              <a:buSzPct val="125000"/>
              <a:buFont typeface="Wingdings" pitchFamily="2" charset="2"/>
              <a:buChar char="Ø"/>
            </a:pPr>
            <a:r>
              <a:rPr lang="en-US" altLang="en-US" sz="1600" b="1" dirty="0"/>
              <a:t>ONREG – 2 (with energy offer curve and providing regulation)</a:t>
            </a:r>
          </a:p>
          <a:p>
            <a:pPr lvl="1" algn="just" eaLnBrk="1" hangingPunct="1">
              <a:buClr>
                <a:schemeClr val="accent2"/>
              </a:buClr>
              <a:buSzPct val="125000"/>
              <a:buFont typeface="Wingdings" pitchFamily="2" charset="2"/>
              <a:buChar char="Ø"/>
            </a:pPr>
            <a:r>
              <a:rPr lang="en-US" altLang="en-US" sz="1600" b="1" dirty="0"/>
              <a:t>ON – 3 (online with energy offer curve)</a:t>
            </a:r>
          </a:p>
          <a:p>
            <a:pPr lvl="1" algn="just" eaLnBrk="1" hangingPunct="1">
              <a:buClr>
                <a:schemeClr val="accent2"/>
              </a:buClr>
              <a:buSzPct val="125000"/>
              <a:buFont typeface="Wingdings" pitchFamily="2" charset="2"/>
              <a:buChar char="Ø"/>
            </a:pPr>
            <a:r>
              <a:rPr lang="en-US" altLang="en-US" sz="1600" b="1" dirty="0"/>
              <a:t>ONDSR – 4 (dynamically scheduled resources)</a:t>
            </a:r>
          </a:p>
          <a:p>
            <a:pPr lvl="1" algn="just" eaLnBrk="1" hangingPunct="1">
              <a:buClr>
                <a:schemeClr val="accent2"/>
              </a:buClr>
              <a:buSzPct val="125000"/>
              <a:buFont typeface="Wingdings" pitchFamily="2" charset="2"/>
              <a:buChar char="Ø"/>
            </a:pPr>
            <a:r>
              <a:rPr lang="en-US" altLang="en-US" sz="1600" b="1" dirty="0"/>
              <a:t>ONOS – 5 (with output schedule)</a:t>
            </a:r>
          </a:p>
          <a:p>
            <a:pPr lvl="1" algn="just" eaLnBrk="1" hangingPunct="1">
              <a:buClr>
                <a:schemeClr val="accent2"/>
              </a:buClr>
              <a:buSzPct val="125000"/>
              <a:buFont typeface="Wingdings" pitchFamily="2" charset="2"/>
              <a:buChar char="Ø"/>
            </a:pPr>
            <a:r>
              <a:rPr lang="en-US" altLang="en-US" sz="1600" b="1" dirty="0"/>
              <a:t>ONOSREG – 6 (with output schedule providing regulation)</a:t>
            </a:r>
          </a:p>
          <a:p>
            <a:pPr lvl="1" algn="just" eaLnBrk="1" hangingPunct="1">
              <a:buClr>
                <a:schemeClr val="accent2"/>
              </a:buClr>
              <a:buSzPct val="125000"/>
              <a:buFont typeface="Wingdings" pitchFamily="2" charset="2"/>
              <a:buChar char="Ø"/>
            </a:pPr>
            <a:r>
              <a:rPr lang="en-US" altLang="en-US" sz="1600" b="1" dirty="0"/>
              <a:t>ONDSRREG – 7 (dynamically scheduled resource providing regulation)</a:t>
            </a:r>
          </a:p>
          <a:p>
            <a:pPr lvl="1" algn="just" eaLnBrk="1" hangingPunct="1">
              <a:buClr>
                <a:schemeClr val="accent2"/>
              </a:buClr>
              <a:buSzPct val="125000"/>
              <a:buFont typeface="Wingdings" pitchFamily="2" charset="2"/>
              <a:buChar char="Ø"/>
            </a:pPr>
            <a:r>
              <a:rPr lang="en-US" altLang="en-US" sz="1600" b="1" dirty="0"/>
              <a:t>ONOPTOUT – 18 (online and the hour is a RUC buy back hour)</a:t>
            </a:r>
          </a:p>
        </p:txBody>
      </p:sp>
      <p:sp>
        <p:nvSpPr>
          <p:cNvPr id="8197" name="Rectangle 3"/>
          <p:cNvSpPr>
            <a:spLocks noChangeArrowheads="1"/>
          </p:cNvSpPr>
          <p:nvPr/>
        </p:nvSpPr>
        <p:spPr bwMode="auto">
          <a:xfrm>
            <a:off x="517525" y="685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b="1" dirty="0">
                <a:solidFill>
                  <a:schemeClr val="hlink"/>
                </a:solidFill>
              </a:rPr>
              <a:t>Startup and Shutdown Status</a:t>
            </a:r>
          </a:p>
          <a:p>
            <a:pPr lvl="1" algn="just" eaLnBrk="1" hangingPunct="1">
              <a:buClr>
                <a:schemeClr val="accent2"/>
              </a:buClr>
              <a:buSzPct val="125000"/>
              <a:buFont typeface="Wingdings" pitchFamily="2" charset="2"/>
              <a:buChar char="ü"/>
            </a:pPr>
            <a:r>
              <a:rPr lang="en-US" altLang="en-US" sz="1800" b="1" dirty="0"/>
              <a:t>STARTUP – 16</a:t>
            </a:r>
          </a:p>
          <a:p>
            <a:pPr lvl="1" algn="just" eaLnBrk="1" hangingPunct="1">
              <a:buClr>
                <a:schemeClr val="accent2"/>
              </a:buClr>
              <a:buSzPct val="125000"/>
              <a:buFont typeface="Wingdings" pitchFamily="2" charset="2"/>
              <a:buChar char="ü"/>
            </a:pPr>
            <a:r>
              <a:rPr lang="en-US" altLang="en-US" sz="1800" b="1" dirty="0"/>
              <a:t>SHUTDOWN - 15</a:t>
            </a:r>
          </a:p>
          <a:p>
            <a:pPr lvl="1" algn="just" eaLnBrk="1" hangingPunct="1">
              <a:buClr>
                <a:schemeClr val="accent2"/>
              </a:buClr>
              <a:buSzPct val="125000"/>
              <a:buFont typeface="Wingdings" pitchFamily="2" charset="2"/>
              <a:buChar char="ü"/>
            </a:pPr>
            <a:endParaRPr lang="en-US" altLang="en-US" sz="2000" dirty="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6</a:t>
            </a:fld>
            <a:endParaRPr lang="en-US" dirty="0"/>
          </a:p>
        </p:txBody>
      </p:sp>
    </p:spTree>
    <p:custDataLst>
      <p:tags r:id="rId1"/>
    </p:custData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smtClean="0">
                <a:solidFill>
                  <a:schemeClr val="accent2"/>
                </a:solidFill>
              </a:rPr>
              <a:t>QSE’s </a:t>
            </a:r>
            <a:r>
              <a:rPr lang="en-US" altLang="en-US" b="1" dirty="0">
                <a:solidFill>
                  <a:schemeClr val="accent2"/>
                </a:solidFill>
              </a:rPr>
              <a:t>Responsibility During Start-up</a:t>
            </a:r>
          </a:p>
        </p:txBody>
      </p:sp>
      <p:sp>
        <p:nvSpPr>
          <p:cNvPr id="9219" name="Rectangle 3"/>
          <p:cNvSpPr>
            <a:spLocks noChangeArrowheads="1"/>
          </p:cNvSpPr>
          <p:nvPr/>
        </p:nvSpPr>
        <p:spPr bwMode="auto">
          <a:xfrm>
            <a:off x="381000" y="9906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3429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dirty="0">
                <a:solidFill>
                  <a:schemeClr val="hlink"/>
                </a:solidFill>
              </a:rPr>
              <a:t>Once the generator breaker is closed, QSE must change telemetered Resource Status to STARTUP from OFF. This should be done about a minute prior to SCED run.</a:t>
            </a:r>
          </a:p>
          <a:p>
            <a:pPr algn="just" eaLnBrk="1" hangingPunct="1">
              <a:buClr>
                <a:schemeClr val="accent2"/>
              </a:buClr>
              <a:buSzPct val="125000"/>
              <a:buFont typeface="Wingdings" pitchFamily="2" charset="2"/>
              <a:buChar char="ü"/>
            </a:pPr>
            <a:r>
              <a:rPr lang="en-US" altLang="en-US" sz="2400" dirty="0">
                <a:solidFill>
                  <a:schemeClr val="hlink"/>
                </a:solidFill>
              </a:rPr>
              <a:t>The QSE should telemeter a Normal Up Ramp Rate value to ERCOT that reflects the MW per minute rate at which the QSE anticipates bringing the Resource On-Line.</a:t>
            </a:r>
          </a:p>
          <a:p>
            <a:pPr lvl="1" algn="just" eaLnBrk="1" hangingPunct="1">
              <a:buClr>
                <a:schemeClr val="accent2"/>
              </a:buClr>
              <a:buSzPct val="125000"/>
              <a:buFont typeface="Wingdings" pitchFamily="2" charset="2"/>
              <a:buChar char="ü"/>
            </a:pPr>
            <a:r>
              <a:rPr lang="en-US" altLang="en-US" sz="2400" dirty="0">
                <a:solidFill>
                  <a:schemeClr val="hlink"/>
                </a:solidFill>
              </a:rPr>
              <a:t>Low Sustained Limit (LSL) and High Sustained Limit (HSL) should reflect the true capabilities of the Resource (In other words, don’t mess with them)</a:t>
            </a:r>
          </a:p>
          <a:p>
            <a:pPr algn="just" eaLnBrk="1" hangingPunct="1">
              <a:buClr>
                <a:schemeClr val="accent2"/>
              </a:buClr>
              <a:buSzPct val="125000"/>
              <a:buFont typeface="Wingdings" pitchFamily="2" charset="2"/>
              <a:buChar char="ü"/>
            </a:pPr>
            <a:r>
              <a:rPr lang="en-US" altLang="en-US" sz="2400" dirty="0">
                <a:solidFill>
                  <a:schemeClr val="hlink"/>
                </a:solidFill>
              </a:rPr>
              <a:t>ERCOT does not </a:t>
            </a:r>
            <a:r>
              <a:rPr lang="en-US" altLang="en-US" sz="2400" dirty="0" smtClean="0">
                <a:solidFill>
                  <a:schemeClr val="hlink"/>
                </a:solidFill>
              </a:rPr>
              <a:t>expect </a:t>
            </a:r>
            <a:r>
              <a:rPr lang="en-US" altLang="en-US" sz="2400" dirty="0">
                <a:solidFill>
                  <a:schemeClr val="hlink"/>
                </a:solidFill>
              </a:rPr>
              <a:t>the telemetered Ramp Rate value will be exactly correct, but the QSE should update the ramp rate as often as needed during the start-up process to provide a reasonable estimation</a:t>
            </a: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Start-up Sequence</a:t>
            </a:r>
          </a:p>
        </p:txBody>
      </p:sp>
      <p:sp>
        <p:nvSpPr>
          <p:cNvPr id="10243" name="Rectangle 3"/>
          <p:cNvSpPr>
            <a:spLocks noChangeArrowheads="1"/>
          </p:cNvSpPr>
          <p:nvPr/>
        </p:nvSpPr>
        <p:spPr bwMode="auto">
          <a:xfrm>
            <a:off x="381000" y="9906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800" dirty="0">
                <a:solidFill>
                  <a:schemeClr val="hlink"/>
                </a:solidFill>
              </a:rPr>
              <a:t>The QSE should align bringing the Resource On-Line after a SCED execution, which takes into consideration the STARTUP status.</a:t>
            </a:r>
          </a:p>
          <a:p>
            <a:pPr algn="just" eaLnBrk="1" hangingPunct="1">
              <a:buClr>
                <a:schemeClr val="accent2"/>
              </a:buClr>
              <a:buSzPct val="125000"/>
              <a:buFont typeface="Wingdings" pitchFamily="2" charset="2"/>
              <a:buChar char="ü"/>
            </a:pPr>
            <a:r>
              <a:rPr lang="en-US" altLang="en-US" sz="2800" dirty="0">
                <a:solidFill>
                  <a:schemeClr val="hlink"/>
                </a:solidFill>
              </a:rPr>
              <a:t>RLC will calculate Low Dispatch Limit (LDL) as the telemetered real power output plus the five-minute ramping capability of the Resources.</a:t>
            </a:r>
          </a:p>
          <a:p>
            <a:pPr algn="just" eaLnBrk="1" hangingPunct="1">
              <a:buClr>
                <a:schemeClr val="accent2"/>
              </a:buClr>
              <a:buSzPct val="125000"/>
              <a:buFont typeface="Wingdings" pitchFamily="2" charset="2"/>
              <a:buChar char="ü"/>
            </a:pPr>
            <a:r>
              <a:rPr lang="en-US" altLang="en-US" sz="2800" dirty="0">
                <a:solidFill>
                  <a:schemeClr val="hlink"/>
                </a:solidFill>
              </a:rPr>
              <a:t>RLC will set the High Dispatch Limit (HDL) equal to the Low Dispatch Limit (LDL)</a:t>
            </a:r>
          </a:p>
          <a:p>
            <a:pPr algn="just" eaLnBrk="1" hangingPunct="1">
              <a:buClr>
                <a:schemeClr val="accent2"/>
              </a:buClr>
              <a:buSzPct val="125000"/>
              <a:buFont typeface="Wingdings" pitchFamily="2" charset="2"/>
              <a:buChar char="ü"/>
            </a:pPr>
            <a:endParaRPr lang="en-US" altLang="en-US" sz="2400" dirty="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8</a:t>
            </a:fld>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7688" y="304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chemeClr val="accent2"/>
                </a:solidFill>
              </a:rPr>
              <a:t>Start-up Sequence</a:t>
            </a:r>
            <a:endParaRPr lang="en-US" altLang="en-US" sz="1800" b="1" dirty="0">
              <a:solidFill>
                <a:schemeClr val="accent2"/>
              </a:solidFill>
            </a:endParaRPr>
          </a:p>
        </p:txBody>
      </p:sp>
      <p:sp>
        <p:nvSpPr>
          <p:cNvPr id="11267" name="Rectangle 3"/>
          <p:cNvSpPr>
            <a:spLocks noChangeArrowheads="1"/>
          </p:cNvSpPr>
          <p:nvPr/>
        </p:nvSpPr>
        <p:spPr bwMode="auto">
          <a:xfrm>
            <a:off x="381000" y="9906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2"/>
              </a:buClr>
              <a:buSzPct val="125000"/>
              <a:buFont typeface="Wingdings" pitchFamily="2" charset="2"/>
              <a:buChar char="ü"/>
            </a:pPr>
            <a:r>
              <a:rPr lang="en-US" altLang="en-US" sz="2400" dirty="0">
                <a:solidFill>
                  <a:schemeClr val="hlink"/>
                </a:solidFill>
              </a:rPr>
              <a:t>When SCED observes Resource Status of STARTUP, SCED will issue a Base Point equal to LDL which is equal the current telemetered net real power plus five times normal ramp rate of the Resource</a:t>
            </a:r>
          </a:p>
          <a:p>
            <a:pPr algn="just" eaLnBrk="1" hangingPunct="1">
              <a:buClr>
                <a:schemeClr val="accent2"/>
              </a:buClr>
              <a:buSzPct val="125000"/>
              <a:buFont typeface="Wingdings" pitchFamily="2" charset="2"/>
              <a:buChar char="ü"/>
            </a:pPr>
            <a:r>
              <a:rPr lang="en-US" altLang="en-US" sz="2400" dirty="0">
                <a:solidFill>
                  <a:schemeClr val="hlink"/>
                </a:solidFill>
              </a:rPr>
              <a:t>During periods in which the Resource has a telemetered Resource Status of STARTUP, the QSE is exempt from GREDP scoring and Base Point deviation charges.</a:t>
            </a:r>
          </a:p>
          <a:p>
            <a:pPr algn="just" eaLnBrk="1" hangingPunct="1">
              <a:buClr>
                <a:schemeClr val="accent2"/>
              </a:buClr>
              <a:buSzPct val="125000"/>
              <a:buFont typeface="Wingdings" pitchFamily="2" charset="2"/>
              <a:buChar char="ü"/>
            </a:pPr>
            <a:r>
              <a:rPr lang="en-US" altLang="en-US" sz="2400" dirty="0">
                <a:solidFill>
                  <a:schemeClr val="hlink"/>
                </a:solidFill>
              </a:rPr>
              <a:t>Once the Resource has reached a stable operating condition and is ready to be dispatched normally by SCED, the QSE should change the Resource Status to an appropriate online status and begin responding directly to ERCOT dispatch instructions. </a:t>
            </a:r>
          </a:p>
          <a:p>
            <a:pPr algn="just" eaLnBrk="1" hangingPunct="1">
              <a:buClr>
                <a:schemeClr val="accent2"/>
              </a:buClr>
              <a:buSzPct val="125000"/>
              <a:buFont typeface="Wingdings" pitchFamily="2" charset="2"/>
              <a:buChar char="ü"/>
            </a:pPr>
            <a:endParaRPr lang="en-US" altLang="en-US" sz="2400" dirty="0">
              <a:solidFill>
                <a:schemeClr val="hlink"/>
              </a:solidFill>
            </a:endParaRPr>
          </a:p>
        </p:txBody>
      </p:sp>
      <p:sp>
        <p:nvSpPr>
          <p:cNvPr id="2" name="Slide Number Placeholder 1"/>
          <p:cNvSpPr>
            <a:spLocks noGrp="1"/>
          </p:cNvSpPr>
          <p:nvPr>
            <p:ph type="sldNum" sz="quarter" idx="12"/>
          </p:nvPr>
        </p:nvSpPr>
        <p:spPr/>
        <p:txBody>
          <a:bodyPr/>
          <a:lstStyle/>
          <a:p>
            <a:pPr>
              <a:defRPr/>
            </a:pPr>
            <a:fld id="{3488B22D-BE93-4BBB-A28B-2D585334CA10}" type="slidenum">
              <a:rPr lang="en-US" smtClean="0"/>
              <a:pPr>
                <a:defRPr/>
              </a:pPr>
              <a:t>9</a:t>
            </a:fld>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12974</TotalTime>
  <Words>1171</Words>
  <Application>Microsoft Office PowerPoint</Application>
  <PresentationFormat>On-screen Show (4:3)</PresentationFormat>
  <Paragraphs>201</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CenterPoint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OTStrain01</dc:creator>
  <cp:lastModifiedBy>Allgower, Alan</cp:lastModifiedBy>
  <cp:revision>125</cp:revision>
  <cp:lastPrinted>2014-01-10T13:06:38Z</cp:lastPrinted>
  <dcterms:created xsi:type="dcterms:W3CDTF">2004-09-28T20:14:27Z</dcterms:created>
  <dcterms:modified xsi:type="dcterms:W3CDTF">2014-03-19T20:31:18Z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10279D21-3F10-4185-8D11-6C6AC491D5A5</vt:lpwstr>
  </property>
  <property fmtid="{D5CDD505-2E9C-101B-9397-08002B2CF9AE}" pid="3" name="ArticulatePath">
    <vt:lpwstr>Frequency Control during Start-up and shut-down of Units_2014_OTS</vt:lpwstr>
  </property>
</Properties>
</file>