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58" r:id="rId3"/>
    <p:sldId id="259"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86" r:id="rId18"/>
    <p:sldId id="278" r:id="rId19"/>
    <p:sldId id="279" r:id="rId20"/>
    <p:sldId id="280" r:id="rId21"/>
    <p:sldId id="281" r:id="rId22"/>
    <p:sldId id="282" r:id="rId23"/>
    <p:sldId id="285" r:id="rId24"/>
    <p:sldId id="283" r:id="rId25"/>
    <p:sldId id="284" r:id="rId26"/>
    <p:sldId id="261" r:id="rId27"/>
    <p:sldId id="262" r:id="rId28"/>
    <p:sldId id="264" r:id="rId29"/>
    <p:sldId id="287" r:id="rId30"/>
    <p:sldId id="288" r:id="rId31"/>
    <p:sldId id="289" r:id="rId32"/>
    <p:sldId id="290" r:id="rId33"/>
    <p:sldId id="291" r:id="rId3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owles, Jim" initials="JEB"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7F72"/>
    <a:srgbClr val="D39A6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6696" autoAdjust="0"/>
  </p:normalViewPr>
  <p:slideViewPr>
    <p:cSldViewPr>
      <p:cViewPr varScale="1">
        <p:scale>
          <a:sx n="95" d="100"/>
          <a:sy n="95" d="100"/>
        </p:scale>
        <p:origin x="-444" y="-9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19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4A8A6E-CF6D-48F9-B1C5-01E261900D75}" type="doc">
      <dgm:prSet loTypeId="urn:microsoft.com/office/officeart/2005/8/layout/chevron1" loCatId="process" qsTypeId="urn:microsoft.com/office/officeart/2005/8/quickstyle/simple1" qsCatId="simple" csTypeId="urn:microsoft.com/office/officeart/2005/8/colors/accent1_2" csCatId="accent1" phldr="0"/>
      <dgm:spPr/>
    </dgm:pt>
    <dgm:pt modelId="{14735C26-342B-47C7-A316-E2E1443CE0C0}" type="pres">
      <dgm:prSet presAssocID="{794A8A6E-CF6D-48F9-B1C5-01E261900D75}" presName="Name0" presStyleCnt="0">
        <dgm:presLayoutVars>
          <dgm:dir/>
          <dgm:animLvl val="lvl"/>
          <dgm:resizeHandles val="exact"/>
        </dgm:presLayoutVars>
      </dgm:prSet>
      <dgm:spPr/>
    </dgm:pt>
  </dgm:ptLst>
  <dgm:cxnLst>
    <dgm:cxn modelId="{47B36AFB-A237-4DD7-9AD0-C51126CCA4E1}" type="presOf" srcId="{794A8A6E-CF6D-48F9-B1C5-01E261900D75}" destId="{14735C26-342B-47C7-A316-E2E1443CE0C0}" srcOrd="0"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95EDA604-A820-4C45-A424-235DCC03A07E}" type="slidenum">
              <a:rPr lang="en-US"/>
              <a:pPr>
                <a:defRPr/>
              </a:pPr>
              <a:t>‹#›</a:t>
            </a:fld>
            <a:endParaRPr lang="en-US"/>
          </a:p>
        </p:txBody>
      </p:sp>
    </p:spTree>
    <p:extLst>
      <p:ext uri="{BB962C8B-B14F-4D97-AF65-F5344CB8AC3E}">
        <p14:creationId xmlns:p14="http://schemas.microsoft.com/office/powerpoint/2010/main" val="15692827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12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B86D064A-7B1E-49A0-B4C5-D4971D34FEC3}" type="slidenum">
              <a:rPr lang="en-US"/>
              <a:pPr>
                <a:defRPr/>
              </a:pPr>
              <a:t>‹#›</a:t>
            </a:fld>
            <a:endParaRPr lang="en-US"/>
          </a:p>
        </p:txBody>
      </p:sp>
    </p:spTree>
    <p:extLst>
      <p:ext uri="{BB962C8B-B14F-4D97-AF65-F5344CB8AC3E}">
        <p14:creationId xmlns:p14="http://schemas.microsoft.com/office/powerpoint/2010/main" val="316289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492EE89-A081-4AC0-A75A-830565B6DCCD}" type="slidenum">
              <a:rPr lang="en-US" altLang="en-US" smtClean="0"/>
              <a:pPr eaLnBrk="1" hangingPunct="1"/>
              <a:t>1</a:t>
            </a:fld>
            <a:endParaRPr lang="en-US" altLang="en-US" smtClean="0"/>
          </a:p>
        </p:txBody>
      </p:sp>
      <p:sp>
        <p:nvSpPr>
          <p:cNvPr id="12291" name="Rectangle 2"/>
          <p:cNvSpPr>
            <a:spLocks noGrp="1" noRot="1" noChangeAspec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B1DEE2B-E4BB-4162-855D-28267936EFE4}" type="slidenum">
              <a:rPr lang="en-US" altLang="en-US" smtClean="0"/>
              <a:pPr eaLnBrk="1" hangingPunct="1"/>
              <a:t>27</a:t>
            </a:fld>
            <a:endParaRPr lang="en-US" alt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24C5232-2072-4EB4-8F37-0F7BFAF00FC6}" type="slidenum">
              <a:rPr lang="en-US" altLang="en-US" smtClean="0"/>
              <a:pPr eaLnBrk="1" hangingPunct="1"/>
              <a:t>28</a:t>
            </a:fld>
            <a:endParaRPr lang="en-US" alt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45372FF-A5D6-47A1-94AB-2FEF92F08432}" type="slidenum">
              <a:rPr lang="en-US" altLang="en-US" smtClean="0"/>
              <a:pPr eaLnBrk="1" hangingPunct="1"/>
              <a:t>2</a:t>
            </a:fld>
            <a:endParaRPr lang="en-US" altLang="en-US" smtClean="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E365D66-256D-4726-B21C-2D9F64B8916B}" type="slidenum">
              <a:rPr lang="en-US" altLang="en-US" smtClean="0"/>
              <a:pPr eaLnBrk="1" hangingPunct="1"/>
              <a:t>3</a:t>
            </a:fld>
            <a:endParaRPr lang="en-US" altLang="en-US"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spcBef>
                <a:spcPct val="20000"/>
              </a:spcBef>
              <a:buClr>
                <a:schemeClr val="accent2"/>
              </a:buClr>
              <a:buSzPct val="125000"/>
              <a:buFont typeface="Arial" panose="020B0604020202020204" pitchFamily="34" charset="0"/>
              <a:buChar char="•"/>
            </a:pPr>
            <a:r>
              <a:rPr lang="en-US" altLang="en-US" sz="1200" dirty="0" smtClean="0">
                <a:solidFill>
                  <a:schemeClr val="hlink"/>
                </a:solidFill>
              </a:rPr>
              <a:t>To ensure that System Operating Limits (SOLs) used in the reliable operation of the Bulk Electric System (BES) are determined based on an established methodology or methodologies within the ERCOT Interconnection.</a:t>
            </a:r>
          </a:p>
          <a:p>
            <a:pPr eaLnBrk="1" hangingPunct="1">
              <a:spcBef>
                <a:spcPct val="20000"/>
              </a:spcBef>
              <a:buClr>
                <a:schemeClr val="accent2"/>
              </a:buClr>
              <a:buSzPct val="125000"/>
              <a:buFont typeface="Arial" panose="020B0604020202020204" pitchFamily="34" charset="0"/>
              <a:buChar char="•"/>
            </a:pPr>
            <a:r>
              <a:rPr lang="en-US" altLang="en-US" sz="1200" dirty="0" smtClean="0">
                <a:solidFill>
                  <a:schemeClr val="hlink"/>
                </a:solidFill>
              </a:rPr>
              <a:t>Describes the methodology for determining the subset of SOLs classified as Interconnection Reliability Operating Limits (IROLs), for the planning horizon and operations horizon within the ERCOT Interconnection </a:t>
            </a:r>
          </a:p>
          <a:p>
            <a:pPr eaLnBrk="1" hangingPunct="1">
              <a:spcBef>
                <a:spcPct val="20000"/>
              </a:spcBef>
              <a:buClr>
                <a:schemeClr val="accent2"/>
              </a:buClr>
              <a:buSzPct val="125000"/>
              <a:buFont typeface="Arial" panose="020B0604020202020204" pitchFamily="34" charset="0"/>
              <a:buChar char="•"/>
            </a:pPr>
            <a:r>
              <a:rPr lang="en-US" altLang="en-US" sz="1200" dirty="0" smtClean="0">
                <a:solidFill>
                  <a:schemeClr val="hlink"/>
                </a:solidFill>
              </a:rPr>
              <a:t>Documents the communications with other interested and affected entities.</a:t>
            </a:r>
          </a:p>
          <a:p>
            <a:pPr eaLnBrk="1" hangingPunct="1"/>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eaLnBrk="1" fontAlgn="t" latinLnBrk="0" hangingPunct="1"/>
            <a:r>
              <a:rPr lang="en-US" sz="1200" b="1" i="0" u="none" strike="noStrike" kern="1200" dirty="0" smtClean="0">
                <a:solidFill>
                  <a:schemeClr val="tx1"/>
                </a:solidFill>
                <a:effectLst/>
                <a:latin typeface="Arial" charset="0"/>
                <a:ea typeface="+mn-ea"/>
                <a:cs typeface="+mn-cs"/>
              </a:rPr>
              <a:t>18  Failure to recognize Interconnection Reliability Operating Limits and Establish Valid System Operating Limits</a:t>
            </a:r>
            <a:endParaRPr lang="en-US" sz="1200" b="0" i="0" u="none" strike="noStrike" kern="1200" dirty="0" smtClean="0">
              <a:solidFill>
                <a:schemeClr val="tx1"/>
              </a:solidFill>
              <a:effectLst/>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hlink"/>
                </a:solidFill>
                <a:latin typeface="Arial" charset="0"/>
                <a:ea typeface="+mn-ea"/>
                <a:cs typeface="+mn-cs"/>
              </a:rPr>
              <a:t>The cascading nature of the September 8th event indicates </a:t>
            </a:r>
            <a:r>
              <a:rPr lang="en-US" sz="1200" b="1" kern="1200" dirty="0" smtClean="0">
                <a:solidFill>
                  <a:schemeClr val="hlink"/>
                </a:solidFill>
                <a:latin typeface="Arial" charset="0"/>
                <a:ea typeface="+mn-ea"/>
                <a:cs typeface="+mn-cs"/>
              </a:rPr>
              <a:t>that an Interconnection </a:t>
            </a:r>
            <a:r>
              <a:rPr lang="en-US" sz="1200" kern="1200" dirty="0" smtClean="0">
                <a:solidFill>
                  <a:schemeClr val="hlink"/>
                </a:solidFill>
                <a:latin typeface="Arial" charset="0"/>
                <a:ea typeface="+mn-ea"/>
                <a:cs typeface="+mn-cs"/>
              </a:rPr>
              <a:t>Reliability Operating Limit (IROL) was violated, even though WECC did not recognize any in effect on that day, and that System Operating Limits (SOL) on Path 44 and </a:t>
            </a:r>
            <a:r>
              <a:rPr lang="en-US" sz="1200" kern="1200" dirty="0" err="1" smtClean="0">
                <a:solidFill>
                  <a:schemeClr val="hlink"/>
                </a:solidFill>
                <a:latin typeface="Arial" charset="0"/>
                <a:ea typeface="+mn-ea"/>
                <a:cs typeface="+mn-cs"/>
              </a:rPr>
              <a:t>Hassayampa</a:t>
            </a:r>
            <a:r>
              <a:rPr lang="en-US" sz="1200" kern="1200" dirty="0" smtClean="0">
                <a:solidFill>
                  <a:schemeClr val="hlink"/>
                </a:solidFill>
                <a:latin typeface="Arial" charset="0"/>
                <a:ea typeface="+mn-ea"/>
                <a:cs typeface="+mn-cs"/>
              </a:rPr>
              <a:t>-North Gila were not valid for the system on September 8, 2011 </a:t>
            </a:r>
          </a:p>
          <a:p>
            <a:endParaRPr lang="en-US" dirty="0" smtClean="0"/>
          </a:p>
          <a:p>
            <a:pPr rtl="0" eaLnBrk="1" fontAlgn="t" latinLnBrk="0" hangingPunct="1"/>
            <a:r>
              <a:rPr lang="en-US" sz="1200" b="1" i="0" u="none" strike="noStrike" kern="1200" dirty="0" smtClean="0">
                <a:solidFill>
                  <a:schemeClr val="tx1"/>
                </a:solidFill>
                <a:effectLst/>
                <a:latin typeface="Arial" charset="0"/>
                <a:ea typeface="+mn-ea"/>
                <a:cs typeface="+mn-cs"/>
              </a:rPr>
              <a:t>24   Not Recognizing Relay Settings When Establishing SOLs</a:t>
            </a:r>
            <a:endParaRPr lang="en-US" sz="1200" b="0" i="0" u="none" strike="noStrike" kern="1200" dirty="0" smtClean="0">
              <a:solidFill>
                <a:schemeClr val="tx1"/>
              </a:solidFill>
              <a:effectLst/>
              <a:latin typeface="Arial" charset="0"/>
              <a:ea typeface="+mn-ea"/>
              <a:cs typeface="+mn-cs"/>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hlink"/>
                </a:solidFill>
                <a:latin typeface="Arial" charset="0"/>
                <a:ea typeface="+mn-ea"/>
                <a:cs typeface="+mn-cs"/>
              </a:rPr>
              <a:t>An affected TO did not properly establish the SOL for two transformers, as the SOL did not recognize that the most limiting elements (protective relays) were set to trip below the established emergency rating. As a result, the transformers tripped prior to the facilities being loaded to their emergency ratings during the restoration process, which delayed the restoration of power to the Yuma load pocket. </a:t>
            </a:r>
          </a:p>
          <a:p>
            <a:endParaRPr lang="en-US" dirty="0"/>
          </a:p>
        </p:txBody>
      </p:sp>
      <p:sp>
        <p:nvSpPr>
          <p:cNvPr id="4" name="Slide Number Placeholder 3"/>
          <p:cNvSpPr>
            <a:spLocks noGrp="1"/>
          </p:cNvSpPr>
          <p:nvPr>
            <p:ph type="sldNum" sz="quarter" idx="10"/>
          </p:nvPr>
        </p:nvSpPr>
        <p:spPr/>
        <p:txBody>
          <a:bodyPr/>
          <a:lstStyle/>
          <a:p>
            <a:pPr>
              <a:defRPr/>
            </a:pPr>
            <a:fld id="{B86D064A-7B1E-49A0-B4C5-D4971D34FEC3}" type="slidenum">
              <a:rPr lang="en-US" smtClean="0"/>
              <a:pPr>
                <a:defRPr/>
              </a:pPr>
              <a:t>5</a:t>
            </a:fld>
            <a:endParaRPr lang="en-US"/>
          </a:p>
        </p:txBody>
      </p:sp>
    </p:spTree>
    <p:extLst>
      <p:ext uri="{BB962C8B-B14F-4D97-AF65-F5344CB8AC3E}">
        <p14:creationId xmlns:p14="http://schemas.microsoft.com/office/powerpoint/2010/main" val="4195744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Arial" charset="0"/>
                <a:ea typeface="+mn-ea"/>
                <a:cs typeface="+mn-cs"/>
              </a:rPr>
              <a:t>R5.</a:t>
            </a:r>
            <a:r>
              <a:rPr lang="en-US" sz="1200" b="0" i="0" u="none" strike="noStrike" kern="1200" baseline="0" dirty="0" smtClean="0">
                <a:solidFill>
                  <a:schemeClr val="tx1"/>
                </a:solidFill>
                <a:latin typeface="Arial" charset="0"/>
                <a:ea typeface="+mn-ea"/>
                <a:cs typeface="+mn-cs"/>
              </a:rPr>
              <a:t>   The Reliability Coordinator, Planning Authority and Transmission Planner shall each provide</a:t>
            </a:r>
          </a:p>
          <a:p>
            <a:r>
              <a:rPr lang="en-US" sz="1200" b="0" i="0" u="none" strike="noStrike" kern="1200" baseline="0" dirty="0" smtClean="0">
                <a:solidFill>
                  <a:schemeClr val="tx1"/>
                </a:solidFill>
                <a:latin typeface="Arial" charset="0"/>
                <a:ea typeface="+mn-ea"/>
                <a:cs typeface="+mn-cs"/>
              </a:rPr>
              <a:t>its SOLs and IROLs to those entities that have a reliability-related need for those limits and</a:t>
            </a:r>
          </a:p>
          <a:p>
            <a:r>
              <a:rPr lang="en-US" sz="1200" b="0" i="0" u="none" strike="noStrike" kern="1200" baseline="0" dirty="0" smtClean="0">
                <a:solidFill>
                  <a:schemeClr val="tx1"/>
                </a:solidFill>
                <a:latin typeface="Arial" charset="0"/>
                <a:ea typeface="+mn-ea"/>
                <a:cs typeface="+mn-cs"/>
              </a:rPr>
              <a:t>provide a written request that includes a schedule for delivery of those limits as follows:</a:t>
            </a:r>
          </a:p>
          <a:p>
            <a:pPr lvl="1"/>
            <a:r>
              <a:rPr lang="en-US" sz="1200" b="1" i="0" u="none" strike="noStrike" kern="1200" baseline="0" dirty="0" smtClean="0">
                <a:solidFill>
                  <a:schemeClr val="tx1"/>
                </a:solidFill>
                <a:latin typeface="Arial" charset="0"/>
                <a:ea typeface="+mn-ea"/>
                <a:cs typeface="+mn-cs"/>
              </a:rPr>
              <a:t>R5.1. </a:t>
            </a:r>
            <a:r>
              <a:rPr lang="en-US" sz="1200" b="0" i="0" u="none" strike="noStrike" kern="1200" baseline="0" dirty="0" smtClean="0">
                <a:solidFill>
                  <a:schemeClr val="tx1"/>
                </a:solidFill>
                <a:latin typeface="Arial" charset="0"/>
                <a:ea typeface="+mn-ea"/>
                <a:cs typeface="+mn-cs"/>
              </a:rPr>
              <a:t>The Reliability Coordinator shall provide its SOLs (including the subset of SOLs that</a:t>
            </a:r>
          </a:p>
          <a:p>
            <a:r>
              <a:rPr lang="en-US" sz="1200" b="0" i="0" u="none" strike="noStrike" kern="1200" baseline="0" dirty="0" smtClean="0">
                <a:solidFill>
                  <a:schemeClr val="tx1"/>
                </a:solidFill>
                <a:latin typeface="Arial" charset="0"/>
                <a:ea typeface="+mn-ea"/>
                <a:cs typeface="+mn-cs"/>
              </a:rPr>
              <a:t>are IROLs) to adjacent Reliability Coordinators and Reliability Coordinators who</a:t>
            </a:r>
          </a:p>
          <a:p>
            <a:r>
              <a:rPr lang="en-US" sz="1200" b="0" i="0" u="none" strike="noStrike" kern="1200" baseline="0" dirty="0" smtClean="0">
                <a:solidFill>
                  <a:schemeClr val="tx1"/>
                </a:solidFill>
                <a:latin typeface="Arial" charset="0"/>
                <a:ea typeface="+mn-ea"/>
                <a:cs typeface="+mn-cs"/>
              </a:rPr>
              <a:t>indicate a reliability-related need for those limits, and to the Transmission Operators,</a:t>
            </a:r>
          </a:p>
          <a:p>
            <a:r>
              <a:rPr lang="en-US" sz="1200" b="0" i="0" u="none" strike="noStrike" kern="1200" baseline="0" dirty="0" smtClean="0">
                <a:solidFill>
                  <a:schemeClr val="tx1"/>
                </a:solidFill>
                <a:latin typeface="Arial" charset="0"/>
                <a:ea typeface="+mn-ea"/>
                <a:cs typeface="+mn-cs"/>
              </a:rPr>
              <a:t>Transmission Planners, Transmission Service Providers and Planning Authorities</a:t>
            </a:r>
          </a:p>
          <a:p>
            <a:r>
              <a:rPr lang="en-US" sz="1200" b="0" i="0" u="none" strike="noStrike" kern="1200" baseline="0" dirty="0" smtClean="0">
                <a:solidFill>
                  <a:schemeClr val="tx1"/>
                </a:solidFill>
                <a:latin typeface="Arial" charset="0"/>
                <a:ea typeface="+mn-ea"/>
                <a:cs typeface="+mn-cs"/>
              </a:rPr>
              <a:t>within its Reliability Coordinator Area. For each IROL, the Reliability Coordinator</a:t>
            </a:r>
          </a:p>
          <a:p>
            <a:r>
              <a:rPr lang="en-US" sz="1200" b="0" i="0" u="none" strike="noStrike" kern="1200" baseline="0" dirty="0" smtClean="0">
                <a:solidFill>
                  <a:schemeClr val="tx1"/>
                </a:solidFill>
                <a:latin typeface="Arial" charset="0"/>
                <a:ea typeface="+mn-ea"/>
                <a:cs typeface="+mn-cs"/>
              </a:rPr>
              <a:t>shall provide the following supporting information:</a:t>
            </a:r>
          </a:p>
          <a:p>
            <a:pPr lvl="2"/>
            <a:r>
              <a:rPr lang="en-US" sz="1200" b="1" i="0" u="none" strike="noStrike" kern="1200" baseline="0" dirty="0" smtClean="0">
                <a:solidFill>
                  <a:schemeClr val="tx1"/>
                </a:solidFill>
                <a:latin typeface="Arial" charset="0"/>
                <a:ea typeface="+mn-ea"/>
                <a:cs typeface="+mn-cs"/>
              </a:rPr>
              <a:t>R5.1.1. </a:t>
            </a:r>
            <a:r>
              <a:rPr lang="en-US" sz="1200" b="0" i="0" u="none" strike="noStrike" kern="1200" baseline="0" dirty="0" smtClean="0">
                <a:solidFill>
                  <a:schemeClr val="tx1"/>
                </a:solidFill>
                <a:latin typeface="Arial" charset="0"/>
                <a:ea typeface="+mn-ea"/>
                <a:cs typeface="+mn-cs"/>
              </a:rPr>
              <a:t>Identification and status of the associated Facility (or group of Facilities)</a:t>
            </a:r>
          </a:p>
          <a:p>
            <a:r>
              <a:rPr lang="en-US" sz="1200" b="0" i="0" u="none" strike="noStrike" kern="1200" baseline="0" dirty="0" smtClean="0">
                <a:solidFill>
                  <a:schemeClr val="tx1"/>
                </a:solidFill>
                <a:latin typeface="Arial" charset="0"/>
                <a:ea typeface="+mn-ea"/>
                <a:cs typeface="+mn-cs"/>
              </a:rPr>
              <a:t>that is (are) critical to the derivation of the IROL.</a:t>
            </a:r>
          </a:p>
          <a:p>
            <a:pPr lvl="2"/>
            <a:r>
              <a:rPr lang="en-US" sz="1200" b="1" i="0" u="none" strike="noStrike" kern="1200" baseline="0" dirty="0" smtClean="0">
                <a:solidFill>
                  <a:schemeClr val="tx1"/>
                </a:solidFill>
                <a:latin typeface="Arial" charset="0"/>
                <a:ea typeface="+mn-ea"/>
                <a:cs typeface="+mn-cs"/>
              </a:rPr>
              <a:t>R5.1.2. </a:t>
            </a:r>
            <a:r>
              <a:rPr lang="en-US" sz="1200" b="0" i="0" u="none" strike="noStrike" kern="1200" baseline="0" dirty="0" smtClean="0">
                <a:solidFill>
                  <a:schemeClr val="tx1"/>
                </a:solidFill>
                <a:latin typeface="Arial" charset="0"/>
                <a:ea typeface="+mn-ea"/>
                <a:cs typeface="+mn-cs"/>
              </a:rPr>
              <a:t>The value of the IROL and its associated </a:t>
            </a:r>
            <a:r>
              <a:rPr lang="en-US" sz="1200" b="0" i="0" u="none" strike="noStrike" kern="1200" baseline="0" dirty="0" err="1" smtClean="0">
                <a:solidFill>
                  <a:schemeClr val="tx1"/>
                </a:solidFill>
                <a:latin typeface="Arial" charset="0"/>
                <a:ea typeface="+mn-ea"/>
                <a:cs typeface="+mn-cs"/>
              </a:rPr>
              <a:t>Tv</a:t>
            </a:r>
            <a:r>
              <a:rPr lang="en-US" sz="1200" b="0" i="0" u="none" strike="noStrike" kern="1200" baseline="0" dirty="0" smtClean="0">
                <a:solidFill>
                  <a:schemeClr val="tx1"/>
                </a:solidFill>
                <a:latin typeface="Arial" charset="0"/>
                <a:ea typeface="+mn-ea"/>
                <a:cs typeface="+mn-cs"/>
              </a:rPr>
              <a:t>.</a:t>
            </a:r>
          </a:p>
          <a:p>
            <a:pPr lvl="2"/>
            <a:r>
              <a:rPr lang="en-US" sz="1200" b="1" i="0" u="none" strike="noStrike" kern="1200" baseline="0" dirty="0" smtClean="0">
                <a:solidFill>
                  <a:schemeClr val="tx1"/>
                </a:solidFill>
                <a:latin typeface="Arial" charset="0"/>
                <a:ea typeface="+mn-ea"/>
                <a:cs typeface="+mn-cs"/>
              </a:rPr>
              <a:t>R5.1.3. </a:t>
            </a:r>
            <a:r>
              <a:rPr lang="en-US" sz="1200" b="0" i="0" u="none" strike="noStrike" kern="1200" baseline="0" dirty="0" smtClean="0">
                <a:solidFill>
                  <a:schemeClr val="tx1"/>
                </a:solidFill>
                <a:latin typeface="Arial" charset="0"/>
                <a:ea typeface="+mn-ea"/>
                <a:cs typeface="+mn-cs"/>
              </a:rPr>
              <a:t>The associated Contingency(</a:t>
            </a:r>
            <a:r>
              <a:rPr lang="en-US" sz="1200" b="0" i="0" u="none" strike="noStrike" kern="1200" baseline="0" dirty="0" err="1" smtClean="0">
                <a:solidFill>
                  <a:schemeClr val="tx1"/>
                </a:solidFill>
                <a:latin typeface="Arial" charset="0"/>
                <a:ea typeface="+mn-ea"/>
                <a:cs typeface="+mn-cs"/>
              </a:rPr>
              <a:t>ies</a:t>
            </a:r>
            <a:r>
              <a:rPr lang="en-US" sz="1200" b="0" i="0" u="none" strike="noStrike" kern="1200" baseline="0" dirty="0" smtClean="0">
                <a:solidFill>
                  <a:schemeClr val="tx1"/>
                </a:solidFill>
                <a:latin typeface="Arial" charset="0"/>
                <a:ea typeface="+mn-ea"/>
                <a:cs typeface="+mn-cs"/>
              </a:rPr>
              <a:t>).</a:t>
            </a:r>
          </a:p>
          <a:p>
            <a:pPr lvl="2"/>
            <a:r>
              <a:rPr lang="en-US" sz="1200" b="1" i="0" u="none" strike="noStrike" kern="1200" baseline="0" dirty="0" smtClean="0">
                <a:solidFill>
                  <a:schemeClr val="tx1"/>
                </a:solidFill>
                <a:latin typeface="Arial" charset="0"/>
                <a:ea typeface="+mn-ea"/>
                <a:cs typeface="+mn-cs"/>
              </a:rPr>
              <a:t>R5.1.4. </a:t>
            </a:r>
            <a:r>
              <a:rPr lang="en-US" sz="1200" b="0" i="0" u="none" strike="noStrike" kern="1200" baseline="0" dirty="0" smtClean="0">
                <a:solidFill>
                  <a:schemeClr val="tx1"/>
                </a:solidFill>
                <a:latin typeface="Arial" charset="0"/>
                <a:ea typeface="+mn-ea"/>
                <a:cs typeface="+mn-cs"/>
              </a:rPr>
              <a:t>The type of limitation represented by the IROL (e.g., voltage collapse,</a:t>
            </a:r>
          </a:p>
          <a:p>
            <a:r>
              <a:rPr lang="en-US" sz="1200" b="0" i="0" u="none" strike="noStrike" kern="1200" baseline="0" dirty="0" smtClean="0">
                <a:solidFill>
                  <a:schemeClr val="tx1"/>
                </a:solidFill>
                <a:latin typeface="Arial" charset="0"/>
                <a:ea typeface="+mn-ea"/>
                <a:cs typeface="+mn-cs"/>
              </a:rPr>
              <a:t>angular stability).</a:t>
            </a:r>
          </a:p>
          <a:p>
            <a:pPr lvl="1"/>
            <a:r>
              <a:rPr lang="en-US" sz="1200" b="1" i="0" u="none" strike="noStrike" kern="1200" baseline="0" dirty="0" smtClean="0">
                <a:solidFill>
                  <a:schemeClr val="tx1"/>
                </a:solidFill>
                <a:latin typeface="Arial" charset="0"/>
                <a:ea typeface="+mn-ea"/>
                <a:cs typeface="+mn-cs"/>
              </a:rPr>
              <a:t>R5.2. </a:t>
            </a:r>
            <a:r>
              <a:rPr lang="en-US" sz="1200" b="0" i="0" u="none" strike="noStrike" kern="1200" baseline="0" dirty="0" smtClean="0">
                <a:solidFill>
                  <a:schemeClr val="tx1"/>
                </a:solidFill>
                <a:latin typeface="Arial" charset="0"/>
                <a:ea typeface="+mn-ea"/>
                <a:cs typeface="+mn-cs"/>
              </a:rPr>
              <a:t>The Transmission Operator shall provide any SOLs it developed to its Reliability</a:t>
            </a:r>
          </a:p>
          <a:p>
            <a:r>
              <a:rPr lang="en-US" sz="1200" b="0" i="0" u="none" strike="noStrike" kern="1200" baseline="0" dirty="0" smtClean="0">
                <a:solidFill>
                  <a:schemeClr val="tx1"/>
                </a:solidFill>
                <a:latin typeface="Arial" charset="0"/>
                <a:ea typeface="+mn-ea"/>
                <a:cs typeface="+mn-cs"/>
              </a:rPr>
              <a:t>Coordinator and to the Transmission Service Providers that share its portion of the</a:t>
            </a:r>
          </a:p>
          <a:p>
            <a:r>
              <a:rPr lang="en-US" sz="1200" b="0" i="0" u="none" strike="noStrike" kern="1200" baseline="0" dirty="0" smtClean="0">
                <a:solidFill>
                  <a:schemeClr val="tx1"/>
                </a:solidFill>
                <a:latin typeface="Arial" charset="0"/>
                <a:ea typeface="+mn-ea"/>
                <a:cs typeface="+mn-cs"/>
              </a:rPr>
              <a:t>Reliability Coordinator Area.</a:t>
            </a:r>
          </a:p>
          <a:p>
            <a:pPr lvl="1"/>
            <a:r>
              <a:rPr lang="en-US" sz="1200" b="1" i="0" u="none" strike="noStrike" kern="1200" baseline="0" dirty="0" smtClean="0">
                <a:solidFill>
                  <a:schemeClr val="tx1"/>
                </a:solidFill>
                <a:latin typeface="Arial" charset="0"/>
                <a:ea typeface="+mn-ea"/>
                <a:cs typeface="+mn-cs"/>
              </a:rPr>
              <a:t>R5.3. </a:t>
            </a:r>
            <a:r>
              <a:rPr lang="en-US" sz="1200" b="0" i="0" u="none" strike="noStrike" kern="1200" baseline="0" dirty="0" smtClean="0">
                <a:solidFill>
                  <a:schemeClr val="tx1"/>
                </a:solidFill>
                <a:latin typeface="Arial" charset="0"/>
                <a:ea typeface="+mn-ea"/>
                <a:cs typeface="+mn-cs"/>
              </a:rPr>
              <a:t>The Planning Authority shall provide its SOLs (including the subset of SOLs that are</a:t>
            </a:r>
          </a:p>
          <a:p>
            <a:r>
              <a:rPr lang="en-US" sz="1200" b="0" i="0" u="none" strike="noStrike" kern="1200" baseline="0" dirty="0" smtClean="0">
                <a:solidFill>
                  <a:schemeClr val="tx1"/>
                </a:solidFill>
                <a:latin typeface="Arial" charset="0"/>
                <a:ea typeface="+mn-ea"/>
                <a:cs typeface="+mn-cs"/>
              </a:rPr>
              <a:t>IROLs) to adjacent Planning Authorities, and to Transmission Planners, Transmission</a:t>
            </a:r>
          </a:p>
          <a:p>
            <a:r>
              <a:rPr lang="en-US" sz="1200" b="0" i="0" u="none" strike="noStrike" kern="1200" baseline="0" dirty="0" smtClean="0">
                <a:solidFill>
                  <a:schemeClr val="tx1"/>
                </a:solidFill>
                <a:latin typeface="Arial" charset="0"/>
                <a:ea typeface="+mn-ea"/>
                <a:cs typeface="+mn-cs"/>
              </a:rPr>
              <a:t>Service Providers, Transmission Operators and Reliability Coordinators that work</a:t>
            </a:r>
          </a:p>
          <a:p>
            <a:r>
              <a:rPr lang="en-US" sz="1200" b="0" i="0" u="none" strike="noStrike" kern="1200" baseline="0" dirty="0" smtClean="0">
                <a:solidFill>
                  <a:schemeClr val="tx1"/>
                </a:solidFill>
                <a:latin typeface="Arial" charset="0"/>
                <a:ea typeface="+mn-ea"/>
                <a:cs typeface="+mn-cs"/>
              </a:rPr>
              <a:t>within its Planning Authority Area.</a:t>
            </a:r>
          </a:p>
          <a:p>
            <a:pPr lvl="1"/>
            <a:r>
              <a:rPr lang="en-US" sz="1200" b="1" i="0" u="none" strike="noStrike" kern="1200" baseline="0" dirty="0" smtClean="0">
                <a:solidFill>
                  <a:schemeClr val="tx1"/>
                </a:solidFill>
                <a:latin typeface="Arial" charset="0"/>
                <a:ea typeface="+mn-ea"/>
                <a:cs typeface="+mn-cs"/>
              </a:rPr>
              <a:t>R5.4. </a:t>
            </a:r>
            <a:r>
              <a:rPr lang="en-US" sz="1200" b="0" i="0" u="none" strike="noStrike" kern="1200" baseline="0" dirty="0" smtClean="0">
                <a:solidFill>
                  <a:schemeClr val="tx1"/>
                </a:solidFill>
                <a:latin typeface="Arial" charset="0"/>
                <a:ea typeface="+mn-ea"/>
                <a:cs typeface="+mn-cs"/>
              </a:rPr>
              <a:t>The Transmission Planner shall provide its SOLs (including the subset of SOLs that</a:t>
            </a:r>
          </a:p>
          <a:p>
            <a:r>
              <a:rPr lang="en-US" sz="1200" b="0" i="0" u="none" strike="noStrike" kern="1200" baseline="0" dirty="0" smtClean="0">
                <a:solidFill>
                  <a:schemeClr val="tx1"/>
                </a:solidFill>
                <a:latin typeface="Arial" charset="0"/>
                <a:ea typeface="+mn-ea"/>
                <a:cs typeface="+mn-cs"/>
              </a:rPr>
              <a:t>are IROLs) to its Planning Authority, Reliability Coordinators, Transmission</a:t>
            </a:r>
          </a:p>
          <a:p>
            <a:r>
              <a:rPr lang="en-US" sz="1200" b="0" i="0" u="none" strike="noStrike" kern="1200" baseline="0" dirty="0" smtClean="0">
                <a:solidFill>
                  <a:schemeClr val="tx1"/>
                </a:solidFill>
                <a:latin typeface="Arial" charset="0"/>
                <a:ea typeface="+mn-ea"/>
                <a:cs typeface="+mn-cs"/>
              </a:rPr>
              <a:t>Operators, and Transmission Service Providers that work within its Transmission</a:t>
            </a:r>
          </a:p>
          <a:p>
            <a:r>
              <a:rPr lang="en-US" sz="1200" b="0" i="0" u="none" strike="noStrike" kern="1200" baseline="0" dirty="0" smtClean="0">
                <a:solidFill>
                  <a:schemeClr val="tx1"/>
                </a:solidFill>
                <a:latin typeface="Arial" charset="0"/>
                <a:ea typeface="+mn-ea"/>
                <a:cs typeface="+mn-cs"/>
              </a:rPr>
              <a:t>Planning Area and to adjacent Transmission Planners.</a:t>
            </a:r>
            <a:endParaRPr lang="en-US" dirty="0"/>
          </a:p>
        </p:txBody>
      </p:sp>
      <p:sp>
        <p:nvSpPr>
          <p:cNvPr id="4" name="Slide Number Placeholder 3"/>
          <p:cNvSpPr>
            <a:spLocks noGrp="1"/>
          </p:cNvSpPr>
          <p:nvPr>
            <p:ph type="sldNum" sz="quarter" idx="10"/>
          </p:nvPr>
        </p:nvSpPr>
        <p:spPr/>
        <p:txBody>
          <a:bodyPr/>
          <a:lstStyle/>
          <a:p>
            <a:pPr>
              <a:defRPr/>
            </a:pPr>
            <a:fld id="{B86D064A-7B1E-49A0-B4C5-D4971D34FEC3}" type="slidenum">
              <a:rPr lang="en-US" smtClean="0"/>
              <a:pPr>
                <a:defRPr/>
              </a:pPr>
              <a:t>9</a:t>
            </a:fld>
            <a:endParaRPr lang="en-US"/>
          </a:p>
        </p:txBody>
      </p:sp>
    </p:spTree>
    <p:extLst>
      <p:ext uri="{BB962C8B-B14F-4D97-AF65-F5344CB8AC3E}">
        <p14:creationId xmlns:p14="http://schemas.microsoft.com/office/powerpoint/2010/main" val="25079952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000" kern="1200" dirty="0" smtClean="0">
                <a:solidFill>
                  <a:schemeClr val="hlink"/>
                </a:solidFill>
                <a:latin typeface="Arial" charset="0"/>
              </a:rPr>
              <a:t>The value (such as MW, </a:t>
            </a:r>
            <a:r>
              <a:rPr lang="en-US" sz="2000" kern="1200" dirty="0" err="1" smtClean="0">
                <a:solidFill>
                  <a:schemeClr val="hlink"/>
                </a:solidFill>
                <a:latin typeface="Arial" charset="0"/>
              </a:rPr>
              <a:t>MVar</a:t>
            </a:r>
            <a:r>
              <a:rPr lang="en-US" sz="2000" kern="1200" dirty="0" smtClean="0">
                <a:solidFill>
                  <a:schemeClr val="hlink"/>
                </a:solidFill>
                <a:latin typeface="Arial" charset="0"/>
              </a:rPr>
              <a:t>, Amperes, Frequency or Volts) that satisfies the </a:t>
            </a:r>
            <a:r>
              <a:rPr lang="en-US" sz="2000" b="1" u="sng" kern="1200" dirty="0" smtClean="0">
                <a:solidFill>
                  <a:schemeClr val="hlink"/>
                </a:solidFill>
                <a:latin typeface="Arial" charset="0"/>
              </a:rPr>
              <a:t>most limiting </a:t>
            </a:r>
            <a:r>
              <a:rPr lang="en-US" sz="2000" kern="1200" dirty="0" smtClean="0">
                <a:solidFill>
                  <a:schemeClr val="hlink"/>
                </a:solidFill>
                <a:latin typeface="Arial" charset="0"/>
              </a:rPr>
              <a:t>of the prescribed operating criteria for a specified system configuration to ensure operation within acceptable reliability criteria. System Operating Limits are based upon certain operating criteria. These include, but are not limited to:</a:t>
            </a:r>
          </a:p>
          <a:p>
            <a:pPr marL="400050" lvl="1" indent="0">
              <a:buNone/>
            </a:pPr>
            <a:r>
              <a:rPr lang="en-US" sz="2000" kern="1200" dirty="0" smtClean="0">
                <a:solidFill>
                  <a:schemeClr val="hlink"/>
                </a:solidFill>
                <a:latin typeface="Arial" charset="0"/>
                <a:ea typeface="+mn-ea"/>
                <a:cs typeface="+mn-cs"/>
              </a:rPr>
              <a:t>• Facility Ratings (Applicable pre- and post-Contingency</a:t>
            </a:r>
          </a:p>
          <a:p>
            <a:pPr marL="400050" lvl="1" indent="0">
              <a:buNone/>
            </a:pPr>
            <a:r>
              <a:rPr lang="en-US" sz="2000" kern="1200" dirty="0" smtClean="0">
                <a:solidFill>
                  <a:schemeClr val="hlink"/>
                </a:solidFill>
                <a:latin typeface="Arial" charset="0"/>
                <a:ea typeface="+mn-ea"/>
                <a:cs typeface="+mn-cs"/>
              </a:rPr>
              <a:t>equipment or facility ratings)</a:t>
            </a:r>
          </a:p>
          <a:p>
            <a:pPr marL="400050" lvl="1" indent="0">
              <a:buNone/>
            </a:pPr>
            <a:r>
              <a:rPr lang="en-US" sz="2000" kern="1200" dirty="0" smtClean="0">
                <a:solidFill>
                  <a:schemeClr val="hlink"/>
                </a:solidFill>
                <a:latin typeface="Arial" charset="0"/>
                <a:ea typeface="+mn-ea"/>
                <a:cs typeface="+mn-cs"/>
              </a:rPr>
              <a:t>• Transient Stability Ratings (Applicable pre- and post-</a:t>
            </a:r>
          </a:p>
          <a:p>
            <a:pPr marL="400050" lvl="1" indent="0">
              <a:buNone/>
            </a:pPr>
            <a:r>
              <a:rPr lang="en-US" sz="2000" kern="1200" dirty="0" smtClean="0">
                <a:solidFill>
                  <a:schemeClr val="hlink"/>
                </a:solidFill>
                <a:latin typeface="Arial" charset="0"/>
                <a:ea typeface="+mn-ea"/>
                <a:cs typeface="+mn-cs"/>
              </a:rPr>
              <a:t>Contingency Stability Limits)</a:t>
            </a:r>
          </a:p>
          <a:p>
            <a:pPr marL="400050" lvl="1" indent="0">
              <a:buNone/>
            </a:pPr>
            <a:r>
              <a:rPr lang="en-US" sz="2000" kern="1200" dirty="0" smtClean="0">
                <a:solidFill>
                  <a:schemeClr val="hlink"/>
                </a:solidFill>
                <a:latin typeface="Arial" charset="0"/>
                <a:ea typeface="+mn-ea"/>
                <a:cs typeface="+mn-cs"/>
              </a:rPr>
              <a:t>• Voltage Stability Ratings (Applicable pre- and post-</a:t>
            </a:r>
          </a:p>
          <a:p>
            <a:pPr marL="400050" lvl="1" indent="0">
              <a:buNone/>
            </a:pPr>
            <a:r>
              <a:rPr lang="en-US" sz="2000" kern="1200" dirty="0" smtClean="0">
                <a:solidFill>
                  <a:schemeClr val="hlink"/>
                </a:solidFill>
                <a:latin typeface="Arial" charset="0"/>
                <a:ea typeface="+mn-ea"/>
                <a:cs typeface="+mn-cs"/>
              </a:rPr>
              <a:t>Contingency Voltage Stability)</a:t>
            </a:r>
          </a:p>
          <a:p>
            <a:pPr marL="400050" lvl="1" indent="0">
              <a:buNone/>
            </a:pPr>
            <a:r>
              <a:rPr lang="en-US" sz="2000" kern="1200" dirty="0" smtClean="0">
                <a:solidFill>
                  <a:schemeClr val="hlink"/>
                </a:solidFill>
                <a:latin typeface="Arial" charset="0"/>
                <a:ea typeface="+mn-ea"/>
                <a:cs typeface="+mn-cs"/>
              </a:rPr>
              <a:t>• System Voltage Limits (Applicable pre- and post-</a:t>
            </a:r>
          </a:p>
          <a:p>
            <a:pPr marL="400050" lvl="1" indent="0">
              <a:buNone/>
            </a:pPr>
            <a:r>
              <a:rPr lang="en-US" sz="2000" kern="1200" dirty="0" smtClean="0">
                <a:solidFill>
                  <a:schemeClr val="hlink"/>
                </a:solidFill>
                <a:latin typeface="Arial" charset="0"/>
                <a:ea typeface="+mn-ea"/>
                <a:cs typeface="+mn-cs"/>
              </a:rPr>
              <a:t>Contingency Voltage Limits)</a:t>
            </a:r>
          </a:p>
          <a:p>
            <a:pPr marL="400050" lvl="1" indent="0">
              <a:buNone/>
            </a:pPr>
            <a:endParaRPr lang="en-US" sz="2000" kern="1200" dirty="0" smtClean="0">
              <a:solidFill>
                <a:schemeClr val="hlink"/>
              </a:solidFill>
              <a:latin typeface="Arial" charset="0"/>
              <a:ea typeface="+mn-ea"/>
              <a:cs typeface="+mn-cs"/>
            </a:endParaRPr>
          </a:p>
          <a:p>
            <a:r>
              <a:rPr lang="en-US" sz="2800" kern="1200" dirty="0" smtClean="0">
                <a:solidFill>
                  <a:schemeClr val="hlink"/>
                </a:solidFill>
                <a:latin typeface="Arial" charset="0"/>
              </a:rPr>
              <a:t>There are several limits that exist on the system from facility ratings to stability limits that ensure operation within acceptable reliability criteria.</a:t>
            </a:r>
          </a:p>
          <a:p>
            <a:r>
              <a:rPr lang="en-US" sz="2800" kern="1200" dirty="0" smtClean="0">
                <a:solidFill>
                  <a:schemeClr val="hlink"/>
                </a:solidFill>
                <a:latin typeface="Arial" charset="0"/>
              </a:rPr>
              <a:t>Typically, the most restrictive limits are the facility ratings which make up the majority of the System Operating Limits.</a:t>
            </a:r>
          </a:p>
          <a:p>
            <a:r>
              <a:rPr lang="en-US" sz="2800" kern="1200" dirty="0" smtClean="0">
                <a:solidFill>
                  <a:schemeClr val="hlink"/>
                </a:solidFill>
                <a:latin typeface="Arial" charset="0"/>
              </a:rPr>
              <a:t>Additionally stability limits or interface limits may be the most restrictive and thus constitute additional System Operating Limits.</a:t>
            </a:r>
          </a:p>
          <a:p>
            <a:pPr marL="400050" lvl="1" indent="0">
              <a:buNone/>
            </a:pPr>
            <a:endParaRPr lang="en-US" sz="2000" kern="1200" dirty="0" smtClean="0">
              <a:solidFill>
                <a:schemeClr val="hlink"/>
              </a:solidFill>
              <a:latin typeface="Arial" charset="0"/>
              <a:ea typeface="+mn-ea"/>
              <a:cs typeface="+mn-cs"/>
            </a:endParaRPr>
          </a:p>
          <a:p>
            <a:endParaRPr lang="en-US" dirty="0"/>
          </a:p>
        </p:txBody>
      </p:sp>
      <p:sp>
        <p:nvSpPr>
          <p:cNvPr id="4" name="Slide Number Placeholder 3"/>
          <p:cNvSpPr>
            <a:spLocks noGrp="1"/>
          </p:cNvSpPr>
          <p:nvPr>
            <p:ph type="sldNum" sz="quarter" idx="10"/>
          </p:nvPr>
        </p:nvSpPr>
        <p:spPr/>
        <p:txBody>
          <a:bodyPr/>
          <a:lstStyle/>
          <a:p>
            <a:pPr>
              <a:defRPr/>
            </a:pPr>
            <a:fld id="{B86D064A-7B1E-49A0-B4C5-D4971D34FEC3}" type="slidenum">
              <a:rPr lang="en-US" smtClean="0"/>
              <a:pPr>
                <a:defRPr/>
              </a:pPr>
              <a:t>10</a:t>
            </a:fld>
            <a:endParaRPr lang="en-US"/>
          </a:p>
        </p:txBody>
      </p:sp>
    </p:spTree>
    <p:extLst>
      <p:ext uri="{BB962C8B-B14F-4D97-AF65-F5344CB8AC3E}">
        <p14:creationId xmlns:p14="http://schemas.microsoft.com/office/powerpoint/2010/main" val="442590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86D064A-7B1E-49A0-B4C5-D4971D34FEC3}" type="slidenum">
              <a:rPr lang="en-US" smtClean="0"/>
              <a:pPr>
                <a:defRPr/>
              </a:pPr>
              <a:t>11</a:t>
            </a:fld>
            <a:endParaRPr lang="en-US"/>
          </a:p>
        </p:txBody>
      </p:sp>
    </p:spTree>
    <p:extLst>
      <p:ext uri="{BB962C8B-B14F-4D97-AF65-F5344CB8AC3E}">
        <p14:creationId xmlns:p14="http://schemas.microsoft.com/office/powerpoint/2010/main" val="35927432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800100" lvl="3" indent="-342900"/>
            <a:r>
              <a:rPr lang="en-US" sz="2400" kern="1200" dirty="0" smtClean="0">
                <a:solidFill>
                  <a:schemeClr val="hlink"/>
                </a:solidFill>
                <a:latin typeface="Arial" charset="0"/>
                <a:ea typeface="+mn-ea"/>
                <a:cs typeface="+mn-cs"/>
              </a:rPr>
              <a:t>Loss of load in the Cascading or voltage collapse, either through manual action or as a consequence of the event (including loss of load as a result of Under Voltage Load Shedding (UVLS), is greater than 6% of the ERCOT Interconnection load level used in the study</a:t>
            </a:r>
          </a:p>
          <a:p>
            <a:pPr lvl="1"/>
            <a:r>
              <a:rPr lang="en-US" sz="2400" kern="1200" dirty="0" smtClean="0">
                <a:solidFill>
                  <a:schemeClr val="hlink"/>
                </a:solidFill>
                <a:latin typeface="Arial" charset="0"/>
                <a:ea typeface="+mn-ea"/>
                <a:cs typeface="+mn-cs"/>
              </a:rPr>
              <a:t>Trigger of automatic under frequency load shedding</a:t>
            </a:r>
          </a:p>
          <a:p>
            <a:pPr lvl="1"/>
            <a:r>
              <a:rPr lang="en-US" sz="2400" kern="1200" dirty="0" smtClean="0">
                <a:solidFill>
                  <a:schemeClr val="hlink"/>
                </a:solidFill>
                <a:latin typeface="Arial" charset="0"/>
                <a:ea typeface="+mn-ea"/>
                <a:cs typeface="+mn-cs"/>
              </a:rPr>
              <a:t>Observable inter-area oscillation with damping ratio less than 3%.</a:t>
            </a:r>
          </a:p>
          <a:p>
            <a:endParaRPr lang="en-US" dirty="0"/>
          </a:p>
        </p:txBody>
      </p:sp>
      <p:sp>
        <p:nvSpPr>
          <p:cNvPr id="4" name="Slide Number Placeholder 3"/>
          <p:cNvSpPr>
            <a:spLocks noGrp="1"/>
          </p:cNvSpPr>
          <p:nvPr>
            <p:ph type="sldNum" sz="quarter" idx="10"/>
          </p:nvPr>
        </p:nvSpPr>
        <p:spPr/>
        <p:txBody>
          <a:bodyPr/>
          <a:lstStyle/>
          <a:p>
            <a:pPr>
              <a:defRPr/>
            </a:pPr>
            <a:fld id="{B86D064A-7B1E-49A0-B4C5-D4971D34FEC3}" type="slidenum">
              <a:rPr lang="en-US" smtClean="0"/>
              <a:pPr>
                <a:defRPr/>
              </a:pPr>
              <a:t>21</a:t>
            </a:fld>
            <a:endParaRPr lang="en-US"/>
          </a:p>
        </p:txBody>
      </p:sp>
    </p:spTree>
    <p:extLst>
      <p:ext uri="{BB962C8B-B14F-4D97-AF65-F5344CB8AC3E}">
        <p14:creationId xmlns:p14="http://schemas.microsoft.com/office/powerpoint/2010/main" val="14045110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A90623E-06DF-4441-BD2F-0A69A9A21CA0}" type="slidenum">
              <a:rPr lang="en-US" altLang="en-US" smtClean="0"/>
              <a:pPr eaLnBrk="1" hangingPunct="1"/>
              <a:t>26</a:t>
            </a:fld>
            <a:endParaRPr lang="en-US" alt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2" descr="ERCOT_Logo_2c_no_bckgrnd.eps"/>
          <p:cNvPicPr>
            <a:picLocks noChangeAspect="1"/>
          </p:cNvPicPr>
          <p:nvPr userDrawn="1"/>
        </p:nvPicPr>
        <p:blipFill>
          <a:blip r:embed="rId2" cstate="print">
            <a:extLst>
              <a:ext uri="{28A0092B-C50C-407E-A947-70E740481C1C}">
                <a14:useLocalDpi xmlns:a14="http://schemas.microsoft.com/office/drawing/2010/main" val="0"/>
              </a:ext>
            </a:extLst>
          </a:blip>
          <a:srcRect b="36539"/>
          <a:stretch>
            <a:fillRect/>
          </a:stretch>
        </p:blipFill>
        <p:spPr bwMode="auto">
          <a:xfrm>
            <a:off x="3810000" y="6172200"/>
            <a:ext cx="128111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a:xfrm>
            <a:off x="3124200" y="6248400"/>
            <a:ext cx="2895600" cy="484188"/>
          </a:xfrm>
        </p:spPr>
        <p:txBody>
          <a:bodyPr/>
          <a:lstStyle>
            <a:lvl1pPr>
              <a:defRPr dirty="0"/>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9606F1D-6E32-4BE1-9D4A-4A0D539E2A83}" type="slidenum">
              <a:rPr lang="en-US"/>
              <a:pPr>
                <a:defRPr/>
              </a:pPr>
              <a:t>‹#›</a:t>
            </a:fld>
            <a:endParaRPr lang="en-US"/>
          </a:p>
        </p:txBody>
      </p:sp>
    </p:spTree>
    <p:extLst>
      <p:ext uri="{BB962C8B-B14F-4D97-AF65-F5344CB8AC3E}">
        <p14:creationId xmlns:p14="http://schemas.microsoft.com/office/powerpoint/2010/main" val="3384670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EA470F-024C-428D-AA49-75E95AD1B9D9}" type="slidenum">
              <a:rPr lang="en-US"/>
              <a:pPr>
                <a:defRPr/>
              </a:pPr>
              <a:t>‹#›</a:t>
            </a:fld>
            <a:endParaRPr lang="en-US"/>
          </a:p>
        </p:txBody>
      </p:sp>
    </p:spTree>
    <p:extLst>
      <p:ext uri="{BB962C8B-B14F-4D97-AF65-F5344CB8AC3E}">
        <p14:creationId xmlns:p14="http://schemas.microsoft.com/office/powerpoint/2010/main" val="845403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67C9D5A-F8EC-4C86-8075-CEF1C1F30A38}" type="slidenum">
              <a:rPr lang="en-US"/>
              <a:pPr>
                <a:defRPr/>
              </a:pPr>
              <a:t>‹#›</a:t>
            </a:fld>
            <a:endParaRPr lang="en-US"/>
          </a:p>
        </p:txBody>
      </p:sp>
    </p:spTree>
    <p:extLst>
      <p:ext uri="{BB962C8B-B14F-4D97-AF65-F5344CB8AC3E}">
        <p14:creationId xmlns:p14="http://schemas.microsoft.com/office/powerpoint/2010/main" val="260245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AFA289C-E77B-49BE-BA34-A313741B5468}" type="slidenum">
              <a:rPr lang="en-US"/>
              <a:pPr>
                <a:defRPr/>
              </a:pPr>
              <a:t>‹#›</a:t>
            </a:fld>
            <a:endParaRPr lang="en-US"/>
          </a:p>
        </p:txBody>
      </p:sp>
    </p:spTree>
    <p:extLst>
      <p:ext uri="{BB962C8B-B14F-4D97-AF65-F5344CB8AC3E}">
        <p14:creationId xmlns:p14="http://schemas.microsoft.com/office/powerpoint/2010/main" val="11358179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6388B4-6BB1-42D4-A25E-C98089B1C79A}" type="slidenum">
              <a:rPr lang="en-US"/>
              <a:pPr>
                <a:defRPr/>
              </a:pPr>
              <a:t>‹#›</a:t>
            </a:fld>
            <a:endParaRPr lang="en-US"/>
          </a:p>
        </p:txBody>
      </p:sp>
    </p:spTree>
    <p:extLst>
      <p:ext uri="{BB962C8B-B14F-4D97-AF65-F5344CB8AC3E}">
        <p14:creationId xmlns:p14="http://schemas.microsoft.com/office/powerpoint/2010/main" val="2307781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EAA5840-544B-4251-AB4C-8E606D77EF11}" type="slidenum">
              <a:rPr lang="en-US"/>
              <a:pPr>
                <a:defRPr/>
              </a:pPr>
              <a:t>‹#›</a:t>
            </a:fld>
            <a:endParaRPr lang="en-US"/>
          </a:p>
        </p:txBody>
      </p:sp>
    </p:spTree>
    <p:extLst>
      <p:ext uri="{BB962C8B-B14F-4D97-AF65-F5344CB8AC3E}">
        <p14:creationId xmlns:p14="http://schemas.microsoft.com/office/powerpoint/2010/main" val="306076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C07C517-E990-4507-9000-74545062E608}" type="slidenum">
              <a:rPr lang="en-US"/>
              <a:pPr>
                <a:defRPr/>
              </a:pPr>
              <a:t>‹#›</a:t>
            </a:fld>
            <a:endParaRPr lang="en-US"/>
          </a:p>
        </p:txBody>
      </p:sp>
    </p:spTree>
    <p:extLst>
      <p:ext uri="{BB962C8B-B14F-4D97-AF65-F5344CB8AC3E}">
        <p14:creationId xmlns:p14="http://schemas.microsoft.com/office/powerpoint/2010/main" val="553088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38B1BC79-8C44-4C1A-9897-BFFE1942973E}" type="slidenum">
              <a:rPr lang="en-US"/>
              <a:pPr>
                <a:defRPr/>
              </a:pPr>
              <a:t>‹#›</a:t>
            </a:fld>
            <a:endParaRPr lang="en-US"/>
          </a:p>
        </p:txBody>
      </p:sp>
    </p:spTree>
    <p:extLst>
      <p:ext uri="{BB962C8B-B14F-4D97-AF65-F5344CB8AC3E}">
        <p14:creationId xmlns:p14="http://schemas.microsoft.com/office/powerpoint/2010/main" val="25212617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65145D5-0BE6-4788-BD4C-168A0054EBAB}" type="slidenum">
              <a:rPr lang="en-US"/>
              <a:pPr>
                <a:defRPr/>
              </a:pPr>
              <a:t>‹#›</a:t>
            </a:fld>
            <a:endParaRPr lang="en-US"/>
          </a:p>
        </p:txBody>
      </p:sp>
    </p:spTree>
    <p:extLst>
      <p:ext uri="{BB962C8B-B14F-4D97-AF65-F5344CB8AC3E}">
        <p14:creationId xmlns:p14="http://schemas.microsoft.com/office/powerpoint/2010/main" val="28907179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698D4F3-4C91-46DD-92F8-4301D5EBB961}" type="slidenum">
              <a:rPr lang="en-US"/>
              <a:pPr>
                <a:defRPr/>
              </a:pPr>
              <a:t>‹#›</a:t>
            </a:fld>
            <a:endParaRPr lang="en-US"/>
          </a:p>
        </p:txBody>
      </p:sp>
    </p:spTree>
    <p:extLst>
      <p:ext uri="{BB962C8B-B14F-4D97-AF65-F5344CB8AC3E}">
        <p14:creationId xmlns:p14="http://schemas.microsoft.com/office/powerpoint/2010/main" val="293535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9B2259EA-7A47-48DC-BE7B-6DE3B0F54F7B}" type="slidenum">
              <a:rPr lang="en-US"/>
              <a:pPr>
                <a:defRPr/>
              </a:pPr>
              <a:t>‹#›</a:t>
            </a:fld>
            <a:endParaRPr lang="en-US"/>
          </a:p>
        </p:txBody>
      </p:sp>
    </p:spTree>
    <p:extLst>
      <p:ext uri="{BB962C8B-B14F-4D97-AF65-F5344CB8AC3E}">
        <p14:creationId xmlns:p14="http://schemas.microsoft.com/office/powerpoint/2010/main" val="1248072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DC8E54D3-EE18-47B4-BE84-4F64A35E3D42}" type="slidenum">
              <a:rPr lang="en-US"/>
              <a:pPr>
                <a:defRPr/>
              </a:pPr>
              <a:t>‹#›</a:t>
            </a:fld>
            <a:endParaRPr lang="en-US"/>
          </a:p>
        </p:txBody>
      </p:sp>
      <p:grpSp>
        <p:nvGrpSpPr>
          <p:cNvPr id="1031" name="Group 14"/>
          <p:cNvGrpSpPr>
            <a:grpSpLocks/>
          </p:cNvGrpSpPr>
          <p:nvPr userDrawn="1"/>
        </p:nvGrpSpPr>
        <p:grpSpPr bwMode="auto">
          <a:xfrm>
            <a:off x="55563" y="46038"/>
            <a:ext cx="9043987" cy="6702425"/>
            <a:chOff x="69" y="117"/>
            <a:chExt cx="5622" cy="4084"/>
          </a:xfrm>
        </p:grpSpPr>
        <p:sp>
          <p:nvSpPr>
            <p:cNvPr id="1034" name="Rectangle 8"/>
            <p:cNvSpPr>
              <a:spLocks noChangeArrowheads="1"/>
            </p:cNvSpPr>
            <p:nvPr userDrawn="1"/>
          </p:nvSpPr>
          <p:spPr bwMode="auto">
            <a:xfrm>
              <a:off x="121" y="117"/>
              <a:ext cx="5516" cy="4084"/>
            </a:xfrm>
            <a:prstGeom prst="rect">
              <a:avLst/>
            </a:prstGeom>
            <a:noFill/>
            <a:ln w="1905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035" name="Rectangle 13"/>
            <p:cNvSpPr>
              <a:spLocks noChangeArrowheads="1"/>
            </p:cNvSpPr>
            <p:nvPr userDrawn="1"/>
          </p:nvSpPr>
          <p:spPr bwMode="auto">
            <a:xfrm>
              <a:off x="69" y="171"/>
              <a:ext cx="5622" cy="3978"/>
            </a:xfrm>
            <a:prstGeom prst="rect">
              <a:avLst/>
            </a:prstGeom>
            <a:noFill/>
            <a:ln w="19050">
              <a:solidFill>
                <a:schemeClr val="hlink"/>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sp>
          <p:nvSpPr>
            <p:cNvPr id="1036" name="Rectangle 7"/>
            <p:cNvSpPr>
              <a:spLocks noChangeArrowheads="1"/>
            </p:cNvSpPr>
            <p:nvPr userDrawn="1"/>
          </p:nvSpPr>
          <p:spPr bwMode="auto">
            <a:xfrm>
              <a:off x="96" y="144"/>
              <a:ext cx="5568" cy="4032"/>
            </a:xfrm>
            <a:prstGeom prst="rect">
              <a:avLst/>
            </a:prstGeom>
            <a:noFill/>
            <a:ln w="38100">
              <a:solidFill>
                <a:schemeClr val="accent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a:t>  </a:t>
              </a:r>
            </a:p>
          </p:txBody>
        </p:sp>
      </p:grpSp>
      <p:sp>
        <p:nvSpPr>
          <p:cNvPr id="1032" name="Rectangle 11"/>
          <p:cNvSpPr>
            <a:spLocks noChangeArrowheads="1"/>
          </p:cNvSpPr>
          <p:nvPr userDrawn="1"/>
        </p:nvSpPr>
        <p:spPr bwMode="auto">
          <a:xfrm>
            <a:off x="3940175" y="6281738"/>
            <a:ext cx="1219200" cy="533400"/>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a:p>
        </p:txBody>
      </p:sp>
      <p:pic>
        <p:nvPicPr>
          <p:cNvPr id="1033" name="Picture 11" descr="ERCOT_Logo_2c_no_bckgrnd.eps"/>
          <p:cNvPicPr>
            <a:picLocks noChangeAspect="1"/>
          </p:cNvPicPr>
          <p:nvPr userDrawn="1"/>
        </p:nvPicPr>
        <p:blipFill>
          <a:blip r:embed="rId13" cstate="print">
            <a:extLst>
              <a:ext uri="{28A0092B-C50C-407E-A947-70E740481C1C}">
                <a14:useLocalDpi xmlns:a14="http://schemas.microsoft.com/office/drawing/2010/main" val="0"/>
              </a:ext>
            </a:extLst>
          </a:blip>
          <a:srcRect b="36539"/>
          <a:stretch>
            <a:fillRect/>
          </a:stretch>
        </p:blipFill>
        <p:spPr bwMode="auto">
          <a:xfrm>
            <a:off x="3810000" y="6172200"/>
            <a:ext cx="1281113"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nerc.com/pa/Stand/Glossary%20of%20Terms/Glossary_of_Terms.pdf" TargetMode="External"/><Relationship Id="rId7" Type="http://schemas.openxmlformats.org/officeDocument/2006/relationships/hyperlink" Target="http://planning.ercot.com/login/login"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ferc.gov/legal/staff-reports/04-27-2012-ferc-nerc-report.pdf" TargetMode="External"/><Relationship Id="rId5" Type="http://schemas.openxmlformats.org/officeDocument/2006/relationships/hyperlink" Target="http://www.ercot.com/content/mktrules/guides/noperating/2013/1007/October_7,_2013_Nodal_Operating_Guides.pdf" TargetMode="External"/><Relationship Id="rId4" Type="http://schemas.openxmlformats.org/officeDocument/2006/relationships/hyperlink" Target="http://www.nerc.com/pa/Stand/Reliability%20Standards%20Complete%20Set/RSCompleteSet.pdf"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7"/>
          <p:cNvSpPr>
            <a:spLocks noChangeArrowheads="1"/>
          </p:cNvSpPr>
          <p:nvPr/>
        </p:nvSpPr>
        <p:spPr bwMode="auto">
          <a:xfrm>
            <a:off x="762000" y="2133600"/>
            <a:ext cx="7772400"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3600" b="1" dirty="0" smtClean="0">
                <a:solidFill>
                  <a:schemeClr val="accent2"/>
                </a:solidFill>
              </a:rPr>
              <a:t>ERCOT SOL Methodology for the Planning and Operations Horizons</a:t>
            </a:r>
            <a:endParaRPr lang="en-US" altLang="en-US" sz="3600" b="1" dirty="0">
              <a:solidFill>
                <a:schemeClr val="accent2"/>
              </a:solidFill>
            </a:endParaRPr>
          </a:p>
        </p:txBody>
      </p:sp>
      <p:sp>
        <p:nvSpPr>
          <p:cNvPr id="3075" name="Rectangle 8"/>
          <p:cNvSpPr>
            <a:spLocks noChangeArrowheads="1"/>
          </p:cNvSpPr>
          <p:nvPr/>
        </p:nvSpPr>
        <p:spPr bwMode="auto">
          <a:xfrm>
            <a:off x="1447800" y="3889375"/>
            <a:ext cx="6400800" cy="175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20000"/>
              </a:spcBef>
            </a:pPr>
            <a:r>
              <a:rPr lang="en-US" altLang="en-US" sz="3200" dirty="0" smtClean="0">
                <a:solidFill>
                  <a:schemeClr val="hlink"/>
                </a:solidFill>
              </a:rPr>
              <a:t>Stephen Solis</a:t>
            </a:r>
          </a:p>
          <a:p>
            <a:pPr algn="ctr" eaLnBrk="1" hangingPunct="1">
              <a:spcBef>
                <a:spcPct val="20000"/>
              </a:spcBef>
            </a:pPr>
            <a:r>
              <a:rPr lang="en-US" altLang="en-US" sz="3200" dirty="0" smtClean="0">
                <a:solidFill>
                  <a:schemeClr val="hlink"/>
                </a:solidFill>
              </a:rPr>
              <a:t>2014 OTS</a:t>
            </a:r>
            <a:endParaRPr lang="en-US" altLang="en-US" sz="3200" dirty="0">
              <a:solidFill>
                <a:schemeClr val="hlink"/>
              </a:solidFill>
            </a:endParaRPr>
          </a:p>
        </p:txBody>
      </p:sp>
      <p:sp>
        <p:nvSpPr>
          <p:cNvPr id="2" name="Slide Number Placeholder 1"/>
          <p:cNvSpPr>
            <a:spLocks noGrp="1"/>
          </p:cNvSpPr>
          <p:nvPr>
            <p:ph type="sldNum" sz="quarter" idx="12"/>
          </p:nvPr>
        </p:nvSpPr>
        <p:spPr/>
        <p:txBody>
          <a:bodyPr/>
          <a:lstStyle/>
          <a:p>
            <a:pPr>
              <a:defRPr/>
            </a:pPr>
            <a:fld id="{A9606F1D-6E32-4BE1-9D4A-4A0D539E2A83}"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kern="1200" dirty="0">
                <a:solidFill>
                  <a:schemeClr val="accent2"/>
                </a:solidFill>
                <a:latin typeface="Arial" charset="0"/>
                <a:ea typeface="+mn-ea"/>
                <a:cs typeface="+mn-cs"/>
              </a:rPr>
              <a:t>What is a SOL?</a:t>
            </a:r>
          </a:p>
        </p:txBody>
      </p:sp>
      <p:sp>
        <p:nvSpPr>
          <p:cNvPr id="3" name="Content Placeholder 2"/>
          <p:cNvSpPr>
            <a:spLocks noGrp="1"/>
          </p:cNvSpPr>
          <p:nvPr>
            <p:ph idx="1"/>
          </p:nvPr>
        </p:nvSpPr>
        <p:spPr>
          <a:xfrm>
            <a:off x="457200" y="1371600"/>
            <a:ext cx="8382000" cy="4525963"/>
          </a:xfrm>
        </p:spPr>
        <p:txBody>
          <a:bodyPr>
            <a:noAutofit/>
          </a:bodyPr>
          <a:lstStyle/>
          <a:p>
            <a:r>
              <a:rPr lang="en-US" sz="2000" kern="1200" dirty="0">
                <a:solidFill>
                  <a:schemeClr val="hlink"/>
                </a:solidFill>
                <a:latin typeface="Arial" charset="0"/>
              </a:rPr>
              <a:t>The value (such as MW, </a:t>
            </a:r>
            <a:r>
              <a:rPr lang="en-US" sz="2000" kern="1200" dirty="0" err="1">
                <a:solidFill>
                  <a:schemeClr val="hlink"/>
                </a:solidFill>
                <a:latin typeface="Arial" charset="0"/>
              </a:rPr>
              <a:t>MVar</a:t>
            </a:r>
            <a:r>
              <a:rPr lang="en-US" sz="2000" kern="1200" dirty="0">
                <a:solidFill>
                  <a:schemeClr val="hlink"/>
                </a:solidFill>
                <a:latin typeface="Arial" charset="0"/>
              </a:rPr>
              <a:t>, Amperes, Frequency or Volts) that satisfies the </a:t>
            </a:r>
            <a:r>
              <a:rPr lang="en-US" sz="2000" b="1" u="sng" kern="1200" dirty="0">
                <a:solidFill>
                  <a:schemeClr val="hlink"/>
                </a:solidFill>
                <a:latin typeface="Arial" charset="0"/>
              </a:rPr>
              <a:t>most limiting </a:t>
            </a:r>
            <a:r>
              <a:rPr lang="en-US" sz="2000" kern="1200" dirty="0">
                <a:solidFill>
                  <a:schemeClr val="hlink"/>
                </a:solidFill>
                <a:latin typeface="Arial" charset="0"/>
              </a:rPr>
              <a:t>of the prescribed operating criteria for a specified system configuration to ensure operation within acceptable reliability criteria. System Operating Limits are based upon certain operating criteria. These include, but are not limited to:</a:t>
            </a:r>
          </a:p>
          <a:p>
            <a:pPr marL="400050" lvl="1" indent="0">
              <a:buNone/>
            </a:pPr>
            <a:r>
              <a:rPr lang="en-US" sz="2000" kern="1200" dirty="0">
                <a:solidFill>
                  <a:schemeClr val="hlink"/>
                </a:solidFill>
                <a:latin typeface="Arial" charset="0"/>
                <a:ea typeface="+mn-ea"/>
                <a:cs typeface="+mn-cs"/>
              </a:rPr>
              <a:t>• Facility Ratings (Applicable pre- and post-Contingency</a:t>
            </a:r>
          </a:p>
          <a:p>
            <a:pPr marL="400050" lvl="1" indent="0">
              <a:buNone/>
            </a:pPr>
            <a:r>
              <a:rPr lang="en-US" sz="2000" kern="1200" dirty="0">
                <a:solidFill>
                  <a:schemeClr val="hlink"/>
                </a:solidFill>
                <a:latin typeface="Arial" charset="0"/>
                <a:ea typeface="+mn-ea"/>
                <a:cs typeface="+mn-cs"/>
              </a:rPr>
              <a:t>equipment or facility ratings)</a:t>
            </a:r>
          </a:p>
          <a:p>
            <a:pPr marL="400050" lvl="1" indent="0">
              <a:buNone/>
            </a:pPr>
            <a:r>
              <a:rPr lang="en-US" sz="2000" kern="1200" dirty="0">
                <a:solidFill>
                  <a:schemeClr val="hlink"/>
                </a:solidFill>
                <a:latin typeface="Arial" charset="0"/>
                <a:ea typeface="+mn-ea"/>
                <a:cs typeface="+mn-cs"/>
              </a:rPr>
              <a:t>• Transient Stability Ratings (Applicable pre- and post-</a:t>
            </a:r>
          </a:p>
          <a:p>
            <a:pPr marL="400050" lvl="1" indent="0">
              <a:buNone/>
            </a:pPr>
            <a:r>
              <a:rPr lang="en-US" sz="2000" kern="1200" dirty="0">
                <a:solidFill>
                  <a:schemeClr val="hlink"/>
                </a:solidFill>
                <a:latin typeface="Arial" charset="0"/>
                <a:ea typeface="+mn-ea"/>
                <a:cs typeface="+mn-cs"/>
              </a:rPr>
              <a:t>Contingency Stability Limits)</a:t>
            </a:r>
          </a:p>
          <a:p>
            <a:pPr marL="400050" lvl="1" indent="0">
              <a:buNone/>
            </a:pPr>
            <a:r>
              <a:rPr lang="en-US" sz="2000" kern="1200" dirty="0">
                <a:solidFill>
                  <a:schemeClr val="hlink"/>
                </a:solidFill>
                <a:latin typeface="Arial" charset="0"/>
                <a:ea typeface="+mn-ea"/>
                <a:cs typeface="+mn-cs"/>
              </a:rPr>
              <a:t>• Voltage Stability Ratings (Applicable pre- and post-</a:t>
            </a:r>
          </a:p>
          <a:p>
            <a:pPr marL="400050" lvl="1" indent="0">
              <a:buNone/>
            </a:pPr>
            <a:r>
              <a:rPr lang="en-US" sz="2000" kern="1200" dirty="0">
                <a:solidFill>
                  <a:schemeClr val="hlink"/>
                </a:solidFill>
                <a:latin typeface="Arial" charset="0"/>
                <a:ea typeface="+mn-ea"/>
                <a:cs typeface="+mn-cs"/>
              </a:rPr>
              <a:t>Contingency Voltage Stability)</a:t>
            </a:r>
          </a:p>
          <a:p>
            <a:pPr marL="400050" lvl="1" indent="0">
              <a:buNone/>
            </a:pPr>
            <a:r>
              <a:rPr lang="en-US" sz="2000" kern="1200" dirty="0">
                <a:solidFill>
                  <a:schemeClr val="hlink"/>
                </a:solidFill>
                <a:latin typeface="Arial" charset="0"/>
                <a:ea typeface="+mn-ea"/>
                <a:cs typeface="+mn-cs"/>
              </a:rPr>
              <a:t>• System Voltage Limits (Applicable pre- and post-</a:t>
            </a:r>
          </a:p>
          <a:p>
            <a:pPr marL="400050" lvl="1" indent="0">
              <a:buNone/>
            </a:pPr>
            <a:r>
              <a:rPr lang="en-US" sz="2000" kern="1200" dirty="0">
                <a:solidFill>
                  <a:schemeClr val="hlink"/>
                </a:solidFill>
                <a:latin typeface="Arial" charset="0"/>
                <a:ea typeface="+mn-ea"/>
                <a:cs typeface="+mn-cs"/>
              </a:rPr>
              <a:t>Contingency Voltage Limits)</a:t>
            </a:r>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10</a:t>
            </a:fld>
            <a:endParaRPr lang="en-US"/>
          </a:p>
        </p:txBody>
      </p:sp>
    </p:spTree>
    <p:extLst>
      <p:ext uri="{BB962C8B-B14F-4D97-AF65-F5344CB8AC3E}">
        <p14:creationId xmlns:p14="http://schemas.microsoft.com/office/powerpoint/2010/main" val="2477569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1200" dirty="0">
                <a:solidFill>
                  <a:schemeClr val="accent2"/>
                </a:solidFill>
                <a:latin typeface="Arial" charset="0"/>
                <a:ea typeface="+mn-ea"/>
                <a:cs typeface="+mn-cs"/>
              </a:rPr>
              <a:t>What is a SOL? </a:t>
            </a:r>
          </a:p>
        </p:txBody>
      </p:sp>
      <p:sp>
        <p:nvSpPr>
          <p:cNvPr id="3" name="Content Placeholder 2"/>
          <p:cNvSpPr>
            <a:spLocks noGrp="1"/>
          </p:cNvSpPr>
          <p:nvPr>
            <p:ph idx="1"/>
          </p:nvPr>
        </p:nvSpPr>
        <p:spPr/>
        <p:txBody>
          <a:bodyPr>
            <a:noAutofit/>
          </a:bodyPr>
          <a:lstStyle/>
          <a:p>
            <a:r>
              <a:rPr lang="en-US" sz="2800" kern="1200" dirty="0" smtClean="0">
                <a:solidFill>
                  <a:schemeClr val="hlink"/>
                </a:solidFill>
                <a:latin typeface="Arial" charset="0"/>
              </a:rPr>
              <a:t>Several </a:t>
            </a:r>
            <a:r>
              <a:rPr lang="en-US" sz="2800" kern="1200" dirty="0">
                <a:solidFill>
                  <a:schemeClr val="hlink"/>
                </a:solidFill>
                <a:latin typeface="Arial" charset="0"/>
              </a:rPr>
              <a:t>limits </a:t>
            </a:r>
            <a:r>
              <a:rPr lang="en-US" sz="2800" kern="1200" dirty="0" smtClean="0">
                <a:solidFill>
                  <a:schemeClr val="hlink"/>
                </a:solidFill>
                <a:latin typeface="Arial" charset="0"/>
              </a:rPr>
              <a:t>ensure </a:t>
            </a:r>
            <a:r>
              <a:rPr lang="en-US" sz="2800" kern="1200" dirty="0">
                <a:solidFill>
                  <a:schemeClr val="hlink"/>
                </a:solidFill>
                <a:latin typeface="Arial" charset="0"/>
              </a:rPr>
              <a:t>operation within acceptable reliability </a:t>
            </a:r>
            <a:r>
              <a:rPr lang="en-US" sz="2800" kern="1200" dirty="0" smtClean="0">
                <a:solidFill>
                  <a:schemeClr val="hlink"/>
                </a:solidFill>
                <a:latin typeface="Arial" charset="0"/>
              </a:rPr>
              <a:t>criteria </a:t>
            </a:r>
          </a:p>
          <a:p>
            <a:pPr lvl="1"/>
            <a:r>
              <a:rPr lang="en-US" sz="2400" b="1" kern="1200" dirty="0" smtClean="0">
                <a:solidFill>
                  <a:schemeClr val="hlink"/>
                </a:solidFill>
                <a:latin typeface="Arial" charset="0"/>
              </a:rPr>
              <a:t>Facility </a:t>
            </a:r>
            <a:r>
              <a:rPr lang="en-US" sz="2400" b="1" kern="1200" dirty="0">
                <a:solidFill>
                  <a:schemeClr val="hlink"/>
                </a:solidFill>
                <a:latin typeface="Arial" charset="0"/>
              </a:rPr>
              <a:t>ratings </a:t>
            </a:r>
            <a:r>
              <a:rPr lang="en-US" sz="2400" kern="1200" dirty="0" smtClean="0">
                <a:solidFill>
                  <a:schemeClr val="hlink"/>
                </a:solidFill>
                <a:latin typeface="Arial" charset="0"/>
              </a:rPr>
              <a:t>are the </a:t>
            </a:r>
            <a:r>
              <a:rPr lang="en-US" sz="2400" kern="1200" dirty="0">
                <a:solidFill>
                  <a:schemeClr val="hlink"/>
                </a:solidFill>
                <a:latin typeface="Arial" charset="0"/>
              </a:rPr>
              <a:t>majority of the </a:t>
            </a:r>
            <a:r>
              <a:rPr lang="en-US" sz="2400" kern="1200" dirty="0" smtClean="0">
                <a:solidFill>
                  <a:schemeClr val="hlink"/>
                </a:solidFill>
                <a:latin typeface="Arial" charset="0"/>
              </a:rPr>
              <a:t>SOLs.</a:t>
            </a:r>
          </a:p>
          <a:p>
            <a:pPr lvl="2"/>
            <a:r>
              <a:rPr lang="en-US" sz="2000" kern="1200" dirty="0" smtClean="0">
                <a:solidFill>
                  <a:schemeClr val="hlink"/>
                </a:solidFill>
                <a:latin typeface="Arial" charset="0"/>
              </a:rPr>
              <a:t>Typically</a:t>
            </a:r>
            <a:r>
              <a:rPr lang="en-US" sz="2000" kern="1200" dirty="0">
                <a:solidFill>
                  <a:schemeClr val="hlink"/>
                </a:solidFill>
                <a:latin typeface="Arial" charset="0"/>
              </a:rPr>
              <a:t>, the most restrictive </a:t>
            </a:r>
            <a:endParaRPr lang="en-US" sz="2000" kern="1200" dirty="0" smtClean="0">
              <a:solidFill>
                <a:schemeClr val="hlink"/>
              </a:solidFill>
              <a:latin typeface="Arial" charset="0"/>
            </a:endParaRPr>
          </a:p>
          <a:p>
            <a:pPr lvl="1"/>
            <a:r>
              <a:rPr lang="en-US" sz="2400" b="1" kern="1200" dirty="0" smtClean="0">
                <a:solidFill>
                  <a:schemeClr val="hlink"/>
                </a:solidFill>
                <a:latin typeface="Arial" charset="0"/>
              </a:rPr>
              <a:t>Stability </a:t>
            </a:r>
            <a:r>
              <a:rPr lang="en-US" sz="2400" b="1" kern="1200" dirty="0">
                <a:solidFill>
                  <a:schemeClr val="hlink"/>
                </a:solidFill>
                <a:latin typeface="Arial" charset="0"/>
              </a:rPr>
              <a:t>limits or </a:t>
            </a:r>
            <a:r>
              <a:rPr lang="en-US" sz="2400" b="1" kern="1200" dirty="0" smtClean="0">
                <a:solidFill>
                  <a:schemeClr val="hlink"/>
                </a:solidFill>
                <a:latin typeface="Arial" charset="0"/>
              </a:rPr>
              <a:t>Interface </a:t>
            </a:r>
            <a:r>
              <a:rPr lang="en-US" sz="2400" b="1" kern="1200" dirty="0">
                <a:solidFill>
                  <a:schemeClr val="hlink"/>
                </a:solidFill>
                <a:latin typeface="Arial" charset="0"/>
              </a:rPr>
              <a:t>limits </a:t>
            </a:r>
            <a:r>
              <a:rPr lang="en-US" sz="2400" kern="1200" dirty="0">
                <a:solidFill>
                  <a:schemeClr val="hlink"/>
                </a:solidFill>
                <a:latin typeface="Arial" charset="0"/>
              </a:rPr>
              <a:t>constitute additional SOLs</a:t>
            </a:r>
          </a:p>
          <a:p>
            <a:pPr lvl="2"/>
            <a:r>
              <a:rPr lang="en-US" sz="2000" kern="1200" dirty="0">
                <a:solidFill>
                  <a:schemeClr val="hlink"/>
                </a:solidFill>
                <a:latin typeface="Arial" charset="0"/>
              </a:rPr>
              <a:t>may be the most restrictive</a:t>
            </a:r>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11</a:t>
            </a:fld>
            <a:endParaRPr lang="en-US"/>
          </a:p>
        </p:txBody>
      </p:sp>
    </p:spTree>
    <p:extLst>
      <p:ext uri="{BB962C8B-B14F-4D97-AF65-F5344CB8AC3E}">
        <p14:creationId xmlns:p14="http://schemas.microsoft.com/office/powerpoint/2010/main" val="135540561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1200" dirty="0">
                <a:solidFill>
                  <a:schemeClr val="accent2"/>
                </a:solidFill>
                <a:latin typeface="Arial" charset="0"/>
                <a:ea typeface="+mn-ea"/>
                <a:cs typeface="+mn-cs"/>
              </a:rPr>
              <a:t>What is a SOL?</a:t>
            </a:r>
          </a:p>
        </p:txBody>
      </p:sp>
      <p:sp>
        <p:nvSpPr>
          <p:cNvPr id="3" name="Content Placeholder 2"/>
          <p:cNvSpPr>
            <a:spLocks noGrp="1"/>
          </p:cNvSpPr>
          <p:nvPr>
            <p:ph idx="1"/>
          </p:nvPr>
        </p:nvSpPr>
        <p:spPr>
          <a:xfrm>
            <a:off x="457200" y="1600200"/>
            <a:ext cx="8229600" cy="4495800"/>
          </a:xfrm>
        </p:spPr>
        <p:txBody>
          <a:bodyPr>
            <a:normAutofit fontScale="62500" lnSpcReduction="20000"/>
          </a:bodyPr>
          <a:lstStyle/>
          <a:p>
            <a:r>
              <a:rPr lang="en-US" sz="3800" kern="1200" dirty="0">
                <a:solidFill>
                  <a:schemeClr val="hlink"/>
                </a:solidFill>
                <a:latin typeface="Arial" charset="0"/>
              </a:rPr>
              <a:t>Example 1: </a:t>
            </a:r>
          </a:p>
          <a:p>
            <a:pPr lvl="1"/>
            <a:r>
              <a:rPr lang="en-US" sz="3800" kern="1200" dirty="0">
                <a:solidFill>
                  <a:schemeClr val="hlink"/>
                </a:solidFill>
                <a:latin typeface="Arial" charset="0"/>
                <a:ea typeface="+mn-ea"/>
                <a:cs typeface="+mn-cs"/>
              </a:rPr>
              <a:t>Line A to B 138kV has a thermal facility rating of 100 MVA continuous rating. </a:t>
            </a:r>
          </a:p>
          <a:p>
            <a:pPr lvl="1"/>
            <a:r>
              <a:rPr lang="en-US" sz="3800" kern="1200" dirty="0">
                <a:solidFill>
                  <a:schemeClr val="hlink"/>
                </a:solidFill>
                <a:latin typeface="Arial" charset="0"/>
                <a:ea typeface="+mn-ea"/>
                <a:cs typeface="+mn-cs"/>
              </a:rPr>
              <a:t>Line A to B 138kV has a voltage stability limit of 150 MVA</a:t>
            </a:r>
          </a:p>
          <a:p>
            <a:pPr lvl="1"/>
            <a:r>
              <a:rPr lang="en-US" sz="3800" kern="1200" dirty="0">
                <a:solidFill>
                  <a:schemeClr val="hlink"/>
                </a:solidFill>
                <a:latin typeface="Arial" charset="0"/>
                <a:ea typeface="+mn-ea"/>
                <a:cs typeface="+mn-cs"/>
              </a:rPr>
              <a:t>Line A to B 138kV has a dynamic stability limit  of 130 MVA</a:t>
            </a:r>
          </a:p>
          <a:p>
            <a:pPr marL="457200" lvl="1" indent="0">
              <a:buNone/>
            </a:pPr>
            <a:endParaRPr lang="en-US" sz="3800" kern="1200" dirty="0">
              <a:solidFill>
                <a:schemeClr val="hlink"/>
              </a:solidFill>
              <a:latin typeface="Arial" charset="0"/>
              <a:ea typeface="+mn-ea"/>
              <a:cs typeface="+mn-cs"/>
            </a:endParaRPr>
          </a:p>
          <a:p>
            <a:r>
              <a:rPr lang="en-US" sz="3800" kern="1200" dirty="0">
                <a:solidFill>
                  <a:schemeClr val="hlink"/>
                </a:solidFill>
                <a:latin typeface="Arial" charset="0"/>
              </a:rPr>
              <a:t>What is its System Operating Limit?</a:t>
            </a:r>
          </a:p>
          <a:p>
            <a:pPr marL="457200" lvl="1" indent="0">
              <a:buNone/>
            </a:pPr>
            <a:r>
              <a:rPr lang="en-US" sz="3800" i="1" u="sng" kern="1200" dirty="0">
                <a:solidFill>
                  <a:schemeClr val="hlink"/>
                </a:solidFill>
                <a:latin typeface="Arial" charset="0"/>
                <a:ea typeface="+mn-ea"/>
                <a:cs typeface="+mn-cs"/>
              </a:rPr>
              <a:t>Answer</a:t>
            </a:r>
            <a:r>
              <a:rPr lang="en-US" sz="3800" kern="1200" dirty="0">
                <a:solidFill>
                  <a:schemeClr val="hlink"/>
                </a:solidFill>
                <a:latin typeface="Arial" charset="0"/>
                <a:ea typeface="+mn-ea"/>
                <a:cs typeface="+mn-cs"/>
              </a:rPr>
              <a:t>: Line A to B 138kV has a thermal facility rating of 100 MVA continuous rating which is the most restrictive of the limits and is thus the System Operating Limit. </a:t>
            </a:r>
          </a:p>
          <a:p>
            <a:pPr marL="457200" lvl="1" indent="0">
              <a:buNone/>
            </a:pPr>
            <a:endParaRPr lang="en-US" dirty="0"/>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12</a:t>
            </a:fld>
            <a:endParaRPr lang="en-US"/>
          </a:p>
        </p:txBody>
      </p:sp>
    </p:spTree>
    <p:extLst>
      <p:ext uri="{BB962C8B-B14F-4D97-AF65-F5344CB8AC3E}">
        <p14:creationId xmlns:p14="http://schemas.microsoft.com/office/powerpoint/2010/main" val="1118708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1000"/>
                                        <p:tgtEl>
                                          <p:spTgt spid="3">
                                            <p:txEl>
                                              <p:pRg st="6" end="6"/>
                                            </p:txEl>
                                          </p:spTgt>
                                        </p:tgtEl>
                                      </p:cBhvr>
                                    </p:animEffect>
                                    <p:anim calcmode="lin" valueType="num">
                                      <p:cBhvr>
                                        <p:cTn id="1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1200" dirty="0">
                <a:solidFill>
                  <a:schemeClr val="accent2"/>
                </a:solidFill>
                <a:latin typeface="Arial" charset="0"/>
                <a:ea typeface="+mn-ea"/>
                <a:cs typeface="+mn-cs"/>
              </a:rPr>
              <a:t>What is a SOL?</a:t>
            </a:r>
          </a:p>
        </p:txBody>
      </p:sp>
      <p:sp>
        <p:nvSpPr>
          <p:cNvPr id="3" name="Content Placeholder 2"/>
          <p:cNvSpPr>
            <a:spLocks noGrp="1"/>
          </p:cNvSpPr>
          <p:nvPr>
            <p:ph idx="1"/>
          </p:nvPr>
        </p:nvSpPr>
        <p:spPr/>
        <p:txBody>
          <a:bodyPr>
            <a:normAutofit fontScale="62500" lnSpcReduction="20000"/>
          </a:bodyPr>
          <a:lstStyle/>
          <a:p>
            <a:r>
              <a:rPr lang="en-US" sz="3800" kern="1200" dirty="0">
                <a:solidFill>
                  <a:schemeClr val="hlink"/>
                </a:solidFill>
                <a:latin typeface="Arial" charset="0"/>
              </a:rPr>
              <a:t>Example 2: </a:t>
            </a:r>
          </a:p>
          <a:p>
            <a:pPr lvl="1"/>
            <a:r>
              <a:rPr lang="en-US" sz="3800" kern="1200" dirty="0">
                <a:solidFill>
                  <a:schemeClr val="hlink"/>
                </a:solidFill>
                <a:latin typeface="Arial" charset="0"/>
                <a:ea typeface="+mn-ea"/>
                <a:cs typeface="+mn-cs"/>
              </a:rPr>
              <a:t>Line A to B 138kV has a thermal facility rating of 100 MVA continuous rating. </a:t>
            </a:r>
          </a:p>
          <a:p>
            <a:pPr lvl="1"/>
            <a:r>
              <a:rPr lang="en-US" sz="3800" kern="1200" dirty="0">
                <a:solidFill>
                  <a:schemeClr val="hlink"/>
                </a:solidFill>
                <a:latin typeface="Arial" charset="0"/>
                <a:ea typeface="+mn-ea"/>
                <a:cs typeface="+mn-cs"/>
              </a:rPr>
              <a:t>Line A to B 138kV has a voltage stability limit of 90 MVA</a:t>
            </a:r>
          </a:p>
          <a:p>
            <a:pPr lvl="1"/>
            <a:r>
              <a:rPr lang="en-US" sz="3800" kern="1200" dirty="0">
                <a:solidFill>
                  <a:schemeClr val="hlink"/>
                </a:solidFill>
                <a:latin typeface="Arial" charset="0"/>
                <a:ea typeface="+mn-ea"/>
                <a:cs typeface="+mn-cs"/>
              </a:rPr>
              <a:t>Line A to B 138kV has a dynamic stability limit  of 130 MVA</a:t>
            </a:r>
          </a:p>
          <a:p>
            <a:pPr marL="457200" lvl="1" indent="0">
              <a:buNone/>
            </a:pPr>
            <a:endParaRPr lang="en-US" sz="3800" kern="1200" dirty="0">
              <a:solidFill>
                <a:schemeClr val="hlink"/>
              </a:solidFill>
              <a:latin typeface="Arial" charset="0"/>
              <a:ea typeface="+mn-ea"/>
              <a:cs typeface="+mn-cs"/>
            </a:endParaRPr>
          </a:p>
          <a:p>
            <a:r>
              <a:rPr lang="en-US" sz="3800" kern="1200" dirty="0">
                <a:solidFill>
                  <a:schemeClr val="hlink"/>
                </a:solidFill>
                <a:latin typeface="Arial" charset="0"/>
              </a:rPr>
              <a:t>What is its System Operating Limit?</a:t>
            </a:r>
          </a:p>
          <a:p>
            <a:pPr marL="457200" lvl="1" indent="0">
              <a:buNone/>
            </a:pPr>
            <a:r>
              <a:rPr lang="en-US" sz="3800" i="1" u="sng" kern="1200" dirty="0">
                <a:solidFill>
                  <a:schemeClr val="hlink"/>
                </a:solidFill>
                <a:latin typeface="Arial" charset="0"/>
                <a:ea typeface="+mn-ea"/>
                <a:cs typeface="+mn-cs"/>
              </a:rPr>
              <a:t>Answer</a:t>
            </a:r>
            <a:r>
              <a:rPr lang="en-US" sz="3800" kern="1200" dirty="0">
                <a:solidFill>
                  <a:schemeClr val="hlink"/>
                </a:solidFill>
                <a:latin typeface="Arial" charset="0"/>
                <a:ea typeface="+mn-ea"/>
                <a:cs typeface="+mn-cs"/>
              </a:rPr>
              <a:t>: Line A to B has a voltage stability limit of 90 MVA which is the most restrictive of the limits and is thus the System Operating Limit. </a:t>
            </a:r>
          </a:p>
          <a:p>
            <a:endParaRPr lang="en-US" dirty="0"/>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13</a:t>
            </a:fld>
            <a:endParaRPr lang="en-US"/>
          </a:p>
        </p:txBody>
      </p:sp>
    </p:spTree>
    <p:extLst>
      <p:ext uri="{BB962C8B-B14F-4D97-AF65-F5344CB8AC3E}">
        <p14:creationId xmlns:p14="http://schemas.microsoft.com/office/powerpoint/2010/main" val="263292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1000"/>
                                        <p:tgtEl>
                                          <p:spTgt spid="3">
                                            <p:txEl>
                                              <p:pRg st="6" end="6"/>
                                            </p:txEl>
                                          </p:spTgt>
                                        </p:tgtEl>
                                      </p:cBhvr>
                                    </p:animEffect>
                                    <p:anim calcmode="lin" valueType="num">
                                      <p:cBhvr>
                                        <p:cTn id="1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1200" dirty="0">
                <a:solidFill>
                  <a:schemeClr val="accent2"/>
                </a:solidFill>
                <a:latin typeface="Arial" charset="0"/>
                <a:ea typeface="+mn-ea"/>
                <a:cs typeface="+mn-cs"/>
              </a:rPr>
              <a:t>What is a SOL?</a:t>
            </a:r>
          </a:p>
        </p:txBody>
      </p:sp>
      <p:sp>
        <p:nvSpPr>
          <p:cNvPr id="3" name="Content Placeholder 2"/>
          <p:cNvSpPr>
            <a:spLocks noGrp="1"/>
          </p:cNvSpPr>
          <p:nvPr>
            <p:ph idx="1"/>
          </p:nvPr>
        </p:nvSpPr>
        <p:spPr/>
        <p:txBody>
          <a:bodyPr>
            <a:normAutofit fontScale="70000" lnSpcReduction="20000"/>
          </a:bodyPr>
          <a:lstStyle/>
          <a:p>
            <a:r>
              <a:rPr lang="en-US" sz="3100" kern="1200" dirty="0">
                <a:solidFill>
                  <a:schemeClr val="hlink"/>
                </a:solidFill>
                <a:latin typeface="Arial" charset="0"/>
              </a:rPr>
              <a:t>Example 3: </a:t>
            </a:r>
          </a:p>
          <a:p>
            <a:pPr lvl="1"/>
            <a:r>
              <a:rPr lang="en-US" sz="3100" kern="1200" dirty="0">
                <a:solidFill>
                  <a:schemeClr val="hlink"/>
                </a:solidFill>
                <a:latin typeface="Arial" charset="0"/>
                <a:ea typeface="+mn-ea"/>
                <a:cs typeface="+mn-cs"/>
              </a:rPr>
              <a:t>Line A to B 138kV has a thermal facility rating of 100 MVA </a:t>
            </a:r>
            <a:r>
              <a:rPr lang="en-US" sz="3100" kern="1200" dirty="0" smtClean="0">
                <a:solidFill>
                  <a:schemeClr val="hlink"/>
                </a:solidFill>
                <a:latin typeface="Arial" charset="0"/>
                <a:ea typeface="+mn-ea"/>
                <a:cs typeface="+mn-cs"/>
              </a:rPr>
              <a:t>Normal (Continuous) </a:t>
            </a:r>
            <a:r>
              <a:rPr lang="en-US" sz="3100" kern="1200" dirty="0">
                <a:solidFill>
                  <a:schemeClr val="hlink"/>
                </a:solidFill>
                <a:latin typeface="Arial" charset="0"/>
                <a:ea typeface="+mn-ea"/>
                <a:cs typeface="+mn-cs"/>
              </a:rPr>
              <a:t>rating. </a:t>
            </a:r>
          </a:p>
          <a:p>
            <a:pPr lvl="1"/>
            <a:r>
              <a:rPr lang="en-US" sz="3100" kern="1200" dirty="0">
                <a:solidFill>
                  <a:schemeClr val="hlink"/>
                </a:solidFill>
                <a:latin typeface="Arial" charset="0"/>
                <a:ea typeface="+mn-ea"/>
                <a:cs typeface="+mn-cs"/>
              </a:rPr>
              <a:t>Line A to B 138kV has a thermal facility rating of 120 MVA </a:t>
            </a:r>
            <a:r>
              <a:rPr lang="en-US" sz="3100" kern="1200" dirty="0" smtClean="0">
                <a:solidFill>
                  <a:schemeClr val="hlink"/>
                </a:solidFill>
                <a:latin typeface="Arial" charset="0"/>
                <a:ea typeface="+mn-ea"/>
                <a:cs typeface="+mn-cs"/>
              </a:rPr>
              <a:t>Emergency (</a:t>
            </a:r>
            <a:r>
              <a:rPr lang="en-US" sz="3100" kern="1200" dirty="0" smtClean="0">
                <a:solidFill>
                  <a:schemeClr val="hlink"/>
                </a:solidFill>
                <a:latin typeface="Arial" charset="0"/>
              </a:rPr>
              <a:t>2 hour</a:t>
            </a:r>
            <a:r>
              <a:rPr lang="en-US" sz="3100" kern="1200" dirty="0" smtClean="0">
                <a:solidFill>
                  <a:schemeClr val="hlink"/>
                </a:solidFill>
                <a:latin typeface="Arial" charset="0"/>
                <a:ea typeface="+mn-ea"/>
                <a:cs typeface="+mn-cs"/>
              </a:rPr>
              <a:t>) </a:t>
            </a:r>
            <a:r>
              <a:rPr lang="en-US" sz="3100" kern="1200" dirty="0">
                <a:solidFill>
                  <a:schemeClr val="hlink"/>
                </a:solidFill>
                <a:latin typeface="Arial" charset="0"/>
                <a:ea typeface="+mn-ea"/>
                <a:cs typeface="+mn-cs"/>
              </a:rPr>
              <a:t>rating. </a:t>
            </a:r>
          </a:p>
          <a:p>
            <a:pPr lvl="1"/>
            <a:r>
              <a:rPr lang="en-US" sz="3100" kern="1200" dirty="0">
                <a:solidFill>
                  <a:schemeClr val="hlink"/>
                </a:solidFill>
                <a:latin typeface="Arial" charset="0"/>
                <a:ea typeface="+mn-ea"/>
                <a:cs typeface="+mn-cs"/>
              </a:rPr>
              <a:t>Line A to B 138kV has a thermal facility rating of 140 MVA 15 minute </a:t>
            </a:r>
            <a:r>
              <a:rPr lang="en-US" sz="3100" kern="1200" dirty="0" smtClean="0">
                <a:solidFill>
                  <a:schemeClr val="hlink"/>
                </a:solidFill>
                <a:latin typeface="Arial" charset="0"/>
                <a:ea typeface="+mn-ea"/>
                <a:cs typeface="+mn-cs"/>
              </a:rPr>
              <a:t>(Load Shed) rating</a:t>
            </a:r>
            <a:r>
              <a:rPr lang="en-US" sz="3100" kern="1200" dirty="0">
                <a:solidFill>
                  <a:schemeClr val="hlink"/>
                </a:solidFill>
                <a:latin typeface="Arial" charset="0"/>
                <a:ea typeface="+mn-ea"/>
                <a:cs typeface="+mn-cs"/>
              </a:rPr>
              <a:t>. </a:t>
            </a:r>
          </a:p>
          <a:p>
            <a:pPr marL="457200" lvl="1" indent="0">
              <a:buNone/>
            </a:pPr>
            <a:endParaRPr lang="en-US" sz="3100" kern="1200" dirty="0">
              <a:solidFill>
                <a:schemeClr val="hlink"/>
              </a:solidFill>
              <a:latin typeface="Arial" charset="0"/>
              <a:ea typeface="+mn-ea"/>
              <a:cs typeface="+mn-cs"/>
            </a:endParaRPr>
          </a:p>
          <a:p>
            <a:r>
              <a:rPr lang="en-US" sz="3100" kern="1200" dirty="0">
                <a:solidFill>
                  <a:schemeClr val="hlink"/>
                </a:solidFill>
                <a:latin typeface="Arial" charset="0"/>
              </a:rPr>
              <a:t>What is its System Operating Limit?</a:t>
            </a:r>
          </a:p>
          <a:p>
            <a:pPr marL="457200" lvl="1" indent="0">
              <a:buNone/>
            </a:pPr>
            <a:r>
              <a:rPr lang="en-US" sz="3100" i="1" u="sng" kern="1200" dirty="0">
                <a:solidFill>
                  <a:schemeClr val="hlink"/>
                </a:solidFill>
                <a:latin typeface="Arial" charset="0"/>
                <a:ea typeface="+mn-ea"/>
                <a:cs typeface="+mn-cs"/>
              </a:rPr>
              <a:t>Answer</a:t>
            </a:r>
            <a:r>
              <a:rPr lang="en-US" sz="3100" kern="1200" dirty="0">
                <a:solidFill>
                  <a:schemeClr val="hlink"/>
                </a:solidFill>
                <a:latin typeface="Arial" charset="0"/>
                <a:ea typeface="+mn-ea"/>
                <a:cs typeface="+mn-cs"/>
              </a:rPr>
              <a:t>: All of the above.  Each facility rating is a System Operating Limit with an associated time frame.  The facility can be operated at 100 MVA continuously, up to 120 MVA for up to 2 hours, and up to 140 MVA for up to 15 minutes.</a:t>
            </a:r>
          </a:p>
          <a:p>
            <a:endParaRPr lang="en-US" dirty="0"/>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14</a:t>
            </a:fld>
            <a:endParaRPr lang="en-US"/>
          </a:p>
        </p:txBody>
      </p:sp>
    </p:spTree>
    <p:extLst>
      <p:ext uri="{BB962C8B-B14F-4D97-AF65-F5344CB8AC3E}">
        <p14:creationId xmlns:p14="http://schemas.microsoft.com/office/powerpoint/2010/main" val="1586249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fade">
                                      <p:cBhvr>
                                        <p:cTn id="7" dur="1000"/>
                                        <p:tgtEl>
                                          <p:spTgt spid="3">
                                            <p:txEl>
                                              <p:pRg st="5" end="5"/>
                                            </p:txEl>
                                          </p:spTgt>
                                        </p:tgtEl>
                                      </p:cBhvr>
                                    </p:animEffect>
                                    <p:anim calcmode="lin" valueType="num">
                                      <p:cBhvr>
                                        <p:cTn id="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fade">
                                      <p:cBhvr>
                                        <p:cTn id="12" dur="1000"/>
                                        <p:tgtEl>
                                          <p:spTgt spid="3">
                                            <p:txEl>
                                              <p:pRg st="6" end="6"/>
                                            </p:txEl>
                                          </p:spTgt>
                                        </p:tgtEl>
                                      </p:cBhvr>
                                    </p:animEffect>
                                    <p:anim calcmode="lin" valueType="num">
                                      <p:cBhvr>
                                        <p:cTn id="1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1200" dirty="0">
                <a:solidFill>
                  <a:schemeClr val="accent2"/>
                </a:solidFill>
                <a:latin typeface="Arial" charset="0"/>
                <a:ea typeface="+mn-ea"/>
                <a:cs typeface="+mn-cs"/>
              </a:rPr>
              <a:t>Steady State Voltage SOLs</a:t>
            </a:r>
          </a:p>
        </p:txBody>
      </p:sp>
      <p:sp>
        <p:nvSpPr>
          <p:cNvPr id="3" name="Content Placeholder 2"/>
          <p:cNvSpPr>
            <a:spLocks noGrp="1"/>
          </p:cNvSpPr>
          <p:nvPr>
            <p:ph idx="1"/>
          </p:nvPr>
        </p:nvSpPr>
        <p:spPr/>
        <p:txBody>
          <a:bodyPr>
            <a:noAutofit/>
          </a:bodyPr>
          <a:lstStyle/>
          <a:p>
            <a:r>
              <a:rPr lang="en-US" sz="2400" b="1" kern="1200" dirty="0" smtClean="0">
                <a:solidFill>
                  <a:schemeClr val="hlink"/>
                </a:solidFill>
                <a:latin typeface="Arial" charset="0"/>
              </a:rPr>
              <a:t>Steady State Voltage </a:t>
            </a:r>
            <a:r>
              <a:rPr lang="en-US" sz="2400" b="1" kern="1200" dirty="0">
                <a:solidFill>
                  <a:schemeClr val="hlink"/>
                </a:solidFill>
                <a:latin typeface="Arial" charset="0"/>
              </a:rPr>
              <a:t>SOLs </a:t>
            </a:r>
            <a:r>
              <a:rPr lang="en-US" sz="2400" kern="1200" dirty="0">
                <a:solidFill>
                  <a:schemeClr val="hlink"/>
                </a:solidFill>
                <a:latin typeface="Arial" charset="0"/>
              </a:rPr>
              <a:t>in ERCOT: </a:t>
            </a:r>
          </a:p>
          <a:p>
            <a:pPr lvl="1"/>
            <a:r>
              <a:rPr lang="en-US" sz="2400" kern="1200" dirty="0">
                <a:solidFill>
                  <a:schemeClr val="hlink"/>
                </a:solidFill>
                <a:latin typeface="Arial" charset="0"/>
                <a:ea typeface="+mn-ea"/>
                <a:cs typeface="+mn-cs"/>
              </a:rPr>
              <a:t>(1) </a:t>
            </a:r>
            <a:r>
              <a:rPr lang="en-US" sz="2400" b="1" i="1" kern="1200" dirty="0">
                <a:solidFill>
                  <a:schemeClr val="hlink"/>
                </a:solidFill>
                <a:latin typeface="Arial" charset="0"/>
                <a:ea typeface="+mn-ea"/>
                <a:cs typeface="+mn-cs"/>
              </a:rPr>
              <a:t>0.95</a:t>
            </a:r>
            <a:r>
              <a:rPr lang="en-US" sz="2400" b="1" kern="1200" dirty="0">
                <a:solidFill>
                  <a:schemeClr val="hlink"/>
                </a:solidFill>
                <a:latin typeface="Arial" charset="0"/>
                <a:ea typeface="+mn-ea"/>
                <a:cs typeface="+mn-cs"/>
              </a:rPr>
              <a:t> per unit to 1.05 per unit </a:t>
            </a:r>
            <a:r>
              <a:rPr lang="en-US" sz="2400" kern="1200" dirty="0">
                <a:solidFill>
                  <a:schemeClr val="hlink"/>
                </a:solidFill>
                <a:latin typeface="Arial" charset="0"/>
                <a:ea typeface="+mn-ea"/>
                <a:cs typeface="+mn-cs"/>
              </a:rPr>
              <a:t>in the </a:t>
            </a:r>
            <a:r>
              <a:rPr lang="en-US" sz="2400" b="1" kern="1200" dirty="0">
                <a:solidFill>
                  <a:schemeClr val="hlink"/>
                </a:solidFill>
                <a:latin typeface="Arial" charset="0"/>
                <a:ea typeface="+mn-ea"/>
                <a:cs typeface="+mn-cs"/>
              </a:rPr>
              <a:t>pre-contingency</a:t>
            </a:r>
            <a:r>
              <a:rPr lang="en-US" sz="2400" kern="1200" dirty="0">
                <a:solidFill>
                  <a:schemeClr val="hlink"/>
                </a:solidFill>
                <a:latin typeface="Arial" charset="0"/>
                <a:ea typeface="+mn-ea"/>
                <a:cs typeface="+mn-cs"/>
              </a:rPr>
              <a:t> state (and with all facilities in service in the planning horizon)</a:t>
            </a:r>
          </a:p>
          <a:p>
            <a:pPr lvl="1"/>
            <a:r>
              <a:rPr lang="en-US" sz="2400" kern="1200" dirty="0">
                <a:solidFill>
                  <a:schemeClr val="hlink"/>
                </a:solidFill>
                <a:latin typeface="Arial" charset="0"/>
                <a:ea typeface="+mn-ea"/>
                <a:cs typeface="+mn-cs"/>
              </a:rPr>
              <a:t>(2) </a:t>
            </a:r>
            <a:r>
              <a:rPr lang="en-US" sz="2400" b="1" i="1" kern="1200" dirty="0">
                <a:solidFill>
                  <a:schemeClr val="hlink"/>
                </a:solidFill>
                <a:latin typeface="Arial" charset="0"/>
                <a:ea typeface="+mn-ea"/>
                <a:cs typeface="+mn-cs"/>
              </a:rPr>
              <a:t>0.90</a:t>
            </a:r>
            <a:r>
              <a:rPr lang="en-US" sz="2400" b="1" kern="1200" dirty="0">
                <a:solidFill>
                  <a:schemeClr val="hlink"/>
                </a:solidFill>
                <a:latin typeface="Arial" charset="0"/>
                <a:ea typeface="+mn-ea"/>
                <a:cs typeface="+mn-cs"/>
              </a:rPr>
              <a:t> per unit </a:t>
            </a:r>
            <a:r>
              <a:rPr lang="en-US" sz="2400" b="1" kern="1200">
                <a:solidFill>
                  <a:schemeClr val="hlink"/>
                </a:solidFill>
                <a:latin typeface="Arial" charset="0"/>
                <a:ea typeface="+mn-ea"/>
                <a:cs typeface="+mn-cs"/>
              </a:rPr>
              <a:t>to </a:t>
            </a:r>
            <a:r>
              <a:rPr lang="en-US" sz="2400" b="1" kern="1200" smtClean="0">
                <a:solidFill>
                  <a:schemeClr val="hlink"/>
                </a:solidFill>
                <a:latin typeface="Arial" charset="0"/>
                <a:ea typeface="+mn-ea"/>
                <a:cs typeface="+mn-cs"/>
              </a:rPr>
              <a:t>1.10 </a:t>
            </a:r>
            <a:r>
              <a:rPr lang="en-US" sz="2400" b="1" kern="1200" dirty="0">
                <a:solidFill>
                  <a:schemeClr val="hlink"/>
                </a:solidFill>
                <a:latin typeface="Arial" charset="0"/>
                <a:ea typeface="+mn-ea"/>
                <a:cs typeface="+mn-cs"/>
              </a:rPr>
              <a:t>per unit </a:t>
            </a:r>
            <a:r>
              <a:rPr lang="en-US" sz="2400" kern="1200" dirty="0">
                <a:solidFill>
                  <a:schemeClr val="hlink"/>
                </a:solidFill>
                <a:latin typeface="Arial" charset="0"/>
                <a:ea typeface="+mn-ea"/>
                <a:cs typeface="+mn-cs"/>
              </a:rPr>
              <a:t>in the </a:t>
            </a:r>
            <a:r>
              <a:rPr lang="en-US" sz="2400" b="1" kern="1200" dirty="0">
                <a:solidFill>
                  <a:schemeClr val="hlink"/>
                </a:solidFill>
                <a:latin typeface="Arial" charset="0"/>
                <a:ea typeface="+mn-ea"/>
                <a:cs typeface="+mn-cs"/>
              </a:rPr>
              <a:t>post-contingency</a:t>
            </a:r>
            <a:r>
              <a:rPr lang="en-US" sz="2400" kern="1200" dirty="0">
                <a:solidFill>
                  <a:schemeClr val="hlink"/>
                </a:solidFill>
                <a:latin typeface="Arial" charset="0"/>
                <a:ea typeface="+mn-ea"/>
                <a:cs typeface="+mn-cs"/>
              </a:rPr>
              <a:t> state (following a NERC Category B or C contingency (where appropriate)</a:t>
            </a:r>
          </a:p>
          <a:p>
            <a:r>
              <a:rPr lang="en-US" sz="2400" kern="1200" dirty="0">
                <a:solidFill>
                  <a:schemeClr val="hlink"/>
                </a:solidFill>
                <a:latin typeface="Arial" charset="0"/>
              </a:rPr>
              <a:t>These are default unless otherwise communicated by the Facility Owner.</a:t>
            </a:r>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15</a:t>
            </a:fld>
            <a:endParaRPr lang="en-US"/>
          </a:p>
        </p:txBody>
      </p:sp>
    </p:spTree>
    <p:extLst>
      <p:ext uri="{BB962C8B-B14F-4D97-AF65-F5344CB8AC3E}">
        <p14:creationId xmlns:p14="http://schemas.microsoft.com/office/powerpoint/2010/main" val="41534281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1200" dirty="0">
                <a:solidFill>
                  <a:schemeClr val="accent2"/>
                </a:solidFill>
                <a:latin typeface="Arial" charset="0"/>
                <a:ea typeface="+mn-ea"/>
                <a:cs typeface="+mn-cs"/>
              </a:rPr>
              <a:t>Additional SOLs</a:t>
            </a:r>
          </a:p>
        </p:txBody>
      </p:sp>
      <p:sp>
        <p:nvSpPr>
          <p:cNvPr id="3" name="Content Placeholder 2"/>
          <p:cNvSpPr>
            <a:spLocks noGrp="1"/>
          </p:cNvSpPr>
          <p:nvPr>
            <p:ph idx="1"/>
          </p:nvPr>
        </p:nvSpPr>
        <p:spPr/>
        <p:txBody>
          <a:bodyPr>
            <a:normAutofit/>
          </a:bodyPr>
          <a:lstStyle/>
          <a:p>
            <a:r>
              <a:rPr lang="en-US" sz="2800" kern="1200" dirty="0" smtClean="0">
                <a:solidFill>
                  <a:schemeClr val="hlink"/>
                </a:solidFill>
                <a:latin typeface="Arial" charset="0"/>
              </a:rPr>
              <a:t>Result </a:t>
            </a:r>
            <a:r>
              <a:rPr lang="en-US" sz="2800" kern="1200" dirty="0">
                <a:solidFill>
                  <a:schemeClr val="hlink"/>
                </a:solidFill>
                <a:latin typeface="Arial" charset="0"/>
              </a:rPr>
              <a:t>from studies indicating a more restrictive limit that results in the following:</a:t>
            </a:r>
          </a:p>
          <a:p>
            <a:pPr lvl="1"/>
            <a:r>
              <a:rPr lang="en-US" kern="1200" dirty="0">
                <a:solidFill>
                  <a:schemeClr val="hlink"/>
                </a:solidFill>
                <a:latin typeface="Arial" charset="0"/>
                <a:ea typeface="+mn-ea"/>
                <a:cs typeface="+mn-cs"/>
              </a:rPr>
              <a:t>Transient, dynamic </a:t>
            </a:r>
            <a:r>
              <a:rPr lang="en-US" kern="1200" dirty="0" smtClean="0">
                <a:solidFill>
                  <a:schemeClr val="hlink"/>
                </a:solidFill>
                <a:latin typeface="Arial" charset="0"/>
                <a:ea typeface="+mn-ea"/>
                <a:cs typeface="+mn-cs"/>
              </a:rPr>
              <a:t>instability</a:t>
            </a:r>
          </a:p>
          <a:p>
            <a:pPr lvl="2"/>
            <a:r>
              <a:rPr lang="en-US" kern="1200" dirty="0" smtClean="0">
                <a:solidFill>
                  <a:schemeClr val="hlink"/>
                </a:solidFill>
                <a:latin typeface="Arial" charset="0"/>
                <a:ea typeface="+mn-ea"/>
                <a:cs typeface="+mn-cs"/>
              </a:rPr>
              <a:t>(loss </a:t>
            </a:r>
            <a:r>
              <a:rPr lang="en-US" kern="1200" dirty="0">
                <a:solidFill>
                  <a:schemeClr val="hlink"/>
                </a:solidFill>
                <a:latin typeface="Arial" charset="0"/>
                <a:ea typeface="+mn-ea"/>
                <a:cs typeface="+mn-cs"/>
              </a:rPr>
              <a:t>of a generator due to the </a:t>
            </a:r>
            <a:r>
              <a:rPr lang="en-US" kern="1200" dirty="0" smtClean="0">
                <a:solidFill>
                  <a:schemeClr val="hlink"/>
                </a:solidFill>
                <a:latin typeface="Arial" charset="0"/>
                <a:ea typeface="+mn-ea"/>
                <a:cs typeface="+mn-cs"/>
              </a:rPr>
              <a:t>instability)</a:t>
            </a:r>
            <a:endParaRPr lang="en-US" kern="1200" dirty="0">
              <a:solidFill>
                <a:schemeClr val="hlink"/>
              </a:solidFill>
              <a:latin typeface="Arial" charset="0"/>
              <a:ea typeface="+mn-ea"/>
              <a:cs typeface="+mn-cs"/>
            </a:endParaRPr>
          </a:p>
          <a:p>
            <a:pPr lvl="1"/>
            <a:r>
              <a:rPr lang="en-US" kern="1200" dirty="0">
                <a:solidFill>
                  <a:schemeClr val="hlink"/>
                </a:solidFill>
                <a:latin typeface="Arial" charset="0"/>
                <a:ea typeface="+mn-ea"/>
                <a:cs typeface="+mn-cs"/>
              </a:rPr>
              <a:t>Voltage </a:t>
            </a:r>
            <a:r>
              <a:rPr lang="en-US" kern="1200" dirty="0" smtClean="0">
                <a:solidFill>
                  <a:schemeClr val="hlink"/>
                </a:solidFill>
                <a:latin typeface="Arial" charset="0"/>
                <a:ea typeface="+mn-ea"/>
                <a:cs typeface="+mn-cs"/>
              </a:rPr>
              <a:t>instability</a:t>
            </a:r>
          </a:p>
          <a:p>
            <a:pPr lvl="2"/>
            <a:r>
              <a:rPr lang="en-US" kern="1200" dirty="0" smtClean="0">
                <a:solidFill>
                  <a:schemeClr val="hlink"/>
                </a:solidFill>
                <a:latin typeface="Arial" charset="0"/>
                <a:ea typeface="+mn-ea"/>
                <a:cs typeface="+mn-cs"/>
              </a:rPr>
              <a:t>(uncontrolled </a:t>
            </a:r>
            <a:r>
              <a:rPr lang="en-US" kern="1200" dirty="0">
                <a:solidFill>
                  <a:schemeClr val="hlink"/>
                </a:solidFill>
                <a:latin typeface="Arial" charset="0"/>
                <a:ea typeface="+mn-ea"/>
                <a:cs typeface="+mn-cs"/>
              </a:rPr>
              <a:t>voltage loss</a:t>
            </a:r>
            <a:r>
              <a:rPr lang="en-US" kern="1200" dirty="0" smtClean="0">
                <a:solidFill>
                  <a:schemeClr val="hlink"/>
                </a:solidFill>
                <a:latin typeface="Arial" charset="0"/>
                <a:ea typeface="+mn-ea"/>
                <a:cs typeface="+mn-cs"/>
              </a:rPr>
              <a:t>)</a:t>
            </a:r>
          </a:p>
          <a:p>
            <a:pPr lvl="1"/>
            <a:r>
              <a:rPr lang="en-US" kern="1200" dirty="0" smtClean="0">
                <a:solidFill>
                  <a:schemeClr val="hlink"/>
                </a:solidFill>
                <a:latin typeface="Arial" charset="0"/>
                <a:ea typeface="+mn-ea"/>
                <a:cs typeface="+mn-cs"/>
              </a:rPr>
              <a:t>Cascading </a:t>
            </a:r>
            <a:r>
              <a:rPr lang="en-US" kern="1200" dirty="0">
                <a:solidFill>
                  <a:schemeClr val="hlink"/>
                </a:solidFill>
                <a:latin typeface="Arial" charset="0"/>
                <a:ea typeface="+mn-ea"/>
                <a:cs typeface="+mn-cs"/>
              </a:rPr>
              <a:t>or uncontrolled separation;</a:t>
            </a:r>
          </a:p>
          <a:p>
            <a:pPr lvl="1"/>
            <a:r>
              <a:rPr lang="en-US" kern="1200" dirty="0">
                <a:solidFill>
                  <a:schemeClr val="hlink"/>
                </a:solidFill>
                <a:latin typeface="Arial" charset="0"/>
                <a:ea typeface="+mn-ea"/>
                <a:cs typeface="+mn-cs"/>
              </a:rPr>
              <a:t>Post disturbance </a:t>
            </a:r>
            <a:r>
              <a:rPr lang="en-US" kern="1200" dirty="0" smtClean="0">
                <a:solidFill>
                  <a:schemeClr val="hlink"/>
                </a:solidFill>
                <a:latin typeface="Arial" charset="0"/>
                <a:ea typeface="+mn-ea"/>
                <a:cs typeface="+mn-cs"/>
              </a:rPr>
              <a:t>frequency</a:t>
            </a:r>
          </a:p>
          <a:p>
            <a:pPr lvl="2"/>
            <a:r>
              <a:rPr lang="en-US" kern="1200" dirty="0" smtClean="0">
                <a:solidFill>
                  <a:schemeClr val="hlink"/>
                </a:solidFill>
                <a:latin typeface="Arial" charset="0"/>
                <a:ea typeface="+mn-ea"/>
                <a:cs typeface="+mn-cs"/>
              </a:rPr>
              <a:t>outside </a:t>
            </a:r>
            <a:r>
              <a:rPr lang="en-US" kern="1200" dirty="0">
                <a:solidFill>
                  <a:schemeClr val="hlink"/>
                </a:solidFill>
                <a:latin typeface="Arial" charset="0"/>
                <a:ea typeface="+mn-ea"/>
                <a:cs typeface="+mn-cs"/>
              </a:rPr>
              <a:t>the range </a:t>
            </a:r>
            <a:r>
              <a:rPr lang="en-US" kern="1200" dirty="0" smtClean="0">
                <a:solidFill>
                  <a:schemeClr val="hlink"/>
                </a:solidFill>
                <a:latin typeface="Arial" charset="0"/>
                <a:ea typeface="+mn-ea"/>
                <a:cs typeface="+mn-cs"/>
              </a:rPr>
              <a:t>59.4 </a:t>
            </a:r>
            <a:r>
              <a:rPr lang="en-US" kern="1200" dirty="0">
                <a:solidFill>
                  <a:schemeClr val="hlink"/>
                </a:solidFill>
                <a:latin typeface="Arial" charset="0"/>
                <a:ea typeface="+mn-ea"/>
                <a:cs typeface="+mn-cs"/>
              </a:rPr>
              <a:t>Hz to 60.4 </a:t>
            </a:r>
            <a:r>
              <a:rPr lang="en-US" kern="1200" dirty="0" smtClean="0">
                <a:solidFill>
                  <a:schemeClr val="hlink"/>
                </a:solidFill>
                <a:latin typeface="Arial" charset="0"/>
                <a:ea typeface="+mn-ea"/>
                <a:cs typeface="+mn-cs"/>
              </a:rPr>
              <a:t>Hz</a:t>
            </a:r>
            <a:endParaRPr lang="en-US" dirty="0"/>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16</a:t>
            </a:fld>
            <a:endParaRPr lang="en-US"/>
          </a:p>
        </p:txBody>
      </p:sp>
    </p:spTree>
    <p:extLst>
      <p:ext uri="{BB962C8B-B14F-4D97-AF65-F5344CB8AC3E}">
        <p14:creationId xmlns:p14="http://schemas.microsoft.com/office/powerpoint/2010/main" val="19930842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1200" dirty="0">
                <a:solidFill>
                  <a:schemeClr val="accent2"/>
                </a:solidFill>
                <a:latin typeface="Arial" charset="0"/>
                <a:ea typeface="+mn-ea"/>
                <a:cs typeface="+mn-cs"/>
              </a:rPr>
              <a:t>Additional SOLs (continued)</a:t>
            </a:r>
          </a:p>
        </p:txBody>
      </p:sp>
      <p:sp>
        <p:nvSpPr>
          <p:cNvPr id="3" name="Content Placeholder 2"/>
          <p:cNvSpPr>
            <a:spLocks noGrp="1"/>
          </p:cNvSpPr>
          <p:nvPr>
            <p:ph idx="1"/>
          </p:nvPr>
        </p:nvSpPr>
        <p:spPr>
          <a:xfrm>
            <a:off x="457200" y="1600200"/>
            <a:ext cx="7162800" cy="4525963"/>
          </a:xfrm>
        </p:spPr>
        <p:txBody>
          <a:bodyPr>
            <a:noAutofit/>
          </a:bodyPr>
          <a:lstStyle/>
          <a:p>
            <a:pPr marL="342900" lvl="2" indent="-342900"/>
            <a:r>
              <a:rPr lang="en-US" sz="2800" kern="1200" dirty="0">
                <a:solidFill>
                  <a:schemeClr val="hlink"/>
                </a:solidFill>
                <a:latin typeface="Arial" charset="0"/>
                <a:ea typeface="+mn-ea"/>
                <a:cs typeface="+mn-cs"/>
              </a:rPr>
              <a:t>Manual system </a:t>
            </a:r>
            <a:r>
              <a:rPr lang="en-US" sz="2800" kern="1200" dirty="0" smtClean="0">
                <a:solidFill>
                  <a:schemeClr val="hlink"/>
                </a:solidFill>
                <a:latin typeface="Arial" charset="0"/>
                <a:ea typeface="+mn-ea"/>
                <a:cs typeface="+mn-cs"/>
              </a:rPr>
              <a:t>adjustments,</a:t>
            </a:r>
          </a:p>
          <a:p>
            <a:pPr marL="800100" lvl="3" indent="-342900"/>
            <a:r>
              <a:rPr lang="en-US" sz="2400" kern="1200" dirty="0" smtClean="0">
                <a:solidFill>
                  <a:schemeClr val="hlink"/>
                </a:solidFill>
                <a:latin typeface="Arial" charset="0"/>
                <a:ea typeface="+mn-ea"/>
                <a:cs typeface="+mn-cs"/>
              </a:rPr>
              <a:t>e.g., system </a:t>
            </a:r>
            <a:r>
              <a:rPr lang="en-US" sz="2400" kern="1200" dirty="0">
                <a:solidFill>
                  <a:schemeClr val="hlink"/>
                </a:solidFill>
                <a:latin typeface="Arial" charset="0"/>
                <a:ea typeface="+mn-ea"/>
                <a:cs typeface="+mn-cs"/>
              </a:rPr>
              <a:t>reconfiguration between contingencies in an N-1-1 Category C event, or load shedding are needed in order to prevent Cascading or transient, dynamic, or voltage instability</a:t>
            </a:r>
            <a:r>
              <a:rPr lang="en-US" sz="2400" kern="1200" dirty="0" smtClean="0">
                <a:solidFill>
                  <a:schemeClr val="hlink"/>
                </a:solidFill>
                <a:latin typeface="Arial" charset="0"/>
                <a:ea typeface="+mn-ea"/>
                <a:cs typeface="+mn-cs"/>
              </a:rPr>
              <a:t>.</a:t>
            </a:r>
            <a:endParaRPr lang="en-US" sz="2400" kern="1200" dirty="0">
              <a:solidFill>
                <a:schemeClr val="hlink"/>
              </a:solidFill>
              <a:latin typeface="Arial" charset="0"/>
              <a:ea typeface="+mn-ea"/>
              <a:cs typeface="+mn-cs"/>
            </a:endParaRPr>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17</a:t>
            </a:fld>
            <a:endParaRPr lang="en-US"/>
          </a:p>
        </p:txBody>
      </p:sp>
    </p:spTree>
    <p:extLst>
      <p:ext uri="{BB962C8B-B14F-4D97-AF65-F5344CB8AC3E}">
        <p14:creationId xmlns:p14="http://schemas.microsoft.com/office/powerpoint/2010/main" val="38434090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1200" dirty="0">
                <a:solidFill>
                  <a:schemeClr val="accent2"/>
                </a:solidFill>
                <a:latin typeface="Arial" charset="0"/>
                <a:ea typeface="+mn-ea"/>
                <a:cs typeface="+mn-cs"/>
              </a:rPr>
              <a:t>Additional SOLs (continued)</a:t>
            </a:r>
          </a:p>
        </p:txBody>
      </p:sp>
      <p:sp>
        <p:nvSpPr>
          <p:cNvPr id="3" name="Content Placeholder 2"/>
          <p:cNvSpPr>
            <a:spLocks noGrp="1"/>
          </p:cNvSpPr>
          <p:nvPr>
            <p:ph idx="1"/>
          </p:nvPr>
        </p:nvSpPr>
        <p:spPr/>
        <p:txBody>
          <a:bodyPr>
            <a:noAutofit/>
          </a:bodyPr>
          <a:lstStyle/>
          <a:p>
            <a:r>
              <a:rPr lang="en-US" sz="2400" kern="1200" dirty="0" smtClean="0">
                <a:solidFill>
                  <a:schemeClr val="hlink"/>
                </a:solidFill>
                <a:latin typeface="Arial" charset="0"/>
              </a:rPr>
              <a:t>Voltage </a:t>
            </a:r>
            <a:r>
              <a:rPr lang="en-US" sz="2400" kern="1200" dirty="0">
                <a:solidFill>
                  <a:schemeClr val="hlink"/>
                </a:solidFill>
                <a:latin typeface="Arial" charset="0"/>
              </a:rPr>
              <a:t>stability margin in the planning horizon is not sufficient to maintain post-transient voltage stability under the following two conditions for an ERCOT or TP-defined area: </a:t>
            </a:r>
            <a:endParaRPr lang="en-US" sz="2400" kern="1200" dirty="0" smtClean="0">
              <a:solidFill>
                <a:schemeClr val="hlink"/>
              </a:solidFill>
              <a:latin typeface="Arial" charset="0"/>
            </a:endParaRPr>
          </a:p>
          <a:p>
            <a:pPr lvl="1"/>
            <a:r>
              <a:rPr lang="en-US" sz="1800" kern="1200" dirty="0" smtClean="0">
                <a:solidFill>
                  <a:schemeClr val="hlink"/>
                </a:solidFill>
                <a:latin typeface="Arial" charset="0"/>
                <a:ea typeface="+mn-ea"/>
                <a:cs typeface="+mn-cs"/>
              </a:rPr>
              <a:t>A </a:t>
            </a:r>
            <a:r>
              <a:rPr lang="en-US" sz="1800" kern="1200" dirty="0">
                <a:solidFill>
                  <a:schemeClr val="hlink"/>
                </a:solidFill>
                <a:latin typeface="Arial" charset="0"/>
                <a:ea typeface="+mn-ea"/>
                <a:cs typeface="+mn-cs"/>
              </a:rPr>
              <a:t>5% increase in Load above expected peak supplied from resources external to the ERCOT or TP-defined area and NERC Category A or B operating conditions; or </a:t>
            </a:r>
          </a:p>
          <a:p>
            <a:pPr lvl="1"/>
            <a:r>
              <a:rPr lang="en-US" sz="1800" kern="1200" dirty="0">
                <a:solidFill>
                  <a:schemeClr val="hlink"/>
                </a:solidFill>
                <a:latin typeface="Arial" charset="0"/>
                <a:ea typeface="+mn-ea"/>
                <a:cs typeface="+mn-cs"/>
              </a:rPr>
              <a:t>A 2.5% increase in Load above expected peak supplied from resources external to the ERCOT or TP-defined area and NERC Category C operating conditions; </a:t>
            </a:r>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18</a:t>
            </a:fld>
            <a:endParaRPr lang="en-US"/>
          </a:p>
        </p:txBody>
      </p:sp>
    </p:spTree>
    <p:extLst>
      <p:ext uri="{BB962C8B-B14F-4D97-AF65-F5344CB8AC3E}">
        <p14:creationId xmlns:p14="http://schemas.microsoft.com/office/powerpoint/2010/main" val="6016887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kern="1200" dirty="0">
                <a:solidFill>
                  <a:schemeClr val="accent2"/>
                </a:solidFill>
                <a:latin typeface="Arial" charset="0"/>
                <a:ea typeface="+mn-ea"/>
                <a:cs typeface="+mn-cs"/>
              </a:rPr>
              <a:t>Sub Bulk Electric System(BES) facilities</a:t>
            </a:r>
          </a:p>
        </p:txBody>
      </p:sp>
      <p:sp>
        <p:nvSpPr>
          <p:cNvPr id="3" name="Content Placeholder 2"/>
          <p:cNvSpPr>
            <a:spLocks noGrp="1"/>
          </p:cNvSpPr>
          <p:nvPr>
            <p:ph idx="1"/>
          </p:nvPr>
        </p:nvSpPr>
        <p:spPr/>
        <p:txBody>
          <a:bodyPr>
            <a:normAutofit/>
          </a:bodyPr>
          <a:lstStyle/>
          <a:p>
            <a:r>
              <a:rPr lang="en-US" sz="2800" kern="1200" dirty="0">
                <a:solidFill>
                  <a:schemeClr val="hlink"/>
                </a:solidFill>
                <a:latin typeface="Arial" charset="0"/>
              </a:rPr>
              <a:t>In ERCOT, </a:t>
            </a:r>
            <a:r>
              <a:rPr lang="en-US" sz="2800" b="1" kern="1200" dirty="0">
                <a:solidFill>
                  <a:schemeClr val="hlink"/>
                </a:solidFill>
                <a:latin typeface="Arial" charset="0"/>
              </a:rPr>
              <a:t>69kV</a:t>
            </a:r>
            <a:r>
              <a:rPr lang="en-US" sz="2800" kern="1200" dirty="0">
                <a:solidFill>
                  <a:schemeClr val="hlink"/>
                </a:solidFill>
                <a:latin typeface="Arial" charset="0"/>
              </a:rPr>
              <a:t> facilities </a:t>
            </a:r>
            <a:r>
              <a:rPr lang="en-US" sz="2800" b="1" kern="1200" dirty="0">
                <a:solidFill>
                  <a:schemeClr val="hlink"/>
                </a:solidFill>
                <a:latin typeface="Arial" charset="0"/>
              </a:rPr>
              <a:t>are</a:t>
            </a:r>
            <a:r>
              <a:rPr lang="en-US" sz="2800" kern="1200" dirty="0">
                <a:solidFill>
                  <a:schemeClr val="hlink"/>
                </a:solidFill>
                <a:latin typeface="Arial" charset="0"/>
              </a:rPr>
              <a:t> considered </a:t>
            </a:r>
            <a:r>
              <a:rPr lang="en-US" sz="2800" b="1" kern="1200" dirty="0">
                <a:solidFill>
                  <a:schemeClr val="hlink"/>
                </a:solidFill>
                <a:latin typeface="Arial" charset="0"/>
              </a:rPr>
              <a:t>transmission</a:t>
            </a:r>
            <a:r>
              <a:rPr lang="en-US" sz="2800" kern="1200" dirty="0">
                <a:solidFill>
                  <a:schemeClr val="hlink"/>
                </a:solidFill>
                <a:latin typeface="Arial" charset="0"/>
              </a:rPr>
              <a:t> and are monitored and secured.</a:t>
            </a:r>
          </a:p>
          <a:p>
            <a:r>
              <a:rPr lang="en-US" sz="2800" kern="1200" dirty="0">
                <a:solidFill>
                  <a:schemeClr val="hlink"/>
                </a:solidFill>
                <a:latin typeface="Arial" charset="0"/>
              </a:rPr>
              <a:t>The SOL </a:t>
            </a:r>
            <a:r>
              <a:rPr lang="en-US" sz="2800" b="1" kern="1200" dirty="0">
                <a:solidFill>
                  <a:schemeClr val="hlink"/>
                </a:solidFill>
                <a:latin typeface="Arial" charset="0"/>
              </a:rPr>
              <a:t>methodology</a:t>
            </a:r>
            <a:r>
              <a:rPr lang="en-US" sz="2800" kern="1200" dirty="0">
                <a:solidFill>
                  <a:schemeClr val="hlink"/>
                </a:solidFill>
                <a:latin typeface="Arial" charset="0"/>
              </a:rPr>
              <a:t> applies to </a:t>
            </a:r>
            <a:r>
              <a:rPr lang="en-US" sz="2800" b="1" kern="1200" dirty="0">
                <a:solidFill>
                  <a:schemeClr val="hlink"/>
                </a:solidFill>
                <a:latin typeface="Arial" charset="0"/>
              </a:rPr>
              <a:t>BES</a:t>
            </a:r>
            <a:r>
              <a:rPr lang="en-US" sz="2800" kern="1200" dirty="0">
                <a:solidFill>
                  <a:schemeClr val="hlink"/>
                </a:solidFill>
                <a:latin typeface="Arial" charset="0"/>
              </a:rPr>
              <a:t> facilities.</a:t>
            </a:r>
          </a:p>
          <a:p>
            <a:r>
              <a:rPr lang="en-US" sz="2800" b="1" kern="1200" dirty="0">
                <a:solidFill>
                  <a:schemeClr val="hlink"/>
                </a:solidFill>
                <a:latin typeface="Arial" charset="0"/>
              </a:rPr>
              <a:t>Non-BES </a:t>
            </a:r>
            <a:r>
              <a:rPr lang="en-US" sz="2800" kern="1200" dirty="0">
                <a:solidFill>
                  <a:schemeClr val="hlink"/>
                </a:solidFill>
                <a:latin typeface="Arial" charset="0"/>
              </a:rPr>
              <a:t>facilities and contingencies </a:t>
            </a:r>
            <a:r>
              <a:rPr lang="en-US" sz="2800" b="1" kern="1200" dirty="0">
                <a:solidFill>
                  <a:schemeClr val="hlink"/>
                </a:solidFill>
                <a:latin typeface="Arial" charset="0"/>
              </a:rPr>
              <a:t>can be evaluated</a:t>
            </a:r>
            <a:r>
              <a:rPr lang="en-US" sz="2800" kern="1200" dirty="0">
                <a:solidFill>
                  <a:schemeClr val="hlink"/>
                </a:solidFill>
                <a:latin typeface="Arial" charset="0"/>
              </a:rPr>
              <a:t> for their effect in determining a SOL on BES facilities. </a:t>
            </a:r>
          </a:p>
          <a:p>
            <a:r>
              <a:rPr lang="en-US" sz="2800" b="1" kern="1200" dirty="0">
                <a:solidFill>
                  <a:schemeClr val="hlink"/>
                </a:solidFill>
                <a:latin typeface="Arial" charset="0"/>
              </a:rPr>
              <a:t>Non-BES</a:t>
            </a:r>
            <a:r>
              <a:rPr lang="en-US" sz="2800" kern="1200" dirty="0">
                <a:solidFill>
                  <a:schemeClr val="hlink"/>
                </a:solidFill>
                <a:latin typeface="Arial" charset="0"/>
              </a:rPr>
              <a:t> facilities </a:t>
            </a:r>
            <a:r>
              <a:rPr lang="en-US" sz="2800" b="1" kern="1200" dirty="0">
                <a:solidFill>
                  <a:schemeClr val="hlink"/>
                </a:solidFill>
                <a:latin typeface="Arial" charset="0"/>
              </a:rPr>
              <a:t>have limits </a:t>
            </a:r>
            <a:r>
              <a:rPr lang="en-US" sz="2800" kern="1200" dirty="0">
                <a:solidFill>
                  <a:schemeClr val="hlink"/>
                </a:solidFill>
                <a:latin typeface="Arial" charset="0"/>
              </a:rPr>
              <a:t>that are enforced, just </a:t>
            </a:r>
            <a:r>
              <a:rPr lang="en-US" sz="2800" b="1" kern="1200" dirty="0">
                <a:solidFill>
                  <a:schemeClr val="hlink"/>
                </a:solidFill>
                <a:latin typeface="Arial" charset="0"/>
              </a:rPr>
              <a:t>not </a:t>
            </a:r>
            <a:r>
              <a:rPr lang="en-US" sz="2800" b="1" kern="1200" dirty="0" smtClean="0">
                <a:solidFill>
                  <a:schemeClr val="hlink"/>
                </a:solidFill>
                <a:latin typeface="Arial" charset="0"/>
              </a:rPr>
              <a:t>SOLs </a:t>
            </a:r>
            <a:r>
              <a:rPr lang="en-US" sz="2800" kern="1200" dirty="0" smtClean="0">
                <a:solidFill>
                  <a:schemeClr val="hlink"/>
                </a:solidFill>
                <a:latin typeface="Arial" charset="0"/>
              </a:rPr>
              <a:t>as </a:t>
            </a:r>
            <a:r>
              <a:rPr lang="en-US" sz="2800" kern="1200" dirty="0">
                <a:solidFill>
                  <a:schemeClr val="hlink"/>
                </a:solidFill>
                <a:latin typeface="Arial" charset="0"/>
              </a:rPr>
              <a:t>defined by NERC.</a:t>
            </a:r>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19</a:t>
            </a:fld>
            <a:endParaRPr lang="en-US"/>
          </a:p>
        </p:txBody>
      </p:sp>
    </p:spTree>
    <p:extLst>
      <p:ext uri="{BB962C8B-B14F-4D97-AF65-F5344CB8AC3E}">
        <p14:creationId xmlns:p14="http://schemas.microsoft.com/office/powerpoint/2010/main" val="14872755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p:cNvSpPr>
            <a:spLocks noChangeArrowheads="1"/>
          </p:cNvSpPr>
          <p:nvPr/>
        </p:nvSpPr>
        <p:spPr bwMode="auto">
          <a:xfrm>
            <a:off x="533400" y="3048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4400" b="1">
                <a:solidFill>
                  <a:schemeClr val="accent2"/>
                </a:solidFill>
              </a:rPr>
              <a:t>Objectives</a:t>
            </a:r>
          </a:p>
        </p:txBody>
      </p:sp>
      <p:sp>
        <p:nvSpPr>
          <p:cNvPr id="5123" name="Rectangle 5"/>
          <p:cNvSpPr>
            <a:spLocks noChangeArrowheads="1"/>
          </p:cNvSpPr>
          <p:nvPr/>
        </p:nvSpPr>
        <p:spPr bwMode="auto">
          <a:xfrm>
            <a:off x="533400" y="1630363"/>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chemeClr val="accent2"/>
              </a:buClr>
              <a:buSzPct val="125000"/>
            </a:pPr>
            <a:r>
              <a:rPr lang="en-US" altLang="en-US" sz="2600" dirty="0">
                <a:solidFill>
                  <a:schemeClr val="hlink"/>
                </a:solidFill>
              </a:rPr>
              <a:t>At the completion of this course of instruction you will:</a:t>
            </a:r>
          </a:p>
          <a:p>
            <a:pPr marL="457200" indent="-457200" eaLnBrk="1" hangingPunct="1">
              <a:spcBef>
                <a:spcPct val="20000"/>
              </a:spcBef>
              <a:buClr>
                <a:schemeClr val="accent2"/>
              </a:buClr>
              <a:buSzPct val="125000"/>
              <a:buFont typeface="Arial" panose="020B0604020202020204" pitchFamily="34" charset="0"/>
              <a:buChar char="•"/>
            </a:pPr>
            <a:r>
              <a:rPr lang="en-US" altLang="en-US" sz="2600" dirty="0" smtClean="0">
                <a:solidFill>
                  <a:schemeClr val="hlink"/>
                </a:solidFill>
              </a:rPr>
              <a:t>Identify the purpose of the ERCOT SOL methodology.</a:t>
            </a:r>
          </a:p>
          <a:p>
            <a:pPr marL="457200" indent="-457200" eaLnBrk="1" hangingPunct="1">
              <a:spcBef>
                <a:spcPct val="20000"/>
              </a:spcBef>
              <a:buClr>
                <a:schemeClr val="accent2"/>
              </a:buClr>
              <a:buSzPct val="125000"/>
              <a:buFont typeface="Arial" panose="020B0604020202020204" pitchFamily="34" charset="0"/>
              <a:buChar char="•"/>
            </a:pPr>
            <a:r>
              <a:rPr lang="en-US" altLang="en-US" sz="2600" dirty="0" smtClean="0">
                <a:solidFill>
                  <a:schemeClr val="hlink"/>
                </a:solidFill>
              </a:rPr>
              <a:t>Identify the related NERC Standards</a:t>
            </a:r>
          </a:p>
          <a:p>
            <a:pPr marL="457200" indent="-457200" eaLnBrk="1" hangingPunct="1">
              <a:spcBef>
                <a:spcPct val="20000"/>
              </a:spcBef>
              <a:buClr>
                <a:schemeClr val="accent2"/>
              </a:buClr>
              <a:buSzPct val="125000"/>
              <a:buFont typeface="Arial" panose="020B0604020202020204" pitchFamily="34" charset="0"/>
              <a:buChar char="•"/>
            </a:pPr>
            <a:r>
              <a:rPr lang="en-US" altLang="en-US" sz="2600" dirty="0" smtClean="0">
                <a:solidFill>
                  <a:schemeClr val="hlink"/>
                </a:solidFill>
              </a:rPr>
              <a:t>Identify what is a System Operating Limit (SOL)</a:t>
            </a:r>
          </a:p>
          <a:p>
            <a:pPr marL="457200" indent="-457200" eaLnBrk="1" hangingPunct="1">
              <a:spcBef>
                <a:spcPct val="20000"/>
              </a:spcBef>
              <a:buClr>
                <a:schemeClr val="accent2"/>
              </a:buClr>
              <a:buSzPct val="125000"/>
              <a:buFont typeface="Arial" panose="020B0604020202020204" pitchFamily="34" charset="0"/>
              <a:buChar char="•"/>
            </a:pPr>
            <a:r>
              <a:rPr lang="en-US" altLang="en-US" sz="2600" dirty="0" smtClean="0">
                <a:solidFill>
                  <a:schemeClr val="hlink"/>
                </a:solidFill>
              </a:rPr>
              <a:t>Identify what is an Interconnection Reliability Operating Limits (IROL)</a:t>
            </a:r>
          </a:p>
          <a:p>
            <a:pPr marL="457200" indent="-457200" eaLnBrk="1" hangingPunct="1">
              <a:spcBef>
                <a:spcPct val="20000"/>
              </a:spcBef>
              <a:buClr>
                <a:schemeClr val="accent2"/>
              </a:buClr>
              <a:buSzPct val="125000"/>
              <a:buFont typeface="Arial" panose="020B0604020202020204" pitchFamily="34" charset="0"/>
              <a:buChar char="•"/>
            </a:pPr>
            <a:r>
              <a:rPr lang="en-US" altLang="en-US" sz="2600" dirty="0" smtClean="0">
                <a:solidFill>
                  <a:schemeClr val="hlink"/>
                </a:solidFill>
              </a:rPr>
              <a:t>Identify relationships and impacts between ERCOT and Transmission Planners/Transmission Operators</a:t>
            </a:r>
          </a:p>
          <a:p>
            <a:pPr eaLnBrk="1" hangingPunct="1">
              <a:spcBef>
                <a:spcPct val="20000"/>
              </a:spcBef>
              <a:buClr>
                <a:schemeClr val="accent2"/>
              </a:buClr>
              <a:buSzPct val="125000"/>
              <a:buFont typeface="Wingdings" pitchFamily="2" charset="2"/>
              <a:buChar char="ü"/>
            </a:pPr>
            <a:endParaRPr lang="en-US" altLang="en-US" sz="3200" dirty="0">
              <a:solidFill>
                <a:schemeClr val="hlink"/>
              </a:solidFill>
            </a:endParaRPr>
          </a:p>
        </p:txBody>
      </p:sp>
      <p:sp>
        <p:nvSpPr>
          <p:cNvPr id="2" name="Slide Number Placeholder 1"/>
          <p:cNvSpPr>
            <a:spLocks noGrp="1"/>
          </p:cNvSpPr>
          <p:nvPr>
            <p:ph type="sldNum" sz="quarter" idx="12"/>
          </p:nvPr>
        </p:nvSpPr>
        <p:spPr/>
        <p:txBody>
          <a:bodyPr/>
          <a:lstStyle/>
          <a:p>
            <a:pPr>
              <a:defRPr/>
            </a:pPr>
            <a:fld id="{CAFA289C-E77B-49BE-BA34-A313741B5468}"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1200" dirty="0">
                <a:solidFill>
                  <a:schemeClr val="accent2"/>
                </a:solidFill>
                <a:latin typeface="Arial" charset="0"/>
                <a:ea typeface="+mn-ea"/>
                <a:cs typeface="+mn-cs"/>
              </a:rPr>
              <a:t>When is a SOL and IROL?</a:t>
            </a:r>
          </a:p>
        </p:txBody>
      </p:sp>
      <p:sp>
        <p:nvSpPr>
          <p:cNvPr id="3" name="Content Placeholder 2"/>
          <p:cNvSpPr>
            <a:spLocks noGrp="1"/>
          </p:cNvSpPr>
          <p:nvPr>
            <p:ph idx="1"/>
          </p:nvPr>
        </p:nvSpPr>
        <p:spPr>
          <a:xfrm>
            <a:off x="457200" y="1600200"/>
            <a:ext cx="8382000" cy="4525963"/>
          </a:xfrm>
        </p:spPr>
        <p:txBody>
          <a:bodyPr>
            <a:noAutofit/>
          </a:bodyPr>
          <a:lstStyle/>
          <a:p>
            <a:r>
              <a:rPr lang="en-US" sz="2400" kern="1200" dirty="0">
                <a:solidFill>
                  <a:schemeClr val="hlink"/>
                </a:solidFill>
                <a:latin typeface="Arial" charset="0"/>
              </a:rPr>
              <a:t>Interconnection Reliability Operating Limit </a:t>
            </a:r>
            <a:r>
              <a:rPr lang="en-US" sz="2400" kern="1200" dirty="0" smtClean="0">
                <a:solidFill>
                  <a:schemeClr val="hlink"/>
                </a:solidFill>
                <a:latin typeface="Arial" charset="0"/>
              </a:rPr>
              <a:t>(IROL)</a:t>
            </a:r>
            <a:endParaRPr lang="en-US" sz="2400" kern="1200" dirty="0">
              <a:solidFill>
                <a:schemeClr val="hlink"/>
              </a:solidFill>
              <a:latin typeface="Arial" charset="0"/>
            </a:endParaRPr>
          </a:p>
          <a:p>
            <a:pPr lvl="1"/>
            <a:r>
              <a:rPr lang="en-US" sz="2400" kern="1200" dirty="0" smtClean="0">
                <a:solidFill>
                  <a:schemeClr val="hlink"/>
                </a:solidFill>
                <a:latin typeface="Arial" charset="0"/>
                <a:ea typeface="+mn-ea"/>
                <a:cs typeface="+mn-cs"/>
              </a:rPr>
              <a:t>SOL that</a:t>
            </a:r>
            <a:r>
              <a:rPr lang="en-US" sz="2400" kern="1200" dirty="0">
                <a:solidFill>
                  <a:schemeClr val="hlink"/>
                </a:solidFill>
                <a:latin typeface="Arial" charset="0"/>
                <a:ea typeface="+mn-ea"/>
                <a:cs typeface="+mn-cs"/>
              </a:rPr>
              <a:t>, if violated, could lead </a:t>
            </a:r>
            <a:r>
              <a:rPr lang="en-US" sz="2400" kern="1200" dirty="0" smtClean="0">
                <a:solidFill>
                  <a:schemeClr val="hlink"/>
                </a:solidFill>
                <a:latin typeface="Arial" charset="0"/>
                <a:ea typeface="+mn-ea"/>
                <a:cs typeface="+mn-cs"/>
              </a:rPr>
              <a:t>to:</a:t>
            </a:r>
          </a:p>
          <a:p>
            <a:pPr lvl="2"/>
            <a:r>
              <a:rPr lang="en-US" sz="2000" kern="1200" dirty="0" smtClean="0">
                <a:solidFill>
                  <a:schemeClr val="hlink"/>
                </a:solidFill>
                <a:latin typeface="Arial" charset="0"/>
                <a:ea typeface="+mn-ea"/>
                <a:cs typeface="+mn-cs"/>
              </a:rPr>
              <a:t> </a:t>
            </a:r>
            <a:r>
              <a:rPr lang="en-US" sz="2000" kern="1200" dirty="0">
                <a:solidFill>
                  <a:schemeClr val="hlink"/>
                </a:solidFill>
                <a:latin typeface="Arial" charset="0"/>
                <a:ea typeface="+mn-ea"/>
                <a:cs typeface="+mn-cs"/>
              </a:rPr>
              <a:t>instability, </a:t>
            </a:r>
            <a:endParaRPr lang="en-US" sz="2000" kern="1200" dirty="0" smtClean="0">
              <a:solidFill>
                <a:schemeClr val="hlink"/>
              </a:solidFill>
              <a:latin typeface="Arial" charset="0"/>
              <a:ea typeface="+mn-ea"/>
              <a:cs typeface="+mn-cs"/>
            </a:endParaRPr>
          </a:p>
          <a:p>
            <a:pPr lvl="2"/>
            <a:r>
              <a:rPr lang="en-US" sz="2000" kern="1200" dirty="0" smtClean="0">
                <a:solidFill>
                  <a:schemeClr val="hlink"/>
                </a:solidFill>
                <a:latin typeface="Arial" charset="0"/>
                <a:ea typeface="+mn-ea"/>
                <a:cs typeface="+mn-cs"/>
              </a:rPr>
              <a:t>uncontrolled </a:t>
            </a:r>
            <a:r>
              <a:rPr lang="en-US" sz="2000" kern="1200" dirty="0">
                <a:solidFill>
                  <a:schemeClr val="hlink"/>
                </a:solidFill>
                <a:latin typeface="Arial" charset="0"/>
                <a:ea typeface="+mn-ea"/>
                <a:cs typeface="+mn-cs"/>
              </a:rPr>
              <a:t>separation, or </a:t>
            </a:r>
            <a:endParaRPr lang="en-US" sz="2000" kern="1200" dirty="0" smtClean="0">
              <a:solidFill>
                <a:schemeClr val="hlink"/>
              </a:solidFill>
              <a:latin typeface="Arial" charset="0"/>
              <a:ea typeface="+mn-ea"/>
              <a:cs typeface="+mn-cs"/>
            </a:endParaRPr>
          </a:p>
          <a:p>
            <a:pPr lvl="2"/>
            <a:r>
              <a:rPr lang="en-US" sz="2000" kern="1200" dirty="0" smtClean="0">
                <a:solidFill>
                  <a:schemeClr val="hlink"/>
                </a:solidFill>
                <a:latin typeface="Arial" charset="0"/>
                <a:ea typeface="+mn-ea"/>
                <a:cs typeface="+mn-cs"/>
              </a:rPr>
              <a:t>Cascading Outages</a:t>
            </a:r>
            <a:endParaRPr lang="en-US" sz="2000" kern="1200" dirty="0">
              <a:solidFill>
                <a:schemeClr val="hlink"/>
              </a:solidFill>
              <a:latin typeface="Arial" charset="0"/>
              <a:ea typeface="+mn-ea"/>
              <a:cs typeface="+mn-cs"/>
            </a:endParaRPr>
          </a:p>
          <a:p>
            <a:pPr lvl="1"/>
            <a:r>
              <a:rPr lang="en-US" sz="2000" kern="1200" dirty="0" smtClean="0">
                <a:solidFill>
                  <a:schemeClr val="hlink"/>
                </a:solidFill>
                <a:latin typeface="Arial" charset="0"/>
              </a:rPr>
              <a:t>Cascading</a:t>
            </a:r>
          </a:p>
          <a:p>
            <a:pPr marL="1257300" lvl="2" indent="-457200"/>
            <a:r>
              <a:rPr lang="en-US" sz="2000" kern="1200" dirty="0" smtClean="0">
                <a:solidFill>
                  <a:schemeClr val="hlink"/>
                </a:solidFill>
                <a:latin typeface="Arial" charset="0"/>
                <a:ea typeface="+mn-ea"/>
                <a:cs typeface="+mn-cs"/>
              </a:rPr>
              <a:t>Uncontrolled </a:t>
            </a:r>
            <a:r>
              <a:rPr lang="en-US" sz="2000" kern="1200" dirty="0">
                <a:solidFill>
                  <a:schemeClr val="hlink"/>
                </a:solidFill>
                <a:latin typeface="Arial" charset="0"/>
                <a:ea typeface="+mn-ea"/>
                <a:cs typeface="+mn-cs"/>
              </a:rPr>
              <a:t>successive loss of system elements</a:t>
            </a:r>
          </a:p>
          <a:p>
            <a:pPr lvl="3" indent="-342900"/>
            <a:r>
              <a:rPr lang="en-US" kern="1200" dirty="0">
                <a:solidFill>
                  <a:schemeClr val="hlink"/>
                </a:solidFill>
                <a:latin typeface="Arial" charset="0"/>
                <a:ea typeface="+mn-ea"/>
                <a:cs typeface="+mn-cs"/>
              </a:rPr>
              <a:t>	</a:t>
            </a:r>
            <a:r>
              <a:rPr lang="en-US" kern="1200" dirty="0" smtClean="0">
                <a:solidFill>
                  <a:schemeClr val="hlink"/>
                </a:solidFill>
                <a:latin typeface="Arial" charset="0"/>
                <a:ea typeface="+mn-ea"/>
                <a:cs typeface="+mn-cs"/>
              </a:rPr>
              <a:t>widespread </a:t>
            </a:r>
            <a:r>
              <a:rPr lang="en-US" kern="1200" dirty="0">
                <a:solidFill>
                  <a:schemeClr val="hlink"/>
                </a:solidFill>
                <a:latin typeface="Arial" charset="0"/>
                <a:ea typeface="+mn-ea"/>
                <a:cs typeface="+mn-cs"/>
              </a:rPr>
              <a:t>electric service interruption </a:t>
            </a:r>
            <a:r>
              <a:rPr lang="en-US" kern="1200" dirty="0" smtClean="0">
                <a:solidFill>
                  <a:schemeClr val="hlink"/>
                </a:solidFill>
                <a:latin typeface="Arial" charset="0"/>
                <a:ea typeface="+mn-ea"/>
                <a:cs typeface="+mn-cs"/>
              </a:rPr>
              <a:t>that </a:t>
            </a:r>
            <a:r>
              <a:rPr lang="en-US" kern="1200" dirty="0">
                <a:solidFill>
                  <a:schemeClr val="hlink"/>
                </a:solidFill>
                <a:latin typeface="Arial" charset="0"/>
                <a:ea typeface="+mn-ea"/>
                <a:cs typeface="+mn-cs"/>
              </a:rPr>
              <a:t>cannot be restrained from sequentially </a:t>
            </a:r>
            <a:r>
              <a:rPr lang="en-US" kern="1200" dirty="0" smtClean="0">
                <a:solidFill>
                  <a:schemeClr val="hlink"/>
                </a:solidFill>
                <a:latin typeface="Arial" charset="0"/>
                <a:ea typeface="+mn-ea"/>
                <a:cs typeface="+mn-cs"/>
              </a:rPr>
              <a:t>spreading </a:t>
            </a:r>
            <a:r>
              <a:rPr lang="en-US" kern="1200" dirty="0">
                <a:solidFill>
                  <a:schemeClr val="hlink"/>
                </a:solidFill>
                <a:latin typeface="Arial" charset="0"/>
                <a:ea typeface="+mn-ea"/>
                <a:cs typeface="+mn-cs"/>
              </a:rPr>
              <a:t>beyond an area predetermined by </a:t>
            </a:r>
            <a:r>
              <a:rPr lang="en-US" kern="1200" dirty="0" smtClean="0">
                <a:solidFill>
                  <a:schemeClr val="hlink"/>
                </a:solidFill>
                <a:latin typeface="Arial" charset="0"/>
                <a:ea typeface="+mn-ea"/>
                <a:cs typeface="+mn-cs"/>
              </a:rPr>
              <a:t>studies</a:t>
            </a:r>
            <a:r>
              <a:rPr lang="en-US" kern="1200" dirty="0">
                <a:solidFill>
                  <a:schemeClr val="hlink"/>
                </a:solidFill>
                <a:latin typeface="Arial" charset="0"/>
                <a:ea typeface="+mn-ea"/>
                <a:cs typeface="+mn-cs"/>
              </a:rPr>
              <a:t>.</a:t>
            </a:r>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20</a:t>
            </a:fld>
            <a:endParaRPr lang="en-US"/>
          </a:p>
        </p:txBody>
      </p:sp>
    </p:spTree>
    <p:extLst>
      <p:ext uri="{BB962C8B-B14F-4D97-AF65-F5344CB8AC3E}">
        <p14:creationId xmlns:p14="http://schemas.microsoft.com/office/powerpoint/2010/main" val="34460442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1200" dirty="0">
                <a:solidFill>
                  <a:schemeClr val="accent2"/>
                </a:solidFill>
                <a:latin typeface="Arial" charset="0"/>
                <a:ea typeface="+mn-ea"/>
                <a:cs typeface="+mn-cs"/>
              </a:rPr>
              <a:t>When is a SOL </a:t>
            </a:r>
            <a:r>
              <a:rPr lang="en-US" b="1" kern="1200" dirty="0" smtClean="0">
                <a:solidFill>
                  <a:schemeClr val="accent2"/>
                </a:solidFill>
                <a:latin typeface="Arial" charset="0"/>
                <a:ea typeface="+mn-ea"/>
                <a:cs typeface="+mn-cs"/>
              </a:rPr>
              <a:t>an </a:t>
            </a:r>
            <a:r>
              <a:rPr lang="en-US" b="1" kern="1200" dirty="0">
                <a:solidFill>
                  <a:schemeClr val="accent2"/>
                </a:solidFill>
                <a:latin typeface="Arial" charset="0"/>
                <a:ea typeface="+mn-ea"/>
                <a:cs typeface="+mn-cs"/>
              </a:rPr>
              <a:t>IROL?</a:t>
            </a:r>
          </a:p>
        </p:txBody>
      </p:sp>
      <p:sp>
        <p:nvSpPr>
          <p:cNvPr id="3" name="Content Placeholder 2"/>
          <p:cNvSpPr>
            <a:spLocks noGrp="1"/>
          </p:cNvSpPr>
          <p:nvPr>
            <p:ph idx="1"/>
          </p:nvPr>
        </p:nvSpPr>
        <p:spPr/>
        <p:txBody>
          <a:bodyPr>
            <a:normAutofit/>
          </a:bodyPr>
          <a:lstStyle/>
          <a:p>
            <a:r>
              <a:rPr lang="en-US" sz="2400" kern="1200" dirty="0">
                <a:solidFill>
                  <a:schemeClr val="hlink"/>
                </a:solidFill>
                <a:latin typeface="Arial" charset="0"/>
              </a:rPr>
              <a:t>An SOL is an IROL </a:t>
            </a:r>
            <a:r>
              <a:rPr lang="en-US" sz="2400" kern="1200" dirty="0" smtClean="0">
                <a:solidFill>
                  <a:schemeClr val="hlink"/>
                </a:solidFill>
                <a:latin typeface="Arial" charset="0"/>
              </a:rPr>
              <a:t>if:</a:t>
            </a:r>
            <a:endParaRPr lang="en-US" sz="2400" kern="1200" dirty="0">
              <a:solidFill>
                <a:schemeClr val="hlink"/>
              </a:solidFill>
              <a:latin typeface="Arial" charset="0"/>
            </a:endParaRPr>
          </a:p>
          <a:p>
            <a:pPr marL="800100" lvl="3" indent="-342900"/>
            <a:r>
              <a:rPr lang="en-US" sz="2400" kern="1200" dirty="0">
                <a:solidFill>
                  <a:schemeClr val="hlink"/>
                </a:solidFill>
                <a:latin typeface="Arial" charset="0"/>
                <a:ea typeface="+mn-ea"/>
                <a:cs typeface="+mn-cs"/>
              </a:rPr>
              <a:t>Loss of load </a:t>
            </a:r>
            <a:r>
              <a:rPr lang="en-US" sz="2400" kern="1200" dirty="0" smtClean="0">
                <a:solidFill>
                  <a:schemeClr val="hlink"/>
                </a:solidFill>
                <a:latin typeface="Arial" charset="0"/>
                <a:ea typeface="+mn-ea"/>
                <a:cs typeface="+mn-cs"/>
              </a:rPr>
              <a:t>(manual or auto) is </a:t>
            </a:r>
            <a:r>
              <a:rPr lang="en-US" sz="2400" kern="1200" dirty="0">
                <a:solidFill>
                  <a:schemeClr val="hlink"/>
                </a:solidFill>
                <a:latin typeface="Arial" charset="0"/>
                <a:ea typeface="+mn-ea"/>
                <a:cs typeface="+mn-cs"/>
              </a:rPr>
              <a:t>greater than 6% of the ERCOT Interconnection load level used in the study</a:t>
            </a:r>
          </a:p>
          <a:p>
            <a:pPr lvl="1"/>
            <a:r>
              <a:rPr lang="en-US" sz="2400" kern="1200" dirty="0" smtClean="0">
                <a:solidFill>
                  <a:schemeClr val="hlink"/>
                </a:solidFill>
                <a:latin typeface="Arial" charset="0"/>
                <a:ea typeface="+mn-ea"/>
                <a:cs typeface="+mn-cs"/>
              </a:rPr>
              <a:t>Triggers automatic under-frequency </a:t>
            </a:r>
            <a:r>
              <a:rPr lang="en-US" sz="2400" kern="1200" dirty="0">
                <a:solidFill>
                  <a:schemeClr val="hlink"/>
                </a:solidFill>
                <a:latin typeface="Arial" charset="0"/>
                <a:ea typeface="+mn-ea"/>
                <a:cs typeface="+mn-cs"/>
              </a:rPr>
              <a:t>load shedding</a:t>
            </a:r>
          </a:p>
          <a:p>
            <a:pPr lvl="1"/>
            <a:r>
              <a:rPr lang="en-US" sz="2400" kern="1200" dirty="0">
                <a:solidFill>
                  <a:schemeClr val="hlink"/>
                </a:solidFill>
                <a:latin typeface="Arial" charset="0"/>
                <a:ea typeface="+mn-ea"/>
                <a:cs typeface="+mn-cs"/>
              </a:rPr>
              <a:t>Observable inter-area oscillation with damping ratio less than 3%.</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21</a:t>
            </a:fld>
            <a:endParaRPr lang="en-US"/>
          </a:p>
        </p:txBody>
      </p:sp>
    </p:spTree>
    <p:extLst>
      <p:ext uri="{BB962C8B-B14F-4D97-AF65-F5344CB8AC3E}">
        <p14:creationId xmlns:p14="http://schemas.microsoft.com/office/powerpoint/2010/main" val="40458048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kern="1200" dirty="0">
                <a:solidFill>
                  <a:schemeClr val="accent2"/>
                </a:solidFill>
                <a:latin typeface="Arial" charset="0"/>
                <a:ea typeface="+mn-ea"/>
                <a:cs typeface="+mn-cs"/>
              </a:rPr>
              <a:t>Where did the 6% come from?</a:t>
            </a:r>
          </a:p>
        </p:txBody>
      </p:sp>
      <p:sp>
        <p:nvSpPr>
          <p:cNvPr id="3" name="Content Placeholder 2"/>
          <p:cNvSpPr>
            <a:spLocks noGrp="1"/>
          </p:cNvSpPr>
          <p:nvPr>
            <p:ph idx="1"/>
          </p:nvPr>
        </p:nvSpPr>
        <p:spPr>
          <a:xfrm>
            <a:off x="457200" y="1600200"/>
            <a:ext cx="8229600" cy="4800600"/>
          </a:xfrm>
        </p:spPr>
        <p:txBody>
          <a:bodyPr>
            <a:normAutofit/>
          </a:bodyPr>
          <a:lstStyle/>
          <a:p>
            <a:r>
              <a:rPr lang="en-US" sz="2400" kern="1200" dirty="0" smtClean="0">
                <a:solidFill>
                  <a:schemeClr val="hlink"/>
                </a:solidFill>
                <a:latin typeface="Arial" charset="0"/>
              </a:rPr>
              <a:t>Previous SOL methodologies used </a:t>
            </a:r>
            <a:r>
              <a:rPr lang="en-US" sz="2400" kern="1200" dirty="0">
                <a:solidFill>
                  <a:schemeClr val="hlink"/>
                </a:solidFill>
                <a:latin typeface="Arial" charset="0"/>
              </a:rPr>
              <a:t>a 20% load threshold and exercised engineering judgment when the loss of load in a study was less than 20%.</a:t>
            </a:r>
          </a:p>
          <a:p>
            <a:r>
              <a:rPr lang="en-US" sz="2400" kern="1200" dirty="0" smtClean="0">
                <a:solidFill>
                  <a:schemeClr val="hlink"/>
                </a:solidFill>
                <a:latin typeface="Arial" charset="0"/>
              </a:rPr>
              <a:t>6</a:t>
            </a:r>
            <a:r>
              <a:rPr lang="en-US" sz="2400" kern="1200" dirty="0">
                <a:solidFill>
                  <a:schemeClr val="hlink"/>
                </a:solidFill>
                <a:latin typeface="Arial" charset="0"/>
              </a:rPr>
              <a:t>% is a conservative value </a:t>
            </a:r>
            <a:r>
              <a:rPr lang="en-US" sz="2400" kern="1200" dirty="0" smtClean="0">
                <a:solidFill>
                  <a:schemeClr val="hlink"/>
                </a:solidFill>
                <a:latin typeface="Arial" charset="0"/>
              </a:rPr>
              <a:t>so </a:t>
            </a:r>
            <a:r>
              <a:rPr lang="en-US" sz="2400" kern="1200" dirty="0">
                <a:solidFill>
                  <a:schemeClr val="hlink"/>
                </a:solidFill>
                <a:latin typeface="Arial" charset="0"/>
              </a:rPr>
              <a:t>that a loss of load should not cause generation to begin tripping off as a result of the loss of load </a:t>
            </a:r>
            <a:r>
              <a:rPr lang="en-US" sz="2400" kern="1200" dirty="0" smtClean="0">
                <a:solidFill>
                  <a:schemeClr val="hlink"/>
                </a:solidFill>
                <a:latin typeface="Arial" charset="0"/>
              </a:rPr>
              <a:t>(over-frequency).</a:t>
            </a:r>
            <a:endParaRPr lang="en-US" sz="2400" kern="1200" dirty="0">
              <a:solidFill>
                <a:schemeClr val="hlink"/>
              </a:solidFill>
              <a:latin typeface="Arial" charset="0"/>
            </a:endParaRPr>
          </a:p>
          <a:p>
            <a:pPr lvl="1"/>
            <a:r>
              <a:rPr lang="en-US" sz="2000" kern="1200" dirty="0" smtClean="0">
                <a:solidFill>
                  <a:schemeClr val="hlink"/>
                </a:solidFill>
                <a:latin typeface="Arial" charset="0"/>
                <a:ea typeface="+mn-ea"/>
                <a:cs typeface="+mn-cs"/>
              </a:rPr>
              <a:t>ERCOT </a:t>
            </a:r>
            <a:r>
              <a:rPr lang="en-US" sz="2000" kern="1200" dirty="0">
                <a:solidFill>
                  <a:schemeClr val="hlink"/>
                </a:solidFill>
                <a:latin typeface="Arial" charset="0"/>
                <a:ea typeface="+mn-ea"/>
                <a:cs typeface="+mn-cs"/>
              </a:rPr>
              <a:t>Operating Guides Section 2.6.2 requires no automatic tripping below 60.6 Hz. </a:t>
            </a:r>
            <a:endParaRPr lang="en-US" sz="2000" kern="1200" dirty="0" smtClean="0">
              <a:solidFill>
                <a:schemeClr val="hlink"/>
              </a:solidFill>
              <a:latin typeface="Arial" charset="0"/>
              <a:ea typeface="+mn-ea"/>
              <a:cs typeface="+mn-cs"/>
            </a:endParaRPr>
          </a:p>
          <a:p>
            <a:pPr lvl="1"/>
            <a:r>
              <a:rPr lang="en-US" sz="2000" kern="1200" dirty="0" smtClean="0">
                <a:solidFill>
                  <a:schemeClr val="hlink"/>
                </a:solidFill>
                <a:latin typeface="Arial" charset="0"/>
                <a:ea typeface="+mn-ea"/>
                <a:cs typeface="+mn-cs"/>
              </a:rPr>
              <a:t>Any </a:t>
            </a:r>
            <a:r>
              <a:rPr lang="en-US" sz="2000" kern="1200" dirty="0">
                <a:solidFill>
                  <a:schemeClr val="hlink"/>
                </a:solidFill>
                <a:latin typeface="Arial" charset="0"/>
                <a:ea typeface="+mn-ea"/>
                <a:cs typeface="+mn-cs"/>
              </a:rPr>
              <a:t>set points between 60.6Hz and 61.6Hz should not trip within 9 minutes.</a:t>
            </a:r>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22</a:t>
            </a:fld>
            <a:endParaRPr lang="en-US"/>
          </a:p>
        </p:txBody>
      </p:sp>
    </p:spTree>
    <p:extLst>
      <p:ext uri="{BB962C8B-B14F-4D97-AF65-F5344CB8AC3E}">
        <p14:creationId xmlns:p14="http://schemas.microsoft.com/office/powerpoint/2010/main" val="34384554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30155012"/>
              </p:ext>
            </p:extLst>
          </p:nvPr>
        </p:nvGraphicFramePr>
        <p:xfrm>
          <a:off x="693480" y="1351328"/>
          <a:ext cx="7924800" cy="4754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 name="Rectangle 18"/>
          <p:cNvSpPr/>
          <p:nvPr/>
        </p:nvSpPr>
        <p:spPr>
          <a:xfrm>
            <a:off x="2895600" y="3101190"/>
            <a:ext cx="3276600" cy="2060138"/>
          </a:xfrm>
          <a:prstGeom prst="rect">
            <a:avLst/>
          </a:prstGeom>
          <a:solidFill>
            <a:schemeClr val="accent1">
              <a:alpha val="2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533400"/>
            <a:ext cx="8229600" cy="685800"/>
          </a:xfrm>
        </p:spPr>
        <p:txBody>
          <a:bodyPr/>
          <a:lstStyle/>
          <a:p>
            <a:r>
              <a:rPr lang="en-US" b="1" kern="1200" dirty="0">
                <a:solidFill>
                  <a:schemeClr val="accent2"/>
                </a:solidFill>
                <a:latin typeface="Arial" charset="0"/>
                <a:ea typeface="+mn-ea"/>
                <a:cs typeface="+mn-cs"/>
              </a:rPr>
              <a:t>Load Loss in Study</a:t>
            </a:r>
            <a:r>
              <a:rPr lang="en-US" dirty="0" smtClean="0"/>
              <a:t/>
            </a:r>
            <a:br>
              <a:rPr lang="en-US" dirty="0" smtClean="0"/>
            </a:br>
            <a:endParaRPr lang="en-US" dirty="0"/>
          </a:p>
        </p:txBody>
      </p:sp>
      <p:sp>
        <p:nvSpPr>
          <p:cNvPr id="5" name="Rectangle 4"/>
          <p:cNvSpPr/>
          <p:nvPr/>
        </p:nvSpPr>
        <p:spPr>
          <a:xfrm>
            <a:off x="994657" y="2217817"/>
            <a:ext cx="1569661"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20%</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6" name="TextBox 5"/>
          <p:cNvSpPr txBox="1"/>
          <p:nvPr/>
        </p:nvSpPr>
        <p:spPr>
          <a:xfrm>
            <a:off x="1116518" y="1441930"/>
            <a:ext cx="2895600" cy="461665"/>
          </a:xfrm>
          <a:prstGeom prst="rect">
            <a:avLst/>
          </a:prstGeom>
          <a:noFill/>
        </p:spPr>
        <p:txBody>
          <a:bodyPr wrap="square" rtlCol="0">
            <a:spAutoFit/>
          </a:bodyPr>
          <a:lstStyle/>
          <a:p>
            <a:r>
              <a:rPr lang="en-US" sz="2400" dirty="0">
                <a:solidFill>
                  <a:schemeClr val="hlink"/>
                </a:solidFill>
              </a:rPr>
              <a:t>Load Loss in Study </a:t>
            </a:r>
          </a:p>
        </p:txBody>
      </p:sp>
      <p:sp>
        <p:nvSpPr>
          <p:cNvPr id="9" name="Rectangle 8"/>
          <p:cNvSpPr/>
          <p:nvPr/>
        </p:nvSpPr>
        <p:spPr>
          <a:xfrm>
            <a:off x="6565610" y="5185750"/>
            <a:ext cx="1184940"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6%</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10" name="TextBox 9"/>
          <p:cNvSpPr txBox="1"/>
          <p:nvPr/>
        </p:nvSpPr>
        <p:spPr>
          <a:xfrm>
            <a:off x="1101722" y="1066800"/>
            <a:ext cx="2895600" cy="461665"/>
          </a:xfrm>
          <a:prstGeom prst="rect">
            <a:avLst/>
          </a:prstGeom>
          <a:noFill/>
        </p:spPr>
        <p:txBody>
          <a:bodyPr wrap="square" rtlCol="0">
            <a:spAutoFit/>
          </a:bodyPr>
          <a:lstStyle/>
          <a:p>
            <a:r>
              <a:rPr lang="en-US" sz="2400" dirty="0">
                <a:solidFill>
                  <a:schemeClr val="hlink"/>
                </a:solidFill>
              </a:rPr>
              <a:t>Previous Versions</a:t>
            </a:r>
          </a:p>
        </p:txBody>
      </p:sp>
      <p:sp>
        <p:nvSpPr>
          <p:cNvPr id="11" name="TextBox 10"/>
          <p:cNvSpPr txBox="1"/>
          <p:nvPr/>
        </p:nvSpPr>
        <p:spPr>
          <a:xfrm>
            <a:off x="5646480" y="1066799"/>
            <a:ext cx="2895600" cy="461665"/>
          </a:xfrm>
          <a:prstGeom prst="rect">
            <a:avLst/>
          </a:prstGeom>
          <a:noFill/>
        </p:spPr>
        <p:txBody>
          <a:bodyPr wrap="square" rtlCol="0">
            <a:spAutoFit/>
          </a:bodyPr>
          <a:lstStyle/>
          <a:p>
            <a:r>
              <a:rPr lang="en-US" sz="2400" dirty="0">
                <a:solidFill>
                  <a:schemeClr val="hlink"/>
                </a:solidFill>
              </a:rPr>
              <a:t>Current Version</a:t>
            </a:r>
          </a:p>
        </p:txBody>
      </p:sp>
      <p:sp>
        <p:nvSpPr>
          <p:cNvPr id="12" name="TextBox 11"/>
          <p:cNvSpPr txBox="1"/>
          <p:nvPr/>
        </p:nvSpPr>
        <p:spPr>
          <a:xfrm>
            <a:off x="5646480" y="1441929"/>
            <a:ext cx="2895600" cy="461665"/>
          </a:xfrm>
          <a:prstGeom prst="rect">
            <a:avLst/>
          </a:prstGeom>
          <a:noFill/>
        </p:spPr>
        <p:txBody>
          <a:bodyPr wrap="square" rtlCol="0">
            <a:spAutoFit/>
          </a:bodyPr>
          <a:lstStyle/>
          <a:p>
            <a:r>
              <a:rPr lang="en-US" sz="2400" dirty="0">
                <a:solidFill>
                  <a:schemeClr val="hlink"/>
                </a:solidFill>
              </a:rPr>
              <a:t>Load Loss in Study </a:t>
            </a:r>
          </a:p>
        </p:txBody>
      </p:sp>
      <p:sp>
        <p:nvSpPr>
          <p:cNvPr id="13" name="Down Arrow 12"/>
          <p:cNvSpPr/>
          <p:nvPr/>
        </p:nvSpPr>
        <p:spPr>
          <a:xfrm>
            <a:off x="2499523" y="3141147"/>
            <a:ext cx="313625" cy="32321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Up Arrow 14"/>
          <p:cNvSpPr/>
          <p:nvPr/>
        </p:nvSpPr>
        <p:spPr>
          <a:xfrm>
            <a:off x="6192819" y="1872494"/>
            <a:ext cx="384562" cy="3271869"/>
          </a:xfrm>
          <a:prstGeom prst="upArrow">
            <a:avLst/>
          </a:prstGeom>
          <a:solidFill>
            <a:srgbClr val="FE7F72"/>
          </a:solidFill>
          <a:ln>
            <a:solidFill>
              <a:srgbClr val="FE7F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2578374" y="3090832"/>
            <a:ext cx="3907650" cy="1200329"/>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Engineering </a:t>
            </a:r>
          </a:p>
          <a:p>
            <a:pPr algn="ctr"/>
            <a:r>
              <a:rPr lang="en-US" sz="36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Judgment</a:t>
            </a:r>
            <a:endParaRPr lang="en-US" sz="36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cxnSp>
        <p:nvCxnSpPr>
          <p:cNvPr id="21" name="Straight Connector 20"/>
          <p:cNvCxnSpPr/>
          <p:nvPr/>
        </p:nvCxnSpPr>
        <p:spPr>
          <a:xfrm>
            <a:off x="1676400" y="3101189"/>
            <a:ext cx="1295400" cy="16963"/>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3" name="Up Arrow 22"/>
          <p:cNvSpPr/>
          <p:nvPr/>
        </p:nvSpPr>
        <p:spPr>
          <a:xfrm>
            <a:off x="2505922" y="1872494"/>
            <a:ext cx="313625" cy="1216789"/>
          </a:xfrm>
          <a:prstGeom prst="upArrow">
            <a:avLst/>
          </a:prstGeom>
          <a:solidFill>
            <a:srgbClr val="FE7F72"/>
          </a:solidFill>
          <a:ln>
            <a:solidFill>
              <a:srgbClr val="FE7F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dirty="0"/>
          </a:p>
        </p:txBody>
      </p:sp>
      <p:cxnSp>
        <p:nvCxnSpPr>
          <p:cNvPr id="24" name="Straight Connector 23"/>
          <p:cNvCxnSpPr/>
          <p:nvPr/>
        </p:nvCxnSpPr>
        <p:spPr>
          <a:xfrm>
            <a:off x="6190748" y="5144364"/>
            <a:ext cx="1295400" cy="16963"/>
          </a:xfrm>
          <a:prstGeom prst="line">
            <a:avLst/>
          </a:prstGeom>
          <a:ln w="254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25" name="Up Arrow 24"/>
          <p:cNvSpPr/>
          <p:nvPr/>
        </p:nvSpPr>
        <p:spPr>
          <a:xfrm rot="10800000">
            <a:off x="6204585" y="5175552"/>
            <a:ext cx="361025" cy="1197782"/>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dirty="0"/>
          </a:p>
        </p:txBody>
      </p:sp>
      <p:sp>
        <p:nvSpPr>
          <p:cNvPr id="26" name="TextBox 25"/>
          <p:cNvSpPr txBox="1"/>
          <p:nvPr/>
        </p:nvSpPr>
        <p:spPr>
          <a:xfrm rot="16200000">
            <a:off x="2026299" y="2233298"/>
            <a:ext cx="1260072" cy="369332"/>
          </a:xfrm>
          <a:prstGeom prst="rect">
            <a:avLst/>
          </a:prstGeom>
          <a:noFill/>
        </p:spPr>
        <p:txBody>
          <a:bodyPr wrap="square" rtlCol="0">
            <a:spAutoFit/>
          </a:bodyPr>
          <a:lstStyle/>
          <a:p>
            <a:r>
              <a:rPr lang="en-US" dirty="0" smtClean="0"/>
              <a:t>IROL</a:t>
            </a:r>
            <a:endParaRPr lang="en-US" dirty="0"/>
          </a:p>
        </p:txBody>
      </p:sp>
      <p:sp>
        <p:nvSpPr>
          <p:cNvPr id="29" name="TextBox 28"/>
          <p:cNvSpPr txBox="1"/>
          <p:nvPr/>
        </p:nvSpPr>
        <p:spPr>
          <a:xfrm rot="16200000">
            <a:off x="5723962" y="3799570"/>
            <a:ext cx="1302904" cy="369332"/>
          </a:xfrm>
          <a:prstGeom prst="rect">
            <a:avLst/>
          </a:prstGeom>
          <a:noFill/>
        </p:spPr>
        <p:txBody>
          <a:bodyPr wrap="square" rtlCol="0">
            <a:spAutoFit/>
          </a:bodyPr>
          <a:lstStyle/>
          <a:p>
            <a:r>
              <a:rPr lang="en-US" dirty="0" smtClean="0"/>
              <a:t>IROL</a:t>
            </a:r>
            <a:endParaRPr lang="en-US" dirty="0"/>
          </a:p>
        </p:txBody>
      </p:sp>
      <p:sp>
        <p:nvSpPr>
          <p:cNvPr id="30" name="TextBox 29"/>
          <p:cNvSpPr txBox="1"/>
          <p:nvPr/>
        </p:nvSpPr>
        <p:spPr>
          <a:xfrm>
            <a:off x="6722922" y="2860849"/>
            <a:ext cx="2192478" cy="1938992"/>
          </a:xfrm>
          <a:prstGeom prst="rect">
            <a:avLst/>
          </a:prstGeom>
          <a:noFill/>
        </p:spPr>
        <p:txBody>
          <a:bodyPr wrap="square" rtlCol="0">
            <a:spAutoFit/>
          </a:bodyPr>
          <a:lstStyle/>
          <a:p>
            <a:r>
              <a:rPr lang="en-US" sz="2000" dirty="0">
                <a:solidFill>
                  <a:schemeClr val="hlink"/>
                </a:solidFill>
              </a:rPr>
              <a:t>Defend why a SOL with a consequence of load loss greater than 6% is not an IROL</a:t>
            </a:r>
          </a:p>
        </p:txBody>
      </p:sp>
      <p:sp>
        <p:nvSpPr>
          <p:cNvPr id="31" name="TextBox 30"/>
          <p:cNvSpPr txBox="1"/>
          <p:nvPr/>
        </p:nvSpPr>
        <p:spPr>
          <a:xfrm>
            <a:off x="533178" y="3308369"/>
            <a:ext cx="1972522" cy="1908215"/>
          </a:xfrm>
          <a:prstGeom prst="rect">
            <a:avLst/>
          </a:prstGeom>
          <a:noFill/>
        </p:spPr>
        <p:txBody>
          <a:bodyPr wrap="square" rtlCol="0">
            <a:spAutoFit/>
          </a:bodyPr>
          <a:lstStyle/>
          <a:p>
            <a:r>
              <a:rPr lang="en-US" sz="2000" dirty="0">
                <a:solidFill>
                  <a:schemeClr val="hlink"/>
                </a:solidFill>
              </a:rPr>
              <a:t>Defend why a SOL with less than 20% load loss should be an IROL.</a:t>
            </a:r>
          </a:p>
          <a:p>
            <a:endParaRPr lang="en-US" dirty="0"/>
          </a:p>
        </p:txBody>
      </p:sp>
      <p:sp>
        <p:nvSpPr>
          <p:cNvPr id="3" name="Slide Number Placeholder 2"/>
          <p:cNvSpPr>
            <a:spLocks noGrp="1"/>
          </p:cNvSpPr>
          <p:nvPr>
            <p:ph type="sldNum" sz="quarter" idx="12"/>
          </p:nvPr>
        </p:nvSpPr>
        <p:spPr/>
        <p:txBody>
          <a:bodyPr/>
          <a:lstStyle/>
          <a:p>
            <a:pPr>
              <a:defRPr/>
            </a:pPr>
            <a:fld id="{CAFA289C-E77B-49BE-BA34-A313741B5468}" type="slidenum">
              <a:rPr lang="en-US" smtClean="0"/>
              <a:pPr>
                <a:defRPr/>
              </a:pPr>
              <a:t>23</a:t>
            </a:fld>
            <a:endParaRPr lang="en-US"/>
          </a:p>
        </p:txBody>
      </p:sp>
    </p:spTree>
    <p:extLst>
      <p:ext uri="{BB962C8B-B14F-4D97-AF65-F5344CB8AC3E}">
        <p14:creationId xmlns:p14="http://schemas.microsoft.com/office/powerpoint/2010/main" val="922209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barn(inVertical)">
                                      <p:cBhvr>
                                        <p:cTn id="19" dur="500"/>
                                        <p:tgtEl>
                                          <p:spTgt spid="11"/>
                                        </p:tgtEl>
                                      </p:cBhvr>
                                    </p:animEffect>
                                  </p:childTnLst>
                                </p:cTn>
                              </p:par>
                              <p:par>
                                <p:cTn id="20" presetID="16" presetClass="entr" presetSubtype="21"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barn(inVertical)">
                                      <p:cBhvr>
                                        <p:cTn id="25" dur="500"/>
                                        <p:tgtEl>
                                          <p:spTgt spid="30"/>
                                        </p:tgtEl>
                                      </p:cBhvr>
                                    </p:animEffect>
                                  </p:childTnLst>
                                </p:cTn>
                              </p:par>
                              <p:par>
                                <p:cTn id="26" presetID="16" presetClass="entr" presetSubtype="21" fill="hold" grpId="0"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barn(inVertical)">
                                      <p:cBhvr>
                                        <p:cTn id="28" dur="500"/>
                                        <p:tgtEl>
                                          <p:spTgt spid="15"/>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barn(inVertical)">
                                      <p:cBhvr>
                                        <p:cTn id="31" dur="500"/>
                                        <p:tgtEl>
                                          <p:spTgt spid="29"/>
                                        </p:tgtEl>
                                      </p:cBhvr>
                                    </p:animEffect>
                                  </p:childTnLst>
                                </p:cTn>
                              </p:par>
                              <p:par>
                                <p:cTn id="32" presetID="16" presetClass="entr" presetSubtype="21" fill="hold"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barn(inVertical)">
                                      <p:cBhvr>
                                        <p:cTn id="34" dur="500"/>
                                        <p:tgtEl>
                                          <p:spTgt spid="24"/>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barn(inVertical)">
                                      <p:cBhvr>
                                        <p:cTn id="37" dur="500"/>
                                        <p:tgtEl>
                                          <p:spTgt spid="9"/>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barn(inVertical)">
                                      <p:cBhvr>
                                        <p:cTn id="40" dur="500"/>
                                        <p:tgtEl>
                                          <p:spTgt spid="25"/>
                                        </p:tgtEl>
                                      </p:cBhvr>
                                    </p:animEffect>
                                  </p:childTnLst>
                                </p:cTn>
                              </p:par>
                            </p:childTnLst>
                          </p:cTn>
                        </p:par>
                      </p:childTnLst>
                    </p:cTn>
                  </p:par>
                  <p:par>
                    <p:cTn id="41" fill="hold">
                      <p:stCondLst>
                        <p:cond delay="indefinite"/>
                      </p:stCondLst>
                      <p:childTnLst>
                        <p:par>
                          <p:cTn id="42" fill="hold">
                            <p:stCondLst>
                              <p:cond delay="0"/>
                            </p:stCondLst>
                            <p:childTnLst>
                              <p:par>
                                <p:cTn id="43" presetID="6" presetClass="exit" presetSubtype="32" fill="hold" grpId="0" nodeType="clickEffect">
                                  <p:stCondLst>
                                    <p:cond delay="0"/>
                                  </p:stCondLst>
                                  <p:childTnLst>
                                    <p:animEffect transition="out" filter="circle(out)">
                                      <p:cBhvr>
                                        <p:cTn id="44" dur="2000"/>
                                        <p:tgtEl>
                                          <p:spTgt spid="6"/>
                                        </p:tgtEl>
                                      </p:cBhvr>
                                    </p:animEffect>
                                    <p:set>
                                      <p:cBhvr>
                                        <p:cTn id="45" dur="1" fill="hold">
                                          <p:stCondLst>
                                            <p:cond delay="1999"/>
                                          </p:stCondLst>
                                        </p:cTn>
                                        <p:tgtEl>
                                          <p:spTgt spid="6"/>
                                        </p:tgtEl>
                                        <p:attrNameLst>
                                          <p:attrName>style.visibility</p:attrName>
                                        </p:attrNameLst>
                                      </p:cBhvr>
                                      <p:to>
                                        <p:strVal val="hidden"/>
                                      </p:to>
                                    </p:set>
                                  </p:childTnLst>
                                </p:cTn>
                              </p:par>
                              <p:par>
                                <p:cTn id="46" presetID="6" presetClass="exit" presetSubtype="32" fill="hold" grpId="0" nodeType="withEffect">
                                  <p:stCondLst>
                                    <p:cond delay="0"/>
                                  </p:stCondLst>
                                  <p:childTnLst>
                                    <p:animEffect transition="out" filter="circle(out)">
                                      <p:cBhvr>
                                        <p:cTn id="47" dur="2000"/>
                                        <p:tgtEl>
                                          <p:spTgt spid="10"/>
                                        </p:tgtEl>
                                      </p:cBhvr>
                                    </p:animEffect>
                                    <p:set>
                                      <p:cBhvr>
                                        <p:cTn id="48" dur="1" fill="hold">
                                          <p:stCondLst>
                                            <p:cond delay="1999"/>
                                          </p:stCondLst>
                                        </p:cTn>
                                        <p:tgtEl>
                                          <p:spTgt spid="10"/>
                                        </p:tgtEl>
                                        <p:attrNameLst>
                                          <p:attrName>style.visibility</p:attrName>
                                        </p:attrNameLst>
                                      </p:cBhvr>
                                      <p:to>
                                        <p:strVal val="hidden"/>
                                      </p:to>
                                    </p:set>
                                  </p:childTnLst>
                                </p:cTn>
                              </p:par>
                              <p:par>
                                <p:cTn id="49" presetID="6" presetClass="exit" presetSubtype="32" fill="hold" grpId="0" nodeType="withEffect">
                                  <p:stCondLst>
                                    <p:cond delay="0"/>
                                  </p:stCondLst>
                                  <p:childTnLst>
                                    <p:animEffect transition="out" filter="circle(out)">
                                      <p:cBhvr>
                                        <p:cTn id="50" dur="2000"/>
                                        <p:tgtEl>
                                          <p:spTgt spid="13"/>
                                        </p:tgtEl>
                                      </p:cBhvr>
                                    </p:animEffect>
                                    <p:set>
                                      <p:cBhvr>
                                        <p:cTn id="51" dur="1" fill="hold">
                                          <p:stCondLst>
                                            <p:cond delay="1999"/>
                                          </p:stCondLst>
                                        </p:cTn>
                                        <p:tgtEl>
                                          <p:spTgt spid="13"/>
                                        </p:tgtEl>
                                        <p:attrNameLst>
                                          <p:attrName>style.visibility</p:attrName>
                                        </p:attrNameLst>
                                      </p:cBhvr>
                                      <p:to>
                                        <p:strVal val="hidden"/>
                                      </p:to>
                                    </p:set>
                                  </p:childTnLst>
                                </p:cTn>
                              </p:par>
                              <p:par>
                                <p:cTn id="52" presetID="6" presetClass="exit" presetSubtype="32" fill="hold" grpId="0" nodeType="withEffect">
                                  <p:stCondLst>
                                    <p:cond delay="0"/>
                                  </p:stCondLst>
                                  <p:childTnLst>
                                    <p:animEffect transition="out" filter="circle(out)">
                                      <p:cBhvr>
                                        <p:cTn id="53" dur="2000"/>
                                        <p:tgtEl>
                                          <p:spTgt spid="31"/>
                                        </p:tgtEl>
                                      </p:cBhvr>
                                    </p:animEffect>
                                    <p:set>
                                      <p:cBhvr>
                                        <p:cTn id="54" dur="1" fill="hold">
                                          <p:stCondLst>
                                            <p:cond delay="1999"/>
                                          </p:stCondLst>
                                        </p:cTn>
                                        <p:tgtEl>
                                          <p:spTgt spid="31"/>
                                        </p:tgtEl>
                                        <p:attrNameLst>
                                          <p:attrName>style.visibility</p:attrName>
                                        </p:attrNameLst>
                                      </p:cBhvr>
                                      <p:to>
                                        <p:strVal val="hidden"/>
                                      </p:to>
                                    </p:set>
                                  </p:childTnLst>
                                </p:cTn>
                              </p:par>
                              <p:par>
                                <p:cTn id="55" presetID="6" presetClass="exit" presetSubtype="32" fill="hold" nodeType="withEffect">
                                  <p:stCondLst>
                                    <p:cond delay="0"/>
                                  </p:stCondLst>
                                  <p:childTnLst>
                                    <p:animEffect transition="out" filter="circle(out)">
                                      <p:cBhvr>
                                        <p:cTn id="56" dur="2000"/>
                                        <p:tgtEl>
                                          <p:spTgt spid="21"/>
                                        </p:tgtEl>
                                      </p:cBhvr>
                                    </p:animEffect>
                                    <p:set>
                                      <p:cBhvr>
                                        <p:cTn id="57" dur="1" fill="hold">
                                          <p:stCondLst>
                                            <p:cond delay="1999"/>
                                          </p:stCondLst>
                                        </p:cTn>
                                        <p:tgtEl>
                                          <p:spTgt spid="21"/>
                                        </p:tgtEl>
                                        <p:attrNameLst>
                                          <p:attrName>style.visibility</p:attrName>
                                        </p:attrNameLst>
                                      </p:cBhvr>
                                      <p:to>
                                        <p:strVal val="hidden"/>
                                      </p:to>
                                    </p:set>
                                  </p:childTnLst>
                                </p:cTn>
                              </p:par>
                              <p:par>
                                <p:cTn id="58" presetID="6" presetClass="exit" presetSubtype="32" fill="hold" grpId="0" nodeType="withEffect">
                                  <p:stCondLst>
                                    <p:cond delay="0"/>
                                  </p:stCondLst>
                                  <p:childTnLst>
                                    <p:animEffect transition="out" filter="circle(out)">
                                      <p:cBhvr>
                                        <p:cTn id="59" dur="2000"/>
                                        <p:tgtEl>
                                          <p:spTgt spid="5"/>
                                        </p:tgtEl>
                                      </p:cBhvr>
                                    </p:animEffect>
                                    <p:set>
                                      <p:cBhvr>
                                        <p:cTn id="60" dur="1" fill="hold">
                                          <p:stCondLst>
                                            <p:cond delay="1999"/>
                                          </p:stCondLst>
                                        </p:cTn>
                                        <p:tgtEl>
                                          <p:spTgt spid="5"/>
                                        </p:tgtEl>
                                        <p:attrNameLst>
                                          <p:attrName>style.visibility</p:attrName>
                                        </p:attrNameLst>
                                      </p:cBhvr>
                                      <p:to>
                                        <p:strVal val="hidden"/>
                                      </p:to>
                                    </p:set>
                                  </p:childTnLst>
                                </p:cTn>
                              </p:par>
                              <p:par>
                                <p:cTn id="61" presetID="6" presetClass="exit" presetSubtype="32" fill="hold" grpId="0" nodeType="withEffect">
                                  <p:stCondLst>
                                    <p:cond delay="0"/>
                                  </p:stCondLst>
                                  <p:childTnLst>
                                    <p:animEffect transition="out" filter="circle(out)">
                                      <p:cBhvr>
                                        <p:cTn id="62" dur="2000"/>
                                        <p:tgtEl>
                                          <p:spTgt spid="26"/>
                                        </p:tgtEl>
                                      </p:cBhvr>
                                    </p:animEffect>
                                    <p:set>
                                      <p:cBhvr>
                                        <p:cTn id="63" dur="1" fill="hold">
                                          <p:stCondLst>
                                            <p:cond delay="1999"/>
                                          </p:stCondLst>
                                        </p:cTn>
                                        <p:tgtEl>
                                          <p:spTgt spid="26"/>
                                        </p:tgtEl>
                                        <p:attrNameLst>
                                          <p:attrName>style.visibility</p:attrName>
                                        </p:attrNameLst>
                                      </p:cBhvr>
                                      <p:to>
                                        <p:strVal val="hidden"/>
                                      </p:to>
                                    </p:set>
                                  </p:childTnLst>
                                </p:cTn>
                              </p:par>
                              <p:par>
                                <p:cTn id="64" presetID="6" presetClass="exit" presetSubtype="32" fill="hold" grpId="0" nodeType="withEffect">
                                  <p:stCondLst>
                                    <p:cond delay="0"/>
                                  </p:stCondLst>
                                  <p:childTnLst>
                                    <p:animEffect transition="out" filter="circle(out)">
                                      <p:cBhvr>
                                        <p:cTn id="65" dur="2000"/>
                                        <p:tgtEl>
                                          <p:spTgt spid="23"/>
                                        </p:tgtEl>
                                      </p:cBhvr>
                                    </p:animEffect>
                                    <p:set>
                                      <p:cBhvr>
                                        <p:cTn id="66" dur="1" fill="hold">
                                          <p:stCondLst>
                                            <p:cond delay="19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5" grpId="0"/>
      <p:bldP spid="6" grpId="0"/>
      <p:bldP spid="9" grpId="0"/>
      <p:bldP spid="10" grpId="0"/>
      <p:bldP spid="11" grpId="0"/>
      <p:bldP spid="12" grpId="0"/>
      <p:bldP spid="13" grpId="0" animBg="1"/>
      <p:bldP spid="15" grpId="0" animBg="1"/>
      <p:bldP spid="16" grpId="0"/>
      <p:bldP spid="23" grpId="0" animBg="1"/>
      <p:bldP spid="25" grpId="0" animBg="1"/>
      <p:bldP spid="26" grpId="0"/>
      <p:bldP spid="29" grpId="0"/>
      <p:bldP spid="30" grpId="0"/>
      <p:bldP spid="3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kern="1200" dirty="0">
                <a:solidFill>
                  <a:schemeClr val="accent2"/>
                </a:solidFill>
                <a:latin typeface="Arial" charset="0"/>
                <a:ea typeface="+mn-ea"/>
                <a:cs typeface="+mn-cs"/>
              </a:rPr>
              <a:t>ERCOT ISO and Transmission Planners/Transmission Operators</a:t>
            </a:r>
          </a:p>
        </p:txBody>
      </p:sp>
      <p:sp>
        <p:nvSpPr>
          <p:cNvPr id="3" name="Content Placeholder 2"/>
          <p:cNvSpPr>
            <a:spLocks noGrp="1"/>
          </p:cNvSpPr>
          <p:nvPr>
            <p:ph idx="1"/>
          </p:nvPr>
        </p:nvSpPr>
        <p:spPr>
          <a:xfrm>
            <a:off x="457200" y="1600200"/>
            <a:ext cx="8305800" cy="4800600"/>
          </a:xfrm>
        </p:spPr>
        <p:txBody>
          <a:bodyPr>
            <a:noAutofit/>
          </a:bodyPr>
          <a:lstStyle/>
          <a:p>
            <a:r>
              <a:rPr lang="en-US" sz="2800" kern="1200" dirty="0">
                <a:solidFill>
                  <a:schemeClr val="hlink"/>
                </a:solidFill>
                <a:latin typeface="Arial" charset="0"/>
              </a:rPr>
              <a:t>ERCOT </a:t>
            </a:r>
            <a:r>
              <a:rPr lang="en-US" sz="2800" kern="1200" dirty="0" smtClean="0">
                <a:solidFill>
                  <a:schemeClr val="hlink"/>
                </a:solidFill>
                <a:latin typeface="Arial" charset="0"/>
              </a:rPr>
              <a:t>ISO:</a:t>
            </a:r>
          </a:p>
          <a:p>
            <a:pPr lvl="1"/>
            <a:r>
              <a:rPr lang="en-US" sz="2400" b="1" kern="1200" dirty="0" smtClean="0">
                <a:solidFill>
                  <a:schemeClr val="hlink"/>
                </a:solidFill>
                <a:latin typeface="Arial" charset="0"/>
              </a:rPr>
              <a:t>single RC and PA </a:t>
            </a:r>
            <a:r>
              <a:rPr lang="en-US" sz="2400" kern="1200" dirty="0" smtClean="0">
                <a:solidFill>
                  <a:schemeClr val="hlink"/>
                </a:solidFill>
                <a:latin typeface="Arial" charset="0"/>
              </a:rPr>
              <a:t>for </a:t>
            </a:r>
            <a:r>
              <a:rPr lang="en-US" sz="2400" kern="1200" dirty="0">
                <a:solidFill>
                  <a:schemeClr val="hlink"/>
                </a:solidFill>
                <a:latin typeface="Arial" charset="0"/>
              </a:rPr>
              <a:t>the ERCOT Interconnection.</a:t>
            </a:r>
          </a:p>
          <a:p>
            <a:pPr lvl="1"/>
            <a:r>
              <a:rPr lang="en-US" sz="2400" b="1" kern="1200" dirty="0" smtClean="0">
                <a:solidFill>
                  <a:schemeClr val="hlink"/>
                </a:solidFill>
                <a:latin typeface="Arial" charset="0"/>
              </a:rPr>
              <a:t>distributes</a:t>
            </a:r>
            <a:r>
              <a:rPr lang="en-US" sz="2400" kern="1200" dirty="0" smtClean="0">
                <a:solidFill>
                  <a:schemeClr val="hlink"/>
                </a:solidFill>
                <a:latin typeface="Arial" charset="0"/>
              </a:rPr>
              <a:t> </a:t>
            </a:r>
            <a:r>
              <a:rPr lang="en-US" sz="2400" kern="1200" dirty="0">
                <a:solidFill>
                  <a:schemeClr val="hlink"/>
                </a:solidFill>
                <a:latin typeface="Arial" charset="0"/>
              </a:rPr>
              <a:t>this </a:t>
            </a:r>
            <a:r>
              <a:rPr lang="en-US" sz="2400" b="1" kern="1200" dirty="0">
                <a:solidFill>
                  <a:schemeClr val="hlink"/>
                </a:solidFill>
                <a:latin typeface="Arial" charset="0"/>
              </a:rPr>
              <a:t>methodology</a:t>
            </a:r>
            <a:r>
              <a:rPr lang="en-US" sz="2400" kern="1200" dirty="0">
                <a:solidFill>
                  <a:schemeClr val="hlink"/>
                </a:solidFill>
                <a:latin typeface="Arial" charset="0"/>
              </a:rPr>
              <a:t> to all </a:t>
            </a:r>
            <a:r>
              <a:rPr lang="en-US" sz="2400" kern="1200" dirty="0" smtClean="0">
                <a:solidFill>
                  <a:schemeClr val="hlink"/>
                </a:solidFill>
                <a:latin typeface="Arial" charset="0"/>
              </a:rPr>
              <a:t>TPs and TOPs in </a:t>
            </a:r>
            <a:r>
              <a:rPr lang="en-US" sz="2400" kern="1200" dirty="0">
                <a:solidFill>
                  <a:schemeClr val="hlink"/>
                </a:solidFill>
                <a:latin typeface="Arial" charset="0"/>
              </a:rPr>
              <a:t>the ERCOT Interconnection.</a:t>
            </a:r>
          </a:p>
          <a:p>
            <a:pPr lvl="1"/>
            <a:r>
              <a:rPr lang="en-US" sz="2400" b="1" kern="1200" dirty="0" smtClean="0">
                <a:solidFill>
                  <a:schemeClr val="hlink"/>
                </a:solidFill>
                <a:latin typeface="Arial" charset="0"/>
              </a:rPr>
              <a:t>establishes</a:t>
            </a:r>
            <a:r>
              <a:rPr lang="en-US" sz="2400" kern="1200" dirty="0" smtClean="0">
                <a:solidFill>
                  <a:schemeClr val="hlink"/>
                </a:solidFill>
                <a:latin typeface="Arial" charset="0"/>
              </a:rPr>
              <a:t> </a:t>
            </a:r>
            <a:r>
              <a:rPr lang="en-US" sz="2400" b="1" kern="1200" dirty="0">
                <a:solidFill>
                  <a:schemeClr val="hlink"/>
                </a:solidFill>
                <a:latin typeface="Arial" charset="0"/>
              </a:rPr>
              <a:t>SOLs</a:t>
            </a:r>
            <a:r>
              <a:rPr lang="en-US" sz="2400" kern="1200" dirty="0">
                <a:solidFill>
                  <a:schemeClr val="hlink"/>
                </a:solidFill>
                <a:latin typeface="Arial" charset="0"/>
              </a:rPr>
              <a:t> in accordance with the SOL methodology.</a:t>
            </a:r>
          </a:p>
          <a:p>
            <a:pPr lvl="1"/>
            <a:r>
              <a:rPr lang="en-US" sz="2400" b="1" kern="1200" dirty="0" smtClean="0">
                <a:solidFill>
                  <a:schemeClr val="hlink"/>
                </a:solidFill>
                <a:latin typeface="Arial" charset="0"/>
              </a:rPr>
              <a:t>responds</a:t>
            </a:r>
            <a:r>
              <a:rPr lang="en-US" sz="2400" kern="1200" dirty="0" smtClean="0">
                <a:solidFill>
                  <a:schemeClr val="hlink"/>
                </a:solidFill>
                <a:latin typeface="Arial" charset="0"/>
              </a:rPr>
              <a:t> </a:t>
            </a:r>
            <a:r>
              <a:rPr lang="en-US" sz="2400" b="1" kern="1200" dirty="0">
                <a:solidFill>
                  <a:schemeClr val="hlink"/>
                </a:solidFill>
                <a:latin typeface="Arial" charset="0"/>
              </a:rPr>
              <a:t>to</a:t>
            </a:r>
            <a:r>
              <a:rPr lang="en-US" sz="2400" kern="1200" dirty="0">
                <a:solidFill>
                  <a:schemeClr val="hlink"/>
                </a:solidFill>
                <a:latin typeface="Arial" charset="0"/>
              </a:rPr>
              <a:t> </a:t>
            </a:r>
            <a:r>
              <a:rPr lang="en-US" sz="2400" b="1" kern="1200" dirty="0" smtClean="0">
                <a:solidFill>
                  <a:schemeClr val="hlink"/>
                </a:solidFill>
                <a:latin typeface="Arial" charset="0"/>
              </a:rPr>
              <a:t>comments</a:t>
            </a:r>
            <a:r>
              <a:rPr lang="en-US" sz="2400" kern="1200" dirty="0" smtClean="0">
                <a:solidFill>
                  <a:schemeClr val="hlink"/>
                </a:solidFill>
                <a:latin typeface="Arial" charset="0"/>
              </a:rPr>
              <a:t> </a:t>
            </a:r>
            <a:r>
              <a:rPr lang="en-US" sz="2400" kern="1200" dirty="0">
                <a:solidFill>
                  <a:schemeClr val="hlink"/>
                </a:solidFill>
                <a:latin typeface="Arial" charset="0"/>
              </a:rPr>
              <a:t>on the SOL methodology.</a:t>
            </a:r>
          </a:p>
          <a:p>
            <a:pPr lvl="1"/>
            <a:r>
              <a:rPr lang="en-US" sz="2400" b="1" kern="1200" dirty="0" smtClean="0">
                <a:solidFill>
                  <a:schemeClr val="hlink"/>
                </a:solidFill>
                <a:latin typeface="Arial" charset="0"/>
              </a:rPr>
              <a:t>provides</a:t>
            </a:r>
            <a:r>
              <a:rPr lang="en-US" sz="2400" kern="1200" dirty="0" smtClean="0">
                <a:solidFill>
                  <a:schemeClr val="hlink"/>
                </a:solidFill>
                <a:latin typeface="Arial" charset="0"/>
              </a:rPr>
              <a:t> </a:t>
            </a:r>
            <a:r>
              <a:rPr lang="en-US" sz="2400" b="1" kern="1200" dirty="0" smtClean="0">
                <a:solidFill>
                  <a:schemeClr val="hlink"/>
                </a:solidFill>
                <a:latin typeface="Arial" charset="0"/>
              </a:rPr>
              <a:t>SOLs</a:t>
            </a:r>
            <a:r>
              <a:rPr lang="en-US" sz="2400" kern="1200" dirty="0" smtClean="0">
                <a:solidFill>
                  <a:schemeClr val="hlink"/>
                </a:solidFill>
                <a:latin typeface="Arial" charset="0"/>
              </a:rPr>
              <a:t> </a:t>
            </a:r>
            <a:r>
              <a:rPr lang="en-US" sz="2400" kern="1200" dirty="0">
                <a:solidFill>
                  <a:schemeClr val="hlink"/>
                </a:solidFill>
                <a:latin typeface="Arial" charset="0"/>
              </a:rPr>
              <a:t>(</a:t>
            </a:r>
            <a:r>
              <a:rPr lang="en-US" sz="2400" b="1" kern="1200" dirty="0">
                <a:solidFill>
                  <a:schemeClr val="hlink"/>
                </a:solidFill>
                <a:latin typeface="Arial" charset="0"/>
              </a:rPr>
              <a:t>including IROLs</a:t>
            </a:r>
            <a:r>
              <a:rPr lang="en-US" sz="2400" kern="1200" dirty="0">
                <a:solidFill>
                  <a:schemeClr val="hlink"/>
                </a:solidFill>
                <a:latin typeface="Arial" charset="0"/>
              </a:rPr>
              <a:t>) to TOPs and TPs in the ERCOT Interconnection that provide a written request that includes a schedule for delivery of those limits.</a:t>
            </a:r>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24</a:t>
            </a:fld>
            <a:endParaRPr lang="en-US"/>
          </a:p>
        </p:txBody>
      </p:sp>
    </p:spTree>
    <p:extLst>
      <p:ext uri="{BB962C8B-B14F-4D97-AF65-F5344CB8AC3E}">
        <p14:creationId xmlns:p14="http://schemas.microsoft.com/office/powerpoint/2010/main" val="23981358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kern="1200" dirty="0">
                <a:solidFill>
                  <a:schemeClr val="accent2"/>
                </a:solidFill>
                <a:latin typeface="Arial" charset="0"/>
                <a:ea typeface="+mn-ea"/>
                <a:cs typeface="+mn-cs"/>
              </a:rPr>
              <a:t>ERCOT ISO and Transmission Planners/Transmission Operators</a:t>
            </a:r>
          </a:p>
        </p:txBody>
      </p:sp>
      <p:sp>
        <p:nvSpPr>
          <p:cNvPr id="3" name="Content Placeholder 2"/>
          <p:cNvSpPr>
            <a:spLocks noGrp="1"/>
          </p:cNvSpPr>
          <p:nvPr>
            <p:ph idx="1"/>
          </p:nvPr>
        </p:nvSpPr>
        <p:spPr>
          <a:xfrm>
            <a:off x="457200" y="1600200"/>
            <a:ext cx="8534400" cy="5105400"/>
          </a:xfrm>
        </p:spPr>
        <p:txBody>
          <a:bodyPr>
            <a:normAutofit/>
          </a:bodyPr>
          <a:lstStyle/>
          <a:p>
            <a:r>
              <a:rPr lang="en-US" sz="2400" kern="1200" dirty="0" smtClean="0">
                <a:solidFill>
                  <a:schemeClr val="hlink"/>
                </a:solidFill>
                <a:latin typeface="Arial" charset="0"/>
              </a:rPr>
              <a:t>TPs </a:t>
            </a:r>
            <a:r>
              <a:rPr lang="en-US" sz="2400" kern="1200" dirty="0">
                <a:solidFill>
                  <a:schemeClr val="hlink"/>
                </a:solidFill>
                <a:latin typeface="Arial" charset="0"/>
              </a:rPr>
              <a:t>and </a:t>
            </a:r>
            <a:r>
              <a:rPr lang="en-US" sz="2400" kern="1200" dirty="0" smtClean="0">
                <a:solidFill>
                  <a:schemeClr val="hlink"/>
                </a:solidFill>
                <a:latin typeface="Arial" charset="0"/>
              </a:rPr>
              <a:t>TOPs</a:t>
            </a:r>
          </a:p>
          <a:p>
            <a:pPr lvl="1"/>
            <a:r>
              <a:rPr lang="en-US" sz="2000" kern="1200" dirty="0" smtClean="0">
                <a:solidFill>
                  <a:schemeClr val="hlink"/>
                </a:solidFill>
                <a:latin typeface="Arial" charset="0"/>
              </a:rPr>
              <a:t>establish </a:t>
            </a:r>
            <a:r>
              <a:rPr lang="en-US" sz="2000" kern="1200" dirty="0">
                <a:solidFill>
                  <a:schemeClr val="hlink"/>
                </a:solidFill>
                <a:latin typeface="Arial" charset="0"/>
              </a:rPr>
              <a:t>SOLs in accordance with the SOL methodology.</a:t>
            </a:r>
          </a:p>
          <a:p>
            <a:pPr lvl="1"/>
            <a:r>
              <a:rPr lang="en-US" sz="2000" kern="1200" dirty="0" smtClean="0">
                <a:solidFill>
                  <a:schemeClr val="hlink"/>
                </a:solidFill>
                <a:latin typeface="Arial" charset="0"/>
              </a:rPr>
              <a:t>provide </a:t>
            </a:r>
            <a:r>
              <a:rPr lang="en-US" sz="2000" kern="1200" dirty="0">
                <a:solidFill>
                  <a:schemeClr val="hlink"/>
                </a:solidFill>
                <a:latin typeface="Arial" charset="0"/>
              </a:rPr>
              <a:t>any SOLs to ERCOT ISO.</a:t>
            </a:r>
          </a:p>
          <a:p>
            <a:pPr lvl="2"/>
            <a:r>
              <a:rPr lang="en-US" sz="2000" kern="1200" dirty="0">
                <a:solidFill>
                  <a:schemeClr val="hlink"/>
                </a:solidFill>
                <a:latin typeface="Arial" charset="0"/>
                <a:ea typeface="+mn-ea"/>
                <a:cs typeface="+mn-cs"/>
              </a:rPr>
              <a:t>Facility Ratings</a:t>
            </a:r>
          </a:p>
          <a:p>
            <a:pPr lvl="2"/>
            <a:r>
              <a:rPr lang="en-US" sz="2000" kern="1200" dirty="0">
                <a:solidFill>
                  <a:schemeClr val="hlink"/>
                </a:solidFill>
                <a:latin typeface="Arial" charset="0"/>
                <a:ea typeface="+mn-ea"/>
                <a:cs typeface="+mn-cs"/>
              </a:rPr>
              <a:t>Special Transfer Limits</a:t>
            </a:r>
          </a:p>
          <a:p>
            <a:pPr lvl="2"/>
            <a:r>
              <a:rPr lang="en-US" sz="2000" kern="1200" dirty="0">
                <a:solidFill>
                  <a:schemeClr val="hlink"/>
                </a:solidFill>
                <a:latin typeface="Arial" charset="0"/>
                <a:ea typeface="+mn-ea"/>
                <a:cs typeface="+mn-cs"/>
              </a:rPr>
              <a:t>Stability Limits</a:t>
            </a:r>
          </a:p>
          <a:p>
            <a:pPr lvl="1"/>
            <a:r>
              <a:rPr lang="en-US" sz="2000" kern="1200" dirty="0" smtClean="0">
                <a:solidFill>
                  <a:schemeClr val="hlink"/>
                </a:solidFill>
                <a:latin typeface="Arial" charset="0"/>
              </a:rPr>
              <a:t>should </a:t>
            </a:r>
            <a:r>
              <a:rPr lang="en-US" sz="2000" kern="1200" dirty="0">
                <a:solidFill>
                  <a:schemeClr val="hlink"/>
                </a:solidFill>
                <a:latin typeface="Arial" charset="0"/>
              </a:rPr>
              <a:t>incorporate </a:t>
            </a:r>
            <a:r>
              <a:rPr lang="en-US" sz="2000" kern="1200" dirty="0" smtClean="0">
                <a:solidFill>
                  <a:schemeClr val="hlink"/>
                </a:solidFill>
                <a:latin typeface="Arial" charset="0"/>
              </a:rPr>
              <a:t>any </a:t>
            </a:r>
            <a:r>
              <a:rPr lang="en-US" sz="2000" kern="1200" dirty="0">
                <a:solidFill>
                  <a:schemeClr val="hlink"/>
                </a:solidFill>
                <a:latin typeface="Arial" charset="0"/>
              </a:rPr>
              <a:t>SOLs that are provided to them by ERCOT ISO or adjacent entities that affect their area into their studies for determining SOLs</a:t>
            </a:r>
            <a:r>
              <a:rPr lang="en-US" sz="2000" kern="1200" dirty="0" smtClean="0">
                <a:solidFill>
                  <a:schemeClr val="hlink"/>
                </a:solidFill>
                <a:latin typeface="Arial" charset="0"/>
              </a:rPr>
              <a:t>.</a:t>
            </a:r>
            <a:endParaRPr lang="en-US" sz="2400" kern="1200" dirty="0">
              <a:solidFill>
                <a:schemeClr val="hlink"/>
              </a:solidFill>
              <a:latin typeface="Arial" charset="0"/>
            </a:endParaRPr>
          </a:p>
          <a:p>
            <a:r>
              <a:rPr lang="en-US" sz="2400" kern="1200" dirty="0" smtClean="0">
                <a:solidFill>
                  <a:schemeClr val="hlink"/>
                </a:solidFill>
                <a:latin typeface="Arial" charset="0"/>
              </a:rPr>
              <a:t>TPs </a:t>
            </a:r>
            <a:r>
              <a:rPr lang="en-US" sz="2400" kern="1200" dirty="0">
                <a:solidFill>
                  <a:schemeClr val="hlink"/>
                </a:solidFill>
                <a:latin typeface="Arial" charset="0"/>
              </a:rPr>
              <a:t>provide </a:t>
            </a:r>
            <a:r>
              <a:rPr lang="en-US" sz="2400" kern="1200" dirty="0" smtClean="0">
                <a:solidFill>
                  <a:schemeClr val="hlink"/>
                </a:solidFill>
                <a:latin typeface="Arial" charset="0"/>
              </a:rPr>
              <a:t>SOLs </a:t>
            </a:r>
            <a:r>
              <a:rPr lang="en-US" sz="2400" kern="1200" dirty="0">
                <a:solidFill>
                  <a:schemeClr val="hlink"/>
                </a:solidFill>
                <a:latin typeface="Arial" charset="0"/>
              </a:rPr>
              <a:t>to adjacent TPs and </a:t>
            </a:r>
            <a:r>
              <a:rPr lang="en-US" sz="2400" kern="1200" dirty="0" smtClean="0">
                <a:solidFill>
                  <a:schemeClr val="hlink"/>
                </a:solidFill>
                <a:latin typeface="Arial" charset="0"/>
              </a:rPr>
              <a:t>TOPs</a:t>
            </a:r>
            <a:endParaRPr lang="en-US" sz="2400" kern="1200" dirty="0">
              <a:solidFill>
                <a:schemeClr val="hlink"/>
              </a:solidFill>
              <a:latin typeface="Arial" charset="0"/>
            </a:endParaRPr>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25</a:t>
            </a:fld>
            <a:endParaRPr lang="en-US"/>
          </a:p>
        </p:txBody>
      </p:sp>
    </p:spTree>
    <p:extLst>
      <p:ext uri="{BB962C8B-B14F-4D97-AF65-F5344CB8AC3E}">
        <p14:creationId xmlns:p14="http://schemas.microsoft.com/office/powerpoint/2010/main" val="27740475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533400" y="3048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4400" b="1">
                <a:solidFill>
                  <a:schemeClr val="accent2"/>
                </a:solidFill>
              </a:rPr>
              <a:t>Summary</a:t>
            </a:r>
          </a:p>
        </p:txBody>
      </p:sp>
      <p:sp>
        <p:nvSpPr>
          <p:cNvPr id="8195" name="Rectangle 3"/>
          <p:cNvSpPr>
            <a:spLocks noChangeArrowheads="1"/>
          </p:cNvSpPr>
          <p:nvPr/>
        </p:nvSpPr>
        <p:spPr bwMode="auto">
          <a:xfrm>
            <a:off x="533400" y="1371600"/>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chemeClr val="accent2"/>
              </a:buClr>
              <a:buSzPct val="125000"/>
              <a:buFont typeface="Arial" panose="020B0604020202020204" pitchFamily="34" charset="0"/>
              <a:buChar char="•"/>
            </a:pPr>
            <a:r>
              <a:rPr lang="en-US" altLang="en-US" sz="2800" dirty="0" smtClean="0">
                <a:solidFill>
                  <a:schemeClr val="hlink"/>
                </a:solidFill>
              </a:rPr>
              <a:t>The SOL Methodology ensures that SOLs used in the reliable operation of the ERCOT System are determined based on an established methodology.</a:t>
            </a:r>
          </a:p>
          <a:p>
            <a:pPr eaLnBrk="1" hangingPunct="1">
              <a:spcBef>
                <a:spcPct val="20000"/>
              </a:spcBef>
              <a:buClr>
                <a:schemeClr val="accent2"/>
              </a:buClr>
              <a:buSzPct val="125000"/>
              <a:buFont typeface="Arial" panose="020B0604020202020204" pitchFamily="34" charset="0"/>
              <a:buChar char="•"/>
            </a:pPr>
            <a:r>
              <a:rPr lang="en-US" altLang="en-US" sz="2800" dirty="0" smtClean="0">
                <a:solidFill>
                  <a:schemeClr val="hlink"/>
                </a:solidFill>
              </a:rPr>
              <a:t>The SOL is the most restrictive of all ratings or limits on a BES facility or element.</a:t>
            </a:r>
          </a:p>
          <a:p>
            <a:pPr eaLnBrk="1" hangingPunct="1">
              <a:spcBef>
                <a:spcPct val="20000"/>
              </a:spcBef>
              <a:buClr>
                <a:schemeClr val="accent2"/>
              </a:buClr>
              <a:buSzPct val="125000"/>
              <a:buFont typeface="Arial" panose="020B0604020202020204" pitchFamily="34" charset="0"/>
              <a:buChar char="•"/>
            </a:pPr>
            <a:r>
              <a:rPr lang="en-US" altLang="en-US" sz="2800" dirty="0" smtClean="0">
                <a:solidFill>
                  <a:schemeClr val="hlink"/>
                </a:solidFill>
              </a:rPr>
              <a:t>IROLs are the subset of SOLs that meet the IROL criteria.</a:t>
            </a:r>
          </a:p>
          <a:p>
            <a:pPr eaLnBrk="1" hangingPunct="1">
              <a:spcBef>
                <a:spcPct val="20000"/>
              </a:spcBef>
              <a:buClr>
                <a:schemeClr val="accent2"/>
              </a:buClr>
              <a:buSzPct val="125000"/>
              <a:buFont typeface="Arial" panose="020B0604020202020204" pitchFamily="34" charset="0"/>
              <a:buChar char="•"/>
            </a:pPr>
            <a:r>
              <a:rPr lang="en-US" altLang="en-US" sz="2800" dirty="0" smtClean="0">
                <a:solidFill>
                  <a:schemeClr val="hlink"/>
                </a:solidFill>
              </a:rPr>
              <a:t>SOLs are distributed amongst TPs, TOPs, and ERCOT ISO.</a:t>
            </a:r>
          </a:p>
        </p:txBody>
      </p:sp>
      <p:sp>
        <p:nvSpPr>
          <p:cNvPr id="2" name="Slide Number Placeholder 1"/>
          <p:cNvSpPr>
            <a:spLocks noGrp="1"/>
          </p:cNvSpPr>
          <p:nvPr>
            <p:ph type="sldNum" sz="quarter" idx="12"/>
          </p:nvPr>
        </p:nvSpPr>
        <p:spPr/>
        <p:txBody>
          <a:bodyPr/>
          <a:lstStyle/>
          <a:p>
            <a:pPr>
              <a:defRPr/>
            </a:pPr>
            <a:fld id="{CAFA289C-E77B-49BE-BA34-A313741B5468}"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533400" y="164237"/>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4400" b="1" dirty="0">
                <a:solidFill>
                  <a:schemeClr val="accent2"/>
                </a:solidFill>
              </a:rPr>
              <a:t>References</a:t>
            </a:r>
          </a:p>
        </p:txBody>
      </p:sp>
      <p:sp>
        <p:nvSpPr>
          <p:cNvPr id="9219" name="Rectangle 3"/>
          <p:cNvSpPr>
            <a:spLocks noChangeArrowheads="1"/>
          </p:cNvSpPr>
          <p:nvPr/>
        </p:nvSpPr>
        <p:spPr bwMode="auto">
          <a:xfrm>
            <a:off x="535619" y="990600"/>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indent="0" eaLnBrk="1" hangingPunct="1">
              <a:spcBef>
                <a:spcPct val="20000"/>
              </a:spcBef>
              <a:buClr>
                <a:schemeClr val="accent2"/>
              </a:buClr>
              <a:buSzPct val="125000"/>
            </a:pPr>
            <a:r>
              <a:rPr lang="en-US" altLang="en-US" sz="2000" dirty="0" smtClean="0">
                <a:solidFill>
                  <a:schemeClr val="hlink"/>
                </a:solidFill>
              </a:rPr>
              <a:t>1.) </a:t>
            </a:r>
            <a:r>
              <a:rPr lang="en-US" altLang="en-US" sz="2000" b="1" dirty="0" smtClean="0">
                <a:solidFill>
                  <a:schemeClr val="hlink"/>
                </a:solidFill>
              </a:rPr>
              <a:t>NERC Glossary of Terms</a:t>
            </a:r>
          </a:p>
          <a:p>
            <a:pPr marL="0" indent="0" eaLnBrk="1" hangingPunct="1">
              <a:spcBef>
                <a:spcPct val="20000"/>
              </a:spcBef>
              <a:buClr>
                <a:schemeClr val="accent2"/>
              </a:buClr>
              <a:buSzPct val="125000"/>
            </a:pPr>
            <a:r>
              <a:rPr lang="en-US" altLang="en-US" sz="2000" dirty="0" smtClean="0">
                <a:solidFill>
                  <a:schemeClr val="hlink"/>
                </a:solidFill>
                <a:hlinkClick r:id="rId3"/>
              </a:rPr>
              <a:t>http://www.nerc.com/pa/Stand/Glossary%20of%20Terms/Glossary_of_Terms.pdf</a:t>
            </a:r>
            <a:endParaRPr lang="en-US" altLang="en-US" sz="2000" dirty="0">
              <a:solidFill>
                <a:schemeClr val="hlink"/>
              </a:solidFill>
            </a:endParaRPr>
          </a:p>
          <a:p>
            <a:pPr marL="0" indent="0" eaLnBrk="1" hangingPunct="1">
              <a:spcBef>
                <a:spcPct val="20000"/>
              </a:spcBef>
              <a:buClr>
                <a:schemeClr val="accent2"/>
              </a:buClr>
              <a:buSzPct val="125000"/>
            </a:pPr>
            <a:r>
              <a:rPr lang="en-US" altLang="en-US" sz="2000" dirty="0" smtClean="0">
                <a:solidFill>
                  <a:schemeClr val="hlink"/>
                </a:solidFill>
              </a:rPr>
              <a:t>2.) </a:t>
            </a:r>
            <a:r>
              <a:rPr lang="en-US" altLang="en-US" sz="2000" b="1" dirty="0" smtClean="0">
                <a:solidFill>
                  <a:schemeClr val="hlink"/>
                </a:solidFill>
              </a:rPr>
              <a:t>NERC Reliability Standards</a:t>
            </a:r>
          </a:p>
          <a:p>
            <a:pPr marL="0" indent="0" eaLnBrk="1" hangingPunct="1">
              <a:spcBef>
                <a:spcPct val="20000"/>
              </a:spcBef>
              <a:buClr>
                <a:schemeClr val="accent2"/>
              </a:buClr>
              <a:buSzPct val="125000"/>
            </a:pPr>
            <a:r>
              <a:rPr lang="en-US" altLang="en-US" sz="2000" dirty="0" smtClean="0">
                <a:solidFill>
                  <a:schemeClr val="hlink"/>
                </a:solidFill>
                <a:hlinkClick r:id="rId4"/>
              </a:rPr>
              <a:t>http://www.nerc.com/pa/Stand/Reliability%20Standards%20Complete%20Set/RSCompleteSet.pdf</a:t>
            </a:r>
            <a:endParaRPr lang="en-US" altLang="en-US" sz="2000" dirty="0">
              <a:solidFill>
                <a:schemeClr val="hlink"/>
              </a:solidFill>
            </a:endParaRPr>
          </a:p>
          <a:p>
            <a:pPr marL="0" indent="0" eaLnBrk="1" hangingPunct="1">
              <a:spcBef>
                <a:spcPct val="20000"/>
              </a:spcBef>
              <a:buClr>
                <a:schemeClr val="accent2"/>
              </a:buClr>
              <a:buSzPct val="125000"/>
            </a:pPr>
            <a:r>
              <a:rPr lang="en-US" altLang="en-US" sz="2000" dirty="0" smtClean="0">
                <a:solidFill>
                  <a:schemeClr val="hlink"/>
                </a:solidFill>
              </a:rPr>
              <a:t>3.) </a:t>
            </a:r>
            <a:r>
              <a:rPr lang="en-US" altLang="en-US" sz="2000" b="1" dirty="0" smtClean="0">
                <a:solidFill>
                  <a:schemeClr val="hlink"/>
                </a:solidFill>
              </a:rPr>
              <a:t>ERCOT Operating Guides</a:t>
            </a:r>
          </a:p>
          <a:p>
            <a:pPr marL="0" indent="0" eaLnBrk="1" hangingPunct="1">
              <a:spcBef>
                <a:spcPct val="20000"/>
              </a:spcBef>
              <a:buClr>
                <a:schemeClr val="accent2"/>
              </a:buClr>
              <a:buSzPct val="125000"/>
            </a:pPr>
            <a:r>
              <a:rPr lang="en-US" altLang="en-US" sz="2000" dirty="0" smtClean="0">
                <a:solidFill>
                  <a:schemeClr val="hlink"/>
                </a:solidFill>
                <a:hlinkClick r:id="rId5"/>
              </a:rPr>
              <a:t>http://www.ercot.com/content/mktrules/guides/noperating/2013/1007/October_7,_2013_Nodal_Operating_Guides.pdf</a:t>
            </a:r>
            <a:endParaRPr lang="en-US" altLang="en-US" sz="2000" dirty="0" smtClean="0">
              <a:solidFill>
                <a:schemeClr val="hlink"/>
              </a:solidFill>
            </a:endParaRPr>
          </a:p>
          <a:p>
            <a:pPr marL="0" indent="0" eaLnBrk="1" hangingPunct="1">
              <a:spcBef>
                <a:spcPct val="20000"/>
              </a:spcBef>
              <a:buClr>
                <a:schemeClr val="accent2"/>
              </a:buClr>
              <a:buSzPct val="125000"/>
            </a:pPr>
            <a:r>
              <a:rPr lang="en-US" altLang="en-US" sz="2000" dirty="0">
                <a:solidFill>
                  <a:schemeClr val="hlink"/>
                </a:solidFill>
              </a:rPr>
              <a:t>4.) </a:t>
            </a:r>
            <a:r>
              <a:rPr lang="en-US" sz="2000" b="1" dirty="0" smtClean="0">
                <a:solidFill>
                  <a:schemeClr val="hlink"/>
                </a:solidFill>
              </a:rPr>
              <a:t>Arizona-Southern California Outages on September 8, 2011</a:t>
            </a:r>
          </a:p>
          <a:p>
            <a:pPr marL="0" indent="0" eaLnBrk="1" hangingPunct="1">
              <a:spcBef>
                <a:spcPct val="20000"/>
              </a:spcBef>
              <a:buClr>
                <a:schemeClr val="accent2"/>
              </a:buClr>
              <a:buSzPct val="125000"/>
            </a:pPr>
            <a:r>
              <a:rPr lang="en-US" altLang="en-US" sz="2000" dirty="0">
                <a:solidFill>
                  <a:schemeClr val="hlink"/>
                </a:solidFill>
                <a:hlinkClick r:id="rId6"/>
              </a:rPr>
              <a:t>http://www.ferc.gov/legal/staff-reports/04-27-2012-ferc-nerc-report.pdf</a:t>
            </a:r>
            <a:endParaRPr lang="en-US" altLang="en-US" sz="2000" dirty="0">
              <a:solidFill>
                <a:schemeClr val="hlink"/>
              </a:solidFill>
            </a:endParaRPr>
          </a:p>
          <a:p>
            <a:pPr marL="0" indent="0" eaLnBrk="1" hangingPunct="1">
              <a:spcBef>
                <a:spcPct val="20000"/>
              </a:spcBef>
              <a:buClr>
                <a:schemeClr val="accent2"/>
              </a:buClr>
              <a:buSzPct val="125000"/>
            </a:pPr>
            <a:r>
              <a:rPr lang="en-US" altLang="en-US" sz="2000" dirty="0">
                <a:solidFill>
                  <a:schemeClr val="hlink"/>
                </a:solidFill>
              </a:rPr>
              <a:t>5.) </a:t>
            </a:r>
            <a:r>
              <a:rPr lang="en-US" altLang="en-US" sz="2000" b="1" dirty="0" smtClean="0">
                <a:solidFill>
                  <a:schemeClr val="hlink"/>
                </a:solidFill>
              </a:rPr>
              <a:t>ERCOT System Operating Limit Methodology for the Planning and Operations Horizon</a:t>
            </a:r>
          </a:p>
          <a:p>
            <a:pPr marL="0" indent="0" eaLnBrk="1" hangingPunct="1">
              <a:spcBef>
                <a:spcPct val="20000"/>
              </a:spcBef>
              <a:buClr>
                <a:schemeClr val="accent2"/>
              </a:buClr>
              <a:buSzPct val="125000"/>
            </a:pPr>
            <a:r>
              <a:rPr lang="en-US" altLang="en-US" sz="2000" dirty="0">
                <a:solidFill>
                  <a:schemeClr val="hlink"/>
                </a:solidFill>
                <a:hlinkClick r:id="rId7"/>
              </a:rPr>
              <a:t>http://</a:t>
            </a:r>
            <a:r>
              <a:rPr lang="en-US" altLang="en-US" sz="2000" dirty="0" smtClean="0">
                <a:solidFill>
                  <a:schemeClr val="hlink"/>
                </a:solidFill>
                <a:hlinkClick r:id="rId7"/>
              </a:rPr>
              <a:t>planning.ercot.com/login/login</a:t>
            </a:r>
            <a:r>
              <a:rPr lang="en-US" altLang="en-US" sz="2000" dirty="0" smtClean="0">
                <a:solidFill>
                  <a:schemeClr val="hlink"/>
                </a:solidFill>
              </a:rPr>
              <a:t> (</a:t>
            </a:r>
            <a:r>
              <a:rPr lang="en-US" sz="2000" dirty="0">
                <a:solidFill>
                  <a:schemeClr val="hlink"/>
                </a:solidFill>
              </a:rPr>
              <a:t>Home   &gt;  Procedures   &gt;  Planning Horizon Limits Documents. </a:t>
            </a:r>
            <a:r>
              <a:rPr lang="en-US" sz="2000" dirty="0" smtClean="0"/>
              <a:t>)</a:t>
            </a:r>
            <a:endParaRPr lang="en-US" altLang="en-US" sz="2000" dirty="0">
              <a:solidFill>
                <a:schemeClr val="hlink"/>
              </a:solidFill>
            </a:endParaRPr>
          </a:p>
          <a:p>
            <a:pPr marL="0" indent="0" eaLnBrk="1" hangingPunct="1">
              <a:spcBef>
                <a:spcPct val="20000"/>
              </a:spcBef>
              <a:buClr>
                <a:schemeClr val="accent2"/>
              </a:buClr>
              <a:buSzPct val="125000"/>
            </a:pPr>
            <a:endParaRPr lang="en-US" altLang="en-US" sz="2000" b="1" dirty="0">
              <a:solidFill>
                <a:schemeClr val="hlink"/>
              </a:solidFill>
            </a:endParaRPr>
          </a:p>
          <a:p>
            <a:pPr eaLnBrk="1" hangingPunct="1">
              <a:spcBef>
                <a:spcPct val="20000"/>
              </a:spcBef>
              <a:buClr>
                <a:schemeClr val="accent2"/>
              </a:buClr>
              <a:buSzPct val="125000"/>
              <a:buFont typeface="Wingdings" pitchFamily="2" charset="2"/>
              <a:buChar char="ü"/>
            </a:pPr>
            <a:endParaRPr lang="en-US" altLang="en-US" sz="2000" dirty="0" smtClean="0">
              <a:solidFill>
                <a:schemeClr val="hlink"/>
              </a:solidFill>
            </a:endParaRPr>
          </a:p>
          <a:p>
            <a:pPr eaLnBrk="1" hangingPunct="1">
              <a:spcBef>
                <a:spcPct val="20000"/>
              </a:spcBef>
              <a:buClr>
                <a:schemeClr val="accent2"/>
              </a:buClr>
              <a:buSzPct val="125000"/>
              <a:buFont typeface="Wingdings" pitchFamily="2" charset="2"/>
              <a:buChar char="ü"/>
            </a:pPr>
            <a:endParaRPr lang="en-US" altLang="en-US" sz="2000" dirty="0">
              <a:solidFill>
                <a:schemeClr val="hlink"/>
              </a:solidFill>
            </a:endParaRPr>
          </a:p>
          <a:p>
            <a:pPr eaLnBrk="1" hangingPunct="1">
              <a:spcBef>
                <a:spcPct val="20000"/>
              </a:spcBef>
              <a:buClr>
                <a:schemeClr val="accent2"/>
              </a:buClr>
              <a:buSzPct val="125000"/>
              <a:buFont typeface="Wingdings" pitchFamily="2" charset="2"/>
              <a:buChar char="ü"/>
            </a:pPr>
            <a:endParaRPr lang="en-US" altLang="en-US" sz="3200" dirty="0">
              <a:solidFill>
                <a:schemeClr val="hlink"/>
              </a:solidFill>
            </a:endParaRPr>
          </a:p>
        </p:txBody>
      </p:sp>
      <p:sp>
        <p:nvSpPr>
          <p:cNvPr id="2" name="Slide Number Placeholder 1"/>
          <p:cNvSpPr>
            <a:spLocks noGrp="1"/>
          </p:cNvSpPr>
          <p:nvPr>
            <p:ph type="sldNum" sz="quarter" idx="12"/>
          </p:nvPr>
        </p:nvSpPr>
        <p:spPr/>
        <p:txBody>
          <a:bodyPr/>
          <a:lstStyle/>
          <a:p>
            <a:pPr>
              <a:defRPr/>
            </a:pPr>
            <a:fld id="{CAFA289C-E77B-49BE-BA34-A313741B5468}"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533400" y="304800"/>
            <a:ext cx="8229600" cy="1143000"/>
          </a:xfrm>
          <a:prstGeom prst="rect">
            <a:avLst/>
          </a:prstGeom>
          <a:noFill/>
          <a:ln>
            <a:noFill/>
          </a:ln>
          <a:effectLst>
            <a:outerShdw dist="35921" dir="2700000" algn="ctr" rotWithShape="0">
              <a:schemeClr val="hlink"/>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4400" b="1">
                <a:solidFill>
                  <a:schemeClr val="accent2"/>
                </a:solidFill>
              </a:rPr>
              <a:t>Questions</a:t>
            </a:r>
          </a:p>
        </p:txBody>
      </p:sp>
      <p:sp>
        <p:nvSpPr>
          <p:cNvPr id="10243" name="Rectangle 3"/>
          <p:cNvSpPr>
            <a:spLocks noChangeArrowheads="1"/>
          </p:cNvSpPr>
          <p:nvPr/>
        </p:nvSpPr>
        <p:spPr bwMode="auto">
          <a:xfrm>
            <a:off x="3429000" y="1295400"/>
            <a:ext cx="2438400" cy="4114800"/>
          </a:xfrm>
          <a:prstGeom prst="rect">
            <a:avLst/>
          </a:prstGeom>
          <a:noFill/>
          <a:ln>
            <a:noFill/>
          </a:ln>
          <a:effectLst>
            <a:outerShdw dist="71842" dir="2700000" algn="ctr" rotWithShape="0">
              <a:schemeClr val="accent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chemeClr val="accent2"/>
              </a:buClr>
              <a:buSzPct val="125000"/>
              <a:buFont typeface="Wingdings" pitchFamily="2" charset="2"/>
              <a:buNone/>
            </a:pPr>
            <a:r>
              <a:rPr lang="en-US" altLang="en-US" sz="30000">
                <a:solidFill>
                  <a:schemeClr val="hlink"/>
                </a:solidFill>
              </a:rPr>
              <a:t>?</a:t>
            </a:r>
          </a:p>
        </p:txBody>
      </p:sp>
      <p:sp>
        <p:nvSpPr>
          <p:cNvPr id="10244" name="Rectangle 5"/>
          <p:cNvSpPr>
            <a:spLocks noChangeArrowheads="1"/>
          </p:cNvSpPr>
          <p:nvPr/>
        </p:nvSpPr>
        <p:spPr bwMode="auto">
          <a:xfrm>
            <a:off x="3429000" y="1295400"/>
            <a:ext cx="2438400" cy="4114800"/>
          </a:xfrm>
          <a:prstGeom prst="rect">
            <a:avLst/>
          </a:prstGeom>
          <a:noFill/>
          <a:ln>
            <a:noFill/>
          </a:ln>
          <a:effectLst>
            <a:outerShdw dist="81320" dir="13119588" algn="ctr" rotWithShape="0">
              <a:schemeClr val="accent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chemeClr val="accent2"/>
              </a:buClr>
              <a:buSzPct val="125000"/>
              <a:buFont typeface="Wingdings" pitchFamily="2" charset="2"/>
              <a:buNone/>
            </a:pPr>
            <a:r>
              <a:rPr lang="en-US" altLang="en-US" sz="30000">
                <a:solidFill>
                  <a:schemeClr val="hlink"/>
                </a:solidFill>
              </a:rPr>
              <a:t>?</a:t>
            </a:r>
          </a:p>
        </p:txBody>
      </p:sp>
      <p:sp>
        <p:nvSpPr>
          <p:cNvPr id="2" name="Slide Number Placeholder 1"/>
          <p:cNvSpPr>
            <a:spLocks noGrp="1"/>
          </p:cNvSpPr>
          <p:nvPr>
            <p:ph type="sldNum" sz="quarter" idx="12"/>
          </p:nvPr>
        </p:nvSpPr>
        <p:spPr/>
        <p:txBody>
          <a:bodyPr/>
          <a:lstStyle/>
          <a:p>
            <a:pPr>
              <a:defRPr/>
            </a:pPr>
            <a:fld id="{CAFA289C-E77B-49BE-BA34-A313741B5468}"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219200"/>
            <a:ext cx="7467600" cy="3179012"/>
          </a:xfrm>
          <a:prstGeom prst="rect">
            <a:avLst/>
          </a:prstGeom>
        </p:spPr>
        <p:txBody>
          <a:bodyPr wrap="square">
            <a:spAutoFit/>
          </a:bodyPr>
          <a:lstStyle/>
          <a:p>
            <a:pPr marL="342900" lvl="0" indent="-342900" eaLnBrk="0" hangingPunct="0">
              <a:lnSpc>
                <a:spcPct val="105000"/>
              </a:lnSpc>
              <a:spcBef>
                <a:spcPts val="0"/>
              </a:spcBef>
              <a:spcAft>
                <a:spcPts val="0"/>
              </a:spcAft>
              <a:tabLst>
                <a:tab pos="457200" algn="l"/>
              </a:tabLst>
            </a:pPr>
            <a:r>
              <a:rPr lang="en-US" sz="2400" dirty="0" smtClean="0">
                <a:solidFill>
                  <a:srgbClr val="000000"/>
                </a:solidFill>
                <a:latin typeface="Calibri" panose="020F0502020204030204" pitchFamily="34" charset="0"/>
                <a:ea typeface="Times New Roman"/>
                <a:cs typeface="Times New Roman"/>
              </a:rPr>
              <a:t>1.  The </a:t>
            </a:r>
            <a:r>
              <a:rPr lang="en-US" sz="2400" dirty="0">
                <a:solidFill>
                  <a:srgbClr val="000000"/>
                </a:solidFill>
                <a:latin typeface="Calibri" panose="020F0502020204030204" pitchFamily="34" charset="0"/>
                <a:ea typeface="Times New Roman"/>
                <a:cs typeface="Times New Roman"/>
              </a:rPr>
              <a:t>purpose of </a:t>
            </a:r>
            <a:r>
              <a:rPr lang="en-US" sz="2400" dirty="0" smtClean="0">
                <a:solidFill>
                  <a:srgbClr val="000000"/>
                </a:solidFill>
                <a:latin typeface="Calibri" panose="020F0502020204030204" pitchFamily="34" charset="0"/>
                <a:ea typeface="Times New Roman"/>
                <a:cs typeface="Times New Roman"/>
              </a:rPr>
              <a:t>the ERCOT </a:t>
            </a:r>
            <a:r>
              <a:rPr lang="en-US" sz="2400" dirty="0">
                <a:solidFill>
                  <a:srgbClr val="000000"/>
                </a:solidFill>
                <a:latin typeface="Calibri" panose="020F0502020204030204" pitchFamily="34" charset="0"/>
                <a:ea typeface="Times New Roman"/>
                <a:cs typeface="Times New Roman"/>
              </a:rPr>
              <a:t>SOL methodology is to ensure System Operating Limits (SOLs) is determined based on a ______________ ______________? </a:t>
            </a:r>
            <a:endParaRPr lang="en-US" sz="2400" dirty="0">
              <a:latin typeface="Calibri" panose="020F0502020204030204" pitchFamily="34" charset="0"/>
              <a:ea typeface="Times New Roman"/>
            </a:endParaRPr>
          </a:p>
          <a:p>
            <a:pPr marL="457200" eaLnBrk="0" hangingPunct="0">
              <a:lnSpc>
                <a:spcPct val="105000"/>
              </a:lnSpc>
              <a:spcBef>
                <a:spcPts val="0"/>
              </a:spcBef>
              <a:spcAft>
                <a:spcPts val="0"/>
              </a:spcAft>
            </a:pPr>
            <a:r>
              <a:rPr lang="en-US" sz="2400" dirty="0">
                <a:latin typeface="Calibri" panose="020F0502020204030204" pitchFamily="34" charset="0"/>
                <a:ea typeface="Times New Roman"/>
              </a:rPr>
              <a:t> </a:t>
            </a:r>
          </a:p>
          <a:p>
            <a:pPr marL="342900" lvl="0" indent="-342900" eaLnBrk="0" hangingPunct="0">
              <a:lnSpc>
                <a:spcPct val="105000"/>
              </a:lnSpc>
              <a:spcBef>
                <a:spcPts val="0"/>
              </a:spcBef>
              <a:spcAft>
                <a:spcPts val="0"/>
              </a:spcAft>
              <a:buFont typeface="+mj-lt"/>
              <a:buAutoNum type="alphaLcParenR"/>
              <a:tabLst>
                <a:tab pos="457200" algn="l"/>
              </a:tabLst>
            </a:pPr>
            <a:r>
              <a:rPr lang="en-US" sz="2400" dirty="0" smtClean="0">
                <a:solidFill>
                  <a:srgbClr val="000000"/>
                </a:solidFill>
                <a:latin typeface="Calibri" panose="020F0502020204030204" pitchFamily="34" charset="0"/>
                <a:ea typeface="Times New Roman"/>
                <a:cs typeface="Times New Roman"/>
              </a:rPr>
              <a:t>established </a:t>
            </a:r>
            <a:r>
              <a:rPr lang="en-US" sz="2400" dirty="0">
                <a:solidFill>
                  <a:srgbClr val="000000"/>
                </a:solidFill>
                <a:latin typeface="Calibri" panose="020F0502020204030204" pitchFamily="34" charset="0"/>
                <a:ea typeface="Times New Roman"/>
                <a:cs typeface="Times New Roman"/>
              </a:rPr>
              <a:t>methodology</a:t>
            </a:r>
            <a:endParaRPr lang="en-US" sz="2400" dirty="0">
              <a:latin typeface="Calibri" panose="020F0502020204030204" pitchFamily="34" charset="0"/>
              <a:ea typeface="Times New Roman"/>
            </a:endParaRPr>
          </a:p>
          <a:p>
            <a:pPr marL="342900" lvl="0" indent="-342900" eaLnBrk="0" hangingPunct="0">
              <a:lnSpc>
                <a:spcPct val="105000"/>
              </a:lnSpc>
              <a:spcBef>
                <a:spcPts val="0"/>
              </a:spcBef>
              <a:spcAft>
                <a:spcPts val="0"/>
              </a:spcAft>
              <a:buFont typeface="+mj-lt"/>
              <a:buAutoNum type="alphaLcParenR"/>
              <a:tabLst>
                <a:tab pos="457200" algn="l"/>
              </a:tabLst>
            </a:pPr>
            <a:r>
              <a:rPr lang="en-US" sz="2400" dirty="0" smtClean="0">
                <a:solidFill>
                  <a:srgbClr val="000000"/>
                </a:solidFill>
                <a:latin typeface="Calibri" panose="020F0502020204030204" pitchFamily="34" charset="0"/>
                <a:ea typeface="Times New Roman"/>
                <a:cs typeface="Times New Roman"/>
              </a:rPr>
              <a:t>load forecast</a:t>
            </a:r>
            <a:endParaRPr lang="en-US" sz="2400" dirty="0">
              <a:latin typeface="Calibri" panose="020F0502020204030204" pitchFamily="34" charset="0"/>
              <a:ea typeface="Times New Roman"/>
            </a:endParaRPr>
          </a:p>
          <a:p>
            <a:pPr marL="342900" lvl="0" indent="-342900" eaLnBrk="0" hangingPunct="0">
              <a:lnSpc>
                <a:spcPct val="105000"/>
              </a:lnSpc>
              <a:spcBef>
                <a:spcPts val="0"/>
              </a:spcBef>
              <a:spcAft>
                <a:spcPts val="0"/>
              </a:spcAft>
              <a:buFont typeface="+mj-lt"/>
              <a:buAutoNum type="alphaLcParenR"/>
              <a:tabLst>
                <a:tab pos="457200" algn="l"/>
              </a:tabLst>
            </a:pPr>
            <a:r>
              <a:rPr lang="en-US" sz="2400" dirty="0" smtClean="0">
                <a:solidFill>
                  <a:srgbClr val="000000"/>
                </a:solidFill>
                <a:latin typeface="Calibri" panose="020F0502020204030204" pitchFamily="34" charset="0"/>
                <a:ea typeface="Times New Roman"/>
                <a:cs typeface="Times New Roman"/>
              </a:rPr>
              <a:t>network model</a:t>
            </a:r>
            <a:endParaRPr lang="en-US" sz="2400" dirty="0">
              <a:latin typeface="Calibri" panose="020F0502020204030204" pitchFamily="34" charset="0"/>
              <a:ea typeface="Times New Roman"/>
            </a:endParaRPr>
          </a:p>
          <a:p>
            <a:pPr marL="342900" lvl="0" indent="-342900" eaLnBrk="0" hangingPunct="0">
              <a:lnSpc>
                <a:spcPct val="105000"/>
              </a:lnSpc>
              <a:spcBef>
                <a:spcPts val="0"/>
              </a:spcBef>
              <a:spcAft>
                <a:spcPts val="0"/>
              </a:spcAft>
              <a:buFont typeface="+mj-lt"/>
              <a:buAutoNum type="alphaLcParenR"/>
              <a:tabLst>
                <a:tab pos="457200" algn="l"/>
              </a:tabLst>
            </a:pPr>
            <a:r>
              <a:rPr lang="en-US" sz="2400" dirty="0" smtClean="0">
                <a:solidFill>
                  <a:srgbClr val="000000"/>
                </a:solidFill>
                <a:latin typeface="Calibri" panose="020F0502020204030204" pitchFamily="34" charset="0"/>
                <a:ea typeface="Times New Roman"/>
                <a:cs typeface="Times New Roman"/>
              </a:rPr>
              <a:t>increased </a:t>
            </a:r>
            <a:r>
              <a:rPr lang="en-US" sz="2400" dirty="0">
                <a:solidFill>
                  <a:srgbClr val="000000"/>
                </a:solidFill>
                <a:latin typeface="Calibri" panose="020F0502020204030204" pitchFamily="34" charset="0"/>
                <a:ea typeface="Times New Roman"/>
                <a:cs typeface="Times New Roman"/>
              </a:rPr>
              <a:t>clarity</a:t>
            </a:r>
            <a:endParaRPr lang="en-US" sz="2400" dirty="0">
              <a:effectLst/>
              <a:latin typeface="Calibri" panose="020F0502020204030204" pitchFamily="34" charset="0"/>
              <a:ea typeface="Times New Roman"/>
            </a:endParaRPr>
          </a:p>
        </p:txBody>
      </p:sp>
      <p:sp>
        <p:nvSpPr>
          <p:cNvPr id="3" name="Slide Number Placeholder 2"/>
          <p:cNvSpPr>
            <a:spLocks noGrp="1"/>
          </p:cNvSpPr>
          <p:nvPr>
            <p:ph type="sldNum" sz="quarter" idx="12"/>
          </p:nvPr>
        </p:nvSpPr>
        <p:spPr/>
        <p:txBody>
          <a:bodyPr/>
          <a:lstStyle/>
          <a:p>
            <a:pPr>
              <a:defRPr/>
            </a:pPr>
            <a:fld id="{365145D5-0BE6-4788-BD4C-168A0054EBAB}" type="slidenum">
              <a:rPr lang="en-US" smtClean="0"/>
              <a:pPr>
                <a:defRPr/>
              </a:pPr>
              <a:t>29</a:t>
            </a:fld>
            <a:endParaRPr lang="en-US"/>
          </a:p>
        </p:txBody>
      </p:sp>
    </p:spTree>
    <p:extLst>
      <p:ext uri="{BB962C8B-B14F-4D97-AF65-F5344CB8AC3E}">
        <p14:creationId xmlns:p14="http://schemas.microsoft.com/office/powerpoint/2010/main" val="3807678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533400" y="3048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4000" b="1" dirty="0" smtClean="0">
                <a:solidFill>
                  <a:schemeClr val="accent2"/>
                </a:solidFill>
              </a:rPr>
              <a:t>Purpose of ERCOT SOL Methodology</a:t>
            </a:r>
            <a:endParaRPr lang="en-US" altLang="en-US" sz="4000" b="1" dirty="0">
              <a:solidFill>
                <a:schemeClr val="accent2"/>
              </a:solidFill>
            </a:endParaRPr>
          </a:p>
        </p:txBody>
      </p:sp>
      <p:sp>
        <p:nvSpPr>
          <p:cNvPr id="6147" name="Rectangle 3"/>
          <p:cNvSpPr>
            <a:spLocks noChangeArrowheads="1"/>
          </p:cNvSpPr>
          <p:nvPr/>
        </p:nvSpPr>
        <p:spPr bwMode="auto">
          <a:xfrm>
            <a:off x="533400" y="2438400"/>
            <a:ext cx="8229600" cy="2636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20000"/>
              </a:spcBef>
              <a:buClr>
                <a:schemeClr val="accent2"/>
              </a:buClr>
              <a:buSzPct val="125000"/>
              <a:buFont typeface="Arial" panose="020B0604020202020204" pitchFamily="34" charset="0"/>
              <a:buChar char="•"/>
            </a:pPr>
            <a:r>
              <a:rPr lang="en-US" altLang="en-US" sz="2400" dirty="0" smtClean="0">
                <a:solidFill>
                  <a:schemeClr val="hlink"/>
                </a:solidFill>
              </a:rPr>
              <a:t>Ensure System Operating Limits (SOLs) are determined based on an established methodology</a:t>
            </a:r>
          </a:p>
          <a:p>
            <a:pPr eaLnBrk="1" hangingPunct="1">
              <a:spcBef>
                <a:spcPct val="20000"/>
              </a:spcBef>
              <a:buClr>
                <a:schemeClr val="accent2"/>
              </a:buClr>
              <a:buSzPct val="125000"/>
              <a:buFont typeface="Arial" panose="020B0604020202020204" pitchFamily="34" charset="0"/>
              <a:buChar char="•"/>
            </a:pPr>
            <a:r>
              <a:rPr lang="en-US" altLang="en-US" sz="2400" dirty="0" smtClean="0">
                <a:solidFill>
                  <a:schemeClr val="hlink"/>
                </a:solidFill>
              </a:rPr>
              <a:t>Describes the methodology for determining Interconnection Reliability Operating Limits (IROLs)</a:t>
            </a:r>
          </a:p>
          <a:p>
            <a:pPr eaLnBrk="1" hangingPunct="1">
              <a:spcBef>
                <a:spcPct val="20000"/>
              </a:spcBef>
              <a:buClr>
                <a:schemeClr val="accent2"/>
              </a:buClr>
              <a:buSzPct val="125000"/>
              <a:buFont typeface="Arial" panose="020B0604020202020204" pitchFamily="34" charset="0"/>
              <a:buChar char="•"/>
            </a:pPr>
            <a:r>
              <a:rPr lang="en-US" altLang="en-US" sz="2400" dirty="0" smtClean="0">
                <a:solidFill>
                  <a:schemeClr val="hlink"/>
                </a:solidFill>
              </a:rPr>
              <a:t>Documents communications</a:t>
            </a:r>
          </a:p>
          <a:p>
            <a:pPr marL="0" indent="0" eaLnBrk="1" hangingPunct="1">
              <a:spcBef>
                <a:spcPct val="20000"/>
              </a:spcBef>
              <a:buClr>
                <a:schemeClr val="accent2"/>
              </a:buClr>
              <a:buSzPct val="125000"/>
            </a:pPr>
            <a:endParaRPr lang="en-US" altLang="en-US" sz="3200" dirty="0">
              <a:solidFill>
                <a:schemeClr val="hlink"/>
              </a:solidFill>
            </a:endParaRPr>
          </a:p>
        </p:txBody>
      </p:sp>
      <p:sp>
        <p:nvSpPr>
          <p:cNvPr id="2" name="Slide Number Placeholder 1"/>
          <p:cNvSpPr>
            <a:spLocks noGrp="1"/>
          </p:cNvSpPr>
          <p:nvPr>
            <p:ph type="sldNum" sz="quarter" idx="12"/>
          </p:nvPr>
        </p:nvSpPr>
        <p:spPr/>
        <p:txBody>
          <a:bodyPr/>
          <a:lstStyle/>
          <a:p>
            <a:pPr>
              <a:defRPr/>
            </a:pPr>
            <a:fld id="{CAFA289C-E77B-49BE-BA34-A313741B5468}"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066800"/>
            <a:ext cx="7010400" cy="2806922"/>
          </a:xfrm>
          <a:prstGeom prst="rect">
            <a:avLst/>
          </a:prstGeom>
        </p:spPr>
        <p:txBody>
          <a:bodyPr wrap="square">
            <a:spAutoFit/>
          </a:bodyPr>
          <a:lstStyle/>
          <a:p>
            <a:pPr marL="342900" lvl="0" indent="-342900" eaLnBrk="0" hangingPunct="0">
              <a:lnSpc>
                <a:spcPct val="105000"/>
              </a:lnSpc>
              <a:spcBef>
                <a:spcPts val="0"/>
              </a:spcBef>
              <a:spcAft>
                <a:spcPts val="0"/>
              </a:spcAft>
              <a:buFont typeface="+mj-lt"/>
              <a:buAutoNum type="arabicPeriod" startAt="2"/>
              <a:tabLst>
                <a:tab pos="457200" algn="l"/>
              </a:tabLst>
            </a:pPr>
            <a:r>
              <a:rPr lang="en-US" sz="2400" dirty="0">
                <a:solidFill>
                  <a:srgbClr val="000000"/>
                </a:solidFill>
                <a:latin typeface="Calibri" panose="020F0502020204030204" pitchFamily="34" charset="0"/>
                <a:ea typeface="Times New Roman"/>
                <a:cs typeface="Times New Roman"/>
              </a:rPr>
              <a:t>Which of the </a:t>
            </a:r>
            <a:r>
              <a:rPr lang="en-US" sz="2400" dirty="0" smtClean="0">
                <a:solidFill>
                  <a:srgbClr val="000000"/>
                </a:solidFill>
                <a:latin typeface="Calibri" panose="020F0502020204030204" pitchFamily="34" charset="0"/>
                <a:ea typeface="Times New Roman"/>
                <a:cs typeface="Times New Roman"/>
              </a:rPr>
              <a:t>following </a:t>
            </a:r>
            <a:r>
              <a:rPr lang="en-US" sz="2400" dirty="0">
                <a:solidFill>
                  <a:srgbClr val="000000"/>
                </a:solidFill>
                <a:latin typeface="Calibri" panose="020F0502020204030204" pitchFamily="34" charset="0"/>
                <a:ea typeface="Times New Roman"/>
                <a:cs typeface="Times New Roman"/>
              </a:rPr>
              <a:t>NERC related </a:t>
            </a:r>
            <a:r>
              <a:rPr lang="en-US" sz="2400">
                <a:solidFill>
                  <a:srgbClr val="000000"/>
                </a:solidFill>
                <a:latin typeface="Calibri" panose="020F0502020204030204" pitchFamily="34" charset="0"/>
                <a:ea typeface="Times New Roman"/>
                <a:cs typeface="Times New Roman"/>
              </a:rPr>
              <a:t>standards </a:t>
            </a:r>
            <a:r>
              <a:rPr lang="en-US" sz="2400" smtClean="0">
                <a:solidFill>
                  <a:srgbClr val="000000"/>
                </a:solidFill>
                <a:latin typeface="Calibri" panose="020F0502020204030204" pitchFamily="34" charset="0"/>
                <a:ea typeface="Times New Roman"/>
                <a:cs typeface="Times New Roman"/>
              </a:rPr>
              <a:t>are </a:t>
            </a:r>
            <a:r>
              <a:rPr lang="en-US" sz="2400" dirty="0">
                <a:solidFill>
                  <a:srgbClr val="000000"/>
                </a:solidFill>
                <a:latin typeface="Calibri" panose="020F0502020204030204" pitchFamily="34" charset="0"/>
                <a:ea typeface="Times New Roman"/>
                <a:cs typeface="Times New Roman"/>
              </a:rPr>
              <a:t>applicable to System Operating Limits (SOLs)?</a:t>
            </a:r>
            <a:endParaRPr lang="en-US" sz="2400" dirty="0">
              <a:latin typeface="Calibri" panose="020F0502020204030204" pitchFamily="34" charset="0"/>
              <a:ea typeface="Times New Roman"/>
            </a:endParaRPr>
          </a:p>
          <a:p>
            <a:pPr marL="457200" eaLnBrk="0" hangingPunct="0">
              <a:lnSpc>
                <a:spcPct val="105000"/>
              </a:lnSpc>
              <a:spcBef>
                <a:spcPts val="0"/>
              </a:spcBef>
              <a:spcAft>
                <a:spcPts val="0"/>
              </a:spcAft>
            </a:pPr>
            <a:r>
              <a:rPr lang="en-US" sz="2400" dirty="0">
                <a:latin typeface="Calibri" panose="020F0502020204030204" pitchFamily="34" charset="0"/>
                <a:ea typeface="Times New Roman"/>
              </a:rPr>
              <a:t> </a:t>
            </a:r>
          </a:p>
          <a:p>
            <a:pPr marL="342900" lvl="0" indent="-342900" eaLnBrk="0" hangingPunct="0">
              <a:lnSpc>
                <a:spcPct val="105000"/>
              </a:lnSpc>
              <a:spcBef>
                <a:spcPts val="0"/>
              </a:spcBef>
              <a:spcAft>
                <a:spcPts val="0"/>
              </a:spcAft>
              <a:buFont typeface="+mj-lt"/>
              <a:buAutoNum type="alphaLcParenR"/>
              <a:tabLst>
                <a:tab pos="457200" algn="l"/>
              </a:tabLst>
            </a:pPr>
            <a:r>
              <a:rPr lang="en-US" sz="2400" dirty="0">
                <a:solidFill>
                  <a:srgbClr val="000000"/>
                </a:solidFill>
                <a:latin typeface="Calibri" panose="020F0502020204030204" pitchFamily="34" charset="0"/>
                <a:ea typeface="Times New Roman"/>
                <a:cs typeface="Times New Roman"/>
              </a:rPr>
              <a:t>FAC-010-2.1</a:t>
            </a:r>
            <a:endParaRPr lang="en-US" sz="2400" dirty="0">
              <a:latin typeface="Calibri" panose="020F0502020204030204" pitchFamily="34" charset="0"/>
              <a:ea typeface="Times New Roman"/>
            </a:endParaRPr>
          </a:p>
          <a:p>
            <a:pPr marL="342900" lvl="0" indent="-342900" eaLnBrk="0" hangingPunct="0">
              <a:lnSpc>
                <a:spcPct val="105000"/>
              </a:lnSpc>
              <a:spcBef>
                <a:spcPts val="0"/>
              </a:spcBef>
              <a:spcAft>
                <a:spcPts val="0"/>
              </a:spcAft>
              <a:buFont typeface="+mj-lt"/>
              <a:buAutoNum type="alphaLcParenR"/>
              <a:tabLst>
                <a:tab pos="457200" algn="l"/>
              </a:tabLst>
            </a:pPr>
            <a:r>
              <a:rPr lang="en-US" sz="2400" dirty="0">
                <a:solidFill>
                  <a:srgbClr val="000000"/>
                </a:solidFill>
                <a:latin typeface="Calibri" panose="020F0502020204030204" pitchFamily="34" charset="0"/>
                <a:ea typeface="Times New Roman"/>
                <a:cs typeface="Times New Roman"/>
              </a:rPr>
              <a:t>FAC-011-2</a:t>
            </a:r>
            <a:endParaRPr lang="en-US" sz="2400" dirty="0">
              <a:latin typeface="Calibri" panose="020F0502020204030204" pitchFamily="34" charset="0"/>
              <a:ea typeface="Times New Roman"/>
            </a:endParaRPr>
          </a:p>
          <a:p>
            <a:pPr marL="342900" lvl="0" indent="-342900" eaLnBrk="0" hangingPunct="0">
              <a:lnSpc>
                <a:spcPct val="105000"/>
              </a:lnSpc>
              <a:spcBef>
                <a:spcPts val="0"/>
              </a:spcBef>
              <a:spcAft>
                <a:spcPts val="0"/>
              </a:spcAft>
              <a:buFont typeface="+mj-lt"/>
              <a:buAutoNum type="alphaLcParenR"/>
              <a:tabLst>
                <a:tab pos="457200" algn="l"/>
              </a:tabLst>
            </a:pPr>
            <a:r>
              <a:rPr lang="en-US" sz="2400" dirty="0">
                <a:solidFill>
                  <a:srgbClr val="000000"/>
                </a:solidFill>
                <a:latin typeface="Calibri" panose="020F0502020204030204" pitchFamily="34" charset="0"/>
                <a:ea typeface="Times New Roman"/>
                <a:cs typeface="Times New Roman"/>
              </a:rPr>
              <a:t>FAC-014-2</a:t>
            </a:r>
            <a:endParaRPr lang="en-US" sz="2400" dirty="0">
              <a:latin typeface="Calibri" panose="020F0502020204030204" pitchFamily="34" charset="0"/>
              <a:ea typeface="Times New Roman"/>
            </a:endParaRPr>
          </a:p>
          <a:p>
            <a:pPr marL="342900" lvl="0" indent="-342900" eaLnBrk="0" hangingPunct="0">
              <a:lnSpc>
                <a:spcPct val="105000"/>
              </a:lnSpc>
              <a:spcBef>
                <a:spcPts val="0"/>
              </a:spcBef>
              <a:spcAft>
                <a:spcPts val="0"/>
              </a:spcAft>
              <a:buFont typeface="+mj-lt"/>
              <a:buAutoNum type="alphaLcParenR"/>
              <a:tabLst>
                <a:tab pos="457200" algn="l"/>
              </a:tabLst>
            </a:pPr>
            <a:r>
              <a:rPr lang="en-US" sz="2400" dirty="0">
                <a:solidFill>
                  <a:srgbClr val="000000"/>
                </a:solidFill>
                <a:latin typeface="Calibri" panose="020F0502020204030204" pitchFamily="34" charset="0"/>
                <a:ea typeface="Times New Roman"/>
                <a:cs typeface="Times New Roman"/>
              </a:rPr>
              <a:t>All of the above</a:t>
            </a:r>
            <a:endParaRPr lang="en-US" sz="2400" dirty="0">
              <a:effectLst/>
              <a:latin typeface="Calibri" panose="020F0502020204030204" pitchFamily="34" charset="0"/>
              <a:ea typeface="Times New Roman"/>
            </a:endParaRPr>
          </a:p>
        </p:txBody>
      </p:sp>
      <p:sp>
        <p:nvSpPr>
          <p:cNvPr id="3" name="Slide Number Placeholder 2"/>
          <p:cNvSpPr>
            <a:spLocks noGrp="1"/>
          </p:cNvSpPr>
          <p:nvPr>
            <p:ph type="sldNum" sz="quarter" idx="12"/>
          </p:nvPr>
        </p:nvSpPr>
        <p:spPr/>
        <p:txBody>
          <a:bodyPr/>
          <a:lstStyle/>
          <a:p>
            <a:pPr>
              <a:defRPr/>
            </a:pPr>
            <a:fld id="{365145D5-0BE6-4788-BD4C-168A0054EBAB}" type="slidenum">
              <a:rPr lang="en-US" smtClean="0"/>
              <a:pPr>
                <a:defRPr/>
              </a:pPr>
              <a:t>30</a:t>
            </a:fld>
            <a:endParaRPr lang="en-US"/>
          </a:p>
        </p:txBody>
      </p:sp>
    </p:spTree>
    <p:extLst>
      <p:ext uri="{BB962C8B-B14F-4D97-AF65-F5344CB8AC3E}">
        <p14:creationId xmlns:p14="http://schemas.microsoft.com/office/powerpoint/2010/main" val="525155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98359" y="990600"/>
            <a:ext cx="7315200" cy="3179012"/>
          </a:xfrm>
          <a:prstGeom prst="rect">
            <a:avLst/>
          </a:prstGeom>
        </p:spPr>
        <p:txBody>
          <a:bodyPr wrap="square">
            <a:spAutoFit/>
          </a:bodyPr>
          <a:lstStyle/>
          <a:p>
            <a:pPr marL="342900" lvl="0" indent="-342900" eaLnBrk="0" hangingPunct="0">
              <a:lnSpc>
                <a:spcPct val="105000"/>
              </a:lnSpc>
              <a:spcBef>
                <a:spcPts val="0"/>
              </a:spcBef>
              <a:spcAft>
                <a:spcPts val="0"/>
              </a:spcAft>
              <a:buFont typeface="+mj-lt"/>
              <a:buAutoNum type="arabicPeriod" startAt="3"/>
              <a:tabLst>
                <a:tab pos="457200" algn="l"/>
              </a:tabLst>
            </a:pPr>
            <a:r>
              <a:rPr lang="en-US" sz="2400" dirty="0">
                <a:solidFill>
                  <a:srgbClr val="000000"/>
                </a:solidFill>
                <a:latin typeface="Calibri" panose="020F0502020204030204" pitchFamily="34" charset="0"/>
                <a:ea typeface="Times New Roman"/>
                <a:cs typeface="Times New Roman"/>
              </a:rPr>
              <a:t>____________ ratings are the majority of the System Operating Limits (SOLs) and are typically the </a:t>
            </a:r>
            <a:r>
              <a:rPr lang="en-US" sz="2400" dirty="0" smtClean="0">
                <a:solidFill>
                  <a:srgbClr val="000000"/>
                </a:solidFill>
                <a:latin typeface="Calibri" panose="020F0502020204030204" pitchFamily="34" charset="0"/>
                <a:ea typeface="Times New Roman"/>
                <a:cs typeface="Times New Roman"/>
              </a:rPr>
              <a:t>________ </a:t>
            </a:r>
            <a:r>
              <a:rPr lang="en-US" sz="2400" dirty="0">
                <a:solidFill>
                  <a:srgbClr val="000000"/>
                </a:solidFill>
                <a:latin typeface="Calibri" panose="020F0502020204030204" pitchFamily="34" charset="0"/>
                <a:ea typeface="Times New Roman"/>
                <a:cs typeface="Times New Roman"/>
              </a:rPr>
              <a:t>restrictive.</a:t>
            </a:r>
            <a:endParaRPr lang="en-US" sz="2400" dirty="0">
              <a:latin typeface="Calibri" panose="020F0502020204030204" pitchFamily="34" charset="0"/>
              <a:ea typeface="Times New Roman"/>
            </a:endParaRPr>
          </a:p>
          <a:p>
            <a:pPr marL="457200" eaLnBrk="0" hangingPunct="0">
              <a:lnSpc>
                <a:spcPct val="105000"/>
              </a:lnSpc>
              <a:spcBef>
                <a:spcPts val="0"/>
              </a:spcBef>
              <a:spcAft>
                <a:spcPts val="0"/>
              </a:spcAft>
            </a:pPr>
            <a:r>
              <a:rPr lang="en-US" sz="2400" dirty="0">
                <a:latin typeface="Calibri" panose="020F0502020204030204" pitchFamily="34" charset="0"/>
                <a:ea typeface="Times New Roman"/>
              </a:rPr>
              <a:t> </a:t>
            </a:r>
          </a:p>
          <a:p>
            <a:pPr marL="342900" lvl="0" indent="-342900" eaLnBrk="0" hangingPunct="0">
              <a:lnSpc>
                <a:spcPct val="105000"/>
              </a:lnSpc>
              <a:spcBef>
                <a:spcPts val="0"/>
              </a:spcBef>
              <a:spcAft>
                <a:spcPts val="0"/>
              </a:spcAft>
              <a:buFont typeface="+mj-lt"/>
              <a:buAutoNum type="alphaLcParenR"/>
              <a:tabLst>
                <a:tab pos="457200" algn="l"/>
              </a:tabLst>
            </a:pPr>
            <a:r>
              <a:rPr lang="en-US" sz="2400" dirty="0">
                <a:solidFill>
                  <a:srgbClr val="000000"/>
                </a:solidFill>
                <a:latin typeface="Calibri" panose="020F0502020204030204" pitchFamily="34" charset="0"/>
                <a:ea typeface="Times New Roman"/>
                <a:cs typeface="Times New Roman"/>
              </a:rPr>
              <a:t>Facility; most</a:t>
            </a:r>
            <a:endParaRPr lang="en-US" sz="2400" dirty="0">
              <a:latin typeface="Calibri" panose="020F0502020204030204" pitchFamily="34" charset="0"/>
              <a:ea typeface="Times New Roman"/>
            </a:endParaRPr>
          </a:p>
          <a:p>
            <a:pPr marL="342900" lvl="0" indent="-342900" eaLnBrk="0" hangingPunct="0">
              <a:lnSpc>
                <a:spcPct val="105000"/>
              </a:lnSpc>
              <a:spcBef>
                <a:spcPts val="0"/>
              </a:spcBef>
              <a:spcAft>
                <a:spcPts val="0"/>
              </a:spcAft>
              <a:buFont typeface="+mj-lt"/>
              <a:buAutoNum type="alphaLcParenR"/>
              <a:tabLst>
                <a:tab pos="457200" algn="l"/>
              </a:tabLst>
            </a:pPr>
            <a:r>
              <a:rPr lang="en-US" sz="2400" dirty="0">
                <a:solidFill>
                  <a:srgbClr val="000000"/>
                </a:solidFill>
                <a:latin typeface="Calibri" panose="020F0502020204030204" pitchFamily="34" charset="0"/>
                <a:ea typeface="Times New Roman"/>
                <a:cs typeface="Times New Roman"/>
              </a:rPr>
              <a:t>Generator; most</a:t>
            </a:r>
            <a:endParaRPr lang="en-US" sz="2400" dirty="0">
              <a:latin typeface="Calibri" panose="020F0502020204030204" pitchFamily="34" charset="0"/>
              <a:ea typeface="Times New Roman"/>
            </a:endParaRPr>
          </a:p>
          <a:p>
            <a:pPr marL="342900" lvl="0" indent="-342900" eaLnBrk="0" hangingPunct="0">
              <a:lnSpc>
                <a:spcPct val="105000"/>
              </a:lnSpc>
              <a:spcBef>
                <a:spcPts val="0"/>
              </a:spcBef>
              <a:spcAft>
                <a:spcPts val="0"/>
              </a:spcAft>
              <a:buFont typeface="+mj-lt"/>
              <a:buAutoNum type="alphaLcParenR"/>
              <a:tabLst>
                <a:tab pos="457200" algn="l"/>
              </a:tabLst>
            </a:pPr>
            <a:r>
              <a:rPr lang="en-US" sz="2400" dirty="0">
                <a:solidFill>
                  <a:srgbClr val="000000"/>
                </a:solidFill>
                <a:latin typeface="Calibri" panose="020F0502020204030204" pitchFamily="34" charset="0"/>
                <a:ea typeface="Times New Roman"/>
                <a:cs typeface="Times New Roman"/>
              </a:rPr>
              <a:t>Wave trap; </a:t>
            </a:r>
            <a:r>
              <a:rPr lang="en-US" sz="2400" dirty="0" smtClean="0">
                <a:solidFill>
                  <a:srgbClr val="000000"/>
                </a:solidFill>
                <a:latin typeface="Calibri" panose="020F0502020204030204" pitchFamily="34" charset="0"/>
                <a:ea typeface="Times New Roman"/>
                <a:cs typeface="Times New Roman"/>
              </a:rPr>
              <a:t>least</a:t>
            </a:r>
            <a:endParaRPr lang="en-US" sz="2400" dirty="0">
              <a:latin typeface="Calibri" panose="020F0502020204030204" pitchFamily="34" charset="0"/>
              <a:ea typeface="Times New Roman"/>
            </a:endParaRPr>
          </a:p>
          <a:p>
            <a:pPr marL="342900" lvl="0" indent="-342900" eaLnBrk="0" hangingPunct="0">
              <a:lnSpc>
                <a:spcPct val="105000"/>
              </a:lnSpc>
              <a:spcBef>
                <a:spcPts val="0"/>
              </a:spcBef>
              <a:spcAft>
                <a:spcPts val="0"/>
              </a:spcAft>
              <a:buFont typeface="+mj-lt"/>
              <a:buAutoNum type="alphaLcParenR"/>
              <a:tabLst>
                <a:tab pos="457200" algn="l"/>
              </a:tabLst>
            </a:pPr>
            <a:r>
              <a:rPr lang="en-US" sz="2400" dirty="0">
                <a:solidFill>
                  <a:srgbClr val="000000"/>
                </a:solidFill>
                <a:latin typeface="Calibri" panose="020F0502020204030204" pitchFamily="34" charset="0"/>
                <a:ea typeface="Times New Roman"/>
                <a:cs typeface="Times New Roman"/>
              </a:rPr>
              <a:t>Insulator; most</a:t>
            </a:r>
            <a:endParaRPr lang="en-US" sz="2400" dirty="0">
              <a:effectLst/>
              <a:latin typeface="Calibri" panose="020F0502020204030204" pitchFamily="34" charset="0"/>
              <a:ea typeface="Times New Roman"/>
            </a:endParaRPr>
          </a:p>
        </p:txBody>
      </p:sp>
      <p:sp>
        <p:nvSpPr>
          <p:cNvPr id="3" name="Slide Number Placeholder 2"/>
          <p:cNvSpPr>
            <a:spLocks noGrp="1"/>
          </p:cNvSpPr>
          <p:nvPr>
            <p:ph type="sldNum" sz="quarter" idx="12"/>
          </p:nvPr>
        </p:nvSpPr>
        <p:spPr/>
        <p:txBody>
          <a:bodyPr/>
          <a:lstStyle/>
          <a:p>
            <a:pPr>
              <a:defRPr/>
            </a:pPr>
            <a:fld id="{365145D5-0BE6-4788-BD4C-168A0054EBAB}" type="slidenum">
              <a:rPr lang="en-US" smtClean="0"/>
              <a:pPr>
                <a:defRPr/>
              </a:pPr>
              <a:t>31</a:t>
            </a:fld>
            <a:endParaRPr lang="en-US"/>
          </a:p>
        </p:txBody>
      </p:sp>
    </p:spTree>
    <p:extLst>
      <p:ext uri="{BB962C8B-B14F-4D97-AF65-F5344CB8AC3E}">
        <p14:creationId xmlns:p14="http://schemas.microsoft.com/office/powerpoint/2010/main" val="10039532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7800" y="1066800"/>
            <a:ext cx="6781800" cy="3566810"/>
          </a:xfrm>
          <a:prstGeom prst="rect">
            <a:avLst/>
          </a:prstGeom>
        </p:spPr>
        <p:txBody>
          <a:bodyPr wrap="square">
            <a:spAutoFit/>
          </a:bodyPr>
          <a:lstStyle/>
          <a:p>
            <a:pPr marL="342900" lvl="0" indent="-342900" eaLnBrk="0" hangingPunct="0">
              <a:lnSpc>
                <a:spcPct val="105000"/>
              </a:lnSpc>
              <a:spcBef>
                <a:spcPts val="0"/>
              </a:spcBef>
              <a:spcAft>
                <a:spcPts val="0"/>
              </a:spcAft>
              <a:buFont typeface="+mj-lt"/>
              <a:buAutoNum type="arabicPeriod" startAt="4"/>
              <a:tabLst>
                <a:tab pos="457200" algn="l"/>
              </a:tabLst>
            </a:pPr>
            <a:r>
              <a:rPr lang="en-US" sz="2400" dirty="0">
                <a:solidFill>
                  <a:srgbClr val="000000"/>
                </a:solidFill>
                <a:latin typeface="Calibri" panose="020F0502020204030204" pitchFamily="34" charset="0"/>
                <a:ea typeface="Times New Roman"/>
                <a:cs typeface="Times New Roman"/>
              </a:rPr>
              <a:t>An SOL is an IROL if loss of load (manual or automatic) is greater than _________ of the ERCOT interconnection load level used in the study.</a:t>
            </a:r>
            <a:endParaRPr lang="en-US" sz="2400" dirty="0">
              <a:latin typeface="Calibri" panose="020F0502020204030204" pitchFamily="34" charset="0"/>
              <a:ea typeface="Times New Roman"/>
            </a:endParaRPr>
          </a:p>
          <a:p>
            <a:pPr marL="457200" eaLnBrk="0" hangingPunct="0">
              <a:lnSpc>
                <a:spcPct val="105000"/>
              </a:lnSpc>
              <a:spcBef>
                <a:spcPts val="0"/>
              </a:spcBef>
              <a:spcAft>
                <a:spcPts val="0"/>
              </a:spcAft>
            </a:pPr>
            <a:r>
              <a:rPr lang="en-US" sz="2400" dirty="0">
                <a:latin typeface="Calibri" panose="020F0502020204030204" pitchFamily="34" charset="0"/>
                <a:ea typeface="Times New Roman"/>
              </a:rPr>
              <a:t> </a:t>
            </a:r>
          </a:p>
          <a:p>
            <a:pPr marL="342900" lvl="0" indent="-342900" eaLnBrk="0" hangingPunct="0">
              <a:lnSpc>
                <a:spcPct val="105000"/>
              </a:lnSpc>
              <a:spcBef>
                <a:spcPts val="0"/>
              </a:spcBef>
              <a:spcAft>
                <a:spcPts val="0"/>
              </a:spcAft>
              <a:buFont typeface="+mj-lt"/>
              <a:buAutoNum type="alphaLcParenR"/>
              <a:tabLst>
                <a:tab pos="457200" algn="l"/>
              </a:tabLst>
            </a:pPr>
            <a:r>
              <a:rPr lang="en-US" sz="2400" dirty="0">
                <a:solidFill>
                  <a:srgbClr val="000000"/>
                </a:solidFill>
                <a:latin typeface="Calibri" panose="020F0502020204030204" pitchFamily="34" charset="0"/>
                <a:ea typeface="Times New Roman"/>
                <a:cs typeface="Times New Roman"/>
              </a:rPr>
              <a:t>4%</a:t>
            </a:r>
            <a:endParaRPr lang="en-US" sz="2400" dirty="0">
              <a:latin typeface="Calibri" panose="020F0502020204030204" pitchFamily="34" charset="0"/>
              <a:ea typeface="Times New Roman"/>
            </a:endParaRPr>
          </a:p>
          <a:p>
            <a:pPr marL="342900" lvl="0" indent="-342900" eaLnBrk="0" hangingPunct="0">
              <a:lnSpc>
                <a:spcPct val="105000"/>
              </a:lnSpc>
              <a:spcBef>
                <a:spcPts val="0"/>
              </a:spcBef>
              <a:spcAft>
                <a:spcPts val="0"/>
              </a:spcAft>
              <a:buFont typeface="+mj-lt"/>
              <a:buAutoNum type="alphaLcParenR"/>
              <a:tabLst>
                <a:tab pos="457200" algn="l"/>
              </a:tabLst>
            </a:pPr>
            <a:r>
              <a:rPr lang="en-US" sz="2400" dirty="0">
                <a:solidFill>
                  <a:srgbClr val="000000"/>
                </a:solidFill>
                <a:latin typeface="Calibri" panose="020F0502020204030204" pitchFamily="34" charset="0"/>
                <a:ea typeface="Times New Roman"/>
                <a:cs typeface="Times New Roman"/>
              </a:rPr>
              <a:t>3%</a:t>
            </a:r>
            <a:endParaRPr lang="en-US" sz="2400" dirty="0">
              <a:latin typeface="Calibri" panose="020F0502020204030204" pitchFamily="34" charset="0"/>
              <a:ea typeface="Times New Roman"/>
            </a:endParaRPr>
          </a:p>
          <a:p>
            <a:pPr marL="342900" lvl="0" indent="-342900" eaLnBrk="0" hangingPunct="0">
              <a:lnSpc>
                <a:spcPct val="105000"/>
              </a:lnSpc>
              <a:spcBef>
                <a:spcPts val="0"/>
              </a:spcBef>
              <a:spcAft>
                <a:spcPts val="0"/>
              </a:spcAft>
              <a:buFont typeface="+mj-lt"/>
              <a:buAutoNum type="alphaLcParenR"/>
              <a:tabLst>
                <a:tab pos="457200" algn="l"/>
              </a:tabLst>
            </a:pPr>
            <a:r>
              <a:rPr lang="en-US" sz="2400" dirty="0">
                <a:solidFill>
                  <a:srgbClr val="000000"/>
                </a:solidFill>
                <a:latin typeface="Calibri" panose="020F0502020204030204" pitchFamily="34" charset="0"/>
                <a:ea typeface="Times New Roman"/>
                <a:cs typeface="Times New Roman"/>
              </a:rPr>
              <a:t>5%</a:t>
            </a:r>
            <a:endParaRPr lang="en-US" sz="2400" dirty="0">
              <a:latin typeface="Calibri" panose="020F0502020204030204" pitchFamily="34" charset="0"/>
              <a:ea typeface="Times New Roman"/>
            </a:endParaRPr>
          </a:p>
          <a:p>
            <a:pPr marL="342900" lvl="0" indent="-342900" eaLnBrk="0" hangingPunct="0">
              <a:lnSpc>
                <a:spcPct val="105000"/>
              </a:lnSpc>
              <a:spcBef>
                <a:spcPts val="0"/>
              </a:spcBef>
              <a:spcAft>
                <a:spcPts val="0"/>
              </a:spcAft>
              <a:buFont typeface="+mj-lt"/>
              <a:buAutoNum type="alphaLcParenR"/>
              <a:tabLst>
                <a:tab pos="457200" algn="l"/>
              </a:tabLst>
            </a:pPr>
            <a:r>
              <a:rPr lang="en-US" sz="2400" dirty="0">
                <a:solidFill>
                  <a:srgbClr val="000000"/>
                </a:solidFill>
                <a:latin typeface="Calibri" panose="020F0502020204030204" pitchFamily="34" charset="0"/>
                <a:ea typeface="Times New Roman"/>
                <a:cs typeface="Times New Roman"/>
              </a:rPr>
              <a:t>6%</a:t>
            </a:r>
            <a:endParaRPr lang="en-US" sz="2400" dirty="0">
              <a:effectLst/>
              <a:latin typeface="Calibri" panose="020F0502020204030204" pitchFamily="34" charset="0"/>
              <a:ea typeface="Times New Roman"/>
            </a:endParaRPr>
          </a:p>
        </p:txBody>
      </p:sp>
      <p:sp>
        <p:nvSpPr>
          <p:cNvPr id="3" name="Slide Number Placeholder 2"/>
          <p:cNvSpPr>
            <a:spLocks noGrp="1"/>
          </p:cNvSpPr>
          <p:nvPr>
            <p:ph type="sldNum" sz="quarter" idx="12"/>
          </p:nvPr>
        </p:nvSpPr>
        <p:spPr/>
        <p:txBody>
          <a:bodyPr/>
          <a:lstStyle/>
          <a:p>
            <a:pPr>
              <a:defRPr/>
            </a:pPr>
            <a:fld id="{365145D5-0BE6-4788-BD4C-168A0054EBAB}" type="slidenum">
              <a:rPr lang="en-US" smtClean="0"/>
              <a:pPr>
                <a:defRPr/>
              </a:pPr>
              <a:t>32</a:t>
            </a:fld>
            <a:endParaRPr lang="en-US"/>
          </a:p>
        </p:txBody>
      </p:sp>
    </p:spTree>
    <p:extLst>
      <p:ext uri="{BB962C8B-B14F-4D97-AF65-F5344CB8AC3E}">
        <p14:creationId xmlns:p14="http://schemas.microsoft.com/office/powerpoint/2010/main" val="35819284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2058" y="838200"/>
            <a:ext cx="7162800" cy="2791213"/>
          </a:xfrm>
          <a:prstGeom prst="rect">
            <a:avLst/>
          </a:prstGeom>
        </p:spPr>
        <p:txBody>
          <a:bodyPr wrap="square">
            <a:spAutoFit/>
          </a:bodyPr>
          <a:lstStyle/>
          <a:p>
            <a:pPr marL="342900" lvl="0" indent="-342900" eaLnBrk="0" hangingPunct="0">
              <a:lnSpc>
                <a:spcPct val="105000"/>
              </a:lnSpc>
              <a:spcBef>
                <a:spcPts val="0"/>
              </a:spcBef>
              <a:spcAft>
                <a:spcPts val="0"/>
              </a:spcAft>
              <a:buFont typeface="+mj-lt"/>
              <a:buAutoNum type="arabicPeriod" startAt="5"/>
              <a:tabLst>
                <a:tab pos="457200" algn="l"/>
              </a:tabLst>
            </a:pPr>
            <a:r>
              <a:rPr lang="en-US" sz="2400" dirty="0">
                <a:solidFill>
                  <a:srgbClr val="000000"/>
                </a:solidFill>
                <a:latin typeface="Calibri" panose="020F0502020204030204" pitchFamily="34" charset="0"/>
                <a:ea typeface="Times New Roman"/>
                <a:cs typeface="Times New Roman"/>
              </a:rPr>
              <a:t>ERCOT ISO ___________ SOLs in accordance with the SOL methodology.</a:t>
            </a:r>
            <a:endParaRPr lang="en-US" sz="2400" dirty="0">
              <a:latin typeface="Calibri" panose="020F0502020204030204" pitchFamily="34" charset="0"/>
              <a:ea typeface="Times New Roman"/>
            </a:endParaRPr>
          </a:p>
          <a:p>
            <a:pPr marL="457200" eaLnBrk="0" hangingPunct="0">
              <a:lnSpc>
                <a:spcPct val="105000"/>
              </a:lnSpc>
              <a:spcBef>
                <a:spcPts val="0"/>
              </a:spcBef>
              <a:spcAft>
                <a:spcPts val="0"/>
              </a:spcAft>
            </a:pPr>
            <a:r>
              <a:rPr lang="en-US" sz="2400" dirty="0">
                <a:latin typeface="Calibri" panose="020F0502020204030204" pitchFamily="34" charset="0"/>
                <a:ea typeface="Times New Roman"/>
              </a:rPr>
              <a:t> </a:t>
            </a:r>
          </a:p>
          <a:p>
            <a:pPr marL="342900" lvl="0" indent="-342900" eaLnBrk="0" hangingPunct="0">
              <a:lnSpc>
                <a:spcPct val="105000"/>
              </a:lnSpc>
              <a:spcBef>
                <a:spcPts val="0"/>
              </a:spcBef>
              <a:spcAft>
                <a:spcPts val="0"/>
              </a:spcAft>
              <a:buFont typeface="+mj-lt"/>
              <a:buAutoNum type="alphaLcParenR"/>
              <a:tabLst>
                <a:tab pos="457200" algn="l"/>
              </a:tabLst>
            </a:pPr>
            <a:r>
              <a:rPr lang="en-US" sz="2400" dirty="0">
                <a:solidFill>
                  <a:srgbClr val="000000"/>
                </a:solidFill>
                <a:latin typeface="Calibri" panose="020F0502020204030204" pitchFamily="34" charset="0"/>
                <a:ea typeface="Times New Roman"/>
                <a:cs typeface="Times New Roman"/>
              </a:rPr>
              <a:t>establishes</a:t>
            </a:r>
            <a:endParaRPr lang="en-US" sz="2400" dirty="0">
              <a:latin typeface="Calibri" panose="020F0502020204030204" pitchFamily="34" charset="0"/>
              <a:ea typeface="Times New Roman"/>
            </a:endParaRPr>
          </a:p>
          <a:p>
            <a:pPr marL="342900" lvl="0" indent="-342900" eaLnBrk="0" hangingPunct="0">
              <a:lnSpc>
                <a:spcPct val="105000"/>
              </a:lnSpc>
              <a:spcBef>
                <a:spcPts val="0"/>
              </a:spcBef>
              <a:spcAft>
                <a:spcPts val="0"/>
              </a:spcAft>
              <a:buFont typeface="+mj-lt"/>
              <a:buAutoNum type="alphaLcParenR"/>
              <a:tabLst>
                <a:tab pos="457200" algn="l"/>
              </a:tabLst>
            </a:pPr>
            <a:r>
              <a:rPr lang="en-US" sz="2400" dirty="0">
                <a:solidFill>
                  <a:srgbClr val="000000"/>
                </a:solidFill>
                <a:latin typeface="Calibri" panose="020F0502020204030204" pitchFamily="34" charset="0"/>
                <a:ea typeface="Times New Roman"/>
                <a:cs typeface="Times New Roman"/>
              </a:rPr>
              <a:t>collects</a:t>
            </a:r>
            <a:endParaRPr lang="en-US" sz="2400" dirty="0">
              <a:latin typeface="Calibri" panose="020F0502020204030204" pitchFamily="34" charset="0"/>
              <a:ea typeface="Times New Roman"/>
            </a:endParaRPr>
          </a:p>
          <a:p>
            <a:pPr marL="342900" lvl="0" indent="-342900" eaLnBrk="0" hangingPunct="0">
              <a:lnSpc>
                <a:spcPct val="105000"/>
              </a:lnSpc>
              <a:spcBef>
                <a:spcPts val="0"/>
              </a:spcBef>
              <a:spcAft>
                <a:spcPts val="0"/>
              </a:spcAft>
              <a:buFont typeface="+mj-lt"/>
              <a:buAutoNum type="alphaLcParenR"/>
              <a:tabLst>
                <a:tab pos="457200" algn="l"/>
              </a:tabLst>
            </a:pPr>
            <a:r>
              <a:rPr lang="en-US" sz="2400" dirty="0">
                <a:solidFill>
                  <a:srgbClr val="000000"/>
                </a:solidFill>
                <a:latin typeface="Calibri" panose="020F0502020204030204" pitchFamily="34" charset="0"/>
                <a:ea typeface="Times New Roman"/>
                <a:cs typeface="Times New Roman"/>
              </a:rPr>
              <a:t>protects</a:t>
            </a:r>
            <a:endParaRPr lang="en-US" sz="2400" dirty="0">
              <a:latin typeface="Calibri" panose="020F0502020204030204" pitchFamily="34" charset="0"/>
              <a:ea typeface="Times New Roman"/>
            </a:endParaRPr>
          </a:p>
          <a:p>
            <a:pPr marL="342900" lvl="0" indent="-342900" eaLnBrk="0" hangingPunct="0">
              <a:lnSpc>
                <a:spcPct val="105000"/>
              </a:lnSpc>
              <a:spcBef>
                <a:spcPts val="0"/>
              </a:spcBef>
              <a:spcAft>
                <a:spcPts val="0"/>
              </a:spcAft>
              <a:buFont typeface="+mj-lt"/>
              <a:buAutoNum type="alphaLcParenR"/>
              <a:tabLst>
                <a:tab pos="457200" algn="l"/>
              </a:tabLst>
            </a:pPr>
            <a:r>
              <a:rPr lang="en-US" sz="2400" smtClean="0">
                <a:solidFill>
                  <a:srgbClr val="000000"/>
                </a:solidFill>
                <a:latin typeface="Calibri" panose="020F0502020204030204" pitchFamily="34" charset="0"/>
                <a:ea typeface="Times New Roman"/>
                <a:cs typeface="Times New Roman"/>
              </a:rPr>
              <a:t>auctions</a:t>
            </a:r>
            <a:endParaRPr lang="en-US" sz="2400" dirty="0">
              <a:effectLst/>
              <a:latin typeface="Calibri" panose="020F0502020204030204" pitchFamily="34" charset="0"/>
              <a:ea typeface="Times New Roman"/>
            </a:endParaRPr>
          </a:p>
        </p:txBody>
      </p:sp>
      <p:sp>
        <p:nvSpPr>
          <p:cNvPr id="3" name="Slide Number Placeholder 2"/>
          <p:cNvSpPr>
            <a:spLocks noGrp="1"/>
          </p:cNvSpPr>
          <p:nvPr>
            <p:ph type="sldNum" sz="quarter" idx="12"/>
          </p:nvPr>
        </p:nvSpPr>
        <p:spPr/>
        <p:txBody>
          <a:bodyPr/>
          <a:lstStyle/>
          <a:p>
            <a:pPr>
              <a:defRPr/>
            </a:pPr>
            <a:fld id="{365145D5-0BE6-4788-BD4C-168A0054EBAB}" type="slidenum">
              <a:rPr lang="en-US" smtClean="0"/>
              <a:pPr>
                <a:defRPr/>
              </a:pPr>
              <a:t>33</a:t>
            </a:fld>
            <a:endParaRPr lang="en-US"/>
          </a:p>
        </p:txBody>
      </p:sp>
    </p:spTree>
    <p:extLst>
      <p:ext uri="{BB962C8B-B14F-4D97-AF65-F5344CB8AC3E}">
        <p14:creationId xmlns:p14="http://schemas.microsoft.com/office/powerpoint/2010/main" val="38682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b="1" kern="1200" dirty="0">
                <a:solidFill>
                  <a:schemeClr val="accent2"/>
                </a:solidFill>
                <a:latin typeface="Arial" charset="0"/>
                <a:ea typeface="+mn-ea"/>
                <a:cs typeface="+mn-cs"/>
              </a:rPr>
              <a:t>Why did it change?</a:t>
            </a:r>
          </a:p>
        </p:txBody>
      </p:sp>
      <p:sp>
        <p:nvSpPr>
          <p:cNvPr id="3" name="Content Placeholder 2"/>
          <p:cNvSpPr>
            <a:spLocks noGrp="1"/>
          </p:cNvSpPr>
          <p:nvPr>
            <p:ph idx="1"/>
          </p:nvPr>
        </p:nvSpPr>
        <p:spPr/>
        <p:txBody>
          <a:bodyPr>
            <a:normAutofit/>
          </a:bodyPr>
          <a:lstStyle/>
          <a:p>
            <a:r>
              <a:rPr lang="en-US" sz="2400" kern="1200" dirty="0" smtClean="0">
                <a:solidFill>
                  <a:schemeClr val="hlink"/>
                </a:solidFill>
                <a:latin typeface="Arial" charset="0"/>
              </a:rPr>
              <a:t>Recommendations from </a:t>
            </a:r>
            <a:r>
              <a:rPr lang="en-US" sz="2400" kern="1200" dirty="0">
                <a:solidFill>
                  <a:schemeClr val="hlink"/>
                </a:solidFill>
                <a:latin typeface="Arial" charset="0"/>
              </a:rPr>
              <a:t>Texas Reliability Entity in </a:t>
            </a:r>
            <a:r>
              <a:rPr lang="en-US" sz="2400" kern="1200" dirty="0" smtClean="0">
                <a:solidFill>
                  <a:schemeClr val="hlink"/>
                </a:solidFill>
                <a:latin typeface="Arial" charset="0"/>
              </a:rPr>
              <a:t>2012</a:t>
            </a:r>
            <a:endParaRPr lang="en-US" sz="2400" kern="1200" dirty="0">
              <a:solidFill>
                <a:schemeClr val="hlink"/>
              </a:solidFill>
              <a:latin typeface="Arial" charset="0"/>
            </a:endParaRPr>
          </a:p>
          <a:p>
            <a:r>
              <a:rPr lang="en-US" sz="2400" kern="1200" dirty="0" smtClean="0">
                <a:solidFill>
                  <a:schemeClr val="hlink"/>
                </a:solidFill>
                <a:latin typeface="Arial" charset="0"/>
              </a:rPr>
              <a:t>2011 </a:t>
            </a:r>
            <a:r>
              <a:rPr lang="en-US" sz="2400" kern="1200" dirty="0">
                <a:solidFill>
                  <a:schemeClr val="hlink"/>
                </a:solidFill>
                <a:latin typeface="Arial" charset="0"/>
              </a:rPr>
              <a:t>Arizona/San Diego Blackout.</a:t>
            </a:r>
          </a:p>
          <a:p>
            <a:r>
              <a:rPr lang="en-US" sz="2400" kern="1200" dirty="0">
                <a:solidFill>
                  <a:schemeClr val="hlink"/>
                </a:solidFill>
                <a:latin typeface="Arial" charset="0"/>
              </a:rPr>
              <a:t>To </a:t>
            </a:r>
            <a:r>
              <a:rPr lang="en-US" sz="2400" kern="1200" dirty="0" smtClean="0">
                <a:solidFill>
                  <a:schemeClr val="hlink"/>
                </a:solidFill>
                <a:latin typeface="Arial" charset="0"/>
              </a:rPr>
              <a:t>increase clarity</a:t>
            </a:r>
            <a:r>
              <a:rPr lang="en-US" sz="2400" kern="1200" dirty="0">
                <a:solidFill>
                  <a:schemeClr val="hlink"/>
                </a:solidFill>
                <a:latin typeface="Arial" charset="0"/>
              </a:rPr>
              <a:t>.</a:t>
            </a:r>
          </a:p>
          <a:p>
            <a:r>
              <a:rPr lang="en-US" sz="2400" kern="1200" dirty="0">
                <a:solidFill>
                  <a:schemeClr val="hlink"/>
                </a:solidFill>
                <a:latin typeface="Arial" charset="0"/>
              </a:rPr>
              <a:t>To improve on the criteria for determination of </a:t>
            </a:r>
            <a:r>
              <a:rPr lang="en-US" sz="2400" kern="1200" dirty="0" smtClean="0">
                <a:solidFill>
                  <a:schemeClr val="hlink"/>
                </a:solidFill>
                <a:latin typeface="Arial" charset="0"/>
              </a:rPr>
              <a:t>IROLs.</a:t>
            </a:r>
            <a:endParaRPr lang="en-US" sz="2400" kern="1200" dirty="0">
              <a:solidFill>
                <a:schemeClr val="hlink"/>
              </a:solidFill>
              <a:latin typeface="Arial" charset="0"/>
            </a:endParaRPr>
          </a:p>
          <a:p>
            <a:r>
              <a:rPr lang="en-US" sz="2400" kern="1200" dirty="0" smtClean="0">
                <a:solidFill>
                  <a:schemeClr val="hlink"/>
                </a:solidFill>
                <a:latin typeface="Arial" charset="0"/>
              </a:rPr>
              <a:t>Combined </a:t>
            </a:r>
            <a:r>
              <a:rPr lang="en-US" sz="2400" kern="1200" dirty="0">
                <a:solidFill>
                  <a:schemeClr val="hlink"/>
                </a:solidFill>
                <a:latin typeface="Arial" charset="0"/>
              </a:rPr>
              <a:t>the planning and operations horizon SOL methodologies </a:t>
            </a:r>
            <a:r>
              <a:rPr lang="en-US" sz="2400" kern="1200" dirty="0" smtClean="0">
                <a:solidFill>
                  <a:schemeClr val="hlink"/>
                </a:solidFill>
                <a:latin typeface="Arial" charset="0"/>
              </a:rPr>
              <a:t>for consistency </a:t>
            </a:r>
            <a:r>
              <a:rPr lang="en-US" sz="2400" kern="1200" dirty="0">
                <a:solidFill>
                  <a:schemeClr val="hlink"/>
                </a:solidFill>
                <a:latin typeface="Arial" charset="0"/>
              </a:rPr>
              <a:t>and </a:t>
            </a:r>
            <a:r>
              <a:rPr lang="en-US" sz="2400" kern="1200" dirty="0" smtClean="0">
                <a:solidFill>
                  <a:schemeClr val="hlink"/>
                </a:solidFill>
                <a:latin typeface="Arial" charset="0"/>
              </a:rPr>
              <a:t>ensuring </a:t>
            </a:r>
            <a:r>
              <a:rPr lang="en-US" sz="2400" kern="1200" dirty="0">
                <a:solidFill>
                  <a:schemeClr val="hlink"/>
                </a:solidFill>
                <a:latin typeface="Arial" charset="0"/>
              </a:rPr>
              <a:t>review of </a:t>
            </a:r>
            <a:r>
              <a:rPr lang="en-US" sz="2400" kern="1200" dirty="0" smtClean="0">
                <a:solidFill>
                  <a:schemeClr val="hlink"/>
                </a:solidFill>
                <a:latin typeface="Arial" charset="0"/>
              </a:rPr>
              <a:t>changes</a:t>
            </a:r>
            <a:endParaRPr lang="en-US" sz="2400" kern="1200" dirty="0">
              <a:solidFill>
                <a:schemeClr val="hlink"/>
              </a:solidFill>
              <a:latin typeface="Arial" charset="0"/>
            </a:endParaRPr>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4</a:t>
            </a:fld>
            <a:endParaRPr lang="en-US"/>
          </a:p>
        </p:txBody>
      </p:sp>
    </p:spTree>
    <p:extLst>
      <p:ext uri="{BB962C8B-B14F-4D97-AF65-F5344CB8AC3E}">
        <p14:creationId xmlns:p14="http://schemas.microsoft.com/office/powerpoint/2010/main" val="38080374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kern="1200" dirty="0">
                <a:solidFill>
                  <a:schemeClr val="accent2"/>
                </a:solidFill>
                <a:latin typeface="Arial" charset="0"/>
                <a:ea typeface="+mn-ea"/>
                <a:cs typeface="+mn-cs"/>
              </a:rPr>
              <a:t>2011 Arizona/San Diego Blackout</a:t>
            </a:r>
          </a:p>
        </p:txBody>
      </p:sp>
      <p:sp>
        <p:nvSpPr>
          <p:cNvPr id="7" name="Content Placeholder 6"/>
          <p:cNvSpPr>
            <a:spLocks noGrp="1"/>
          </p:cNvSpPr>
          <p:nvPr>
            <p:ph idx="1"/>
          </p:nvPr>
        </p:nvSpPr>
        <p:spPr/>
        <p:txBody>
          <a:bodyPr/>
          <a:lstStyle/>
          <a:p>
            <a:pPr marL="0" indent="0" eaLnBrk="1" fontAlgn="t" hangingPunct="1">
              <a:buNone/>
            </a:pPr>
            <a:r>
              <a:rPr lang="en-US" sz="2600" kern="1200" dirty="0">
                <a:solidFill>
                  <a:schemeClr val="hlink"/>
                </a:solidFill>
                <a:latin typeface="Arial" charset="0"/>
              </a:rPr>
              <a:t>18	Failure to recognize Interconnection Reliability Operating Limits and Establish Valid System Operating Limits</a:t>
            </a:r>
          </a:p>
          <a:p>
            <a:pPr marL="0" indent="0" eaLnBrk="1" fontAlgn="t" hangingPunct="1">
              <a:buNone/>
            </a:pPr>
            <a:endParaRPr lang="en-US" sz="2600" kern="1200" dirty="0">
              <a:solidFill>
                <a:schemeClr val="hlink"/>
              </a:solidFill>
              <a:latin typeface="Arial" charset="0"/>
            </a:endParaRPr>
          </a:p>
          <a:p>
            <a:pPr marL="0" indent="0">
              <a:buNone/>
            </a:pPr>
            <a:r>
              <a:rPr lang="en-US" sz="2600" kern="1200" dirty="0">
                <a:solidFill>
                  <a:schemeClr val="hlink"/>
                </a:solidFill>
                <a:latin typeface="Arial" charset="0"/>
              </a:rPr>
              <a:t>24	Not Recognizing Relay Settings When Establishing SOLs</a:t>
            </a:r>
          </a:p>
          <a:p>
            <a:endParaRPr lang="en-US" dirty="0"/>
          </a:p>
        </p:txBody>
      </p:sp>
      <p:sp>
        <p:nvSpPr>
          <p:cNvPr id="3" name="Slide Number Placeholder 2"/>
          <p:cNvSpPr>
            <a:spLocks noGrp="1"/>
          </p:cNvSpPr>
          <p:nvPr>
            <p:ph type="sldNum" sz="quarter" idx="12"/>
          </p:nvPr>
        </p:nvSpPr>
        <p:spPr/>
        <p:txBody>
          <a:bodyPr/>
          <a:lstStyle/>
          <a:p>
            <a:pPr>
              <a:defRPr/>
            </a:pPr>
            <a:fld id="{CAFA289C-E77B-49BE-BA34-A313741B5468}" type="slidenum">
              <a:rPr lang="en-US" smtClean="0"/>
              <a:pPr>
                <a:defRPr/>
              </a:pPr>
              <a:t>5</a:t>
            </a:fld>
            <a:endParaRPr lang="en-US"/>
          </a:p>
        </p:txBody>
      </p:sp>
    </p:spTree>
    <p:extLst>
      <p:ext uri="{BB962C8B-B14F-4D97-AF65-F5344CB8AC3E}">
        <p14:creationId xmlns:p14="http://schemas.microsoft.com/office/powerpoint/2010/main" val="4040995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kern="1200" dirty="0">
                <a:solidFill>
                  <a:schemeClr val="accent2"/>
                </a:solidFill>
                <a:latin typeface="Arial" charset="0"/>
                <a:ea typeface="+mn-ea"/>
                <a:cs typeface="+mn-cs"/>
              </a:rPr>
              <a:t>Related NERC Standards</a:t>
            </a:r>
          </a:p>
        </p:txBody>
      </p:sp>
      <p:sp>
        <p:nvSpPr>
          <p:cNvPr id="3" name="Content Placeholder 2"/>
          <p:cNvSpPr>
            <a:spLocks noGrp="1"/>
          </p:cNvSpPr>
          <p:nvPr>
            <p:ph idx="1"/>
          </p:nvPr>
        </p:nvSpPr>
        <p:spPr/>
        <p:txBody>
          <a:bodyPr/>
          <a:lstStyle/>
          <a:p>
            <a:r>
              <a:rPr lang="en-US" sz="2400" b="1" kern="1200" dirty="0">
                <a:solidFill>
                  <a:schemeClr val="hlink"/>
                </a:solidFill>
                <a:latin typeface="Arial" charset="0"/>
              </a:rPr>
              <a:t>System Operating Limits Methodology for the Planning Horizon </a:t>
            </a:r>
            <a:r>
              <a:rPr lang="en-US" sz="2400" kern="1200" dirty="0">
                <a:solidFill>
                  <a:schemeClr val="hlink"/>
                </a:solidFill>
                <a:latin typeface="Arial" charset="0"/>
              </a:rPr>
              <a:t>: FAC-010-2.1</a:t>
            </a:r>
          </a:p>
          <a:p>
            <a:r>
              <a:rPr lang="en-US" sz="2400" b="1" kern="1200" dirty="0">
                <a:solidFill>
                  <a:schemeClr val="hlink"/>
                </a:solidFill>
                <a:latin typeface="Arial" charset="0"/>
              </a:rPr>
              <a:t>System Operating Limits Methodology for the Operations Horizon</a:t>
            </a:r>
            <a:r>
              <a:rPr lang="en-US" sz="2400" kern="1200" dirty="0">
                <a:solidFill>
                  <a:schemeClr val="hlink"/>
                </a:solidFill>
                <a:latin typeface="Arial" charset="0"/>
              </a:rPr>
              <a:t>: FAC-011-2</a:t>
            </a:r>
          </a:p>
          <a:p>
            <a:r>
              <a:rPr lang="en-US" sz="2400" b="1" kern="1200" dirty="0">
                <a:solidFill>
                  <a:schemeClr val="hlink"/>
                </a:solidFill>
                <a:latin typeface="Arial" charset="0"/>
              </a:rPr>
              <a:t>Establish and Communicate System Operating Limits</a:t>
            </a:r>
            <a:r>
              <a:rPr lang="en-US" sz="2400" kern="1200" dirty="0">
                <a:solidFill>
                  <a:schemeClr val="hlink"/>
                </a:solidFill>
                <a:latin typeface="Arial" charset="0"/>
              </a:rPr>
              <a:t>: FAC-014-2</a:t>
            </a:r>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6</a:t>
            </a:fld>
            <a:endParaRPr lang="en-US"/>
          </a:p>
        </p:txBody>
      </p:sp>
    </p:spTree>
    <p:extLst>
      <p:ext uri="{BB962C8B-B14F-4D97-AF65-F5344CB8AC3E}">
        <p14:creationId xmlns:p14="http://schemas.microsoft.com/office/powerpoint/2010/main" val="2119016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44562"/>
          </a:xfrm>
        </p:spPr>
        <p:txBody>
          <a:bodyPr>
            <a:normAutofit/>
          </a:bodyPr>
          <a:lstStyle/>
          <a:p>
            <a:r>
              <a:rPr lang="en-US" b="1" kern="1200" dirty="0">
                <a:solidFill>
                  <a:schemeClr val="accent2"/>
                </a:solidFill>
                <a:latin typeface="Arial" charset="0"/>
                <a:ea typeface="+mn-ea"/>
                <a:cs typeface="+mn-cs"/>
              </a:rPr>
              <a:t>FAC-010-2.1</a:t>
            </a:r>
          </a:p>
        </p:txBody>
      </p:sp>
      <p:sp>
        <p:nvSpPr>
          <p:cNvPr id="3" name="Content Placeholder 2"/>
          <p:cNvSpPr>
            <a:spLocks noGrp="1"/>
          </p:cNvSpPr>
          <p:nvPr>
            <p:ph idx="1"/>
          </p:nvPr>
        </p:nvSpPr>
        <p:spPr/>
        <p:txBody>
          <a:bodyPr/>
          <a:lstStyle/>
          <a:p>
            <a:r>
              <a:rPr lang="en-US" kern="1200" dirty="0">
                <a:solidFill>
                  <a:schemeClr val="hlink"/>
                </a:solidFill>
                <a:latin typeface="Arial" charset="0"/>
              </a:rPr>
              <a:t>Applicable to </a:t>
            </a:r>
            <a:r>
              <a:rPr lang="en-US" b="1" kern="1200" dirty="0">
                <a:solidFill>
                  <a:schemeClr val="hlink"/>
                </a:solidFill>
                <a:latin typeface="Arial" charset="0"/>
              </a:rPr>
              <a:t>Planning Authority </a:t>
            </a:r>
            <a:r>
              <a:rPr lang="en-US" kern="1200" dirty="0">
                <a:solidFill>
                  <a:schemeClr val="hlink"/>
                </a:solidFill>
                <a:latin typeface="Arial" charset="0"/>
              </a:rPr>
              <a:t>only</a:t>
            </a:r>
          </a:p>
          <a:p>
            <a:r>
              <a:rPr lang="en-US" b="1" kern="1200" dirty="0">
                <a:solidFill>
                  <a:schemeClr val="hlink"/>
                </a:solidFill>
                <a:latin typeface="Arial" charset="0"/>
              </a:rPr>
              <a:t>R1 – R3 </a:t>
            </a:r>
            <a:r>
              <a:rPr lang="en-US" kern="1200" dirty="0">
                <a:solidFill>
                  <a:schemeClr val="hlink"/>
                </a:solidFill>
                <a:latin typeface="Arial" charset="0"/>
              </a:rPr>
              <a:t>detail </a:t>
            </a:r>
            <a:r>
              <a:rPr lang="en-US" b="1" kern="1200" dirty="0">
                <a:solidFill>
                  <a:schemeClr val="hlink"/>
                </a:solidFill>
                <a:latin typeface="Arial" charset="0"/>
              </a:rPr>
              <a:t>what</a:t>
            </a:r>
            <a:r>
              <a:rPr lang="en-US" kern="1200" dirty="0">
                <a:solidFill>
                  <a:schemeClr val="hlink"/>
                </a:solidFill>
                <a:latin typeface="Arial" charset="0"/>
              </a:rPr>
              <a:t> the methodology must contain and address.</a:t>
            </a:r>
          </a:p>
          <a:p>
            <a:r>
              <a:rPr lang="en-US" b="1" kern="1200" dirty="0">
                <a:solidFill>
                  <a:schemeClr val="hlink"/>
                </a:solidFill>
                <a:latin typeface="Arial" charset="0"/>
              </a:rPr>
              <a:t>R4</a:t>
            </a:r>
            <a:r>
              <a:rPr lang="en-US" kern="1200" dirty="0">
                <a:solidFill>
                  <a:schemeClr val="hlink"/>
                </a:solidFill>
                <a:latin typeface="Arial" charset="0"/>
              </a:rPr>
              <a:t> details </a:t>
            </a:r>
            <a:r>
              <a:rPr lang="en-US" b="1" kern="1200" dirty="0">
                <a:solidFill>
                  <a:schemeClr val="hlink"/>
                </a:solidFill>
                <a:latin typeface="Arial" charset="0"/>
              </a:rPr>
              <a:t>who</a:t>
            </a:r>
            <a:r>
              <a:rPr lang="en-US" kern="1200" dirty="0">
                <a:solidFill>
                  <a:schemeClr val="hlink"/>
                </a:solidFill>
                <a:latin typeface="Arial" charset="0"/>
              </a:rPr>
              <a:t> the methodology must be </a:t>
            </a:r>
            <a:r>
              <a:rPr lang="en-US" b="1" kern="1200" dirty="0">
                <a:solidFill>
                  <a:schemeClr val="hlink"/>
                </a:solidFill>
                <a:latin typeface="Arial" charset="0"/>
              </a:rPr>
              <a:t>distributed to</a:t>
            </a:r>
            <a:r>
              <a:rPr lang="en-US" kern="1200" dirty="0">
                <a:solidFill>
                  <a:schemeClr val="hlink"/>
                </a:solidFill>
                <a:latin typeface="Arial" charset="0"/>
              </a:rPr>
              <a:t>.</a:t>
            </a:r>
          </a:p>
          <a:p>
            <a:r>
              <a:rPr lang="en-US" b="1" kern="1200" dirty="0">
                <a:solidFill>
                  <a:schemeClr val="hlink"/>
                </a:solidFill>
                <a:latin typeface="Arial" charset="0"/>
              </a:rPr>
              <a:t>R5</a:t>
            </a:r>
            <a:r>
              <a:rPr lang="en-US" kern="1200" dirty="0">
                <a:solidFill>
                  <a:schemeClr val="hlink"/>
                </a:solidFill>
                <a:latin typeface="Arial" charset="0"/>
              </a:rPr>
              <a:t> details the </a:t>
            </a:r>
            <a:r>
              <a:rPr lang="en-US" b="1" kern="1200" dirty="0">
                <a:solidFill>
                  <a:schemeClr val="hlink"/>
                </a:solidFill>
                <a:latin typeface="Arial" charset="0"/>
              </a:rPr>
              <a:t>requirement to respond </a:t>
            </a:r>
            <a:r>
              <a:rPr lang="en-US" kern="1200" dirty="0">
                <a:solidFill>
                  <a:schemeClr val="hlink"/>
                </a:solidFill>
                <a:latin typeface="Arial" charset="0"/>
              </a:rPr>
              <a:t>to comments within 45 calendar days (retired as part of “paragraph 81" efforts)</a:t>
            </a:r>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7</a:t>
            </a:fld>
            <a:endParaRPr lang="en-US"/>
          </a:p>
        </p:txBody>
      </p:sp>
    </p:spTree>
    <p:extLst>
      <p:ext uri="{BB962C8B-B14F-4D97-AF65-F5344CB8AC3E}">
        <p14:creationId xmlns:p14="http://schemas.microsoft.com/office/powerpoint/2010/main" val="17629233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1143000"/>
          </a:xfrm>
        </p:spPr>
        <p:txBody>
          <a:bodyPr>
            <a:normAutofit/>
          </a:bodyPr>
          <a:lstStyle/>
          <a:p>
            <a:r>
              <a:rPr lang="en-US" b="1" kern="1200" dirty="0">
                <a:solidFill>
                  <a:schemeClr val="accent2"/>
                </a:solidFill>
                <a:latin typeface="Arial" charset="0"/>
                <a:ea typeface="+mn-ea"/>
                <a:cs typeface="+mn-cs"/>
              </a:rPr>
              <a:t>FAC-011-2</a:t>
            </a:r>
          </a:p>
        </p:txBody>
      </p:sp>
      <p:sp>
        <p:nvSpPr>
          <p:cNvPr id="3" name="Content Placeholder 2"/>
          <p:cNvSpPr>
            <a:spLocks noGrp="1"/>
          </p:cNvSpPr>
          <p:nvPr>
            <p:ph idx="1"/>
          </p:nvPr>
        </p:nvSpPr>
        <p:spPr/>
        <p:txBody>
          <a:bodyPr/>
          <a:lstStyle/>
          <a:p>
            <a:r>
              <a:rPr lang="en-US" kern="1200" dirty="0">
                <a:solidFill>
                  <a:schemeClr val="hlink"/>
                </a:solidFill>
                <a:latin typeface="Arial" charset="0"/>
              </a:rPr>
              <a:t>Applicable to </a:t>
            </a:r>
            <a:r>
              <a:rPr lang="en-US" b="1" kern="1200" dirty="0">
                <a:solidFill>
                  <a:schemeClr val="hlink"/>
                </a:solidFill>
                <a:latin typeface="Arial" charset="0"/>
              </a:rPr>
              <a:t>Reliability Coordinator </a:t>
            </a:r>
            <a:r>
              <a:rPr lang="en-US" kern="1200" dirty="0">
                <a:solidFill>
                  <a:schemeClr val="hlink"/>
                </a:solidFill>
                <a:latin typeface="Arial" charset="0"/>
              </a:rPr>
              <a:t>only</a:t>
            </a:r>
          </a:p>
          <a:p>
            <a:r>
              <a:rPr lang="en-US" kern="1200" dirty="0" smtClean="0">
                <a:solidFill>
                  <a:schemeClr val="hlink"/>
                </a:solidFill>
                <a:latin typeface="Arial" charset="0"/>
              </a:rPr>
              <a:t>Same requirements as FAC-010-2.1</a:t>
            </a:r>
            <a:endParaRPr lang="en-US" kern="1200" dirty="0">
              <a:solidFill>
                <a:schemeClr val="hlink"/>
              </a:solidFill>
              <a:latin typeface="Arial" charset="0"/>
            </a:endParaRPr>
          </a:p>
          <a:p>
            <a:endParaRPr lang="en-US" dirty="0"/>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8</a:t>
            </a:fld>
            <a:endParaRPr lang="en-US"/>
          </a:p>
        </p:txBody>
      </p:sp>
    </p:spTree>
    <p:extLst>
      <p:ext uri="{BB962C8B-B14F-4D97-AF65-F5344CB8AC3E}">
        <p14:creationId xmlns:p14="http://schemas.microsoft.com/office/powerpoint/2010/main" val="32930946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kern="1200" dirty="0">
                <a:solidFill>
                  <a:schemeClr val="accent2"/>
                </a:solidFill>
                <a:latin typeface="Arial" charset="0"/>
                <a:ea typeface="+mn-ea"/>
                <a:cs typeface="+mn-cs"/>
              </a:rPr>
              <a:t>FAC-014-2</a:t>
            </a:r>
          </a:p>
        </p:txBody>
      </p:sp>
      <p:sp>
        <p:nvSpPr>
          <p:cNvPr id="3" name="Content Placeholder 2"/>
          <p:cNvSpPr>
            <a:spLocks noGrp="1"/>
          </p:cNvSpPr>
          <p:nvPr>
            <p:ph idx="1"/>
          </p:nvPr>
        </p:nvSpPr>
        <p:spPr/>
        <p:txBody>
          <a:bodyPr>
            <a:normAutofit lnSpcReduction="10000"/>
          </a:bodyPr>
          <a:lstStyle/>
          <a:p>
            <a:r>
              <a:rPr lang="en-US" sz="3500" kern="1200" dirty="0">
                <a:solidFill>
                  <a:schemeClr val="hlink"/>
                </a:solidFill>
                <a:latin typeface="Arial" charset="0"/>
              </a:rPr>
              <a:t>Applicable to </a:t>
            </a:r>
            <a:r>
              <a:rPr lang="en-US" sz="3500" b="1" kern="1200" dirty="0">
                <a:solidFill>
                  <a:schemeClr val="hlink"/>
                </a:solidFill>
                <a:latin typeface="Arial" charset="0"/>
              </a:rPr>
              <a:t>RC, PA, TP, and TOP</a:t>
            </a:r>
          </a:p>
          <a:p>
            <a:r>
              <a:rPr lang="en-US" sz="3500" b="1" kern="1200" dirty="0">
                <a:solidFill>
                  <a:schemeClr val="hlink"/>
                </a:solidFill>
                <a:latin typeface="Arial" charset="0"/>
              </a:rPr>
              <a:t>R1 – </a:t>
            </a:r>
            <a:r>
              <a:rPr lang="en-US" sz="3500" b="1" kern="1200" dirty="0" smtClean="0">
                <a:solidFill>
                  <a:schemeClr val="hlink"/>
                </a:solidFill>
                <a:latin typeface="Arial" charset="0"/>
              </a:rPr>
              <a:t>R4</a:t>
            </a:r>
            <a:r>
              <a:rPr lang="en-US" sz="3500" kern="1200" dirty="0" smtClean="0">
                <a:solidFill>
                  <a:schemeClr val="hlink"/>
                </a:solidFill>
                <a:latin typeface="Arial" charset="0"/>
              </a:rPr>
              <a:t>: </a:t>
            </a:r>
            <a:r>
              <a:rPr lang="en-US" sz="3500" b="1" kern="1200" dirty="0" smtClean="0">
                <a:solidFill>
                  <a:schemeClr val="hlink"/>
                </a:solidFill>
                <a:latin typeface="Arial" charset="0"/>
              </a:rPr>
              <a:t>establish</a:t>
            </a:r>
            <a:r>
              <a:rPr lang="en-US" sz="3500" kern="1200" dirty="0" smtClean="0">
                <a:solidFill>
                  <a:schemeClr val="hlink"/>
                </a:solidFill>
                <a:latin typeface="Arial" charset="0"/>
              </a:rPr>
              <a:t> </a:t>
            </a:r>
            <a:r>
              <a:rPr lang="en-US" sz="3500" u="sng" kern="1200" dirty="0" smtClean="0">
                <a:solidFill>
                  <a:schemeClr val="hlink"/>
                </a:solidFill>
                <a:latin typeface="Arial" charset="0"/>
              </a:rPr>
              <a:t>SOLs/IROLs</a:t>
            </a:r>
            <a:r>
              <a:rPr lang="en-US" sz="3500" kern="1200" dirty="0" smtClean="0">
                <a:solidFill>
                  <a:schemeClr val="hlink"/>
                </a:solidFill>
                <a:latin typeface="Arial" charset="0"/>
              </a:rPr>
              <a:t> </a:t>
            </a:r>
            <a:r>
              <a:rPr lang="en-US" sz="3500" b="1" kern="1200" dirty="0">
                <a:solidFill>
                  <a:schemeClr val="hlink"/>
                </a:solidFill>
                <a:latin typeface="Arial" charset="0"/>
              </a:rPr>
              <a:t>consistent</a:t>
            </a:r>
            <a:r>
              <a:rPr lang="en-US" sz="3500" kern="1200" dirty="0">
                <a:solidFill>
                  <a:schemeClr val="hlink"/>
                </a:solidFill>
                <a:latin typeface="Arial" charset="0"/>
              </a:rPr>
              <a:t> with the methodology</a:t>
            </a:r>
          </a:p>
          <a:p>
            <a:r>
              <a:rPr lang="en-US" sz="3500" b="1" kern="1200" dirty="0" smtClean="0">
                <a:solidFill>
                  <a:schemeClr val="hlink"/>
                </a:solidFill>
                <a:latin typeface="Arial" charset="0"/>
              </a:rPr>
              <a:t>R5</a:t>
            </a:r>
            <a:r>
              <a:rPr lang="en-US" sz="3500" kern="1200" dirty="0" smtClean="0">
                <a:solidFill>
                  <a:schemeClr val="hlink"/>
                </a:solidFill>
                <a:latin typeface="Arial" charset="0"/>
              </a:rPr>
              <a:t>: </a:t>
            </a:r>
            <a:r>
              <a:rPr lang="en-US" sz="3500" b="1" kern="1200" dirty="0" smtClean="0">
                <a:solidFill>
                  <a:schemeClr val="hlink"/>
                </a:solidFill>
                <a:latin typeface="Arial" charset="0"/>
              </a:rPr>
              <a:t>Provide </a:t>
            </a:r>
            <a:r>
              <a:rPr lang="en-US" sz="3500" u="sng" kern="1200" dirty="0" smtClean="0">
                <a:solidFill>
                  <a:schemeClr val="hlink"/>
                </a:solidFill>
                <a:latin typeface="Arial" charset="0"/>
              </a:rPr>
              <a:t>SOLS/IROLs</a:t>
            </a:r>
            <a:r>
              <a:rPr lang="en-US" sz="3500" kern="1200" dirty="0" smtClean="0">
                <a:solidFill>
                  <a:schemeClr val="hlink"/>
                </a:solidFill>
                <a:latin typeface="Arial" charset="0"/>
              </a:rPr>
              <a:t> </a:t>
            </a:r>
            <a:r>
              <a:rPr lang="en-US" sz="3500" b="1" kern="1200" dirty="0" smtClean="0">
                <a:solidFill>
                  <a:schemeClr val="hlink"/>
                </a:solidFill>
                <a:latin typeface="Arial" charset="0"/>
              </a:rPr>
              <a:t>to those with need</a:t>
            </a:r>
            <a:endParaRPr lang="en-US" sz="3500" kern="1200" dirty="0">
              <a:solidFill>
                <a:schemeClr val="hlink"/>
              </a:solidFill>
              <a:latin typeface="Arial" charset="0"/>
            </a:endParaRPr>
          </a:p>
          <a:p>
            <a:r>
              <a:rPr lang="en-US" sz="3500" b="1" kern="1200" dirty="0" smtClean="0">
                <a:solidFill>
                  <a:schemeClr val="hlink"/>
                </a:solidFill>
                <a:latin typeface="Arial" charset="0"/>
              </a:rPr>
              <a:t>R6</a:t>
            </a:r>
            <a:r>
              <a:rPr lang="en-US" sz="3500" kern="1200" dirty="0">
                <a:solidFill>
                  <a:schemeClr val="hlink"/>
                </a:solidFill>
                <a:latin typeface="Arial" charset="0"/>
              </a:rPr>
              <a:t>: </a:t>
            </a:r>
            <a:r>
              <a:rPr lang="en-US" sz="3500" b="1" kern="1200" dirty="0" smtClean="0">
                <a:solidFill>
                  <a:schemeClr val="hlink"/>
                </a:solidFill>
                <a:latin typeface="Arial" charset="0"/>
              </a:rPr>
              <a:t>PA</a:t>
            </a:r>
            <a:r>
              <a:rPr lang="en-US" sz="3500" kern="1200" dirty="0" smtClean="0">
                <a:solidFill>
                  <a:schemeClr val="hlink"/>
                </a:solidFill>
                <a:latin typeface="Arial" charset="0"/>
              </a:rPr>
              <a:t> </a:t>
            </a:r>
            <a:r>
              <a:rPr lang="en-US" sz="3500" b="1" kern="1200" dirty="0" smtClean="0">
                <a:solidFill>
                  <a:schemeClr val="hlink"/>
                </a:solidFill>
                <a:latin typeface="Arial" charset="0"/>
              </a:rPr>
              <a:t>communicate</a:t>
            </a:r>
            <a:r>
              <a:rPr lang="en-US" sz="3500" kern="1200" dirty="0" smtClean="0">
                <a:solidFill>
                  <a:schemeClr val="hlink"/>
                </a:solidFill>
                <a:latin typeface="Arial" charset="0"/>
              </a:rPr>
              <a:t> </a:t>
            </a:r>
            <a:r>
              <a:rPr lang="en-US" sz="3500" u="sng" kern="1200" dirty="0" smtClean="0">
                <a:solidFill>
                  <a:schemeClr val="hlink"/>
                </a:solidFill>
                <a:latin typeface="Arial" charset="0"/>
              </a:rPr>
              <a:t>multiple </a:t>
            </a:r>
            <a:r>
              <a:rPr lang="en-US" sz="3500" u="sng" kern="1200" dirty="0">
                <a:solidFill>
                  <a:schemeClr val="hlink"/>
                </a:solidFill>
                <a:latin typeface="Arial" charset="0"/>
              </a:rPr>
              <a:t>contingencies </a:t>
            </a:r>
            <a:r>
              <a:rPr lang="en-US" sz="3500" u="sng" kern="1200" dirty="0" smtClean="0">
                <a:solidFill>
                  <a:schemeClr val="hlink"/>
                </a:solidFill>
                <a:latin typeface="Arial" charset="0"/>
              </a:rPr>
              <a:t>resulting </a:t>
            </a:r>
            <a:r>
              <a:rPr lang="en-US" sz="3500" u="sng" kern="1200" dirty="0">
                <a:solidFill>
                  <a:schemeClr val="hlink"/>
                </a:solidFill>
                <a:latin typeface="Arial" charset="0"/>
              </a:rPr>
              <a:t>in stability limits</a:t>
            </a:r>
            <a:r>
              <a:rPr lang="en-US" sz="3500" kern="1200" dirty="0">
                <a:solidFill>
                  <a:schemeClr val="hlink"/>
                </a:solidFill>
                <a:latin typeface="Arial" charset="0"/>
              </a:rPr>
              <a:t> </a:t>
            </a:r>
            <a:r>
              <a:rPr lang="en-US" sz="3500" b="1" kern="1200" dirty="0" smtClean="0">
                <a:solidFill>
                  <a:schemeClr val="hlink"/>
                </a:solidFill>
                <a:latin typeface="Arial" charset="0"/>
              </a:rPr>
              <a:t>to </a:t>
            </a:r>
            <a:r>
              <a:rPr lang="en-US" sz="3500" b="1" kern="1200" dirty="0">
                <a:solidFill>
                  <a:schemeClr val="hlink"/>
                </a:solidFill>
                <a:latin typeface="Arial" charset="0"/>
              </a:rPr>
              <a:t>the RC</a:t>
            </a:r>
            <a:r>
              <a:rPr lang="en-US" sz="3500" kern="1200" dirty="0">
                <a:solidFill>
                  <a:schemeClr val="hlink"/>
                </a:solidFill>
                <a:latin typeface="Arial" charset="0"/>
              </a:rPr>
              <a:t>.</a:t>
            </a:r>
          </a:p>
          <a:p>
            <a:endParaRPr lang="en-US" dirty="0"/>
          </a:p>
        </p:txBody>
      </p:sp>
      <p:sp>
        <p:nvSpPr>
          <p:cNvPr id="4" name="Slide Number Placeholder 3"/>
          <p:cNvSpPr>
            <a:spLocks noGrp="1"/>
          </p:cNvSpPr>
          <p:nvPr>
            <p:ph type="sldNum" sz="quarter" idx="12"/>
          </p:nvPr>
        </p:nvSpPr>
        <p:spPr/>
        <p:txBody>
          <a:bodyPr/>
          <a:lstStyle/>
          <a:p>
            <a:pPr>
              <a:defRPr/>
            </a:pPr>
            <a:fld id="{CAFA289C-E77B-49BE-BA34-A313741B5468}" type="slidenum">
              <a:rPr lang="en-US" smtClean="0"/>
              <a:pPr>
                <a:defRPr/>
              </a:pPr>
              <a:t>9</a:t>
            </a:fld>
            <a:endParaRPr lang="en-US"/>
          </a:p>
        </p:txBody>
      </p:sp>
    </p:spTree>
    <p:extLst>
      <p:ext uri="{BB962C8B-B14F-4D97-AF65-F5344CB8AC3E}">
        <p14:creationId xmlns:p14="http://schemas.microsoft.com/office/powerpoint/2010/main" val="680132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1698</TotalTime>
  <Words>2497</Words>
  <Application>Microsoft Office PowerPoint</Application>
  <PresentationFormat>On-screen Show (4:3)</PresentationFormat>
  <Paragraphs>300</Paragraphs>
  <Slides>33</Slides>
  <Notes>11</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Default Design</vt:lpstr>
      <vt:lpstr>PowerPoint Presentation</vt:lpstr>
      <vt:lpstr>PowerPoint Presentation</vt:lpstr>
      <vt:lpstr>PowerPoint Presentation</vt:lpstr>
      <vt:lpstr>Why did it change?</vt:lpstr>
      <vt:lpstr>2011 Arizona/San Diego Blackout</vt:lpstr>
      <vt:lpstr>Related NERC Standards</vt:lpstr>
      <vt:lpstr>FAC-010-2.1</vt:lpstr>
      <vt:lpstr>FAC-011-2</vt:lpstr>
      <vt:lpstr>FAC-014-2</vt:lpstr>
      <vt:lpstr>What is a SOL?</vt:lpstr>
      <vt:lpstr>What is a SOL? </vt:lpstr>
      <vt:lpstr>What is a SOL?</vt:lpstr>
      <vt:lpstr>What is a SOL?</vt:lpstr>
      <vt:lpstr>What is a SOL?</vt:lpstr>
      <vt:lpstr>Steady State Voltage SOLs</vt:lpstr>
      <vt:lpstr>Additional SOLs</vt:lpstr>
      <vt:lpstr>Additional SOLs (continued)</vt:lpstr>
      <vt:lpstr>Additional SOLs (continued)</vt:lpstr>
      <vt:lpstr>Sub Bulk Electric System(BES) facilities</vt:lpstr>
      <vt:lpstr>When is a SOL and IROL?</vt:lpstr>
      <vt:lpstr>When is a SOL an IROL?</vt:lpstr>
      <vt:lpstr>Where did the 6% come from?</vt:lpstr>
      <vt:lpstr>Load Loss in Study </vt:lpstr>
      <vt:lpstr>ERCOT ISO and Transmission Planners/Transmission Operators</vt:lpstr>
      <vt:lpstr>ERCOT ISO and Transmission Planners/Transmission Operators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CenterPoint Energy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OTStrain01</dc:creator>
  <cp:lastModifiedBy>Allgower, Alan</cp:lastModifiedBy>
  <cp:revision>45</cp:revision>
  <cp:lastPrinted>2014-01-02T14:39:08Z</cp:lastPrinted>
  <dcterms:created xsi:type="dcterms:W3CDTF">2004-09-28T20:14:27Z</dcterms:created>
  <dcterms:modified xsi:type="dcterms:W3CDTF">2014-03-19T20:30:34Z</dcterms:modified>
</cp:coreProperties>
</file>