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</p:sldMasterIdLst>
  <p:notesMasterIdLst>
    <p:notesMasterId r:id="rId36"/>
  </p:notesMasterIdLst>
  <p:handoutMasterIdLst>
    <p:handoutMasterId r:id="rId37"/>
  </p:handoutMasterIdLst>
  <p:sldIdLst>
    <p:sldId id="256" r:id="rId4"/>
    <p:sldId id="257" r:id="rId5"/>
    <p:sldId id="258" r:id="rId6"/>
    <p:sldId id="294" r:id="rId7"/>
    <p:sldId id="293" r:id="rId8"/>
    <p:sldId id="292" r:id="rId9"/>
    <p:sldId id="291" r:id="rId10"/>
    <p:sldId id="326" r:id="rId11"/>
    <p:sldId id="315" r:id="rId12"/>
    <p:sldId id="314" r:id="rId13"/>
    <p:sldId id="308" r:id="rId14"/>
    <p:sldId id="310" r:id="rId15"/>
    <p:sldId id="270" r:id="rId16"/>
    <p:sldId id="271" r:id="rId17"/>
    <p:sldId id="272" r:id="rId18"/>
    <p:sldId id="274" r:id="rId19"/>
    <p:sldId id="320" r:id="rId20"/>
    <p:sldId id="276" r:id="rId21"/>
    <p:sldId id="277" r:id="rId22"/>
    <p:sldId id="279" r:id="rId23"/>
    <p:sldId id="280" r:id="rId24"/>
    <p:sldId id="286" r:id="rId25"/>
    <p:sldId id="287" r:id="rId26"/>
    <p:sldId id="288" r:id="rId27"/>
    <p:sldId id="316" r:id="rId28"/>
    <p:sldId id="317" r:id="rId29"/>
    <p:sldId id="264" r:id="rId30"/>
    <p:sldId id="321" r:id="rId31"/>
    <p:sldId id="322" r:id="rId32"/>
    <p:sldId id="323" r:id="rId33"/>
    <p:sldId id="325" r:id="rId34"/>
    <p:sldId id="324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pPr>
              <a:defRPr/>
            </a:pPr>
            <a:fld id="{1A46AF0B-BC7C-4E27-A5F6-811E5BB25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8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10"/>
            <a:ext cx="5607050" cy="41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23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823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DD6018-06D3-49CF-B383-3E0986940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9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F73870-874F-4CA9-8398-5CA59BB76151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4C7968-2846-4E2C-91E6-0FC0BCDE7C92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7660D8-CF01-48D9-9CEA-65D0DA7F33C0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792C48-BA77-4ADD-8C61-21E678644FE6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ERCOT_Logo_2c_no_bckgrn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9"/>
          <a:stretch>
            <a:fillRect/>
          </a:stretch>
        </p:blipFill>
        <p:spPr bwMode="auto">
          <a:xfrm>
            <a:off x="3810000" y="6172200"/>
            <a:ext cx="1281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84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228F-E7A5-4299-9457-491ECE918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A514-3603-4B40-8F98-B5C15EC68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6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9963-BE60-49B6-B833-1A52C3A1A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9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747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660A-E30E-4D69-BD13-CCEDC4D7E5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20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BC4AF-DDDB-4548-83BB-F513D66A8B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079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280C-7695-4D8A-AD55-80CDF43DD4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24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747A-1CB3-415A-9397-8036831650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6014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5F51-8CE5-4826-B398-5B4E6A6593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98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5643C-7F96-43D1-9D0C-C7DBC26C11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25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8243-EC0E-4121-BE4B-31CCD28D1D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28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5838-9D40-4527-99A9-618A1CFEC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78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181E-0338-47FC-B79D-4F778DBB80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964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3DCAF-23FE-4E84-BEA7-99CAA3C5A6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2591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0C3-575C-4C05-B265-9C2E37C6C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054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980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D7394-5991-412A-8618-32F8936757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1836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4ABF-E5D7-424E-A470-62CA8BA055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271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3BC1-22DB-4D27-B6E3-8EB6A977B1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9969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0E460-48A9-439C-BD49-013F51DA22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958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9778-3CBA-4C25-BE3C-600E5180F6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621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CF46F-41EE-4312-A9D7-D0E420485E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612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6950-565F-45A1-9D29-615AFE2DC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0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4A493-6F2B-4815-8D1D-F5B08B1A15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1856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3BFF-40D8-4064-93E1-B934C9912C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598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8F567-0995-48DB-B3A8-CB10A3C4EE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036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DB844-3E01-45B9-92BB-8EAB73D9EE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955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2762-53AD-4F69-89E4-E3D06E1FC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6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59F5-A67B-44B8-9FB0-E31BB136C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5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B3119-05D7-4758-8E99-73AB73730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1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7A6A1-7880-4957-98D1-8C595C660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B0EB4-2E6F-4E58-ABD4-04EF68C42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8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F0033-090A-4DD3-8AFB-3F80F1911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3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4FB4CC-101C-4878-BB1B-4B2A6472C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4"/>
          <p:cNvGrpSpPr>
            <a:grpSpLocks/>
          </p:cNvGrpSpPr>
          <p:nvPr userDrawn="1"/>
        </p:nvGrpSpPr>
        <p:grpSpPr bwMode="auto">
          <a:xfrm>
            <a:off x="55563" y="46038"/>
            <a:ext cx="9043987" cy="6702425"/>
            <a:chOff x="69" y="117"/>
            <a:chExt cx="5622" cy="4084"/>
          </a:xfrm>
        </p:grpSpPr>
        <p:sp>
          <p:nvSpPr>
            <p:cNvPr id="1034" name="Rectangle 8"/>
            <p:cNvSpPr>
              <a:spLocks noChangeArrowheads="1"/>
            </p:cNvSpPr>
            <p:nvPr userDrawn="1"/>
          </p:nvSpPr>
          <p:spPr bwMode="auto">
            <a:xfrm>
              <a:off x="121" y="117"/>
              <a:ext cx="5510" cy="4084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9" y="171"/>
              <a:ext cx="5622" cy="397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74" cy="40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dirty="0" smtClean="0"/>
                <a:t>  </a:t>
              </a:r>
            </a:p>
          </p:txBody>
        </p:sp>
      </p:grp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3940175" y="6281738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033" name="Picture 11" descr="ERCOT_Logo_2c_no_bckgrnd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9"/>
          <a:stretch>
            <a:fillRect/>
          </a:stretch>
        </p:blipFill>
        <p:spPr bwMode="auto">
          <a:xfrm>
            <a:off x="3810000" y="6172200"/>
            <a:ext cx="1281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F1E90F-3168-4790-9113-04B510CBF1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2053" name="Picture 8" descr="logo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7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9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E7DC75F-045E-459D-9841-5C18947C84E1}" type="slidenum">
              <a:rPr lang="en-US" altLang="en-US" sz="12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E716AC-7652-47C5-86A0-25C2BEAADF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3077" name="Picture 8" descr="logo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81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83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27C78EC9-5BB8-49C6-9D1B-2ED2E9DBEC53}" type="slidenum">
              <a:rPr lang="en-US" altLang="en-US" sz="12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762000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2"/>
                </a:solidFill>
              </a:rPr>
              <a:t>Demand Response </a:t>
            </a:r>
            <a:endParaRPr lang="en-US" altLang="en-US" sz="4400" b="1" dirty="0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accent2"/>
                </a:solidFill>
              </a:rPr>
              <a:t>in </a:t>
            </a:r>
            <a:r>
              <a:rPr lang="en-US" altLang="en-US" sz="4400" b="1" dirty="0">
                <a:solidFill>
                  <a:schemeClr val="accent2"/>
                </a:solidFill>
              </a:rPr>
              <a:t>ERCOT</a:t>
            </a: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2209800" y="4343401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chemeClr val="hlink"/>
                </a:solidFill>
              </a:rPr>
              <a:t>2014 Operators Training </a:t>
            </a:r>
            <a:r>
              <a:rPr lang="en-US" altLang="en-US" sz="2000" dirty="0" smtClean="0">
                <a:solidFill>
                  <a:schemeClr val="hlink"/>
                </a:solidFill>
              </a:rPr>
              <a:t>Seminar</a:t>
            </a:r>
            <a:endParaRPr lang="en-US" altLang="en-US" sz="2000" dirty="0">
              <a:solidFill>
                <a:schemeClr val="hlin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F228F-E7A5-4299-9457-491ECE9181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04800" y="1066800"/>
            <a:ext cx="8534400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6075" indent="-346075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200" dirty="0" smtClean="0"/>
              <a:t>NPRR555, Load Resource Participation in Security-Constrained Economic Dispatch represents ERCOT’s effort to find a way for demand response to contribute to price formation</a:t>
            </a:r>
          </a:p>
          <a:p>
            <a:pPr marL="346075" indent="-346075" eaLnBrk="1" hangingPunct="1">
              <a:defRPr/>
            </a:pPr>
            <a:r>
              <a:rPr lang="en-US" sz="2200" kern="0" dirty="0"/>
              <a:t>Eligibility to participate:  </a:t>
            </a:r>
            <a:r>
              <a:rPr lang="en-US" sz="2200" u="sng" kern="0" dirty="0"/>
              <a:t>LSE QSEs</a:t>
            </a:r>
            <a:r>
              <a:rPr lang="en-US" sz="2200" kern="0" dirty="0"/>
              <a:t> representing Load Resources capable of following 5-minute SCED base point instructions</a:t>
            </a:r>
          </a:p>
          <a:p>
            <a:pPr lvl="1" eaLnBrk="1" hangingPunct="1">
              <a:defRPr/>
            </a:pP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Existing or new single-site Controllable Load Resources (CLRs)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Aggregate Load Resources (ALRs) composed of multiple sites within single ERCOT Load Zone (subset of CLR)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kern="0" dirty="0"/>
              <a:t>QSEs with  LRs in SCED will submit </a:t>
            </a:r>
            <a:r>
              <a:rPr lang="en-US" sz="2200" u="sng" kern="0" dirty="0"/>
              <a:t>Bids to buy</a:t>
            </a:r>
            <a:r>
              <a:rPr lang="en-US" sz="2200" kern="0" dirty="0"/>
              <a:t> (not Offers to sell</a:t>
            </a:r>
            <a:r>
              <a:rPr lang="en-US" sz="2200" kern="0" dirty="0" smtClean="0"/>
              <a:t>)</a:t>
            </a:r>
            <a:endParaRPr lang="en-US" kern="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altLang="en-US" sz="3600" dirty="0" smtClean="0"/>
              <a:t>Loads In SCED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B3119-05D7-4758-8E99-73AB737302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altLang="en-US" sz="3600" dirty="0" smtClean="0"/>
              <a:t>Loads IN SCED (Cont’)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143000"/>
            <a:ext cx="85344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Bids </a:t>
            </a: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will reflect LR’s willingness to consume “up to” a specified five-minute Load Zone </a:t>
            </a:r>
            <a:r>
              <a:rPr lang="en-US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LMP</a:t>
            </a: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Bid will modify the SCED demand curve and have ability to set price</a:t>
            </a:r>
          </a:p>
          <a:p>
            <a:pPr lvl="1" eaLnBrk="1" hangingPunct="1"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SCED Generation to be Dispatched (GTBD) will be adjusted to accommodate LR participation 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This will ensure proper price formation and reduce the likelihood of oscillating dispatch </a:t>
            </a:r>
            <a:r>
              <a:rPr lang="en-US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  <a:p>
            <a:pPr eaLnBrk="1" hangingPunct="1"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LR benefits and opportunity</a:t>
            </a:r>
            <a:r>
              <a:rPr lang="en-US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Avoided cost of consumption above specified price</a:t>
            </a:r>
          </a:p>
          <a:p>
            <a:pPr lvl="1" eaLnBrk="1" hangingPunct="1"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Price certainty due to ERCOT dispatch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Eligibility to provide </a:t>
            </a:r>
            <a:r>
              <a:rPr lang="en-US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Non-spin</a:t>
            </a:r>
          </a:p>
          <a:p>
            <a:pPr eaLnBrk="1" hangingPunct="1">
              <a:defRPr/>
            </a:pPr>
            <a:r>
              <a:rPr lang="en-US" alt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For ALRs, participation in SCED and Non-spin are both contingent on validation by ERCOT of the QSE’s telemetry at time of LR qualification, and spot-validation thereafter</a:t>
            </a:r>
          </a:p>
          <a:p>
            <a:pPr lvl="1" eaLnBrk="1" hangingPunct="1">
              <a:defRPr/>
            </a:pPr>
            <a:endParaRPr lang="en-US" sz="2200" kern="0" dirty="0"/>
          </a:p>
          <a:p>
            <a:pPr eaLnBrk="1" hangingPunct="1">
              <a:defRPr/>
            </a:pPr>
            <a:endParaRPr lang="en-US" sz="2200" kern="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162274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B3119-05D7-4758-8E99-73AB7373028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altLang="en-US" sz="3600" dirty="0" smtClean="0"/>
              <a:t>Loads IN SCED (Cont’)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0668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200" kern="0" dirty="0" smtClean="0"/>
              <a:t>RRS </a:t>
            </a:r>
            <a:r>
              <a:rPr lang="en-US" sz="2200" kern="0" dirty="0"/>
              <a:t>and Non-Spin from CLR will be deployed via economic dispatch of DR capacity via SCED </a:t>
            </a:r>
          </a:p>
          <a:p>
            <a:pPr lvl="1" eaLnBrk="1" hangingPunct="1">
              <a:defRPr/>
            </a:pPr>
            <a:r>
              <a:rPr lang="en-US" sz="2200" kern="0" dirty="0"/>
              <a:t>CLR will have RTM Energy Bid that covers the RRS and/or Non-Spin capacity released to SCED 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z="2200" kern="0" dirty="0"/>
              <a:t>Also can optionally bid additional DR capacity for SCED </a:t>
            </a:r>
            <a:r>
              <a:rPr lang="en-US" sz="2200" kern="0" dirty="0" smtClean="0"/>
              <a:t>dispatch</a:t>
            </a:r>
            <a:endParaRPr lang="en-US" sz="2200" kern="0" dirty="0"/>
          </a:p>
          <a:p>
            <a:pPr eaLnBrk="1" hangingPunct="1">
              <a:defRPr/>
            </a:pPr>
            <a:r>
              <a:rPr lang="en-US" sz="2200" kern="0" dirty="0"/>
              <a:t>No change to existing participation in RRS by UFR-type Load Resources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z="2200" kern="0" dirty="0"/>
              <a:t>UFR-LR-RRS may still be deployed manually in EEA </a:t>
            </a:r>
            <a:r>
              <a:rPr lang="en-US" sz="2200" kern="0" dirty="0" smtClean="0"/>
              <a:t>2</a:t>
            </a:r>
            <a:endParaRPr lang="en-US" sz="2200" kern="0" dirty="0"/>
          </a:p>
          <a:p>
            <a:pPr eaLnBrk="1" hangingPunct="1">
              <a:defRPr/>
            </a:pPr>
            <a:r>
              <a:rPr lang="en-US" sz="2200" kern="0" dirty="0"/>
              <a:t>No change to existing ERS</a:t>
            </a:r>
          </a:p>
          <a:p>
            <a:pPr eaLnBrk="1" hangingPunct="1">
              <a:defRPr/>
            </a:pPr>
            <a:endParaRPr lang="en-US" altLang="en-US" kern="0" dirty="0"/>
          </a:p>
          <a:p>
            <a:pPr eaLnBrk="1" hangingPunct="1">
              <a:defRPr/>
            </a:pPr>
            <a:endParaRPr lang="en-US" kern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B3119-05D7-4758-8E99-73AB737302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49250" y="1143000"/>
            <a:ext cx="833755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2079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200" dirty="0"/>
              <a:t>Emergency Response Service (ERS) is</a:t>
            </a:r>
            <a:r>
              <a:rPr lang="en-US" altLang="en-US" sz="2200" dirty="0" smtClean="0"/>
              <a:t>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2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200" dirty="0"/>
              <a:t>An additional emergency tool for ERCOT operators to reduce the likelihood of involuntary firm load shedding (a.k.a. rolling blackouts</a:t>
            </a:r>
            <a:r>
              <a:rPr lang="en-US" altLang="en-US" sz="2200" dirty="0" smtClean="0"/>
              <a:t>)</a:t>
            </a:r>
            <a:endParaRPr lang="en-US" altLang="en-US" sz="2200" dirty="0"/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en-US" sz="2200" dirty="0"/>
              <a:t>Service provided by loads (customers) willing to </a:t>
            </a:r>
            <a:endParaRPr lang="en-US" altLang="en-US" sz="2200" dirty="0" smtClean="0"/>
          </a:p>
          <a:p>
            <a:pPr marL="173037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200" dirty="0" smtClean="0"/>
              <a:t>   interrupt during an electric grid emergency in </a:t>
            </a:r>
          </a:p>
          <a:p>
            <a:pPr marL="173037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200" dirty="0" smtClean="0"/>
              <a:t>   exchange for a payment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200" dirty="0" smtClean="0"/>
              <a:t>Deployed </a:t>
            </a:r>
            <a:r>
              <a:rPr lang="en-US" altLang="en-US" sz="2200" dirty="0"/>
              <a:t>ONLY in the late </a:t>
            </a:r>
            <a:r>
              <a:rPr lang="en-US" altLang="en-US" sz="2200" dirty="0" smtClean="0"/>
              <a:t>stages </a:t>
            </a:r>
            <a:r>
              <a:rPr lang="en-US" altLang="en-US" sz="2200" dirty="0"/>
              <a:t>of a </a:t>
            </a:r>
            <a:endParaRPr lang="en-US" altLang="en-US" sz="2200" dirty="0" smtClean="0"/>
          </a:p>
          <a:p>
            <a:pPr marL="173037" indent="0" eaLnBrk="1" hangingPunct="1">
              <a:spcBef>
                <a:spcPct val="0"/>
              </a:spcBef>
              <a:buNone/>
            </a:pPr>
            <a:r>
              <a:rPr lang="en-US" altLang="en-US" sz="2200" dirty="0" smtClean="0"/>
              <a:t>   grid emergency as </a:t>
            </a:r>
            <a:r>
              <a:rPr lang="en-US" altLang="en-US" sz="2200" dirty="0"/>
              <a:t>a last resort prior to </a:t>
            </a:r>
            <a:endParaRPr lang="en-US" altLang="en-US" sz="2200" dirty="0" smtClean="0"/>
          </a:p>
          <a:p>
            <a:pPr marL="173037" indent="0" eaLnBrk="1" hangingPunct="1">
              <a:spcBef>
                <a:spcPct val="0"/>
              </a:spcBef>
              <a:buNone/>
            </a:pPr>
            <a:r>
              <a:rPr lang="en-US" altLang="en-US" sz="2200" dirty="0" smtClean="0"/>
              <a:t>   firm </a:t>
            </a:r>
            <a:r>
              <a:rPr lang="en-US" altLang="en-US" sz="2200" dirty="0"/>
              <a:t>load </a:t>
            </a:r>
            <a:r>
              <a:rPr lang="en-US" altLang="en-US" sz="2200" dirty="0" smtClean="0"/>
              <a:t>shedding </a:t>
            </a:r>
            <a:r>
              <a:rPr lang="en-US" altLang="en-US" sz="2200" dirty="0"/>
              <a:t>(rotating outages)</a:t>
            </a:r>
          </a:p>
        </p:txBody>
      </p:sp>
      <p:pic>
        <p:nvPicPr>
          <p:cNvPr id="18435" name="Picture 6" descr="RES_098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6"/>
          <a:stretch/>
        </p:blipFill>
        <p:spPr bwMode="auto">
          <a:xfrm>
            <a:off x="6484938" y="3429000"/>
            <a:ext cx="2201862" cy="16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43600" y="5052345"/>
            <a:ext cx="27432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400" i="1" dirty="0"/>
              <a:t>“Controlled interruption of </a:t>
            </a:r>
            <a:endParaRPr lang="en-US" altLang="en-US" sz="1400" i="1" dirty="0" smtClean="0"/>
          </a:p>
          <a:p>
            <a:pPr algn="ctr" eaLnBrk="1" hangingPunct="1">
              <a:buFontTx/>
              <a:buNone/>
            </a:pPr>
            <a:r>
              <a:rPr lang="en-US" altLang="en-US" sz="1400" i="1" dirty="0" smtClean="0"/>
              <a:t>prepared customers</a:t>
            </a:r>
          </a:p>
          <a:p>
            <a:pPr algn="ctr" eaLnBrk="1" hangingPunct="1">
              <a:buFontTx/>
              <a:buNone/>
            </a:pPr>
            <a:r>
              <a:rPr lang="en-US" altLang="en-US" sz="1400" i="1" dirty="0" smtClean="0"/>
              <a:t> </a:t>
            </a:r>
            <a:r>
              <a:rPr lang="en-US" altLang="en-US" sz="1400" i="1" dirty="0"/>
              <a:t>vs. </a:t>
            </a:r>
            <a:br>
              <a:rPr lang="en-US" altLang="en-US" sz="1400" i="1" dirty="0"/>
            </a:br>
            <a:r>
              <a:rPr lang="en-US" altLang="en-US" sz="1400" i="1" dirty="0"/>
              <a:t>uncontrolled interruption </a:t>
            </a:r>
            <a:r>
              <a:rPr lang="en-US" altLang="en-US" sz="1400" i="1" dirty="0" smtClean="0"/>
              <a:t>of</a:t>
            </a:r>
          </a:p>
          <a:p>
            <a:pPr algn="ctr" eaLnBrk="1" hangingPunct="1">
              <a:buFontTx/>
              <a:buNone/>
            </a:pPr>
            <a:r>
              <a:rPr lang="en-US" altLang="en-US" sz="1400" i="1" dirty="0" smtClean="0"/>
              <a:t> </a:t>
            </a:r>
            <a:r>
              <a:rPr lang="en-US" altLang="en-US" sz="1400" i="1" dirty="0"/>
              <a:t>unprepared customers”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349250" y="304800"/>
            <a:ext cx="8229600" cy="792162"/>
          </a:xfrm>
        </p:spPr>
        <p:txBody>
          <a:bodyPr/>
          <a:lstStyle/>
          <a:p>
            <a:pPr algn="l"/>
            <a:r>
              <a:rPr lang="en-US" altLang="en-US" sz="3600" dirty="0" smtClean="0"/>
              <a:t>Emergency Response Service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724400"/>
          </a:xfrm>
        </p:spPr>
        <p:txBody>
          <a:bodyPr>
            <a:noAutofit/>
          </a:bodyPr>
          <a:lstStyle/>
          <a:p>
            <a:pPr marL="381000" indent="-207963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will ERS be needed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207963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Emergencies can occur at any time:</a:t>
            </a:r>
          </a:p>
          <a:p>
            <a:pPr marL="838200" lvl="1" indent="-3810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Cold weather months -- due to natural gas 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curtailment &amp; higher than expected forced outages</a:t>
            </a:r>
          </a:p>
          <a:p>
            <a:pPr marL="838200" lvl="1" indent="-3810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Shoulder months -- due to unforeseen weather events &amp; large amounts of scheduled maintenance</a:t>
            </a:r>
          </a:p>
          <a:p>
            <a:pPr marL="838200" lvl="1" indent="-3810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Traditional summer peaks </a:t>
            </a:r>
          </a:p>
          <a:p>
            <a:pPr marL="838200" lvl="1" indent="-3810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Anytime, as may be caused by: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generation outages (scheduled, forced or both)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transmission outages beyond likely contingencies 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extreme weather events</a:t>
            </a: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multiple simultaneous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contingencies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207963"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ERS may be more likely to be needed in off-peak or shoulder months than during traditional summer peaks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9459" name="Picture 4" descr="j0285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855663"/>
            <a:ext cx="10953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j0104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166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27063"/>
          </a:xfrm>
        </p:spPr>
        <p:txBody>
          <a:bodyPr/>
          <a:lstStyle/>
          <a:p>
            <a:pPr algn="l"/>
            <a:r>
              <a:rPr lang="en-US" altLang="en-US" sz="3600" dirty="0" smtClean="0"/>
              <a:t>Emergency Response Service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162"/>
          </a:xfrm>
        </p:spPr>
        <p:txBody>
          <a:bodyPr/>
          <a:lstStyle/>
          <a:p>
            <a:pPr algn="l"/>
            <a:r>
              <a:rPr lang="en-US" altLang="en-US" sz="3600" dirty="0" smtClean="0"/>
              <a:t>Emergency Response Service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458200" cy="472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ERS may be provided by:</a:t>
            </a:r>
          </a:p>
          <a:p>
            <a:pPr lvl="1">
              <a:defRPr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Loads or Back-up-Generation capable of being deployed within specified ramp rates</a:t>
            </a:r>
          </a:p>
          <a:p>
            <a:pPr lvl="1">
              <a:defRPr/>
            </a:pP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Distributed Generation capable of injecting energy within specified ramp rates</a:t>
            </a:r>
          </a:p>
          <a:p>
            <a:pPr lvl="1">
              <a:defRPr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ERS Service Types</a:t>
            </a:r>
          </a:p>
          <a:p>
            <a:pPr lvl="2">
              <a:defRPr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10-Minute Ramp ERS</a:t>
            </a:r>
          </a:p>
          <a:p>
            <a:pPr lvl="2">
              <a:defRPr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30-Minute Ramp ERS</a:t>
            </a:r>
          </a:p>
          <a:p>
            <a:pPr lvl="2">
              <a:defRPr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Sensitive ERS (starting 6/1/2014)</a:t>
            </a:r>
          </a:p>
          <a:p>
            <a:pPr>
              <a:defRPr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Interval Metering Required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No Real-Time telemetry Required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Dispatch Sequence</a:t>
            </a:r>
          </a:p>
          <a:p>
            <a:pPr marL="800100"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30-Minute ERS Dispatched in EEA Level 1 (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PRC&lt;2300 MWs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10-Minute ERS Dispatched in EEA Level 2 ( PRC&lt;1750 MWs)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91" b="95390" l="56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857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 txBox="1">
            <a:spLocks noChangeArrowheads="1"/>
          </p:cNvSpPr>
          <p:nvPr/>
        </p:nvSpPr>
        <p:spPr bwMode="auto">
          <a:xfrm>
            <a:off x="438667" y="914400"/>
            <a:ext cx="8221662" cy="439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en-US" sz="2200" dirty="0"/>
              <a:t>ERCOT Board approved WS ERS Pilot Project in March 2013 to test an ERS product with demand reduction capability that varies based on weather</a:t>
            </a:r>
            <a:r>
              <a:rPr lang="en-US" altLang="en-US" sz="2200" dirty="0" smtClean="0"/>
              <a:t>.</a:t>
            </a:r>
            <a:endParaRPr lang="en-US" altLang="en-US" sz="2200" dirty="0"/>
          </a:p>
          <a:p>
            <a:pPr algn="just" eaLnBrk="1" hangingPunct="1">
              <a:spcAft>
                <a:spcPts val="600"/>
              </a:spcAft>
            </a:pPr>
            <a:r>
              <a:rPr lang="en-US" altLang="en-US" sz="2200" dirty="0"/>
              <a:t>Procured  for June 2013 through September 2013 Contract Period (Pilot Only</a:t>
            </a:r>
            <a:r>
              <a:rPr lang="en-US" altLang="en-US" sz="2200" dirty="0" smtClean="0"/>
              <a:t>)</a:t>
            </a:r>
            <a:endParaRPr lang="en-US" altLang="en-US" sz="2200" dirty="0"/>
          </a:p>
          <a:p>
            <a:pPr eaLnBrk="1" hangingPunct="1">
              <a:spcAft>
                <a:spcPts val="600"/>
              </a:spcAft>
            </a:pPr>
            <a:r>
              <a:rPr lang="en-US" altLang="en-US" sz="2200" dirty="0"/>
              <a:t>Pilot Project included 1 Residential Aggregation (2.5 MWs) and 1 non-residential aggregation (0.1 MW</a:t>
            </a:r>
            <a:r>
              <a:rPr lang="en-US" altLang="en-US" sz="2200" dirty="0" smtClean="0"/>
              <a:t>)</a:t>
            </a:r>
            <a:endParaRPr lang="en-US" altLang="en-US" sz="2200" dirty="0"/>
          </a:p>
          <a:p>
            <a:pPr eaLnBrk="1" hangingPunct="1">
              <a:spcAft>
                <a:spcPts val="600"/>
              </a:spcAft>
            </a:pPr>
            <a:r>
              <a:rPr lang="en-US" altLang="en-US" sz="2200" dirty="0"/>
              <a:t>NPRR 571, ERS Weather Sensitive Loads Requirements Approved by ERCOT Board in December </a:t>
            </a:r>
            <a:r>
              <a:rPr lang="en-US" altLang="en-US" sz="2200" dirty="0" smtClean="0"/>
              <a:t>2013</a:t>
            </a:r>
            <a:endParaRPr lang="en-US" altLang="en-US" sz="2200" dirty="0"/>
          </a:p>
          <a:p>
            <a:pPr eaLnBrk="1" hangingPunct="1"/>
            <a:r>
              <a:rPr lang="en-US" altLang="en-US" sz="2200" dirty="0"/>
              <a:t>Shall be available for the June through September 2014 Standard Contract </a:t>
            </a:r>
            <a:r>
              <a:rPr lang="en-US" altLang="en-US" sz="2200" dirty="0" smtClean="0"/>
              <a:t>Term</a:t>
            </a:r>
            <a:endParaRPr lang="en-US" altLang="en-US" sz="2200" b="1" dirty="0"/>
          </a:p>
        </p:txBody>
      </p:sp>
      <p:sp>
        <p:nvSpPr>
          <p:cNvPr id="21508" name="Title 8"/>
          <p:cNvSpPr>
            <a:spLocks noGrp="1"/>
          </p:cNvSpPr>
          <p:nvPr>
            <p:ph type="title"/>
          </p:nvPr>
        </p:nvSpPr>
        <p:spPr>
          <a:xfrm>
            <a:off x="211285" y="228600"/>
            <a:ext cx="8445500" cy="461962"/>
          </a:xfrm>
        </p:spPr>
        <p:txBody>
          <a:bodyPr/>
          <a:lstStyle/>
          <a:p>
            <a:pPr algn="l"/>
            <a:r>
              <a:rPr lang="en-US" altLang="en-US" sz="3600" dirty="0" smtClean="0"/>
              <a:t>Weather </a:t>
            </a:r>
            <a:r>
              <a:rPr lang="en-US" altLang="en-US" sz="3600" dirty="0"/>
              <a:t>Sensitive ERS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7800" y="5105400"/>
            <a:ext cx="3693263" cy="1414598"/>
            <a:chOff x="5257800" y="5105400"/>
            <a:chExt cx="3693263" cy="141459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105400"/>
              <a:ext cx="2152650" cy="141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341213" y="5155560"/>
              <a:ext cx="2609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Vani" panose="020B0502040204020203" pitchFamily="34" charset="0"/>
                  <a:cs typeface="Vani" panose="020B0502040204020203" pitchFamily="34" charset="0"/>
                </a:rPr>
                <a:t>ERS Weather Sensitive Pilot</a:t>
              </a:r>
              <a:endParaRPr lang="en-US" sz="1400" i="1" dirty="0">
                <a:latin typeface="Vani" panose="020B0502040204020203" pitchFamily="34" charset="0"/>
                <a:cs typeface="Vani" panose="020B0502040204020203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B3119-05D7-4758-8E99-73AB7373028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0688" y="190500"/>
            <a:ext cx="8229600" cy="723900"/>
          </a:xfrm>
        </p:spPr>
        <p:txBody>
          <a:bodyPr/>
          <a:lstStyle/>
          <a:p>
            <a:pPr algn="l"/>
            <a:r>
              <a:rPr lang="en-US" altLang="en-US" sz="2800" dirty="0" smtClean="0"/>
              <a:t>Participation in ERS by Service Type </a:t>
            </a:r>
          </a:p>
        </p:txBody>
      </p:sp>
      <p:sp>
        <p:nvSpPr>
          <p:cNvPr id="22690" name="TextBox 6"/>
          <p:cNvSpPr txBox="1">
            <a:spLocks noChangeArrowheads="1"/>
          </p:cNvSpPr>
          <p:nvPr/>
        </p:nvSpPr>
        <p:spPr bwMode="auto">
          <a:xfrm>
            <a:off x="4049713" y="798513"/>
            <a:ext cx="99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ERS-10</a:t>
            </a:r>
          </a:p>
        </p:txBody>
      </p:sp>
      <p:sp>
        <p:nvSpPr>
          <p:cNvPr id="22691" name="Rectangle 7"/>
          <p:cNvSpPr>
            <a:spLocks noChangeArrowheads="1"/>
          </p:cNvSpPr>
          <p:nvPr/>
        </p:nvSpPr>
        <p:spPr bwMode="auto">
          <a:xfrm>
            <a:off x="4049713" y="2590800"/>
            <a:ext cx="99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ERS-30</a:t>
            </a:r>
          </a:p>
        </p:txBody>
      </p:sp>
      <p:sp>
        <p:nvSpPr>
          <p:cNvPr id="22692" name="Rectangle 8"/>
          <p:cNvSpPr>
            <a:spLocks noChangeArrowheads="1"/>
          </p:cNvSpPr>
          <p:nvPr/>
        </p:nvSpPr>
        <p:spPr bwMode="auto">
          <a:xfrm>
            <a:off x="3186113" y="4270375"/>
            <a:ext cx="2719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Weather-Sensitive ERS</a:t>
            </a:r>
          </a:p>
        </p:txBody>
      </p:sp>
      <p:sp>
        <p:nvSpPr>
          <p:cNvPr id="22693" name="Rectangle 9"/>
          <p:cNvSpPr>
            <a:spLocks noChangeArrowheads="1"/>
          </p:cNvSpPr>
          <p:nvPr/>
        </p:nvSpPr>
        <p:spPr bwMode="auto">
          <a:xfrm>
            <a:off x="304800" y="56388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/>
              <a:t>BH1 - Business Hours 1 HE 0900 through 1300, Monday thru Friday except ERCOT Holidays </a:t>
            </a:r>
          </a:p>
          <a:p>
            <a:pPr eaLnBrk="1" hangingPunct="1"/>
            <a:r>
              <a:rPr lang="en-US" altLang="en-US" sz="800" dirty="0"/>
              <a:t>BH2 - Business Hours 2 HE 1400 through 1600, Monday thru Friday except ERCOT Holidays </a:t>
            </a:r>
          </a:p>
          <a:p>
            <a:pPr eaLnBrk="1" hangingPunct="1"/>
            <a:r>
              <a:rPr lang="en-US" altLang="en-US" sz="800" dirty="0"/>
              <a:t>BH3 - Business Hours 3 HE 1700 through 2000, Monday thru Friday except ERCOT Holidays </a:t>
            </a:r>
          </a:p>
          <a:p>
            <a:pPr eaLnBrk="1" hangingPunct="1"/>
            <a:r>
              <a:rPr lang="en-US" altLang="en-US" sz="800" dirty="0"/>
              <a:t>NBH - Non-Business Hours All other hours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B3119-05D7-4758-8E99-73AB7373028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36395"/>
              </p:ext>
            </p:extLst>
          </p:nvPr>
        </p:nvGraphicFramePr>
        <p:xfrm>
          <a:off x="457200" y="1143000"/>
          <a:ext cx="8153399" cy="1311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552"/>
                <a:gridCol w="1036761"/>
                <a:gridCol w="883710"/>
                <a:gridCol w="846106"/>
                <a:gridCol w="1001224"/>
                <a:gridCol w="883710"/>
                <a:gridCol w="846106"/>
                <a:gridCol w="1073615"/>
                <a:gridCol w="1073615"/>
              </a:tblGrid>
              <a:tr h="259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Oct11Jan12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FebMay12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JunSep12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Oct12Jan13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FebMay13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JunSep13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Oct13Jan14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FebMay14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30" marB="0" anchor="ctr"/>
                </a:tc>
              </a:tr>
              <a:tr h="2744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BH1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466.800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469.800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513.075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450.060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457.700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472.125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589.095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622.920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</a:tr>
              <a:tr h="259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BH2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403.500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473.100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364.900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447.560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456.460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351.550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582.995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607.035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</a:tr>
              <a:tr h="259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BH3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445.300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456.000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357.000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434.310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440.830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345.500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568.470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598.360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</a:tr>
              <a:tr h="259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NBH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388.700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390.400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451.890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402.385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383.610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384.875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510.320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518.140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54780"/>
              </p:ext>
            </p:extLst>
          </p:nvPr>
        </p:nvGraphicFramePr>
        <p:xfrm>
          <a:off x="457198" y="2936875"/>
          <a:ext cx="8153402" cy="121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604"/>
                <a:gridCol w="959719"/>
                <a:gridCol w="1111254"/>
                <a:gridCol w="896579"/>
                <a:gridCol w="1027068"/>
                <a:gridCol w="959719"/>
                <a:gridCol w="825021"/>
                <a:gridCol w="959719"/>
                <a:gridCol w="959719"/>
              </a:tblGrid>
              <a:tr h="2428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Oct11Jan12 </a:t>
                      </a: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FebMay12</a:t>
                      </a: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JunSep12</a:t>
                      </a: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Oct12Jan13</a:t>
                      </a: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FebMay13</a:t>
                      </a: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JunSep13</a:t>
                      </a: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Oct13Jan14</a:t>
                      </a: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FebMay14</a:t>
                      </a:r>
                    </a:p>
                  </a:txBody>
                  <a:tcPr marL="9525" marR="9525" marT="9519" marB="0" anchor="ctr"/>
                </a:tc>
              </a:tr>
              <a:tr h="2428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BH1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19.400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80.280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73.000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126.970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134.252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149.310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</a:tr>
              <a:tr h="2428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BH2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16.250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82.330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72.900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87.650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136.348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125.935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</a:tr>
              <a:tr h="2428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BH3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15.800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82.010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59.000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76.190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122.565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118.270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</a:tr>
              <a:tr h="2428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NBH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9.500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71.150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40.500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100.940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111.671</a:t>
                      </a: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97.295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19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12196"/>
              </p:ext>
            </p:extLst>
          </p:nvPr>
        </p:nvGraphicFramePr>
        <p:xfrm>
          <a:off x="457200" y="4638675"/>
          <a:ext cx="8153401" cy="892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604"/>
                <a:gridCol w="959718"/>
                <a:gridCol w="1111254"/>
                <a:gridCol w="896580"/>
                <a:gridCol w="1027069"/>
                <a:gridCol w="959718"/>
                <a:gridCol w="825022"/>
                <a:gridCol w="959718"/>
                <a:gridCol w="959718"/>
              </a:tblGrid>
              <a:tr h="223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Oct11Jan12 </a:t>
                      </a: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FebMay12</a:t>
                      </a: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JunSep12</a:t>
                      </a: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Oct12Jan13</a:t>
                      </a: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FebMay13</a:t>
                      </a: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JunSep13</a:t>
                      </a: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Oct13Jan14</a:t>
                      </a:r>
                    </a:p>
                  </a:txBody>
                  <a:tcPr marL="9525" marR="9525" marT="953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FebMay14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32" marB="0" anchor="ctr"/>
                </a:tc>
              </a:tr>
              <a:tr h="223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BH2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</a:tr>
              <a:tr h="223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BH3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</a:tr>
              <a:tr h="223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WEH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32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78856" y="228600"/>
            <a:ext cx="8229600" cy="6858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What is 4CP?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21177" y="914400"/>
            <a:ext cx="8501646" cy="4525963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The Four Coincident Peaks in ERCOT are the highest-Load 15-minute settlement intervals in each of the four summer months (June, July, August, September)</a:t>
            </a:r>
          </a:p>
          <a:p>
            <a:pPr eaLnBrk="1" hangingPunct="1"/>
            <a:r>
              <a:rPr lang="en-US" altLang="en-US" sz="2200" dirty="0" smtClean="0"/>
              <a:t>These intervals are the basis of various Transmission &amp; Distribution (T&amp;D) charges for much of the ERCOT Load</a:t>
            </a:r>
          </a:p>
          <a:p>
            <a:pPr lvl="1" eaLnBrk="1" hangingPunct="1"/>
            <a:r>
              <a:rPr lang="en-US" altLang="en-US" sz="2200" dirty="0" smtClean="0"/>
              <a:t>Non-Opt In Entities (Muni’s and Co-ops), at the</a:t>
            </a:r>
          </a:p>
          <a:p>
            <a:pPr marL="457200" lvl="1" indent="0" eaLnBrk="1" hangingPunct="1">
              <a:buNone/>
            </a:pPr>
            <a:r>
              <a:rPr lang="en-US" altLang="en-US" sz="2200" dirty="0" smtClean="0"/>
              <a:t>    boundary meter level</a:t>
            </a:r>
          </a:p>
          <a:p>
            <a:pPr lvl="1" eaLnBrk="1" hangingPunct="1"/>
            <a:r>
              <a:rPr lang="en-US" altLang="en-US" sz="2200" dirty="0" smtClean="0"/>
              <a:t>Retail Choice customers with peak </a:t>
            </a:r>
          </a:p>
          <a:p>
            <a:pPr marL="457200" lvl="1" indent="0" eaLnBrk="1" hangingPunct="1">
              <a:buNone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   demand ≥700 kW (Interval Data </a:t>
            </a:r>
          </a:p>
          <a:p>
            <a:pPr marL="457200" lvl="1" indent="0" eaLnBrk="1" hangingPunct="1">
              <a:buNone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    Recorder meter required) </a:t>
            </a:r>
          </a:p>
        </p:txBody>
      </p:sp>
      <p:sp>
        <p:nvSpPr>
          <p:cNvPr id="23561" name="TextBox 4"/>
          <p:cNvSpPr txBox="1">
            <a:spLocks noChangeArrowheads="1"/>
          </p:cNvSpPr>
          <p:nvPr/>
        </p:nvSpPr>
        <p:spPr bwMode="auto">
          <a:xfrm>
            <a:off x="304800" y="5881093"/>
            <a:ext cx="3352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0" i="1" dirty="0">
                <a:solidFill>
                  <a:srgbClr val="000000"/>
                </a:solidFill>
              </a:rPr>
              <a:t>Chart represents percentages of Load at IE 1700 on Aug. 3, 2011, ERCOT’s all-time system peak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0" i="1" dirty="0">
                <a:solidFill>
                  <a:srgbClr val="000000"/>
                </a:solidFill>
              </a:rPr>
              <a:t>“Large C&amp;I” = IDR Required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38600" y="3529379"/>
            <a:ext cx="4990848" cy="2946348"/>
            <a:chOff x="2318682" y="2878205"/>
            <a:chExt cx="6823991" cy="3524091"/>
          </a:xfrm>
        </p:grpSpPr>
        <p:sp>
          <p:nvSpPr>
            <p:cNvPr id="2" name="Left Brace 1"/>
            <p:cNvSpPr/>
            <p:nvPr/>
          </p:nvSpPr>
          <p:spPr>
            <a:xfrm>
              <a:off x="4709922" y="4842275"/>
              <a:ext cx="419100" cy="1408526"/>
            </a:xfrm>
            <a:prstGeom prst="leftBrace">
              <a:avLst/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23560" name="TextBox 3"/>
            <p:cNvSpPr txBox="1">
              <a:spLocks noChangeArrowheads="1"/>
            </p:cNvSpPr>
            <p:nvPr/>
          </p:nvSpPr>
          <p:spPr bwMode="auto">
            <a:xfrm>
              <a:off x="2318682" y="4878308"/>
              <a:ext cx="2286001" cy="152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>
                  <a:solidFill>
                    <a:srgbClr val="FF0000"/>
                  </a:solidFill>
                </a:rPr>
                <a:t>Combined, over 44% of total ERCOT Load is subject to 4CP charges</a:t>
              </a:r>
            </a:p>
          </p:txBody>
        </p:sp>
        <p:sp>
          <p:nvSpPr>
            <p:cNvPr id="11" name="Left Brace 10"/>
            <p:cNvSpPr/>
            <p:nvPr/>
          </p:nvSpPr>
          <p:spPr>
            <a:xfrm rot="10800000">
              <a:off x="7775073" y="2878205"/>
              <a:ext cx="419100" cy="2635250"/>
            </a:xfrm>
            <a:prstGeom prst="leftBrace">
              <a:avLst>
                <a:gd name="adj1" fmla="val 8333"/>
                <a:gd name="adj2" fmla="val 52062"/>
              </a:avLst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23563" name="TextBox 3"/>
            <p:cNvSpPr txBox="1">
              <a:spLocks noChangeArrowheads="1"/>
            </p:cNvSpPr>
            <p:nvPr/>
          </p:nvSpPr>
          <p:spPr bwMode="auto">
            <a:xfrm>
              <a:off x="8153400" y="3681413"/>
              <a:ext cx="989273" cy="128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>
                  <a:solidFill>
                    <a:srgbClr val="000000"/>
                  </a:solidFill>
                </a:rPr>
                <a:t>Retail choice load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3324" r="24061" b="5375"/>
          <a:stretch/>
        </p:blipFill>
        <p:spPr bwMode="auto">
          <a:xfrm>
            <a:off x="6172200" y="3529380"/>
            <a:ext cx="1939494" cy="29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534400" cy="457200"/>
          </a:xfrm>
        </p:spPr>
        <p:txBody>
          <a:bodyPr/>
          <a:lstStyle/>
          <a:p>
            <a:pPr algn="l" eaLnBrk="1" hangingPunct="1"/>
            <a:r>
              <a:rPr lang="en-US" altLang="en-US" sz="3000" dirty="0" smtClean="0"/>
              <a:t>At wholesale, 4CP is the basis of TCOS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534400" cy="426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dirty="0" smtClean="0"/>
              <a:t>Each Transmission Service Provider (TSP) calculates its expenses which are added to region-wide Transmission Cost of Service (TCOS)</a:t>
            </a:r>
          </a:p>
          <a:p>
            <a:pPr lvl="1" eaLnBrk="1" hangingPunct="1">
              <a:defRPr/>
            </a:pPr>
            <a:r>
              <a:rPr lang="en-US" sz="2200" dirty="0" smtClean="0"/>
              <a:t>Includes </a:t>
            </a:r>
            <a:r>
              <a:rPr lang="en-US" sz="2200" dirty="0"/>
              <a:t>capital costs </a:t>
            </a:r>
            <a:r>
              <a:rPr lang="en-US" sz="2200" dirty="0" smtClean="0"/>
              <a:t>(typically amortized over 30 years) and current year O&amp;M</a:t>
            </a:r>
          </a:p>
          <a:p>
            <a:pPr eaLnBrk="1" hangingPunct="1">
              <a:defRPr/>
            </a:pPr>
            <a:r>
              <a:rPr lang="en-US" sz="2200" dirty="0" smtClean="0"/>
              <a:t>Investor-owned TSP charges are subject to PUC approval and may be adjusted up to twice a year</a:t>
            </a:r>
          </a:p>
          <a:p>
            <a:pPr eaLnBrk="1" hangingPunct="1">
              <a:defRPr/>
            </a:pPr>
            <a:r>
              <a:rPr lang="en-US" sz="2200" dirty="0" smtClean="0"/>
              <a:t>NOIE charges are approved by the respective governing body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ea typeface="+mn-ea"/>
                <a:cs typeface="+mn-cs"/>
              </a:rPr>
              <a:t>TSPs recover these costs by billing DSPs </a:t>
            </a:r>
            <a:r>
              <a:rPr lang="en-US" sz="2200" dirty="0"/>
              <a:t>based on </a:t>
            </a:r>
            <a:r>
              <a:rPr lang="en-US" sz="2200" dirty="0" smtClean="0"/>
              <a:t>the DSP’s </a:t>
            </a:r>
            <a:r>
              <a:rPr lang="en-US" sz="2200" dirty="0"/>
              <a:t>prior year 4CP Load Ratio </a:t>
            </a:r>
            <a:r>
              <a:rPr lang="en-US" sz="2200" dirty="0" smtClean="0"/>
              <a:t>Share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200" dirty="0"/>
              <a:t>This is known as ‘postage stamp’ cost allocation</a:t>
            </a:r>
          </a:p>
          <a:p>
            <a:pPr eaLnBrk="1" hangingPunct="1">
              <a:defRPr/>
            </a:pPr>
            <a:r>
              <a:rPr lang="en-US" sz="2200" dirty="0" smtClean="0"/>
              <a:t>DSPs recover these costs by billing customers (NOIEs) or billing customers’ REPs (investor-owned DSPs)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04800" y="1630363"/>
            <a:ext cx="8458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	This </a:t>
            </a:r>
            <a:r>
              <a:rPr lang="en-US" altLang="en-US" dirty="0">
                <a:solidFill>
                  <a:schemeClr val="hlink"/>
                </a:solidFill>
              </a:rPr>
              <a:t>presentation on Demand Response in ERCOT is intended to introduce the various Demand Response Products that are both administered by ERCOT or provided by market participants in the ERCOT region.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4CP charges as a DR incentive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853440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150" dirty="0" smtClean="0"/>
              <a:t>4CP was not intentionally designed as an incentive for demand response, but…</a:t>
            </a:r>
          </a:p>
          <a:p>
            <a:pPr eaLnBrk="1" hangingPunct="1">
              <a:spcBef>
                <a:spcPts val="475"/>
              </a:spcBef>
            </a:pPr>
            <a:r>
              <a:rPr lang="en-US" altLang="en-US" sz="2150" dirty="0" smtClean="0"/>
              <a:t>Reducing Load during these intervals yields considerable savings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150" dirty="0" smtClean="0"/>
              <a:t>NOIEs can reduce their 4CP Load Ratio Share, lowering their share of TCOS obligation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150" dirty="0" smtClean="0"/>
              <a:t>Retail Choice Loads can directly reduce charges on their bills for the following year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150" dirty="0" smtClean="0"/>
              <a:t>Many Loads and NOIEs have acquired 4CP predictors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150" dirty="0" smtClean="0"/>
              <a:t>Some are developed in-house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150" dirty="0" smtClean="0"/>
              <a:t>Some are offered as a service by the LSE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150" dirty="0" smtClean="0"/>
              <a:t>Some are acquired through subscription from an LSE or third party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150" dirty="0" smtClean="0"/>
              <a:t>Entities then plan demand response around probable 4CP intervals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28" y="45720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7772400" cy="619125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4CP Tariffs:  Hypothetical case study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sz="2100" dirty="0" smtClean="0"/>
              <a:t>Let’s assume an industrial customer:</a:t>
            </a:r>
          </a:p>
          <a:p>
            <a:pPr lvl="1" eaLnBrk="1" hangingPunct="1"/>
            <a:r>
              <a:rPr lang="en-US" altLang="en-US" sz="2100" dirty="0" smtClean="0"/>
              <a:t>Has 10 MWs of Load and is capable of interrupting all of it</a:t>
            </a:r>
          </a:p>
          <a:p>
            <a:pPr lvl="1" eaLnBrk="1" hangingPunct="1"/>
            <a:r>
              <a:rPr lang="en-US" altLang="en-US" sz="2100" dirty="0" smtClean="0"/>
              <a:t>Is connected at transmission voltage</a:t>
            </a:r>
          </a:p>
          <a:p>
            <a:pPr lvl="1" eaLnBrk="1" hangingPunct="1"/>
            <a:r>
              <a:rPr lang="en-US" altLang="en-US" sz="2100" dirty="0" smtClean="0"/>
              <a:t>Is in Oncor service territory, where current tariff is $2.840117 per 4CP kW</a:t>
            </a:r>
          </a:p>
          <a:p>
            <a:pPr lvl="1" eaLnBrk="1" hangingPunct="1"/>
            <a:r>
              <a:rPr lang="en-US" altLang="en-US" sz="2100" dirty="0" smtClean="0"/>
              <a:t>Correctly anticipates and reduces Load to zero for all four 4CP intervals in 2013</a:t>
            </a:r>
          </a:p>
          <a:p>
            <a:pPr eaLnBrk="1" hangingPunct="1"/>
            <a:r>
              <a:rPr lang="en-US" altLang="en-US" sz="2100" dirty="0" smtClean="0"/>
              <a:t>Our customer’s transmission charge line item would be $0.00 per month for each month of 2014</a:t>
            </a:r>
          </a:p>
          <a:p>
            <a:pPr eaLnBrk="1" hangingPunct="1"/>
            <a:r>
              <a:rPr lang="en-US" altLang="en-US" sz="2100" dirty="0" smtClean="0"/>
              <a:t>If he had been consuming his usual 10 MWs during those 4 intervals, his charge would be:</a:t>
            </a:r>
          </a:p>
          <a:p>
            <a:pPr lvl="1" eaLnBrk="1" hangingPunct="1"/>
            <a:r>
              <a:rPr lang="en-US" altLang="en-US" sz="2100" dirty="0" smtClean="0"/>
              <a:t>$2.84 x 1000 (kW to MW) x 10 (MW) = $28,400 per month</a:t>
            </a:r>
          </a:p>
          <a:p>
            <a:pPr lvl="1" eaLnBrk="1" hangingPunct="1"/>
            <a:r>
              <a:rPr lang="en-US" altLang="en-US" sz="2100" dirty="0" smtClean="0"/>
              <a:t>x 12 (months) = </a:t>
            </a:r>
            <a:r>
              <a:rPr lang="en-US" altLang="en-US" sz="2100" b="1" i="1" dirty="0" smtClean="0">
                <a:solidFill>
                  <a:srgbClr val="FF0000"/>
                </a:solidFill>
              </a:rPr>
              <a:t>$340,800 in savings for the year</a:t>
            </a:r>
          </a:p>
          <a:p>
            <a:pPr eaLnBrk="1" hangingPunct="1"/>
            <a:endParaRPr lang="en-US" altLang="en-US" u="sng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686800" cy="685800"/>
          </a:xfrm>
        </p:spPr>
        <p:txBody>
          <a:bodyPr/>
          <a:lstStyle/>
          <a:p>
            <a:pPr algn="l"/>
            <a:r>
              <a:rPr lang="en-US" altLang="en-US" sz="3600" dirty="0" smtClean="0"/>
              <a:t>TCOS trends = greater 4CP exposure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229600" cy="4724400"/>
          </a:xfrm>
        </p:spPr>
        <p:txBody>
          <a:bodyPr/>
          <a:lstStyle/>
          <a:p>
            <a:r>
              <a:rPr lang="en-US" altLang="en-US" sz="2100" dirty="0" smtClean="0"/>
              <a:t>ERCOT Region is very active in building new transmission projects</a:t>
            </a:r>
          </a:p>
          <a:p>
            <a:pPr lvl="1"/>
            <a:r>
              <a:rPr lang="en-US" altLang="en-US" sz="2100" dirty="0" smtClean="0"/>
              <a:t>Load growth necessitates new projects</a:t>
            </a:r>
          </a:p>
          <a:p>
            <a:pPr lvl="1"/>
            <a:r>
              <a:rPr lang="en-US" altLang="en-US" sz="2100" dirty="0" smtClean="0"/>
              <a:t>Streamlined planning process and single-state regulation expedite approval</a:t>
            </a:r>
          </a:p>
          <a:p>
            <a:pPr>
              <a:spcBef>
                <a:spcPts val="1200"/>
              </a:spcBef>
            </a:pPr>
            <a:r>
              <a:rPr lang="en-US" altLang="en-US" sz="2100" dirty="0" smtClean="0"/>
              <a:t>In addition, transmission </a:t>
            </a:r>
            <a:br>
              <a:rPr lang="en-US" altLang="en-US" sz="2100" dirty="0" smtClean="0"/>
            </a:br>
            <a:r>
              <a:rPr lang="en-US" altLang="en-US" sz="2100" dirty="0" smtClean="0"/>
              <a:t>build-out in Competitive </a:t>
            </a:r>
            <a:br>
              <a:rPr lang="en-US" altLang="en-US" sz="2100" dirty="0" smtClean="0"/>
            </a:br>
            <a:r>
              <a:rPr lang="en-US" altLang="en-US" sz="2100" dirty="0" smtClean="0"/>
              <a:t>Renewable Energy Zones </a:t>
            </a:r>
            <a:br>
              <a:rPr lang="en-US" altLang="en-US" sz="2100" dirty="0" smtClean="0"/>
            </a:br>
            <a:r>
              <a:rPr lang="en-US" altLang="en-US" sz="2100" dirty="0" smtClean="0"/>
              <a:t>(CREZ), authorized by </a:t>
            </a:r>
            <a:br>
              <a:rPr lang="en-US" altLang="en-US" sz="2100" dirty="0" smtClean="0"/>
            </a:br>
            <a:r>
              <a:rPr lang="en-US" altLang="en-US" sz="2100" dirty="0" smtClean="0"/>
              <a:t>legislation and Rule, is in the </a:t>
            </a:r>
            <a:endParaRPr lang="en-US" altLang="en-US" sz="21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100" dirty="0" smtClean="0"/>
              <a:t>     process of adding </a:t>
            </a:r>
            <a:r>
              <a:rPr lang="en-US" altLang="en-US" sz="2100" i="1" dirty="0" smtClean="0"/>
              <a:t>nearly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100" i="1" dirty="0" smtClean="0"/>
              <a:t>    $7 billion </a:t>
            </a:r>
            <a:r>
              <a:rPr lang="en-US" altLang="en-US" sz="2100" dirty="0" smtClean="0"/>
              <a:t>to TCOS</a:t>
            </a:r>
          </a:p>
          <a:p>
            <a:pPr lvl="1"/>
            <a:endParaRPr lang="en-US" altLang="en-US" dirty="0" smtClean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44" y="2743200"/>
            <a:ext cx="4435475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flipV="1">
            <a:off x="3810000" y="3886200"/>
            <a:ext cx="838200" cy="2286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6134100" cy="685800"/>
          </a:xfrm>
        </p:spPr>
        <p:txBody>
          <a:bodyPr/>
          <a:lstStyle/>
          <a:p>
            <a:pPr algn="l"/>
            <a:r>
              <a:rPr lang="en-US" altLang="en-US" sz="3600" dirty="0" smtClean="0"/>
              <a:t>CREZ Impacts to TCOS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17477"/>
            <a:ext cx="8229600" cy="4724400"/>
          </a:xfrm>
        </p:spPr>
        <p:txBody>
          <a:bodyPr/>
          <a:lstStyle/>
          <a:p>
            <a:r>
              <a:rPr lang="en-US" altLang="en-US" sz="2100" dirty="0" smtClean="0"/>
              <a:t>CREZ projects are now almost entirely on line</a:t>
            </a:r>
          </a:p>
          <a:p>
            <a:pPr>
              <a:spcBef>
                <a:spcPts val="1800"/>
              </a:spcBef>
            </a:pPr>
            <a:r>
              <a:rPr lang="en-US" altLang="en-US" sz="2100" dirty="0" smtClean="0"/>
              <a:t>Over $5.2 billion</a:t>
            </a:r>
            <a:br>
              <a:rPr lang="en-US" altLang="en-US" sz="2100" dirty="0" smtClean="0"/>
            </a:br>
            <a:r>
              <a:rPr lang="en-US" altLang="en-US" sz="2100" dirty="0" smtClean="0"/>
              <a:t>in new facilities</a:t>
            </a:r>
            <a:br>
              <a:rPr lang="en-US" altLang="en-US" sz="2100" dirty="0" smtClean="0"/>
            </a:br>
            <a:r>
              <a:rPr lang="en-US" altLang="en-US" sz="2100" dirty="0" smtClean="0"/>
              <a:t>were energized</a:t>
            </a:r>
            <a:br>
              <a:rPr lang="en-US" altLang="en-US" sz="2100" dirty="0" smtClean="0"/>
            </a:br>
            <a:r>
              <a:rPr lang="en-US" altLang="en-US" sz="2100" dirty="0" smtClean="0"/>
              <a:t>in 2013 – over 5 </a:t>
            </a:r>
            <a:br>
              <a:rPr lang="en-US" altLang="en-US" sz="2100" dirty="0" smtClean="0"/>
            </a:br>
            <a:r>
              <a:rPr lang="en-US" altLang="en-US" sz="2100" dirty="0" smtClean="0"/>
              <a:t>times the average</a:t>
            </a:r>
          </a:p>
          <a:p>
            <a:r>
              <a:rPr lang="en-US" altLang="en-US" sz="2100" dirty="0" smtClean="0"/>
              <a:t>These dollars will</a:t>
            </a:r>
            <a:br>
              <a:rPr lang="en-US" altLang="en-US" sz="2100" dirty="0" smtClean="0"/>
            </a:br>
            <a:r>
              <a:rPr lang="en-US" altLang="en-US" sz="2100" dirty="0" smtClean="0"/>
              <a:t>be recovered thru </a:t>
            </a:r>
            <a:br>
              <a:rPr lang="en-US" altLang="en-US" sz="2100" dirty="0" smtClean="0"/>
            </a:br>
            <a:r>
              <a:rPr lang="en-US" altLang="en-US" sz="2100" dirty="0" smtClean="0"/>
              <a:t>TCOS rates over </a:t>
            </a:r>
            <a:br>
              <a:rPr lang="en-US" altLang="en-US" sz="2100" dirty="0" smtClean="0"/>
            </a:br>
            <a:r>
              <a:rPr lang="en-US" altLang="en-US" sz="2100" dirty="0" smtClean="0"/>
              <a:t>the next 30 years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600700" cy="4051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495800" y="2209800"/>
            <a:ext cx="685800" cy="3638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867400"/>
            <a:ext cx="57150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</a:rPr>
              <a:t>Source:  ERCOT Transmission Projects Information Tracking (TPIT) Report, Nov. 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6553200" cy="685800"/>
          </a:xfrm>
        </p:spPr>
        <p:txBody>
          <a:bodyPr/>
          <a:lstStyle/>
          <a:p>
            <a:pPr algn="l"/>
            <a:r>
              <a:rPr lang="en-US" altLang="en-US" sz="3600" dirty="0" smtClean="0"/>
              <a:t>TCOS</a:t>
            </a:r>
            <a:r>
              <a:rPr lang="en-US" altLang="en-US" dirty="0" smtClean="0"/>
              <a:t> Trends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6052514"/>
              </p:ext>
            </p:extLst>
          </p:nvPr>
        </p:nvGraphicFramePr>
        <p:xfrm>
          <a:off x="533400" y="1222998"/>
          <a:ext cx="8229600" cy="3272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3443"/>
                <a:gridCol w="2500132"/>
                <a:gridCol w="3646025"/>
              </a:tblGrid>
              <a:tr h="8399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TCOS Snapshot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‘Postage Stamp’ TCOS Rate (per 4CP kW)</a:t>
                      </a:r>
                      <a:endParaRPr lang="en-US" sz="1800" dirty="0"/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4/16/2010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$1.543 billion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$26.05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4/8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dirty="0" smtClean="0"/>
                        <a:t>2011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$1.670</a:t>
                      </a:r>
                      <a:r>
                        <a:rPr lang="en-US" sz="1800" baseline="0" dirty="0" smtClean="0"/>
                        <a:t> billion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$28.10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4/12/2012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$1.772 billion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$29.36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3/23/2013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$2.002</a:t>
                      </a:r>
                      <a:r>
                        <a:rPr lang="en-US" sz="1800" baseline="0" dirty="0" smtClean="0"/>
                        <a:t> billion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$30.95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11/30/2013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$2.724 billion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$40.86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400800" y="4027636"/>
            <a:ext cx="121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210300" y="4366162"/>
            <a:ext cx="3810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3" name="TextBox 11"/>
          <p:cNvSpPr txBox="1">
            <a:spLocks noChangeArrowheads="1"/>
          </p:cNvSpPr>
          <p:nvPr/>
        </p:nvSpPr>
        <p:spPr bwMode="auto">
          <a:xfrm>
            <a:off x="3962400" y="4999131"/>
            <a:ext cx="487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0000"/>
                </a:solidFill>
              </a:rPr>
              <a:t>Includes approximately 80% of CREZ charges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l"/>
            <a:r>
              <a:rPr lang="en-US" altLang="en-US" sz="3600" dirty="0" smtClean="0"/>
              <a:t>TDSP Load Management Programs</a:t>
            </a:r>
            <a:endParaRPr lang="en-US" alt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/>
              <a:t>Programs designed to help TDSPs meet their Annual Energy Efficiency Goals set by the PUCT.</a:t>
            </a:r>
          </a:p>
          <a:p>
            <a:r>
              <a:rPr lang="en-US" altLang="en-US" sz="2200" dirty="0" smtClean="0"/>
              <a:t>Available</a:t>
            </a:r>
          </a:p>
          <a:p>
            <a:pPr lvl="1"/>
            <a:r>
              <a:rPr lang="en-US" altLang="en-US" sz="2200" dirty="0" smtClean="0"/>
              <a:t>From 1-7 pm weekdays (except holidays) </a:t>
            </a:r>
          </a:p>
          <a:p>
            <a:pPr lvl="1">
              <a:spcAft>
                <a:spcPts val="600"/>
              </a:spcAft>
            </a:pPr>
            <a:r>
              <a:rPr lang="en-US" altLang="en-US" sz="2200" dirty="0" smtClean="0"/>
              <a:t>June – Sept months only</a:t>
            </a:r>
          </a:p>
          <a:p>
            <a:pPr>
              <a:spcAft>
                <a:spcPts val="600"/>
              </a:spcAft>
            </a:pPr>
            <a:r>
              <a:rPr lang="en-US" altLang="en-US" sz="2200" dirty="0" smtClean="0"/>
              <a:t>Dispatched by ERCOT instruction as early as EEA Level 1</a:t>
            </a:r>
          </a:p>
          <a:p>
            <a:pPr>
              <a:spcAft>
                <a:spcPts val="600"/>
              </a:spcAft>
            </a:pPr>
            <a:r>
              <a:rPr lang="en-US" altLang="en-US" sz="2200" dirty="0" smtClean="0"/>
              <a:t>Programs vary slightly across TDSPs</a:t>
            </a:r>
          </a:p>
          <a:p>
            <a:r>
              <a:rPr lang="en-US" altLang="en-US" sz="2200" dirty="0" smtClean="0"/>
              <a:t>Approx. 240 MWs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381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algn="l"/>
            <a:r>
              <a:rPr lang="en-US" altLang="en-US" sz="3600" dirty="0" smtClean="0"/>
              <a:t>Voluntary Load Response</a:t>
            </a:r>
            <a:endParaRPr lang="en-US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534400" cy="4724400"/>
          </a:xfrm>
        </p:spPr>
        <p:txBody>
          <a:bodyPr/>
          <a:lstStyle/>
          <a:p>
            <a:r>
              <a:rPr lang="en-US" altLang="en-US" sz="2200" dirty="0" smtClean="0"/>
              <a:t>Price Responsive Customers</a:t>
            </a:r>
          </a:p>
          <a:p>
            <a:pPr lvl="1"/>
            <a:r>
              <a:rPr lang="en-US" altLang="en-US" sz="2200" dirty="0" smtClean="0"/>
              <a:t>Customers respond voluntarily when real time energy prices go high</a:t>
            </a:r>
          </a:p>
          <a:p>
            <a:pPr lvl="1"/>
            <a:r>
              <a:rPr lang="en-US" altLang="en-US" sz="2200" dirty="0" smtClean="0"/>
              <a:t>Special Demand Response incentives from REPS—as simple as a communicating programmable t-stat to more sophisticated dispatchable products</a:t>
            </a:r>
          </a:p>
          <a:p>
            <a:pPr lvl="1"/>
            <a:endParaRPr lang="en-US" altLang="en-US" sz="2200" dirty="0" smtClean="0"/>
          </a:p>
          <a:p>
            <a:r>
              <a:rPr lang="en-US" altLang="en-US" sz="2200" dirty="0" smtClean="0"/>
              <a:t>ERCOT currently conducting study to determine:</a:t>
            </a:r>
          </a:p>
          <a:p>
            <a:pPr lvl="1"/>
            <a:r>
              <a:rPr lang="en-US" altLang="en-US" sz="2200" dirty="0" smtClean="0"/>
              <a:t>How much (MWs)</a:t>
            </a:r>
          </a:p>
          <a:p>
            <a:pPr lvl="1"/>
            <a:r>
              <a:rPr lang="en-US" altLang="en-US" sz="2200" dirty="0" smtClean="0"/>
              <a:t>Trigger mechanisms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20" y="4184098"/>
            <a:ext cx="2624580" cy="19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086600" cy="597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62000"/>
            <a:ext cx="75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Demand </a:t>
            </a:r>
            <a:r>
              <a:rPr lang="en-US" sz="2800" dirty="0"/>
              <a:t>Response in ERCOT for </a:t>
            </a:r>
            <a:r>
              <a:rPr lang="en-US" sz="2800" dirty="0" smtClean="0"/>
              <a:t>load </a:t>
            </a:r>
            <a:r>
              <a:rPr lang="en-US" sz="2800" dirty="0"/>
              <a:t>resources is classified as _____________. </a:t>
            </a:r>
          </a:p>
          <a:p>
            <a:endParaRPr lang="en-US" sz="2800" dirty="0"/>
          </a:p>
          <a:p>
            <a:r>
              <a:rPr lang="en-US" sz="2800" dirty="0"/>
              <a:t>a)	Non-Controllable Load (NCLR)</a:t>
            </a:r>
          </a:p>
          <a:p>
            <a:r>
              <a:rPr lang="en-US" sz="2800" dirty="0"/>
              <a:t>b)	Controllable Load (CLR)</a:t>
            </a:r>
          </a:p>
          <a:p>
            <a:r>
              <a:rPr lang="en-US" sz="2800" dirty="0"/>
              <a:t>c)	Loads in SCED</a:t>
            </a:r>
          </a:p>
          <a:p>
            <a:r>
              <a:rPr lang="en-US" sz="2800" dirty="0"/>
              <a:t>d)	All of the above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51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488" y="838200"/>
            <a:ext cx="7162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 startAt="2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Which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the following are </a:t>
            </a:r>
            <a:r>
              <a:rPr lang="en-US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Emergency 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Response Service (ERS)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types?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10-Minute ERS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30-Minute ERS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Weather-Sensitive ERS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All of the above</a:t>
            </a:r>
            <a:endParaRPr lang="en-US" sz="2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2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2"/>
                </a:solidFill>
              </a:rPr>
              <a:t>Objectives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04800" y="1295400"/>
            <a:ext cx="85344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accent2"/>
              </a:buClr>
              <a:buSzPct val="125000"/>
              <a:buFontTx/>
              <a:buNone/>
            </a:pPr>
            <a:r>
              <a:rPr lang="en-US" altLang="en-US" dirty="0">
                <a:solidFill>
                  <a:schemeClr val="hlink"/>
                </a:solidFill>
              </a:rPr>
              <a:t>At the completion of this course of instruction you will:</a:t>
            </a:r>
          </a:p>
          <a:p>
            <a:pPr eaLnBrk="1" hangingPunct="1"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en-US" altLang="en-US" dirty="0" smtClean="0">
                <a:solidFill>
                  <a:schemeClr val="hlink"/>
                </a:solidFill>
              </a:rPr>
              <a:t>Identify </a:t>
            </a:r>
            <a:r>
              <a:rPr lang="en-US" altLang="en-US" dirty="0">
                <a:solidFill>
                  <a:schemeClr val="hlink"/>
                </a:solidFill>
              </a:rPr>
              <a:t>the various types of Demand Response participating in the ERCOT region</a:t>
            </a:r>
          </a:p>
          <a:p>
            <a:pPr eaLnBrk="1" hangingPunct="1">
              <a:buClr>
                <a:schemeClr val="accent2"/>
              </a:buClr>
              <a:buSzPct val="125000"/>
              <a:buFont typeface="Wingdings" pitchFamily="2" charset="2"/>
              <a:buChar char="ü"/>
            </a:pPr>
            <a:r>
              <a:rPr lang="en-US" altLang="en-US" dirty="0" smtClean="0">
                <a:solidFill>
                  <a:schemeClr val="hlink"/>
                </a:solidFill>
              </a:rPr>
              <a:t>Identify when </a:t>
            </a:r>
            <a:r>
              <a:rPr lang="en-US" altLang="en-US" dirty="0">
                <a:solidFill>
                  <a:schemeClr val="hlink"/>
                </a:solidFill>
              </a:rPr>
              <a:t>each of these types may be used to help maintain the reliability of the ERCOT grid</a:t>
            </a:r>
            <a:r>
              <a:rPr lang="en-US" altLang="en-US" dirty="0" smtClean="0">
                <a:solidFill>
                  <a:schemeClr val="hlink"/>
                </a:solidFill>
              </a:rPr>
              <a:t>.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7162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Non–Controllable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Load Resources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used for ___________________.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Responsive Reserve Service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Off line non-spin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 line non-spin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Regulation Service</a:t>
            </a:r>
            <a:endParaRPr lang="en-US" sz="2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58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5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0"/>
              </a:spcBef>
              <a:spcAft>
                <a:spcPts val="0"/>
              </a:spcAft>
              <a:buAutoNum type="arabicPeriod" startAt="4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Four Coincident Peaks in ERCOT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are the ___________________settlement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intervals in each of the four summer months (June, July, August, September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Lowest-Load 15 minute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Highest-Load 15 minute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Forecasted-Load 15 minute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None of the above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28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9586" y="838200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 startAt="5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TDSP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Load management Programs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designed to help TDSP’s meet their annual energy efficient goals set by the PUCT and are available___________________.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January – March months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October – December months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June – September months only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From 1am - 6am (weekends only) </a:t>
            </a:r>
            <a:endParaRPr lang="en-US" sz="2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A6A1-7880-4957-98D1-8C595C66073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3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92163"/>
          </a:xfrm>
        </p:spPr>
        <p:txBody>
          <a:bodyPr/>
          <a:lstStyle/>
          <a:p>
            <a:pPr algn="l"/>
            <a:r>
              <a:rPr lang="en-US" altLang="en-US" sz="3600" dirty="0" smtClean="0"/>
              <a:t>Demand Response in ERCOT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685800" y="1066800"/>
            <a:ext cx="5181600" cy="5109091"/>
          </a:xfrm>
        </p:spPr>
        <p:txBody>
          <a:bodyPr>
            <a:spAutoFit/>
          </a:bodyPr>
          <a:lstStyle/>
          <a:p>
            <a:pPr marL="285750" indent="-285750"/>
            <a:r>
              <a:rPr lang="en-US" altLang="en-US" sz="2200" dirty="0" smtClean="0"/>
              <a:t>Load Resources</a:t>
            </a:r>
          </a:p>
          <a:p>
            <a:pPr lvl="1">
              <a:buFont typeface="Arial" charset="0"/>
              <a:buChar char="−"/>
            </a:pPr>
            <a:r>
              <a:rPr lang="en-US" altLang="en-US" sz="2200" dirty="0" smtClean="0"/>
              <a:t>Non-Controllable (NCLR)</a:t>
            </a:r>
          </a:p>
          <a:p>
            <a:pPr lvl="1">
              <a:buFont typeface="Arial" charset="0"/>
              <a:buChar char="−"/>
            </a:pPr>
            <a:r>
              <a:rPr lang="en-US" altLang="en-US" sz="2200" dirty="0" smtClean="0"/>
              <a:t>Controllable (CLR)</a:t>
            </a:r>
          </a:p>
          <a:p>
            <a:pPr lvl="1">
              <a:spcAft>
                <a:spcPts val="1200"/>
              </a:spcAft>
              <a:buFont typeface="Arial" charset="0"/>
              <a:buChar char="−"/>
            </a:pPr>
            <a:r>
              <a:rPr lang="en-US" altLang="en-US" sz="2200" dirty="0" smtClean="0"/>
              <a:t>Loads In SCED</a:t>
            </a:r>
          </a:p>
          <a:p>
            <a:pPr marL="285750" indent="-285750"/>
            <a:r>
              <a:rPr lang="en-US" altLang="en-US" sz="2200" dirty="0" smtClean="0"/>
              <a:t>Emergency Response Service</a:t>
            </a:r>
          </a:p>
          <a:p>
            <a:pPr lvl="1">
              <a:buFont typeface="Arial" charset="0"/>
              <a:buChar char="−"/>
            </a:pPr>
            <a:r>
              <a:rPr lang="en-US" altLang="en-US" sz="2200" dirty="0" smtClean="0"/>
              <a:t>10-Minute ERS</a:t>
            </a:r>
          </a:p>
          <a:p>
            <a:pPr lvl="1">
              <a:buFont typeface="Arial" charset="0"/>
              <a:buChar char="−"/>
            </a:pPr>
            <a:r>
              <a:rPr lang="en-US" altLang="en-US" sz="2200" dirty="0" smtClean="0"/>
              <a:t>30-Minute ERS</a:t>
            </a:r>
          </a:p>
          <a:p>
            <a:pPr lvl="1">
              <a:spcAft>
                <a:spcPts val="1200"/>
              </a:spcAft>
              <a:buFont typeface="Arial" charset="0"/>
              <a:buChar char="−"/>
            </a:pPr>
            <a:r>
              <a:rPr lang="en-US" altLang="en-US" sz="2200" dirty="0" smtClean="0"/>
              <a:t>Weather-Sensitive ERS</a:t>
            </a:r>
          </a:p>
          <a:p>
            <a:pPr marL="285750" indent="-285750">
              <a:spcAft>
                <a:spcPts val="1200"/>
              </a:spcAft>
            </a:pPr>
            <a:r>
              <a:rPr lang="en-US" altLang="en-US" sz="2200" dirty="0" smtClean="0"/>
              <a:t>4CP (Transmission Costs)</a:t>
            </a:r>
          </a:p>
          <a:p>
            <a:pPr marL="285750" indent="-285750">
              <a:spcAft>
                <a:spcPts val="1200"/>
              </a:spcAft>
            </a:pPr>
            <a:r>
              <a:rPr lang="en-US" altLang="en-US" sz="2200" dirty="0" smtClean="0"/>
              <a:t>TDSP Load Management Programs</a:t>
            </a:r>
          </a:p>
          <a:p>
            <a:pPr marL="285750" indent="-285750">
              <a:spcAft>
                <a:spcPts val="1200"/>
              </a:spcAft>
            </a:pPr>
            <a:r>
              <a:rPr lang="en-US" altLang="en-US" sz="2200" dirty="0" smtClean="0"/>
              <a:t>Voluntary Load Response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1965325" cy="469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en-US" altLang="en-US" sz="2800" dirty="0" smtClean="0"/>
              <a:t>Load Resources</a:t>
            </a:r>
          </a:p>
        </p:txBody>
      </p:sp>
      <p:graphicFrame>
        <p:nvGraphicFramePr>
          <p:cNvPr id="5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167942"/>
              </p:ext>
            </p:extLst>
          </p:nvPr>
        </p:nvGraphicFramePr>
        <p:xfrm>
          <a:off x="381000" y="914400"/>
          <a:ext cx="8458198" cy="30022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23999"/>
                <a:gridCol w="1676399"/>
                <a:gridCol w="2590800"/>
                <a:gridCol w="2667000"/>
              </a:tblGrid>
              <a:tr h="258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Load Type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Service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Requirements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Description/Notes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5000"/>
                      </a:schemeClr>
                    </a:solidFill>
                  </a:tcPr>
                </a:tc>
              </a:tr>
              <a:tr h="1161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Non-Controllable Load Resources (NCLR)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61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Responsive Reserve Service (RRS)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Interval metering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Telemetry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Under-Frequency Relay (instantaneous trip) plus 10-minute ramp capability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ERCOT Qualification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Industrial Loads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217 LRs with 2900 MW of total registered capacity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LRs limited to 50% of total RRS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Dispatched during Energy Emergency Alert (EEA) or automatically due to frequency drop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3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Controllable Load Resources (CLR)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61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Regulation Service</a:t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Responsive Reserve Service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Interval metering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Telemetry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Ability to move load in both directions in response to AGC-type signals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Governor-type frequency response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ERCOT Qualification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Industrial Loads and storage devices with sophisticated control systems and ramping capability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Must move automatically in both directions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Very limited participation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53281"/>
              </p:ext>
            </p:extLst>
          </p:nvPr>
        </p:nvGraphicFramePr>
        <p:xfrm>
          <a:off x="381000" y="4648199"/>
          <a:ext cx="8458200" cy="11125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75259"/>
                <a:gridCol w="1706605"/>
                <a:gridCol w="2637481"/>
                <a:gridCol w="2638855"/>
              </a:tblGrid>
              <a:tr h="111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Controllable Load Resources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Energy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Non-Spinning Reserve Service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Interval metering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Telemetry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Ability to follow SCED Base Points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ERCOT Qualification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Existing CLRs or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Aggregated Commercial and Residential Loads (ALRs)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Energy Bids considered by SCED 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74638" algn="l"/>
                          <a:tab pos="457200" algn="l"/>
                          <a:tab pos="617538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May set SCED clearing 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3048000" y="4267200"/>
            <a:ext cx="260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Beginning June 1,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 smtClean="0"/>
              <a:t>Non-Controllable Load Resources Providing RRS can be deployed:</a:t>
            </a:r>
          </a:p>
          <a:p>
            <a:pPr lvl="1">
              <a:spcAft>
                <a:spcPts val="600"/>
              </a:spcAft>
              <a:buFontTx/>
              <a:buAutoNum type="arabicPeriod"/>
            </a:pPr>
            <a:r>
              <a:rPr lang="en-US" altLang="en-US" sz="2400" dirty="0" smtClean="0"/>
              <a:t>Automatic trip based on UFR settings</a:t>
            </a:r>
          </a:p>
          <a:p>
            <a:pPr lvl="1">
              <a:spcAft>
                <a:spcPts val="600"/>
              </a:spcAft>
              <a:buFontTx/>
              <a:buAutoNum type="arabicPeriod"/>
            </a:pPr>
            <a:r>
              <a:rPr lang="en-US" altLang="en-US" sz="2400" dirty="0" smtClean="0"/>
              <a:t>Verbal dispatch by ERCOT during EEA event (by group or as a block*)</a:t>
            </a:r>
          </a:p>
          <a:p>
            <a:pPr lvl="1">
              <a:spcAft>
                <a:spcPts val="600"/>
              </a:spcAft>
              <a:buFontTx/>
              <a:buAutoNum type="arabicPeriod"/>
            </a:pPr>
            <a:r>
              <a:rPr lang="en-US" altLang="en-US" sz="2400" dirty="0" smtClean="0"/>
              <a:t>Verbal dispatch by ERCOT during an Emergency Condition (by group or as a block*)</a:t>
            </a:r>
          </a:p>
          <a:p>
            <a:pPr lvl="1">
              <a:buFontTx/>
              <a:buAutoNum type="arabicPeriod"/>
            </a:pPr>
            <a:r>
              <a:rPr lang="en-US" altLang="en-US" sz="2400" dirty="0" smtClean="0"/>
              <a:t>Verbal dispatch by ERCOT to solve a local Emergency Condition (location-specific)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563562"/>
          </a:xfrm>
        </p:spPr>
        <p:txBody>
          <a:bodyPr/>
          <a:lstStyle/>
          <a:p>
            <a:pPr algn="l"/>
            <a:r>
              <a:rPr lang="en-US" altLang="en-US" sz="3600" dirty="0" smtClean="0"/>
              <a:t>Non-Controllable Load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9013"/>
          </a:xfrm>
        </p:spPr>
        <p:txBody>
          <a:bodyPr/>
          <a:lstStyle/>
          <a:p>
            <a:pPr algn="l"/>
            <a:r>
              <a:rPr lang="en-US" altLang="en-US" sz="2800" dirty="0" smtClean="0"/>
              <a:t>Load Resource RRS Deployments 2011 to Current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en-US" sz="2800" dirty="0" smtClean="0"/>
              <a:t>Load Resource RRS Deployments 2011 to Current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83997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5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81000" y="1066800"/>
            <a:ext cx="8382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200" dirty="0"/>
              <a:t>Energy storage technologies when charging off the ERCOT grid can participate as a Controllable Load Resource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2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200" dirty="0"/>
              <a:t>Some energy storage technologies can provide fast </a:t>
            </a:r>
            <a:r>
              <a:rPr lang="en-US" altLang="en-US" sz="2200" dirty="0" smtClean="0"/>
              <a:t>response </a:t>
            </a:r>
            <a:r>
              <a:rPr lang="en-US" altLang="en-US" sz="2200" dirty="0"/>
              <a:t>to deployment signals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2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200" dirty="0"/>
              <a:t> A Fast Response Regulation Service (FRRS) Pilot Project was approved by the ERCOT board in November 2012.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2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200" dirty="0"/>
              <a:t>The FRRS Pilot was initiated in February 2013. 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2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200" dirty="0"/>
              <a:t>When the pilot began, there were 32 MW FRRS UP and 30 MW FRRS DOWN qualified to participate</a:t>
            </a:r>
            <a:r>
              <a:rPr lang="en-US" altLang="en-US" sz="2200" dirty="0" smtClean="0"/>
              <a:t>.</a:t>
            </a:r>
            <a:endParaRPr lang="en-US" altLang="en-US" sz="2200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0208">
            <a:off x="5701984" y="5447922"/>
            <a:ext cx="2336489" cy="77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altLang="en-US" sz="3600" dirty="0" smtClean="0"/>
              <a:t>Controllable Load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75838-9D40-4527-99A9-618A1CFECC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12208</TotalTime>
  <Words>1973</Words>
  <Application>Microsoft Office PowerPoint</Application>
  <PresentationFormat>On-screen Show (4:3)</PresentationFormat>
  <Paragraphs>434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Demand Response in ERCOT</vt:lpstr>
      <vt:lpstr>Load Resources</vt:lpstr>
      <vt:lpstr>Non-Controllable Load Resources</vt:lpstr>
      <vt:lpstr>Load Resource RRS Deployments 2011 to Current</vt:lpstr>
      <vt:lpstr>Load Resource RRS Deployments 2011 to Current</vt:lpstr>
      <vt:lpstr>Controllable Load Resources</vt:lpstr>
      <vt:lpstr>Loads In SCED</vt:lpstr>
      <vt:lpstr>Loads IN SCED (Cont’)</vt:lpstr>
      <vt:lpstr>Loads IN SCED (Cont’)</vt:lpstr>
      <vt:lpstr>Emergency Response Service</vt:lpstr>
      <vt:lpstr>Emergency Response Service</vt:lpstr>
      <vt:lpstr>Emergency Response Service</vt:lpstr>
      <vt:lpstr>Weather Sensitive ERS </vt:lpstr>
      <vt:lpstr>Participation in ERS by Service Type </vt:lpstr>
      <vt:lpstr>What is 4CP?</vt:lpstr>
      <vt:lpstr>At wholesale, 4CP is the basis of TCOS funding</vt:lpstr>
      <vt:lpstr>4CP charges as a DR incentive</vt:lpstr>
      <vt:lpstr>4CP Tariffs:  Hypothetical case study</vt:lpstr>
      <vt:lpstr>TCOS trends = greater 4CP exposure</vt:lpstr>
      <vt:lpstr>CREZ Impacts to TCOS</vt:lpstr>
      <vt:lpstr>TCOS Trends</vt:lpstr>
      <vt:lpstr>TDSP Load Management Programs</vt:lpstr>
      <vt:lpstr>Voluntary Load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CenterPoint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OTStrain01</dc:creator>
  <cp:lastModifiedBy>Loaner</cp:lastModifiedBy>
  <cp:revision>81</cp:revision>
  <cp:lastPrinted>2014-03-04T15:15:12Z</cp:lastPrinted>
  <dcterms:created xsi:type="dcterms:W3CDTF">2004-09-28T20:14:27Z</dcterms:created>
  <dcterms:modified xsi:type="dcterms:W3CDTF">2014-04-28T19:13:48Z</dcterms:modified>
</cp:coreProperties>
</file>