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89" r:id="rId4"/>
    <p:sldMasterId id="2147493467" r:id="rId5"/>
  </p:sldMasterIdLst>
  <p:notesMasterIdLst>
    <p:notesMasterId r:id="rId62"/>
  </p:notesMasterIdLst>
  <p:handoutMasterIdLst>
    <p:handoutMasterId r:id="rId63"/>
  </p:handoutMasterIdLst>
  <p:sldIdLst>
    <p:sldId id="412" r:id="rId6"/>
    <p:sldId id="454" r:id="rId7"/>
    <p:sldId id="512" r:id="rId8"/>
    <p:sldId id="455" r:id="rId9"/>
    <p:sldId id="456" r:id="rId10"/>
    <p:sldId id="457" r:id="rId11"/>
    <p:sldId id="458" r:id="rId12"/>
    <p:sldId id="552" r:id="rId13"/>
    <p:sldId id="461" r:id="rId14"/>
    <p:sldId id="544" r:id="rId15"/>
    <p:sldId id="533" r:id="rId16"/>
    <p:sldId id="534" r:id="rId17"/>
    <p:sldId id="525" r:id="rId18"/>
    <p:sldId id="515" r:id="rId19"/>
    <p:sldId id="463" r:id="rId20"/>
    <p:sldId id="494" r:id="rId21"/>
    <p:sldId id="495" r:id="rId22"/>
    <p:sldId id="496" r:id="rId23"/>
    <p:sldId id="497" r:id="rId24"/>
    <p:sldId id="518" r:id="rId25"/>
    <p:sldId id="531" r:id="rId26"/>
    <p:sldId id="532" r:id="rId27"/>
    <p:sldId id="464" r:id="rId28"/>
    <p:sldId id="520" r:id="rId29"/>
    <p:sldId id="548" r:id="rId30"/>
    <p:sldId id="557" r:id="rId31"/>
    <p:sldId id="476" r:id="rId32"/>
    <p:sldId id="477" r:id="rId33"/>
    <p:sldId id="468" r:id="rId34"/>
    <p:sldId id="530" r:id="rId35"/>
    <p:sldId id="537" r:id="rId36"/>
    <p:sldId id="538" r:id="rId37"/>
    <p:sldId id="526" r:id="rId38"/>
    <p:sldId id="539" r:id="rId39"/>
    <p:sldId id="545" r:id="rId40"/>
    <p:sldId id="540" r:id="rId41"/>
    <p:sldId id="554" r:id="rId42"/>
    <p:sldId id="466" r:id="rId43"/>
    <p:sldId id="556" r:id="rId44"/>
    <p:sldId id="491" r:id="rId45"/>
    <p:sldId id="467" r:id="rId46"/>
    <p:sldId id="471" r:id="rId47"/>
    <p:sldId id="472" r:id="rId48"/>
    <p:sldId id="474" r:id="rId49"/>
    <p:sldId id="524" r:id="rId50"/>
    <p:sldId id="549" r:id="rId51"/>
    <p:sldId id="504" r:id="rId52"/>
    <p:sldId id="523" r:id="rId53"/>
    <p:sldId id="465" r:id="rId54"/>
    <p:sldId id="555" r:id="rId55"/>
    <p:sldId id="502" r:id="rId56"/>
    <p:sldId id="507" r:id="rId57"/>
    <p:sldId id="508" r:id="rId58"/>
    <p:sldId id="509" r:id="rId59"/>
    <p:sldId id="510" r:id="rId60"/>
    <p:sldId id="511" r:id="rId6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386"/>
    <a:srgbClr val="00385E"/>
    <a:srgbClr val="008373"/>
    <a:srgbClr val="55BAB7"/>
    <a:srgbClr val="C4E3E1"/>
    <a:srgbClr val="C0D1E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057" autoAdjust="0"/>
    <p:restoredTop sz="87317" autoAdjust="0"/>
  </p:normalViewPr>
  <p:slideViewPr>
    <p:cSldViewPr snapToGrid="0" snapToObjects="1">
      <p:cViewPr varScale="1">
        <p:scale>
          <a:sx n="74" d="100"/>
          <a:sy n="74" d="100"/>
        </p:scale>
        <p:origin x="-474" y="-90"/>
      </p:cViewPr>
      <p:guideLst>
        <p:guide orient="horz" pos="403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1450"/>
    </p:cViewPr>
  </p:sorterViewPr>
  <p:notesViewPr>
    <p:cSldViewPr snapToGrid="0" snapToObjects="1" showGuides="1">
      <p:cViewPr varScale="1">
        <p:scale>
          <a:sx n="81" d="100"/>
          <a:sy n="81" d="100"/>
        </p:scale>
        <p:origin x="-2046"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FCC58D-7427-4AFD-8FDE-867092D39E75}" type="doc">
      <dgm:prSet loTypeId="urn:microsoft.com/office/officeart/2005/8/layout/radial1" loCatId="cycle" qsTypeId="urn:microsoft.com/office/officeart/2005/8/quickstyle/simple1" qsCatId="simple" csTypeId="urn:microsoft.com/office/officeart/2005/8/colors/colorful1#2" csCatId="colorful" phldr="1"/>
      <dgm:spPr/>
      <dgm:t>
        <a:bodyPr/>
        <a:lstStyle/>
        <a:p>
          <a:endParaRPr lang="en-US"/>
        </a:p>
      </dgm:t>
    </dgm:pt>
    <dgm:pt modelId="{CF9458E7-65F7-48BB-A237-0BC33949488A}">
      <dgm:prSet phldrT="[Text]"/>
      <dgm:spPr>
        <a:solidFill>
          <a:schemeClr val="accent4"/>
        </a:solidFill>
      </dgm:spPr>
      <dgm:t>
        <a:bodyPr/>
        <a:lstStyle/>
        <a:p>
          <a:r>
            <a:rPr lang="en-US" dirty="0" smtClean="0"/>
            <a:t>Risk</a:t>
          </a:r>
          <a:endParaRPr lang="en-US" dirty="0"/>
        </a:p>
      </dgm:t>
    </dgm:pt>
    <dgm:pt modelId="{45F7BDC6-F9AC-4A8D-8C2D-A9DDC8085804}" type="parTrans" cxnId="{1FEFB25D-2033-4022-86B1-73D36989E918}">
      <dgm:prSet/>
      <dgm:spPr/>
      <dgm:t>
        <a:bodyPr/>
        <a:lstStyle/>
        <a:p>
          <a:endParaRPr lang="en-US"/>
        </a:p>
      </dgm:t>
    </dgm:pt>
    <dgm:pt modelId="{EAB0EE5D-98DB-40B4-A1BC-E698545A40E5}" type="sibTrans" cxnId="{1FEFB25D-2033-4022-86B1-73D36989E918}">
      <dgm:prSet/>
      <dgm:spPr/>
      <dgm:t>
        <a:bodyPr/>
        <a:lstStyle/>
        <a:p>
          <a:endParaRPr lang="en-US"/>
        </a:p>
      </dgm:t>
    </dgm:pt>
    <dgm:pt modelId="{BE963471-EA06-4BE1-8BD6-A2FEA8C9FD7A}">
      <dgm:prSet phldrT="[Text]"/>
      <dgm:spPr>
        <a:solidFill>
          <a:schemeClr val="accent1"/>
        </a:solidFill>
      </dgm:spPr>
      <dgm:t>
        <a:bodyPr/>
        <a:lstStyle/>
        <a:p>
          <a:r>
            <a:rPr lang="en-US" b="1" dirty="0" smtClean="0"/>
            <a:t>MW and Cooling Technology</a:t>
          </a:r>
          <a:endParaRPr lang="en-US" b="1" dirty="0"/>
        </a:p>
      </dgm:t>
    </dgm:pt>
    <dgm:pt modelId="{9CDF9BE2-36F3-4B64-864E-160560BB742D}" type="parTrans" cxnId="{F17DE109-8046-414E-883F-B1537A9EDCBA}">
      <dgm:prSet/>
      <dgm:spPr/>
      <dgm:t>
        <a:bodyPr/>
        <a:lstStyle/>
        <a:p>
          <a:endParaRPr lang="en-US"/>
        </a:p>
      </dgm:t>
    </dgm:pt>
    <dgm:pt modelId="{5CAB9586-9419-4C7F-9794-28DB35BEB003}" type="sibTrans" cxnId="{F17DE109-8046-414E-883F-B1537A9EDCBA}">
      <dgm:prSet/>
      <dgm:spPr/>
      <dgm:t>
        <a:bodyPr/>
        <a:lstStyle/>
        <a:p>
          <a:endParaRPr lang="en-US"/>
        </a:p>
      </dgm:t>
    </dgm:pt>
    <dgm:pt modelId="{1C545E59-1670-4171-8DF9-6CD1EAFC3CEC}">
      <dgm:prSet phldrT="[Text]"/>
      <dgm:spPr>
        <a:solidFill>
          <a:schemeClr val="accent1"/>
        </a:solidFill>
      </dgm:spPr>
      <dgm:t>
        <a:bodyPr/>
        <a:lstStyle/>
        <a:p>
          <a:r>
            <a:rPr lang="en-US" b="1" dirty="0" smtClean="0"/>
            <a:t>Source Redundancy (additional Supply)</a:t>
          </a:r>
          <a:endParaRPr lang="en-US" b="1" dirty="0"/>
        </a:p>
      </dgm:t>
    </dgm:pt>
    <dgm:pt modelId="{7FA81585-31F2-4063-9C18-28BE9B91CDFE}" type="parTrans" cxnId="{3BE7D31F-2D78-4F73-9C3F-2A5E7878C5F9}">
      <dgm:prSet/>
      <dgm:spPr/>
      <dgm:t>
        <a:bodyPr/>
        <a:lstStyle/>
        <a:p>
          <a:endParaRPr lang="en-US"/>
        </a:p>
      </dgm:t>
    </dgm:pt>
    <dgm:pt modelId="{D49B4955-3D3D-4D1B-AF83-049BF4FC26C6}" type="sibTrans" cxnId="{3BE7D31F-2D78-4F73-9C3F-2A5E7878C5F9}">
      <dgm:prSet/>
      <dgm:spPr/>
      <dgm:t>
        <a:bodyPr/>
        <a:lstStyle/>
        <a:p>
          <a:endParaRPr lang="en-US"/>
        </a:p>
      </dgm:t>
    </dgm:pt>
    <dgm:pt modelId="{5FBBEA72-ABDC-4F81-8C13-C91D948D99F1}">
      <dgm:prSet phldrT="[Text]"/>
      <dgm:spPr>
        <a:solidFill>
          <a:schemeClr val="accent1"/>
        </a:solidFill>
      </dgm:spPr>
      <dgm:t>
        <a:bodyPr/>
        <a:lstStyle/>
        <a:p>
          <a:r>
            <a:rPr lang="en-US" b="1" dirty="0" err="1" smtClean="0"/>
            <a:t>MWh</a:t>
          </a:r>
          <a:r>
            <a:rPr lang="en-US" b="1" dirty="0" smtClean="0"/>
            <a:t> Produced</a:t>
          </a:r>
          <a:endParaRPr lang="en-US" b="1" dirty="0"/>
        </a:p>
      </dgm:t>
    </dgm:pt>
    <dgm:pt modelId="{C79C87FF-CDDE-4718-BFC6-0BA26F432E51}" type="parTrans" cxnId="{4AADF697-58E9-47BA-9F7B-FDB60BBEE2C1}">
      <dgm:prSet/>
      <dgm:spPr/>
      <dgm:t>
        <a:bodyPr/>
        <a:lstStyle/>
        <a:p>
          <a:endParaRPr lang="en-US"/>
        </a:p>
      </dgm:t>
    </dgm:pt>
    <dgm:pt modelId="{65D5A39D-E332-4622-B9AB-18513B0D8086}" type="sibTrans" cxnId="{4AADF697-58E9-47BA-9F7B-FDB60BBEE2C1}">
      <dgm:prSet/>
      <dgm:spPr/>
      <dgm:t>
        <a:bodyPr/>
        <a:lstStyle/>
        <a:p>
          <a:endParaRPr lang="en-US"/>
        </a:p>
      </dgm:t>
    </dgm:pt>
    <dgm:pt modelId="{FC713957-4A63-4000-82B2-2DE0086BA806}">
      <dgm:prSet phldrT="[Text]"/>
      <dgm:spPr>
        <a:solidFill>
          <a:schemeClr val="accent1"/>
        </a:solidFill>
      </dgm:spPr>
      <dgm:t>
        <a:bodyPr/>
        <a:lstStyle/>
        <a:p>
          <a:r>
            <a:rPr lang="en-US" b="1" dirty="0" smtClean="0"/>
            <a:t>Reservoir and Basin Level</a:t>
          </a:r>
          <a:endParaRPr lang="en-US" b="1" dirty="0"/>
        </a:p>
      </dgm:t>
    </dgm:pt>
    <dgm:pt modelId="{697B778B-12AE-4354-9B83-B4D5BD1E3D80}" type="parTrans" cxnId="{E7C52514-F6EA-4FBC-AF41-9A77C8C9D452}">
      <dgm:prSet/>
      <dgm:spPr/>
      <dgm:t>
        <a:bodyPr/>
        <a:lstStyle/>
        <a:p>
          <a:endParaRPr lang="en-US"/>
        </a:p>
      </dgm:t>
    </dgm:pt>
    <dgm:pt modelId="{DBECDDF4-B6C1-4348-B02E-A17BB07576A8}" type="sibTrans" cxnId="{E7C52514-F6EA-4FBC-AF41-9A77C8C9D452}">
      <dgm:prSet/>
      <dgm:spPr/>
      <dgm:t>
        <a:bodyPr/>
        <a:lstStyle/>
        <a:p>
          <a:endParaRPr lang="en-US"/>
        </a:p>
      </dgm:t>
    </dgm:pt>
    <dgm:pt modelId="{EF363CC3-F557-4680-A538-D5F6B7E9AAB0}">
      <dgm:prSet phldrT="[Text]"/>
      <dgm:spPr>
        <a:solidFill>
          <a:schemeClr val="accent1"/>
        </a:solidFill>
      </dgm:spPr>
      <dgm:t>
        <a:bodyPr/>
        <a:lstStyle/>
        <a:p>
          <a:r>
            <a:rPr lang="en-US" b="1" dirty="0" smtClean="0"/>
            <a:t>Rainfall</a:t>
          </a:r>
          <a:endParaRPr lang="en-US" b="1" dirty="0"/>
        </a:p>
      </dgm:t>
    </dgm:pt>
    <dgm:pt modelId="{194AC588-0597-4585-BBE8-B43365D20A70}" type="parTrans" cxnId="{E61F7A8D-30D6-487A-A36A-3266902B1CD3}">
      <dgm:prSet/>
      <dgm:spPr/>
      <dgm:t>
        <a:bodyPr/>
        <a:lstStyle/>
        <a:p>
          <a:endParaRPr lang="en-US"/>
        </a:p>
      </dgm:t>
    </dgm:pt>
    <dgm:pt modelId="{459934A8-EC0B-4B57-BD75-5F28653FB567}" type="sibTrans" cxnId="{E61F7A8D-30D6-487A-A36A-3266902B1CD3}">
      <dgm:prSet/>
      <dgm:spPr/>
      <dgm:t>
        <a:bodyPr/>
        <a:lstStyle/>
        <a:p>
          <a:endParaRPr lang="en-US"/>
        </a:p>
      </dgm:t>
    </dgm:pt>
    <dgm:pt modelId="{97CBF336-58CE-4CFC-9C98-BEBBD2325805}">
      <dgm:prSet phldrT="[Text]"/>
      <dgm:spPr>
        <a:solidFill>
          <a:schemeClr val="accent1"/>
        </a:solidFill>
      </dgm:spPr>
      <dgm:t>
        <a:bodyPr/>
        <a:lstStyle/>
        <a:p>
          <a:r>
            <a:rPr lang="en-US" b="1" dirty="0" smtClean="0"/>
            <a:t>Reservoir Demand</a:t>
          </a:r>
          <a:endParaRPr lang="en-US" b="1" dirty="0"/>
        </a:p>
      </dgm:t>
    </dgm:pt>
    <dgm:pt modelId="{73694115-3B54-4D8D-9524-09A581B3C70A}" type="parTrans" cxnId="{F7758261-6CE8-476F-BDA4-73D633485CC5}">
      <dgm:prSet/>
      <dgm:spPr/>
      <dgm:t>
        <a:bodyPr/>
        <a:lstStyle/>
        <a:p>
          <a:endParaRPr lang="en-US"/>
        </a:p>
      </dgm:t>
    </dgm:pt>
    <dgm:pt modelId="{F3600DE3-C5BF-43A9-8DC0-7DB6C7A6DBD5}" type="sibTrans" cxnId="{F7758261-6CE8-476F-BDA4-73D633485CC5}">
      <dgm:prSet/>
      <dgm:spPr/>
      <dgm:t>
        <a:bodyPr/>
        <a:lstStyle/>
        <a:p>
          <a:endParaRPr lang="en-US"/>
        </a:p>
      </dgm:t>
    </dgm:pt>
    <dgm:pt modelId="{A6EEE2AF-21B0-4178-AE98-80F63B4F3B99}">
      <dgm:prSet phldrT="[Text]"/>
      <dgm:spPr>
        <a:solidFill>
          <a:schemeClr val="accent1"/>
        </a:solidFill>
      </dgm:spPr>
      <dgm:t>
        <a:bodyPr/>
        <a:lstStyle/>
        <a:p>
          <a:r>
            <a:rPr lang="en-US" b="1" dirty="0" smtClean="0"/>
            <a:t>Reservoir Temperature</a:t>
          </a:r>
          <a:endParaRPr lang="en-US" b="1" dirty="0"/>
        </a:p>
      </dgm:t>
    </dgm:pt>
    <dgm:pt modelId="{A42A4D05-43E9-4A99-B1A3-1FFB012097A0}" type="parTrans" cxnId="{DDDE799E-2AA3-49A1-BCC3-A5F4E63EC566}">
      <dgm:prSet/>
      <dgm:spPr/>
      <dgm:t>
        <a:bodyPr/>
        <a:lstStyle/>
        <a:p>
          <a:endParaRPr lang="en-US"/>
        </a:p>
      </dgm:t>
    </dgm:pt>
    <dgm:pt modelId="{D70EB490-85CC-4326-9CFC-A7B7B5C30AD2}" type="sibTrans" cxnId="{DDDE799E-2AA3-49A1-BCC3-A5F4E63EC566}">
      <dgm:prSet/>
      <dgm:spPr/>
      <dgm:t>
        <a:bodyPr/>
        <a:lstStyle/>
        <a:p>
          <a:endParaRPr lang="en-US"/>
        </a:p>
      </dgm:t>
    </dgm:pt>
    <dgm:pt modelId="{2C2F4FF9-DFA2-4C2D-A0CB-088A93D6FBE6}">
      <dgm:prSet phldrT="[Text]"/>
      <dgm:spPr>
        <a:solidFill>
          <a:schemeClr val="accent1"/>
        </a:solidFill>
      </dgm:spPr>
      <dgm:t>
        <a:bodyPr/>
        <a:lstStyle/>
        <a:p>
          <a:r>
            <a:rPr lang="en-US" b="1" dirty="0" smtClean="0"/>
            <a:t>Reservoir Storage</a:t>
          </a:r>
          <a:endParaRPr lang="en-US" b="1" dirty="0"/>
        </a:p>
      </dgm:t>
    </dgm:pt>
    <dgm:pt modelId="{9E1FB1E6-C387-49AC-9AEC-A84E427B821F}" type="parTrans" cxnId="{6E80D2BE-B70B-468B-9F57-05CDA7387639}">
      <dgm:prSet/>
      <dgm:spPr/>
      <dgm:t>
        <a:bodyPr/>
        <a:lstStyle/>
        <a:p>
          <a:endParaRPr lang="en-US"/>
        </a:p>
      </dgm:t>
    </dgm:pt>
    <dgm:pt modelId="{738F63C4-9D87-4019-83D2-D3C7318B71EE}" type="sibTrans" cxnId="{6E80D2BE-B70B-468B-9F57-05CDA7387639}">
      <dgm:prSet/>
      <dgm:spPr/>
      <dgm:t>
        <a:bodyPr/>
        <a:lstStyle/>
        <a:p>
          <a:endParaRPr lang="en-US"/>
        </a:p>
      </dgm:t>
    </dgm:pt>
    <dgm:pt modelId="{631D2B6C-8468-4033-8B52-C1894AEFFD70}">
      <dgm:prSet/>
      <dgm:spPr>
        <a:solidFill>
          <a:schemeClr val="accent1"/>
        </a:solidFill>
      </dgm:spPr>
      <dgm:t>
        <a:bodyPr/>
        <a:lstStyle/>
        <a:p>
          <a:r>
            <a:rPr lang="en-US" b="1" dirty="0" smtClean="0"/>
            <a:t>Intake or Critical Level</a:t>
          </a:r>
          <a:endParaRPr lang="en-US" b="1" dirty="0"/>
        </a:p>
      </dgm:t>
    </dgm:pt>
    <dgm:pt modelId="{AC2B575D-46ED-4B75-8C08-24E9AC5173EB}" type="parTrans" cxnId="{E31CA9C3-5CDC-4E8D-B032-B26AD578C324}">
      <dgm:prSet/>
      <dgm:spPr/>
      <dgm:t>
        <a:bodyPr/>
        <a:lstStyle/>
        <a:p>
          <a:endParaRPr lang="en-US"/>
        </a:p>
      </dgm:t>
    </dgm:pt>
    <dgm:pt modelId="{B2BEE445-E38F-4D0D-9D08-02965EA0572A}" type="sibTrans" cxnId="{E31CA9C3-5CDC-4E8D-B032-B26AD578C324}">
      <dgm:prSet/>
      <dgm:spPr/>
      <dgm:t>
        <a:bodyPr/>
        <a:lstStyle/>
        <a:p>
          <a:endParaRPr lang="en-US"/>
        </a:p>
      </dgm:t>
    </dgm:pt>
    <dgm:pt modelId="{345B7F53-A5C8-43D5-9A1B-03555065BB7D}" type="pres">
      <dgm:prSet presAssocID="{B4FCC58D-7427-4AFD-8FDE-867092D39E75}" presName="cycle" presStyleCnt="0">
        <dgm:presLayoutVars>
          <dgm:chMax val="1"/>
          <dgm:dir/>
          <dgm:animLvl val="ctr"/>
          <dgm:resizeHandles val="exact"/>
        </dgm:presLayoutVars>
      </dgm:prSet>
      <dgm:spPr/>
      <dgm:t>
        <a:bodyPr/>
        <a:lstStyle/>
        <a:p>
          <a:endParaRPr lang="en-US"/>
        </a:p>
      </dgm:t>
    </dgm:pt>
    <dgm:pt modelId="{0A93E6C7-9110-435A-8E75-CAF5B3BFECAE}" type="pres">
      <dgm:prSet presAssocID="{CF9458E7-65F7-48BB-A237-0BC33949488A}" presName="centerShape" presStyleLbl="node0" presStyleIdx="0" presStyleCnt="1"/>
      <dgm:spPr/>
      <dgm:t>
        <a:bodyPr/>
        <a:lstStyle/>
        <a:p>
          <a:endParaRPr lang="en-US"/>
        </a:p>
      </dgm:t>
    </dgm:pt>
    <dgm:pt modelId="{E3373A16-0C73-41FB-B67E-38E75E12A459}" type="pres">
      <dgm:prSet presAssocID="{9CDF9BE2-36F3-4B64-864E-160560BB742D}" presName="Name9" presStyleLbl="parChTrans1D2" presStyleIdx="0" presStyleCnt="9"/>
      <dgm:spPr/>
      <dgm:t>
        <a:bodyPr/>
        <a:lstStyle/>
        <a:p>
          <a:endParaRPr lang="en-US"/>
        </a:p>
      </dgm:t>
    </dgm:pt>
    <dgm:pt modelId="{CC44DB58-247F-4440-9AE4-8BF6534612BC}" type="pres">
      <dgm:prSet presAssocID="{9CDF9BE2-36F3-4B64-864E-160560BB742D}" presName="connTx" presStyleLbl="parChTrans1D2" presStyleIdx="0" presStyleCnt="9"/>
      <dgm:spPr/>
      <dgm:t>
        <a:bodyPr/>
        <a:lstStyle/>
        <a:p>
          <a:endParaRPr lang="en-US"/>
        </a:p>
      </dgm:t>
    </dgm:pt>
    <dgm:pt modelId="{5B9EA4D8-D98B-4E38-A39C-73AAB9D3506A}" type="pres">
      <dgm:prSet presAssocID="{BE963471-EA06-4BE1-8BD6-A2FEA8C9FD7A}" presName="node" presStyleLbl="node1" presStyleIdx="0" presStyleCnt="9" custRadScaleRad="100162">
        <dgm:presLayoutVars>
          <dgm:bulletEnabled val="1"/>
        </dgm:presLayoutVars>
      </dgm:prSet>
      <dgm:spPr/>
      <dgm:t>
        <a:bodyPr/>
        <a:lstStyle/>
        <a:p>
          <a:endParaRPr lang="en-US"/>
        </a:p>
      </dgm:t>
    </dgm:pt>
    <dgm:pt modelId="{6BD16299-83E0-4A15-80C1-4D2D41624FBE}" type="pres">
      <dgm:prSet presAssocID="{697B778B-12AE-4354-9B83-B4D5BD1E3D80}" presName="Name9" presStyleLbl="parChTrans1D2" presStyleIdx="1" presStyleCnt="9"/>
      <dgm:spPr/>
      <dgm:t>
        <a:bodyPr/>
        <a:lstStyle/>
        <a:p>
          <a:endParaRPr lang="en-US"/>
        </a:p>
      </dgm:t>
    </dgm:pt>
    <dgm:pt modelId="{87E30405-3C51-43CB-B74D-EC0F0D8F5D06}" type="pres">
      <dgm:prSet presAssocID="{697B778B-12AE-4354-9B83-B4D5BD1E3D80}" presName="connTx" presStyleLbl="parChTrans1D2" presStyleIdx="1" presStyleCnt="9"/>
      <dgm:spPr/>
      <dgm:t>
        <a:bodyPr/>
        <a:lstStyle/>
        <a:p>
          <a:endParaRPr lang="en-US"/>
        </a:p>
      </dgm:t>
    </dgm:pt>
    <dgm:pt modelId="{587EE5F5-76AF-4612-8974-15815F3A95B7}" type="pres">
      <dgm:prSet presAssocID="{FC713957-4A63-4000-82B2-2DE0086BA806}" presName="node" presStyleLbl="node1" presStyleIdx="1" presStyleCnt="9" custRadScaleRad="100124" custRadScaleInc="-298">
        <dgm:presLayoutVars>
          <dgm:bulletEnabled val="1"/>
        </dgm:presLayoutVars>
      </dgm:prSet>
      <dgm:spPr/>
      <dgm:t>
        <a:bodyPr/>
        <a:lstStyle/>
        <a:p>
          <a:endParaRPr lang="en-US"/>
        </a:p>
      </dgm:t>
    </dgm:pt>
    <dgm:pt modelId="{58F83CC1-6401-4584-8C7C-F6784F90871F}" type="pres">
      <dgm:prSet presAssocID="{194AC588-0597-4585-BBE8-B43365D20A70}" presName="Name9" presStyleLbl="parChTrans1D2" presStyleIdx="2" presStyleCnt="9"/>
      <dgm:spPr/>
      <dgm:t>
        <a:bodyPr/>
        <a:lstStyle/>
        <a:p>
          <a:endParaRPr lang="en-US"/>
        </a:p>
      </dgm:t>
    </dgm:pt>
    <dgm:pt modelId="{A75AAA62-9603-4755-8CCC-34EB180F27FB}" type="pres">
      <dgm:prSet presAssocID="{194AC588-0597-4585-BBE8-B43365D20A70}" presName="connTx" presStyleLbl="parChTrans1D2" presStyleIdx="2" presStyleCnt="9"/>
      <dgm:spPr/>
      <dgm:t>
        <a:bodyPr/>
        <a:lstStyle/>
        <a:p>
          <a:endParaRPr lang="en-US"/>
        </a:p>
      </dgm:t>
    </dgm:pt>
    <dgm:pt modelId="{292B477F-01B2-4494-A16D-833F38CBF441}" type="pres">
      <dgm:prSet presAssocID="{EF363CC3-F557-4680-A538-D5F6B7E9AAB0}" presName="node" presStyleLbl="node1" presStyleIdx="2" presStyleCnt="9" custRadScaleRad="100028" custRadScaleInc="-458">
        <dgm:presLayoutVars>
          <dgm:bulletEnabled val="1"/>
        </dgm:presLayoutVars>
      </dgm:prSet>
      <dgm:spPr/>
      <dgm:t>
        <a:bodyPr/>
        <a:lstStyle/>
        <a:p>
          <a:endParaRPr lang="en-US"/>
        </a:p>
      </dgm:t>
    </dgm:pt>
    <dgm:pt modelId="{EAC1B944-5A05-4998-B238-6C593586E0CB}" type="pres">
      <dgm:prSet presAssocID="{73694115-3B54-4D8D-9524-09A581B3C70A}" presName="Name9" presStyleLbl="parChTrans1D2" presStyleIdx="3" presStyleCnt="9"/>
      <dgm:spPr/>
      <dgm:t>
        <a:bodyPr/>
        <a:lstStyle/>
        <a:p>
          <a:endParaRPr lang="en-US"/>
        </a:p>
      </dgm:t>
    </dgm:pt>
    <dgm:pt modelId="{36E80ABB-BB73-49EA-BC46-A09E79799F19}" type="pres">
      <dgm:prSet presAssocID="{73694115-3B54-4D8D-9524-09A581B3C70A}" presName="connTx" presStyleLbl="parChTrans1D2" presStyleIdx="3" presStyleCnt="9"/>
      <dgm:spPr/>
      <dgm:t>
        <a:bodyPr/>
        <a:lstStyle/>
        <a:p>
          <a:endParaRPr lang="en-US"/>
        </a:p>
      </dgm:t>
    </dgm:pt>
    <dgm:pt modelId="{6A5DB60B-7750-4277-9C05-857227891322}" type="pres">
      <dgm:prSet presAssocID="{97CBF336-58CE-4CFC-9C98-BEBBD2325805}" presName="node" presStyleLbl="node1" presStyleIdx="3" presStyleCnt="9">
        <dgm:presLayoutVars>
          <dgm:bulletEnabled val="1"/>
        </dgm:presLayoutVars>
      </dgm:prSet>
      <dgm:spPr/>
      <dgm:t>
        <a:bodyPr/>
        <a:lstStyle/>
        <a:p>
          <a:endParaRPr lang="en-US"/>
        </a:p>
      </dgm:t>
    </dgm:pt>
    <dgm:pt modelId="{51EF94BD-BE3D-46C7-BE16-A6D2A7812EC1}" type="pres">
      <dgm:prSet presAssocID="{A42A4D05-43E9-4A99-B1A3-1FFB012097A0}" presName="Name9" presStyleLbl="parChTrans1D2" presStyleIdx="4" presStyleCnt="9"/>
      <dgm:spPr/>
      <dgm:t>
        <a:bodyPr/>
        <a:lstStyle/>
        <a:p>
          <a:endParaRPr lang="en-US"/>
        </a:p>
      </dgm:t>
    </dgm:pt>
    <dgm:pt modelId="{44858752-D6D5-4E9A-BC88-6859C1B701FB}" type="pres">
      <dgm:prSet presAssocID="{A42A4D05-43E9-4A99-B1A3-1FFB012097A0}" presName="connTx" presStyleLbl="parChTrans1D2" presStyleIdx="4" presStyleCnt="9"/>
      <dgm:spPr/>
      <dgm:t>
        <a:bodyPr/>
        <a:lstStyle/>
        <a:p>
          <a:endParaRPr lang="en-US"/>
        </a:p>
      </dgm:t>
    </dgm:pt>
    <dgm:pt modelId="{F9CCB854-0815-434F-AE5D-B4AACE219E1C}" type="pres">
      <dgm:prSet presAssocID="{A6EEE2AF-21B0-4178-AE98-80F63B4F3B99}" presName="node" presStyleLbl="node1" presStyleIdx="4" presStyleCnt="9">
        <dgm:presLayoutVars>
          <dgm:bulletEnabled val="1"/>
        </dgm:presLayoutVars>
      </dgm:prSet>
      <dgm:spPr/>
      <dgm:t>
        <a:bodyPr/>
        <a:lstStyle/>
        <a:p>
          <a:endParaRPr lang="en-US"/>
        </a:p>
      </dgm:t>
    </dgm:pt>
    <dgm:pt modelId="{96483FD6-FF6C-432B-BD38-2709C25C73A8}" type="pres">
      <dgm:prSet presAssocID="{9E1FB1E6-C387-49AC-9AEC-A84E427B821F}" presName="Name9" presStyleLbl="parChTrans1D2" presStyleIdx="5" presStyleCnt="9"/>
      <dgm:spPr/>
      <dgm:t>
        <a:bodyPr/>
        <a:lstStyle/>
        <a:p>
          <a:endParaRPr lang="en-US"/>
        </a:p>
      </dgm:t>
    </dgm:pt>
    <dgm:pt modelId="{C8A202FE-03D2-4743-805C-F04DE99D2847}" type="pres">
      <dgm:prSet presAssocID="{9E1FB1E6-C387-49AC-9AEC-A84E427B821F}" presName="connTx" presStyleLbl="parChTrans1D2" presStyleIdx="5" presStyleCnt="9"/>
      <dgm:spPr/>
      <dgm:t>
        <a:bodyPr/>
        <a:lstStyle/>
        <a:p>
          <a:endParaRPr lang="en-US"/>
        </a:p>
      </dgm:t>
    </dgm:pt>
    <dgm:pt modelId="{3FCF69C5-3BB7-4422-8174-717B0A2F0310}" type="pres">
      <dgm:prSet presAssocID="{2C2F4FF9-DFA2-4C2D-A0CB-088A93D6FBE6}" presName="node" presStyleLbl="node1" presStyleIdx="5" presStyleCnt="9">
        <dgm:presLayoutVars>
          <dgm:bulletEnabled val="1"/>
        </dgm:presLayoutVars>
      </dgm:prSet>
      <dgm:spPr/>
      <dgm:t>
        <a:bodyPr/>
        <a:lstStyle/>
        <a:p>
          <a:endParaRPr lang="en-US"/>
        </a:p>
      </dgm:t>
    </dgm:pt>
    <dgm:pt modelId="{E61325FA-D5B5-4034-A3AA-CABFCCB8DD32}" type="pres">
      <dgm:prSet presAssocID="{7FA81585-31F2-4063-9C18-28BE9B91CDFE}" presName="Name9" presStyleLbl="parChTrans1D2" presStyleIdx="6" presStyleCnt="9"/>
      <dgm:spPr/>
      <dgm:t>
        <a:bodyPr/>
        <a:lstStyle/>
        <a:p>
          <a:endParaRPr lang="en-US"/>
        </a:p>
      </dgm:t>
    </dgm:pt>
    <dgm:pt modelId="{A03F3A99-6C30-4378-87DE-49CBBAE996C9}" type="pres">
      <dgm:prSet presAssocID="{7FA81585-31F2-4063-9C18-28BE9B91CDFE}" presName="connTx" presStyleLbl="parChTrans1D2" presStyleIdx="6" presStyleCnt="9"/>
      <dgm:spPr/>
      <dgm:t>
        <a:bodyPr/>
        <a:lstStyle/>
        <a:p>
          <a:endParaRPr lang="en-US"/>
        </a:p>
      </dgm:t>
    </dgm:pt>
    <dgm:pt modelId="{14D9213F-1309-453C-A4A2-4C988AE7DC86}" type="pres">
      <dgm:prSet presAssocID="{1C545E59-1670-4171-8DF9-6CD1EAFC3CEC}" presName="node" presStyleLbl="node1" presStyleIdx="6" presStyleCnt="9">
        <dgm:presLayoutVars>
          <dgm:bulletEnabled val="1"/>
        </dgm:presLayoutVars>
      </dgm:prSet>
      <dgm:spPr/>
      <dgm:t>
        <a:bodyPr/>
        <a:lstStyle/>
        <a:p>
          <a:endParaRPr lang="en-US"/>
        </a:p>
      </dgm:t>
    </dgm:pt>
    <dgm:pt modelId="{6452F76A-6588-43AD-8804-AD59FCCF2E75}" type="pres">
      <dgm:prSet presAssocID="{AC2B575D-46ED-4B75-8C08-24E9AC5173EB}" presName="Name9" presStyleLbl="parChTrans1D2" presStyleIdx="7" presStyleCnt="9"/>
      <dgm:spPr/>
      <dgm:t>
        <a:bodyPr/>
        <a:lstStyle/>
        <a:p>
          <a:endParaRPr lang="en-US"/>
        </a:p>
      </dgm:t>
    </dgm:pt>
    <dgm:pt modelId="{2002B91D-53EB-4B82-B7DD-F23F9102FCD3}" type="pres">
      <dgm:prSet presAssocID="{AC2B575D-46ED-4B75-8C08-24E9AC5173EB}" presName="connTx" presStyleLbl="parChTrans1D2" presStyleIdx="7" presStyleCnt="9"/>
      <dgm:spPr/>
      <dgm:t>
        <a:bodyPr/>
        <a:lstStyle/>
        <a:p>
          <a:endParaRPr lang="en-US"/>
        </a:p>
      </dgm:t>
    </dgm:pt>
    <dgm:pt modelId="{CDC8838C-3B08-497E-B971-9AA823D9EB06}" type="pres">
      <dgm:prSet presAssocID="{631D2B6C-8468-4033-8B52-C1894AEFFD70}" presName="node" presStyleLbl="node1" presStyleIdx="7" presStyleCnt="9" custRadScaleRad="100028" custRadScaleInc="458">
        <dgm:presLayoutVars>
          <dgm:bulletEnabled val="1"/>
        </dgm:presLayoutVars>
      </dgm:prSet>
      <dgm:spPr/>
      <dgm:t>
        <a:bodyPr/>
        <a:lstStyle/>
        <a:p>
          <a:endParaRPr lang="en-US"/>
        </a:p>
      </dgm:t>
    </dgm:pt>
    <dgm:pt modelId="{AAA6498C-962A-4E4C-88E2-D941A9FE205B}" type="pres">
      <dgm:prSet presAssocID="{C79C87FF-CDDE-4718-BFC6-0BA26F432E51}" presName="Name9" presStyleLbl="parChTrans1D2" presStyleIdx="8" presStyleCnt="9"/>
      <dgm:spPr/>
      <dgm:t>
        <a:bodyPr/>
        <a:lstStyle/>
        <a:p>
          <a:endParaRPr lang="en-US"/>
        </a:p>
      </dgm:t>
    </dgm:pt>
    <dgm:pt modelId="{ED748B86-A340-4255-A635-8CA0F5121911}" type="pres">
      <dgm:prSet presAssocID="{C79C87FF-CDDE-4718-BFC6-0BA26F432E51}" presName="connTx" presStyleLbl="parChTrans1D2" presStyleIdx="8" presStyleCnt="9"/>
      <dgm:spPr/>
      <dgm:t>
        <a:bodyPr/>
        <a:lstStyle/>
        <a:p>
          <a:endParaRPr lang="en-US"/>
        </a:p>
      </dgm:t>
    </dgm:pt>
    <dgm:pt modelId="{55072F9B-1254-47A9-B85C-1B3CD6EDA1D1}" type="pres">
      <dgm:prSet presAssocID="{5FBBEA72-ABDC-4F81-8C13-C91D948D99F1}" presName="node" presStyleLbl="node1" presStyleIdx="8" presStyleCnt="9" custRadScaleRad="100124" custRadScaleInc="298">
        <dgm:presLayoutVars>
          <dgm:bulletEnabled val="1"/>
        </dgm:presLayoutVars>
      </dgm:prSet>
      <dgm:spPr/>
      <dgm:t>
        <a:bodyPr/>
        <a:lstStyle/>
        <a:p>
          <a:endParaRPr lang="en-US"/>
        </a:p>
      </dgm:t>
    </dgm:pt>
  </dgm:ptLst>
  <dgm:cxnLst>
    <dgm:cxn modelId="{CC5DBC17-9C1D-4177-9CD3-698D8D6C35DD}" type="presOf" srcId="{C79C87FF-CDDE-4718-BFC6-0BA26F432E51}" destId="{ED748B86-A340-4255-A635-8CA0F5121911}" srcOrd="1" destOrd="0" presId="urn:microsoft.com/office/officeart/2005/8/layout/radial1"/>
    <dgm:cxn modelId="{E31CA9C3-5CDC-4E8D-B032-B26AD578C324}" srcId="{CF9458E7-65F7-48BB-A237-0BC33949488A}" destId="{631D2B6C-8468-4033-8B52-C1894AEFFD70}" srcOrd="7" destOrd="0" parTransId="{AC2B575D-46ED-4B75-8C08-24E9AC5173EB}" sibTransId="{B2BEE445-E38F-4D0D-9D08-02965EA0572A}"/>
    <dgm:cxn modelId="{C8F7839B-4A92-4A3A-A8D7-B610CDC2CA1F}" type="presOf" srcId="{EF363CC3-F557-4680-A538-D5F6B7E9AAB0}" destId="{292B477F-01B2-4494-A16D-833F38CBF441}" srcOrd="0" destOrd="0" presId="urn:microsoft.com/office/officeart/2005/8/layout/radial1"/>
    <dgm:cxn modelId="{F79CD1C0-18C7-488E-A73C-838A4BB944A4}" type="presOf" srcId="{A6EEE2AF-21B0-4178-AE98-80F63B4F3B99}" destId="{F9CCB854-0815-434F-AE5D-B4AACE219E1C}" srcOrd="0" destOrd="0" presId="urn:microsoft.com/office/officeart/2005/8/layout/radial1"/>
    <dgm:cxn modelId="{1B47C448-9F27-4740-B403-07EF5EEB9F58}" type="presOf" srcId="{9CDF9BE2-36F3-4B64-864E-160560BB742D}" destId="{E3373A16-0C73-41FB-B67E-38E75E12A459}" srcOrd="0" destOrd="0" presId="urn:microsoft.com/office/officeart/2005/8/layout/radial1"/>
    <dgm:cxn modelId="{D5DABCCC-0667-4752-98B7-D1923E6220CF}" type="presOf" srcId="{73694115-3B54-4D8D-9524-09A581B3C70A}" destId="{36E80ABB-BB73-49EA-BC46-A09E79799F19}" srcOrd="1" destOrd="0" presId="urn:microsoft.com/office/officeart/2005/8/layout/radial1"/>
    <dgm:cxn modelId="{F9471149-82D4-41C6-B587-3E5F072615E0}" type="presOf" srcId="{2C2F4FF9-DFA2-4C2D-A0CB-088A93D6FBE6}" destId="{3FCF69C5-3BB7-4422-8174-717B0A2F0310}" srcOrd="0" destOrd="0" presId="urn:microsoft.com/office/officeart/2005/8/layout/radial1"/>
    <dgm:cxn modelId="{2C12C64A-AEAA-4783-80DF-3DE18607BF90}" type="presOf" srcId="{B4FCC58D-7427-4AFD-8FDE-867092D39E75}" destId="{345B7F53-A5C8-43D5-9A1B-03555065BB7D}" srcOrd="0" destOrd="0" presId="urn:microsoft.com/office/officeart/2005/8/layout/radial1"/>
    <dgm:cxn modelId="{F17DE109-8046-414E-883F-B1537A9EDCBA}" srcId="{CF9458E7-65F7-48BB-A237-0BC33949488A}" destId="{BE963471-EA06-4BE1-8BD6-A2FEA8C9FD7A}" srcOrd="0" destOrd="0" parTransId="{9CDF9BE2-36F3-4B64-864E-160560BB742D}" sibTransId="{5CAB9586-9419-4C7F-9794-28DB35BEB003}"/>
    <dgm:cxn modelId="{3F5EA8BB-E688-4053-8783-330C88848CAB}" type="presOf" srcId="{9E1FB1E6-C387-49AC-9AEC-A84E427B821F}" destId="{96483FD6-FF6C-432B-BD38-2709C25C73A8}" srcOrd="0" destOrd="0" presId="urn:microsoft.com/office/officeart/2005/8/layout/radial1"/>
    <dgm:cxn modelId="{157B90FD-0D11-4EDD-9E1D-9307A88374DF}" type="presOf" srcId="{9CDF9BE2-36F3-4B64-864E-160560BB742D}" destId="{CC44DB58-247F-4440-9AE4-8BF6534612BC}" srcOrd="1" destOrd="0" presId="urn:microsoft.com/office/officeart/2005/8/layout/radial1"/>
    <dgm:cxn modelId="{2799F8AB-A001-4CB8-91EE-A7353CC3FAA0}" type="presOf" srcId="{AC2B575D-46ED-4B75-8C08-24E9AC5173EB}" destId="{2002B91D-53EB-4B82-B7DD-F23F9102FCD3}" srcOrd="1" destOrd="0" presId="urn:microsoft.com/office/officeart/2005/8/layout/radial1"/>
    <dgm:cxn modelId="{AF6120B4-36F1-4B54-B003-7C422EB17470}" type="presOf" srcId="{CF9458E7-65F7-48BB-A237-0BC33949488A}" destId="{0A93E6C7-9110-435A-8E75-CAF5B3BFECAE}" srcOrd="0" destOrd="0" presId="urn:microsoft.com/office/officeart/2005/8/layout/radial1"/>
    <dgm:cxn modelId="{F7758261-6CE8-476F-BDA4-73D633485CC5}" srcId="{CF9458E7-65F7-48BB-A237-0BC33949488A}" destId="{97CBF336-58CE-4CFC-9C98-BEBBD2325805}" srcOrd="3" destOrd="0" parTransId="{73694115-3B54-4D8D-9524-09A581B3C70A}" sibTransId="{F3600DE3-C5BF-43A9-8DC0-7DB6C7A6DBD5}"/>
    <dgm:cxn modelId="{2E1F53C1-93BD-464E-8C24-A9CF4E5CE0F2}" type="presOf" srcId="{AC2B575D-46ED-4B75-8C08-24E9AC5173EB}" destId="{6452F76A-6588-43AD-8804-AD59FCCF2E75}" srcOrd="0" destOrd="0" presId="urn:microsoft.com/office/officeart/2005/8/layout/radial1"/>
    <dgm:cxn modelId="{BAC5B7F9-71C3-4B89-8EAE-4B573950216C}" type="presOf" srcId="{FC713957-4A63-4000-82B2-2DE0086BA806}" destId="{587EE5F5-76AF-4612-8974-15815F3A95B7}" srcOrd="0" destOrd="0" presId="urn:microsoft.com/office/officeart/2005/8/layout/radial1"/>
    <dgm:cxn modelId="{91ECD9CF-2032-4A5F-B5F5-1D810E39E4C6}" type="presOf" srcId="{7FA81585-31F2-4063-9C18-28BE9B91CDFE}" destId="{E61325FA-D5B5-4034-A3AA-CABFCCB8DD32}" srcOrd="0" destOrd="0" presId="urn:microsoft.com/office/officeart/2005/8/layout/radial1"/>
    <dgm:cxn modelId="{E7C52514-F6EA-4FBC-AF41-9A77C8C9D452}" srcId="{CF9458E7-65F7-48BB-A237-0BC33949488A}" destId="{FC713957-4A63-4000-82B2-2DE0086BA806}" srcOrd="1" destOrd="0" parTransId="{697B778B-12AE-4354-9B83-B4D5BD1E3D80}" sibTransId="{DBECDDF4-B6C1-4348-B02E-A17BB07576A8}"/>
    <dgm:cxn modelId="{5D73C353-A89A-4433-891C-85BC7C697591}" type="presOf" srcId="{C79C87FF-CDDE-4718-BFC6-0BA26F432E51}" destId="{AAA6498C-962A-4E4C-88E2-D941A9FE205B}" srcOrd="0" destOrd="0" presId="urn:microsoft.com/office/officeart/2005/8/layout/radial1"/>
    <dgm:cxn modelId="{4AADF697-58E9-47BA-9F7B-FDB60BBEE2C1}" srcId="{CF9458E7-65F7-48BB-A237-0BC33949488A}" destId="{5FBBEA72-ABDC-4F81-8C13-C91D948D99F1}" srcOrd="8" destOrd="0" parTransId="{C79C87FF-CDDE-4718-BFC6-0BA26F432E51}" sibTransId="{65D5A39D-E332-4622-B9AB-18513B0D8086}"/>
    <dgm:cxn modelId="{38B3A83D-E25F-4F7F-B4B4-AC3AC9CC34E6}" type="presOf" srcId="{194AC588-0597-4585-BBE8-B43365D20A70}" destId="{A75AAA62-9603-4755-8CCC-34EB180F27FB}" srcOrd="1" destOrd="0" presId="urn:microsoft.com/office/officeart/2005/8/layout/radial1"/>
    <dgm:cxn modelId="{B2A51351-B069-4F53-896A-50C741B86FF4}" type="presOf" srcId="{A42A4D05-43E9-4A99-B1A3-1FFB012097A0}" destId="{44858752-D6D5-4E9A-BC88-6859C1B701FB}" srcOrd="1" destOrd="0" presId="urn:microsoft.com/office/officeart/2005/8/layout/radial1"/>
    <dgm:cxn modelId="{3BE7D31F-2D78-4F73-9C3F-2A5E7878C5F9}" srcId="{CF9458E7-65F7-48BB-A237-0BC33949488A}" destId="{1C545E59-1670-4171-8DF9-6CD1EAFC3CEC}" srcOrd="6" destOrd="0" parTransId="{7FA81585-31F2-4063-9C18-28BE9B91CDFE}" sibTransId="{D49B4955-3D3D-4D1B-AF83-049BF4FC26C6}"/>
    <dgm:cxn modelId="{1FEFB25D-2033-4022-86B1-73D36989E918}" srcId="{B4FCC58D-7427-4AFD-8FDE-867092D39E75}" destId="{CF9458E7-65F7-48BB-A237-0BC33949488A}" srcOrd="0" destOrd="0" parTransId="{45F7BDC6-F9AC-4A8D-8C2D-A9DDC8085804}" sibTransId="{EAB0EE5D-98DB-40B4-A1BC-E698545A40E5}"/>
    <dgm:cxn modelId="{6E80D2BE-B70B-468B-9F57-05CDA7387639}" srcId="{CF9458E7-65F7-48BB-A237-0BC33949488A}" destId="{2C2F4FF9-DFA2-4C2D-A0CB-088A93D6FBE6}" srcOrd="5" destOrd="0" parTransId="{9E1FB1E6-C387-49AC-9AEC-A84E427B821F}" sibTransId="{738F63C4-9D87-4019-83D2-D3C7318B71EE}"/>
    <dgm:cxn modelId="{4C28A151-EDE3-478E-822C-AE5C23BD1E09}" type="presOf" srcId="{BE963471-EA06-4BE1-8BD6-A2FEA8C9FD7A}" destId="{5B9EA4D8-D98B-4E38-A39C-73AAB9D3506A}" srcOrd="0" destOrd="0" presId="urn:microsoft.com/office/officeart/2005/8/layout/radial1"/>
    <dgm:cxn modelId="{7F1BDE7F-A435-429C-AE47-20E4997D9AF7}" type="presOf" srcId="{631D2B6C-8468-4033-8B52-C1894AEFFD70}" destId="{CDC8838C-3B08-497E-B971-9AA823D9EB06}" srcOrd="0" destOrd="0" presId="urn:microsoft.com/office/officeart/2005/8/layout/radial1"/>
    <dgm:cxn modelId="{DDDE799E-2AA3-49A1-BCC3-A5F4E63EC566}" srcId="{CF9458E7-65F7-48BB-A237-0BC33949488A}" destId="{A6EEE2AF-21B0-4178-AE98-80F63B4F3B99}" srcOrd="4" destOrd="0" parTransId="{A42A4D05-43E9-4A99-B1A3-1FFB012097A0}" sibTransId="{D70EB490-85CC-4326-9CFC-A7B7B5C30AD2}"/>
    <dgm:cxn modelId="{85E2A385-0202-4B63-94C8-53116CFB0E61}" type="presOf" srcId="{194AC588-0597-4585-BBE8-B43365D20A70}" destId="{58F83CC1-6401-4584-8C7C-F6784F90871F}" srcOrd="0" destOrd="0" presId="urn:microsoft.com/office/officeart/2005/8/layout/radial1"/>
    <dgm:cxn modelId="{AB781BA7-0183-4867-AF2B-4CD4F68A3D62}" type="presOf" srcId="{97CBF336-58CE-4CFC-9C98-BEBBD2325805}" destId="{6A5DB60B-7750-4277-9C05-857227891322}" srcOrd="0" destOrd="0" presId="urn:microsoft.com/office/officeart/2005/8/layout/radial1"/>
    <dgm:cxn modelId="{3AA1E486-015F-4610-AEAA-D5CBE5DEA354}" type="presOf" srcId="{1C545E59-1670-4171-8DF9-6CD1EAFC3CEC}" destId="{14D9213F-1309-453C-A4A2-4C988AE7DC86}" srcOrd="0" destOrd="0" presId="urn:microsoft.com/office/officeart/2005/8/layout/radial1"/>
    <dgm:cxn modelId="{E61F7A8D-30D6-487A-A36A-3266902B1CD3}" srcId="{CF9458E7-65F7-48BB-A237-0BC33949488A}" destId="{EF363CC3-F557-4680-A538-D5F6B7E9AAB0}" srcOrd="2" destOrd="0" parTransId="{194AC588-0597-4585-BBE8-B43365D20A70}" sibTransId="{459934A8-EC0B-4B57-BD75-5F28653FB567}"/>
    <dgm:cxn modelId="{13F65076-00D4-4859-B329-8EC4BA003550}" type="presOf" srcId="{697B778B-12AE-4354-9B83-B4D5BD1E3D80}" destId="{6BD16299-83E0-4A15-80C1-4D2D41624FBE}" srcOrd="0" destOrd="0" presId="urn:microsoft.com/office/officeart/2005/8/layout/radial1"/>
    <dgm:cxn modelId="{57021BA4-A271-4FF8-954B-62EFFB1F75E2}" type="presOf" srcId="{73694115-3B54-4D8D-9524-09A581B3C70A}" destId="{EAC1B944-5A05-4998-B238-6C593586E0CB}" srcOrd="0" destOrd="0" presId="urn:microsoft.com/office/officeart/2005/8/layout/radial1"/>
    <dgm:cxn modelId="{B303C172-92F6-467F-A096-555788F0CCCE}" type="presOf" srcId="{697B778B-12AE-4354-9B83-B4D5BD1E3D80}" destId="{87E30405-3C51-43CB-B74D-EC0F0D8F5D06}" srcOrd="1" destOrd="0" presId="urn:microsoft.com/office/officeart/2005/8/layout/radial1"/>
    <dgm:cxn modelId="{76908293-2E65-45FD-98B6-6D7CE32FAC10}" type="presOf" srcId="{9E1FB1E6-C387-49AC-9AEC-A84E427B821F}" destId="{C8A202FE-03D2-4743-805C-F04DE99D2847}" srcOrd="1" destOrd="0" presId="urn:microsoft.com/office/officeart/2005/8/layout/radial1"/>
    <dgm:cxn modelId="{E46CE7D5-D325-4BAA-B63F-D1C3D63F03F3}" type="presOf" srcId="{5FBBEA72-ABDC-4F81-8C13-C91D948D99F1}" destId="{55072F9B-1254-47A9-B85C-1B3CD6EDA1D1}" srcOrd="0" destOrd="0" presId="urn:microsoft.com/office/officeart/2005/8/layout/radial1"/>
    <dgm:cxn modelId="{16ADEFD7-056D-4FF5-B5CF-C684FB752C20}" type="presOf" srcId="{A42A4D05-43E9-4A99-B1A3-1FFB012097A0}" destId="{51EF94BD-BE3D-46C7-BE16-A6D2A7812EC1}" srcOrd="0" destOrd="0" presId="urn:microsoft.com/office/officeart/2005/8/layout/radial1"/>
    <dgm:cxn modelId="{232C3EC5-40C9-4C9E-AF4D-B337BD28D971}" type="presOf" srcId="{7FA81585-31F2-4063-9C18-28BE9B91CDFE}" destId="{A03F3A99-6C30-4378-87DE-49CBBAE996C9}" srcOrd="1" destOrd="0" presId="urn:microsoft.com/office/officeart/2005/8/layout/radial1"/>
    <dgm:cxn modelId="{B9B75413-A89D-45B8-8D25-1A63CC24FE8F}" type="presParOf" srcId="{345B7F53-A5C8-43D5-9A1B-03555065BB7D}" destId="{0A93E6C7-9110-435A-8E75-CAF5B3BFECAE}" srcOrd="0" destOrd="0" presId="urn:microsoft.com/office/officeart/2005/8/layout/radial1"/>
    <dgm:cxn modelId="{619841FE-246B-445B-AAE3-6B7AF9365683}" type="presParOf" srcId="{345B7F53-A5C8-43D5-9A1B-03555065BB7D}" destId="{E3373A16-0C73-41FB-B67E-38E75E12A459}" srcOrd="1" destOrd="0" presId="urn:microsoft.com/office/officeart/2005/8/layout/radial1"/>
    <dgm:cxn modelId="{E7C64B93-20D0-4CD0-8935-799606B05A70}" type="presParOf" srcId="{E3373A16-0C73-41FB-B67E-38E75E12A459}" destId="{CC44DB58-247F-4440-9AE4-8BF6534612BC}" srcOrd="0" destOrd="0" presId="urn:microsoft.com/office/officeart/2005/8/layout/radial1"/>
    <dgm:cxn modelId="{82A72026-BF22-49E3-A8F1-2E4B3CB40500}" type="presParOf" srcId="{345B7F53-A5C8-43D5-9A1B-03555065BB7D}" destId="{5B9EA4D8-D98B-4E38-A39C-73AAB9D3506A}" srcOrd="2" destOrd="0" presId="urn:microsoft.com/office/officeart/2005/8/layout/radial1"/>
    <dgm:cxn modelId="{54846FAD-22D2-46CD-8771-3F9110127E81}" type="presParOf" srcId="{345B7F53-A5C8-43D5-9A1B-03555065BB7D}" destId="{6BD16299-83E0-4A15-80C1-4D2D41624FBE}" srcOrd="3" destOrd="0" presId="urn:microsoft.com/office/officeart/2005/8/layout/radial1"/>
    <dgm:cxn modelId="{C75E8A45-22F4-4B86-B0E9-380EDFB84BB6}" type="presParOf" srcId="{6BD16299-83E0-4A15-80C1-4D2D41624FBE}" destId="{87E30405-3C51-43CB-B74D-EC0F0D8F5D06}" srcOrd="0" destOrd="0" presId="urn:microsoft.com/office/officeart/2005/8/layout/radial1"/>
    <dgm:cxn modelId="{C7AAA5A5-C2A5-48E3-B413-08F77464BCDB}" type="presParOf" srcId="{345B7F53-A5C8-43D5-9A1B-03555065BB7D}" destId="{587EE5F5-76AF-4612-8974-15815F3A95B7}" srcOrd="4" destOrd="0" presId="urn:microsoft.com/office/officeart/2005/8/layout/radial1"/>
    <dgm:cxn modelId="{1F148A4F-0080-4F76-B87F-E6268DDD73C7}" type="presParOf" srcId="{345B7F53-A5C8-43D5-9A1B-03555065BB7D}" destId="{58F83CC1-6401-4584-8C7C-F6784F90871F}" srcOrd="5" destOrd="0" presId="urn:microsoft.com/office/officeart/2005/8/layout/radial1"/>
    <dgm:cxn modelId="{067CDEB8-E7EC-4384-9005-2330D30E6669}" type="presParOf" srcId="{58F83CC1-6401-4584-8C7C-F6784F90871F}" destId="{A75AAA62-9603-4755-8CCC-34EB180F27FB}" srcOrd="0" destOrd="0" presId="urn:microsoft.com/office/officeart/2005/8/layout/radial1"/>
    <dgm:cxn modelId="{FCCA4EA8-DE9E-425B-87CF-B26D555E0BA2}" type="presParOf" srcId="{345B7F53-A5C8-43D5-9A1B-03555065BB7D}" destId="{292B477F-01B2-4494-A16D-833F38CBF441}" srcOrd="6" destOrd="0" presId="urn:microsoft.com/office/officeart/2005/8/layout/radial1"/>
    <dgm:cxn modelId="{6CA706F9-8EE6-4254-B566-2DBE7E1A5823}" type="presParOf" srcId="{345B7F53-A5C8-43D5-9A1B-03555065BB7D}" destId="{EAC1B944-5A05-4998-B238-6C593586E0CB}" srcOrd="7" destOrd="0" presId="urn:microsoft.com/office/officeart/2005/8/layout/radial1"/>
    <dgm:cxn modelId="{6AEE8BB3-CD38-42FB-9494-FEFA9DC3EB04}" type="presParOf" srcId="{EAC1B944-5A05-4998-B238-6C593586E0CB}" destId="{36E80ABB-BB73-49EA-BC46-A09E79799F19}" srcOrd="0" destOrd="0" presId="urn:microsoft.com/office/officeart/2005/8/layout/radial1"/>
    <dgm:cxn modelId="{E4F74316-3E3C-464F-88C4-FC0AB4ED7C89}" type="presParOf" srcId="{345B7F53-A5C8-43D5-9A1B-03555065BB7D}" destId="{6A5DB60B-7750-4277-9C05-857227891322}" srcOrd="8" destOrd="0" presId="urn:microsoft.com/office/officeart/2005/8/layout/radial1"/>
    <dgm:cxn modelId="{F5C6799D-706D-41CA-B431-0355C7A132E3}" type="presParOf" srcId="{345B7F53-A5C8-43D5-9A1B-03555065BB7D}" destId="{51EF94BD-BE3D-46C7-BE16-A6D2A7812EC1}" srcOrd="9" destOrd="0" presId="urn:microsoft.com/office/officeart/2005/8/layout/radial1"/>
    <dgm:cxn modelId="{5F91EE5E-FB1B-4C20-BD13-44492321C598}" type="presParOf" srcId="{51EF94BD-BE3D-46C7-BE16-A6D2A7812EC1}" destId="{44858752-D6D5-4E9A-BC88-6859C1B701FB}" srcOrd="0" destOrd="0" presId="urn:microsoft.com/office/officeart/2005/8/layout/radial1"/>
    <dgm:cxn modelId="{8B0766F9-8418-44A8-B5EF-CB3E722D43BD}" type="presParOf" srcId="{345B7F53-A5C8-43D5-9A1B-03555065BB7D}" destId="{F9CCB854-0815-434F-AE5D-B4AACE219E1C}" srcOrd="10" destOrd="0" presId="urn:microsoft.com/office/officeart/2005/8/layout/radial1"/>
    <dgm:cxn modelId="{ADF059B3-D434-4045-9D84-F0E87566024D}" type="presParOf" srcId="{345B7F53-A5C8-43D5-9A1B-03555065BB7D}" destId="{96483FD6-FF6C-432B-BD38-2709C25C73A8}" srcOrd="11" destOrd="0" presId="urn:microsoft.com/office/officeart/2005/8/layout/radial1"/>
    <dgm:cxn modelId="{AE2B3E08-384E-4AC9-BB13-587457304FF7}" type="presParOf" srcId="{96483FD6-FF6C-432B-BD38-2709C25C73A8}" destId="{C8A202FE-03D2-4743-805C-F04DE99D2847}" srcOrd="0" destOrd="0" presId="urn:microsoft.com/office/officeart/2005/8/layout/radial1"/>
    <dgm:cxn modelId="{25585515-D8E3-4BDC-A4E8-E9A06E1FF182}" type="presParOf" srcId="{345B7F53-A5C8-43D5-9A1B-03555065BB7D}" destId="{3FCF69C5-3BB7-4422-8174-717B0A2F0310}" srcOrd="12" destOrd="0" presId="urn:microsoft.com/office/officeart/2005/8/layout/radial1"/>
    <dgm:cxn modelId="{FC32F2A8-DAAC-412C-B744-6C856D66EAC1}" type="presParOf" srcId="{345B7F53-A5C8-43D5-9A1B-03555065BB7D}" destId="{E61325FA-D5B5-4034-A3AA-CABFCCB8DD32}" srcOrd="13" destOrd="0" presId="urn:microsoft.com/office/officeart/2005/8/layout/radial1"/>
    <dgm:cxn modelId="{80FFD75B-CC29-44BC-A2EC-E79C4DD4FBED}" type="presParOf" srcId="{E61325FA-D5B5-4034-A3AA-CABFCCB8DD32}" destId="{A03F3A99-6C30-4378-87DE-49CBBAE996C9}" srcOrd="0" destOrd="0" presId="urn:microsoft.com/office/officeart/2005/8/layout/radial1"/>
    <dgm:cxn modelId="{78BCB6A8-D582-4FBB-9949-020062AD9271}" type="presParOf" srcId="{345B7F53-A5C8-43D5-9A1B-03555065BB7D}" destId="{14D9213F-1309-453C-A4A2-4C988AE7DC86}" srcOrd="14" destOrd="0" presId="urn:microsoft.com/office/officeart/2005/8/layout/radial1"/>
    <dgm:cxn modelId="{A391BA89-F674-43F2-A565-20DAE39D6CE1}" type="presParOf" srcId="{345B7F53-A5C8-43D5-9A1B-03555065BB7D}" destId="{6452F76A-6588-43AD-8804-AD59FCCF2E75}" srcOrd="15" destOrd="0" presId="urn:microsoft.com/office/officeart/2005/8/layout/radial1"/>
    <dgm:cxn modelId="{6FAC429C-9992-4C1B-BB2A-BB08A4FC2960}" type="presParOf" srcId="{6452F76A-6588-43AD-8804-AD59FCCF2E75}" destId="{2002B91D-53EB-4B82-B7DD-F23F9102FCD3}" srcOrd="0" destOrd="0" presId="urn:microsoft.com/office/officeart/2005/8/layout/radial1"/>
    <dgm:cxn modelId="{9B7C8B75-863B-42D7-B22E-95DF0FBD06EB}" type="presParOf" srcId="{345B7F53-A5C8-43D5-9A1B-03555065BB7D}" destId="{CDC8838C-3B08-497E-B971-9AA823D9EB06}" srcOrd="16" destOrd="0" presId="urn:microsoft.com/office/officeart/2005/8/layout/radial1"/>
    <dgm:cxn modelId="{9F9FB6A0-D2CE-4668-9A7E-2AF3579EB5FF}" type="presParOf" srcId="{345B7F53-A5C8-43D5-9A1B-03555065BB7D}" destId="{AAA6498C-962A-4E4C-88E2-D941A9FE205B}" srcOrd="17" destOrd="0" presId="urn:microsoft.com/office/officeart/2005/8/layout/radial1"/>
    <dgm:cxn modelId="{9E07028E-8D10-435B-A91B-8A70CC0467B7}" type="presParOf" srcId="{AAA6498C-962A-4E4C-88E2-D941A9FE205B}" destId="{ED748B86-A340-4255-A635-8CA0F5121911}" srcOrd="0" destOrd="0" presId="urn:microsoft.com/office/officeart/2005/8/layout/radial1"/>
    <dgm:cxn modelId="{203C604F-A5BC-4570-92B3-12A734D15AFE}" type="presParOf" srcId="{345B7F53-A5C8-43D5-9A1B-03555065BB7D}" destId="{55072F9B-1254-47A9-B85C-1B3CD6EDA1D1}" srcOrd="1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40" y="0"/>
            <a:ext cx="3038475" cy="465138"/>
          </a:xfrm>
          <a:prstGeom prst="rect">
            <a:avLst/>
          </a:prstGeom>
        </p:spPr>
        <p:txBody>
          <a:bodyPr vert="horz" lIns="91440" tIns="45720" rIns="91440" bIns="45720" rtlCol="0"/>
          <a:lstStyle>
            <a:lvl1pPr algn="r">
              <a:defRPr sz="1200"/>
            </a:lvl1pPr>
          </a:lstStyle>
          <a:p>
            <a:fld id="{F69DE495-51AC-4723-A7B4-B1B58AAC8C5A}" type="datetimeFigureOut">
              <a:rPr lang="en-US" smtClean="0"/>
              <a:t>4/28/2014</a:t>
            </a:fld>
            <a:endParaRPr lang="en-US"/>
          </a:p>
        </p:txBody>
      </p:sp>
      <p:sp>
        <p:nvSpPr>
          <p:cNvPr id="4" name="Footer Placeholder 3"/>
          <p:cNvSpPr>
            <a:spLocks noGrp="1"/>
          </p:cNvSpPr>
          <p:nvPr>
            <p:ph type="ftr" sz="quarter" idx="2"/>
          </p:nvPr>
        </p:nvSpPr>
        <p:spPr>
          <a:xfrm>
            <a:off x="2"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40" y="8829675"/>
            <a:ext cx="3038475" cy="465138"/>
          </a:xfrm>
          <a:prstGeom prst="rect">
            <a:avLst/>
          </a:prstGeom>
        </p:spPr>
        <p:txBody>
          <a:bodyPr vert="horz" lIns="91440" tIns="45720" rIns="91440" bIns="45720" rtlCol="0" anchor="b"/>
          <a:lstStyle>
            <a:lvl1pPr algn="r">
              <a:defRPr sz="1200"/>
            </a:lvl1pPr>
          </a:lstStyle>
          <a:p>
            <a:fld id="{F80D1E90-E9C6-42A2-8EB7-24DAC221AC2D}" type="slidenum">
              <a:rPr lang="en-US" smtClean="0"/>
              <a:t>‹#›</a:t>
            </a:fld>
            <a:endParaRPr lang="en-US"/>
          </a:p>
        </p:txBody>
      </p:sp>
    </p:spTree>
    <p:extLst>
      <p:ext uri="{BB962C8B-B14F-4D97-AF65-F5344CB8AC3E}">
        <p14:creationId xmlns:p14="http://schemas.microsoft.com/office/powerpoint/2010/main" val="70878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40" y="0"/>
            <a:ext cx="3038475" cy="465138"/>
          </a:xfrm>
          <a:prstGeom prst="rect">
            <a:avLst/>
          </a:prstGeom>
        </p:spPr>
        <p:txBody>
          <a:bodyPr vert="horz" lIns="91440" tIns="45720" rIns="91440" bIns="45720" rtlCol="0"/>
          <a:lstStyle>
            <a:lvl1pPr algn="r">
              <a:defRPr sz="1200"/>
            </a:lvl1pPr>
          </a:lstStyle>
          <a:p>
            <a:fld id="{D1DF52B9-7E6C-4146-83FC-76B5AB271E46}" type="datetimeFigureOut">
              <a:rPr lang="en-US" smtClean="0"/>
              <a:t>4/28/2014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6" y="4416429"/>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40" y="8829675"/>
            <a:ext cx="3038475" cy="465138"/>
          </a:xfrm>
          <a:prstGeom prst="rect">
            <a:avLst/>
          </a:prstGeom>
        </p:spPr>
        <p:txBody>
          <a:bodyPr vert="horz" lIns="91440" tIns="45720" rIns="91440" bIns="45720" rtlCol="0" anchor="b"/>
          <a:lstStyle>
            <a:lvl1pPr algn="r">
              <a:defRPr sz="1200"/>
            </a:lvl1pPr>
          </a:lstStyle>
          <a:p>
            <a:fld id="{E41B3D22-F502-4A52-A06E-717BD3D70E2C}" type="slidenum">
              <a:rPr lang="en-US" smtClean="0"/>
              <a:t>‹#›</a:t>
            </a:fld>
            <a:endParaRPr lang="en-US"/>
          </a:p>
        </p:txBody>
      </p:sp>
    </p:spTree>
    <p:extLst>
      <p:ext uri="{BB962C8B-B14F-4D97-AF65-F5344CB8AC3E}">
        <p14:creationId xmlns:p14="http://schemas.microsoft.com/office/powerpoint/2010/main" val="92213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1B3D22-F502-4A52-A06E-717BD3D70E2C}" type="slidenum">
              <a:rPr lang="en-US" smtClean="0"/>
              <a:t>1</a:t>
            </a:fld>
            <a:endParaRPr lang="en-US"/>
          </a:p>
        </p:txBody>
      </p:sp>
    </p:spTree>
    <p:extLst>
      <p:ext uri="{BB962C8B-B14F-4D97-AF65-F5344CB8AC3E}">
        <p14:creationId xmlns:p14="http://schemas.microsoft.com/office/powerpoint/2010/main" val="870658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1B3D22-F502-4A52-A06E-717BD3D70E2C}" type="slidenum">
              <a:rPr lang="en-US" smtClean="0"/>
              <a:pPr/>
              <a:t>17</a:t>
            </a:fld>
            <a:endParaRPr lang="en-US" dirty="0"/>
          </a:p>
        </p:txBody>
      </p:sp>
    </p:spTree>
    <p:extLst>
      <p:ext uri="{BB962C8B-B14F-4D97-AF65-F5344CB8AC3E}">
        <p14:creationId xmlns:p14="http://schemas.microsoft.com/office/powerpoint/2010/main" val="1897417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1B3D22-F502-4A52-A06E-717BD3D70E2C}" type="slidenum">
              <a:rPr lang="en-US" smtClean="0"/>
              <a:pPr/>
              <a:t>18</a:t>
            </a:fld>
            <a:endParaRPr lang="en-US" dirty="0"/>
          </a:p>
        </p:txBody>
      </p:sp>
    </p:spTree>
    <p:extLst>
      <p:ext uri="{BB962C8B-B14F-4D97-AF65-F5344CB8AC3E}">
        <p14:creationId xmlns:p14="http://schemas.microsoft.com/office/powerpoint/2010/main" val="1897417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Linear</a:t>
            </a:r>
            <a:r>
              <a:rPr lang="en-US" baseline="0" dirty="0" smtClean="0"/>
              <a:t> trend forecasts a 1.3% AAGR while the actual historical value from 2003 – 2013 is 1.1%.  The base forecast also has a 1.3% AAGR. </a:t>
            </a:r>
            <a:r>
              <a:rPr lang="en-US" dirty="0" smtClean="0"/>
              <a:t>Calculation (15% increase) based on 1.14% to 1.30%.</a:t>
            </a:r>
          </a:p>
        </p:txBody>
      </p:sp>
      <p:sp>
        <p:nvSpPr>
          <p:cNvPr id="4" name="Slide Number Placeholder 3"/>
          <p:cNvSpPr>
            <a:spLocks noGrp="1"/>
          </p:cNvSpPr>
          <p:nvPr>
            <p:ph type="sldNum" sz="quarter" idx="10"/>
          </p:nvPr>
        </p:nvSpPr>
        <p:spPr/>
        <p:txBody>
          <a:bodyPr/>
          <a:lstStyle/>
          <a:p>
            <a:fld id="{E41B3D22-F502-4A52-A06E-717BD3D70E2C}" type="slidenum">
              <a:rPr lang="en-US" smtClean="0"/>
              <a:pPr/>
              <a:t>21</a:t>
            </a:fld>
            <a:endParaRPr lang="en-US" dirty="0"/>
          </a:p>
        </p:txBody>
      </p:sp>
    </p:spTree>
    <p:extLst>
      <p:ext uri="{BB962C8B-B14F-4D97-AF65-F5344CB8AC3E}">
        <p14:creationId xmlns:p14="http://schemas.microsoft.com/office/powerpoint/2010/main" val="1897417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1B3D22-F502-4A52-A06E-717BD3D70E2C}" type="slidenum">
              <a:rPr lang="en-US" smtClean="0"/>
              <a:pPr/>
              <a:t>22</a:t>
            </a:fld>
            <a:endParaRPr lang="en-US" dirty="0"/>
          </a:p>
        </p:txBody>
      </p:sp>
    </p:spTree>
    <p:extLst>
      <p:ext uri="{BB962C8B-B14F-4D97-AF65-F5344CB8AC3E}">
        <p14:creationId xmlns:p14="http://schemas.microsoft.com/office/powerpoint/2010/main" val="1897417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B1718E-789D-4ACA-AAAD-A77BC4FC9ED9}" type="slidenum">
              <a:rPr lang="en-US" smtClean="0"/>
              <a:pPr>
                <a:defRPr/>
              </a:pPr>
              <a:t>23</a:t>
            </a:fld>
            <a:endParaRPr lang="en-US" dirty="0"/>
          </a:p>
        </p:txBody>
      </p:sp>
    </p:spTree>
    <p:extLst>
      <p:ext uri="{BB962C8B-B14F-4D97-AF65-F5344CB8AC3E}">
        <p14:creationId xmlns:p14="http://schemas.microsoft.com/office/powerpoint/2010/main" val="3484034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B1718E-789D-4ACA-AAAD-A77BC4FC9ED9}" type="slidenum">
              <a:rPr lang="en-US" smtClean="0"/>
              <a:pPr>
                <a:defRPr/>
              </a:pPr>
              <a:t>29</a:t>
            </a:fld>
            <a:endParaRPr lang="en-US" dirty="0"/>
          </a:p>
        </p:txBody>
      </p:sp>
    </p:spTree>
    <p:extLst>
      <p:ext uri="{BB962C8B-B14F-4D97-AF65-F5344CB8AC3E}">
        <p14:creationId xmlns:p14="http://schemas.microsoft.com/office/powerpoint/2010/main" val="3484034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B1718E-789D-4ACA-AAAD-A77BC4FC9ED9}" type="slidenum">
              <a:rPr lang="en-US" smtClean="0"/>
              <a:pPr>
                <a:defRPr/>
              </a:pPr>
              <a:t>30</a:t>
            </a:fld>
            <a:endParaRPr lang="en-US" dirty="0"/>
          </a:p>
        </p:txBody>
      </p:sp>
    </p:spTree>
    <p:extLst>
      <p:ext uri="{BB962C8B-B14F-4D97-AF65-F5344CB8AC3E}">
        <p14:creationId xmlns:p14="http://schemas.microsoft.com/office/powerpoint/2010/main" val="9161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6CF108-D299-42E0-9A59-A17C47B0AED1}" type="slidenum">
              <a:rPr lang="en-US" smtClean="0"/>
              <a:pPr/>
              <a:t>31</a:t>
            </a:fld>
            <a:endParaRPr lang="en-US" dirty="0"/>
          </a:p>
        </p:txBody>
      </p:sp>
    </p:spTree>
    <p:extLst>
      <p:ext uri="{BB962C8B-B14F-4D97-AF65-F5344CB8AC3E}">
        <p14:creationId xmlns:p14="http://schemas.microsoft.com/office/powerpoint/2010/main" val="15678385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B1718E-789D-4ACA-AAAD-A77BC4FC9ED9}" type="slidenum">
              <a:rPr lang="en-US" smtClean="0"/>
              <a:pPr>
                <a:defRPr/>
              </a:pPr>
              <a:t>38</a:t>
            </a:fld>
            <a:endParaRPr lang="en-US" dirty="0"/>
          </a:p>
        </p:txBody>
      </p:sp>
    </p:spTree>
    <p:extLst>
      <p:ext uri="{BB962C8B-B14F-4D97-AF65-F5344CB8AC3E}">
        <p14:creationId xmlns:p14="http://schemas.microsoft.com/office/powerpoint/2010/main" val="34840342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B1718E-789D-4ACA-AAAD-A77BC4FC9ED9}" type="slidenum">
              <a:rPr lang="en-US" smtClean="0"/>
              <a:pPr>
                <a:defRPr/>
              </a:pPr>
              <a:t>41</a:t>
            </a:fld>
            <a:endParaRPr lang="en-US" dirty="0"/>
          </a:p>
        </p:txBody>
      </p:sp>
    </p:spTree>
    <p:extLst>
      <p:ext uri="{BB962C8B-B14F-4D97-AF65-F5344CB8AC3E}">
        <p14:creationId xmlns:p14="http://schemas.microsoft.com/office/powerpoint/2010/main" val="3484034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B1718E-789D-4ACA-AAAD-A77BC4FC9ED9}" type="slidenum">
              <a:rPr lang="en-US" smtClean="0"/>
              <a:pPr>
                <a:defRPr/>
              </a:pPr>
              <a:t>2</a:t>
            </a:fld>
            <a:endParaRPr lang="en-US" dirty="0"/>
          </a:p>
        </p:txBody>
      </p:sp>
    </p:spTree>
    <p:extLst>
      <p:ext uri="{BB962C8B-B14F-4D97-AF65-F5344CB8AC3E}">
        <p14:creationId xmlns:p14="http://schemas.microsoft.com/office/powerpoint/2010/main" val="34840342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Slide #5</a:t>
            </a:r>
          </a:p>
        </p:txBody>
      </p:sp>
      <p:sp>
        <p:nvSpPr>
          <p:cNvPr id="778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fontAlgn="base">
              <a:spcBef>
                <a:spcPct val="0"/>
              </a:spcBef>
              <a:spcAft>
                <a:spcPct val="0"/>
              </a:spcAft>
              <a:defRPr/>
            </a:pPr>
            <a:fld id="{6C18AA34-6046-4EC7-B733-D3426C8CC6CC}" type="slidenum">
              <a:rPr lang="en-US" altLang="en-US" smtClean="0">
                <a:latin typeface="Calibri" pitchFamily="34" charset="0"/>
              </a:rPr>
              <a:pPr fontAlgn="base">
                <a:spcBef>
                  <a:spcPct val="0"/>
                </a:spcBef>
                <a:spcAft>
                  <a:spcPct val="0"/>
                </a:spcAft>
                <a:defRPr/>
              </a:pPr>
              <a:t>45</a:t>
            </a:fld>
            <a:endParaRPr lang="en-US" altLang="en-US" smtClean="0">
              <a:latin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Slide #5</a:t>
            </a:r>
          </a:p>
        </p:txBody>
      </p:sp>
      <p:sp>
        <p:nvSpPr>
          <p:cNvPr id="778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fontAlgn="base">
              <a:spcBef>
                <a:spcPct val="0"/>
              </a:spcBef>
              <a:spcAft>
                <a:spcPct val="0"/>
              </a:spcAft>
              <a:defRPr/>
            </a:pPr>
            <a:fld id="{6C18AA34-6046-4EC7-B733-D3426C8CC6CC}" type="slidenum">
              <a:rPr lang="en-US" altLang="en-US" smtClean="0">
                <a:latin typeface="Calibri" pitchFamily="34" charset="0"/>
              </a:rPr>
              <a:pPr fontAlgn="base">
                <a:spcBef>
                  <a:spcPct val="0"/>
                </a:spcBef>
                <a:spcAft>
                  <a:spcPct val="0"/>
                </a:spcAft>
                <a:defRPr/>
              </a:pPr>
              <a:t>46</a:t>
            </a:fld>
            <a:endParaRPr lang="en-US" altLang="en-US" smtClean="0">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This is key slide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B1718E-789D-4ACA-AAAD-A77BC4FC9ED9}" type="slidenum">
              <a:rPr lang="en-US" smtClean="0"/>
              <a:pPr>
                <a:defRPr/>
              </a:pPr>
              <a:t>49</a:t>
            </a:fld>
            <a:endParaRPr lang="en-US" dirty="0"/>
          </a:p>
        </p:txBody>
      </p:sp>
    </p:spTree>
    <p:extLst>
      <p:ext uri="{BB962C8B-B14F-4D97-AF65-F5344CB8AC3E}">
        <p14:creationId xmlns:p14="http://schemas.microsoft.com/office/powerpoint/2010/main" val="34840342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Communication will remain important to help consumers understand when conservation</a:t>
            </a:r>
            <a:r>
              <a:rPr lang="en-US" baseline="0" dirty="0" smtClean="0"/>
              <a:t> needed most and how best to get there.</a:t>
            </a:r>
          </a:p>
          <a:p>
            <a:endParaRPr lang="en-US" baseline="0" dirty="0" smtClean="0"/>
          </a:p>
          <a:p>
            <a:r>
              <a:rPr lang="en-US" baseline="0" dirty="0" smtClean="0"/>
              <a:t>Also working to improve awareness of operating reserves – new Today’s Outlook on home page shows generation capacity</a:t>
            </a:r>
          </a:p>
          <a:p>
            <a:r>
              <a:rPr lang="en-US" baseline="0" dirty="0" smtClean="0"/>
              <a:t>Added weather page for Chris’ forecasts, adding a page this week for longer-term outlooks, working on new conservation page</a:t>
            </a:r>
          </a:p>
          <a:p>
            <a:endParaRPr lang="en-US" baseline="0" dirty="0" smtClean="0"/>
          </a:p>
          <a:p>
            <a:r>
              <a:rPr lang="en-US" baseline="0" dirty="0" smtClean="0"/>
              <a:t>Organizational change this spring moved ercot.com to Corporate Communications.</a:t>
            </a:r>
          </a:p>
          <a:p>
            <a:endParaRPr lang="en-US" baseline="0" dirty="0" smtClean="0"/>
          </a:p>
          <a:p>
            <a:r>
              <a:rPr lang="en-US" baseline="0" dirty="0" smtClean="0"/>
              <a:t>Overall website overhaul still in progress – team moved to Corporate Communications. Goal is rollout by summer 2014</a:t>
            </a:r>
          </a:p>
          <a:p>
            <a:r>
              <a:rPr lang="en-US" baseline="0" dirty="0" smtClean="0"/>
              <a:t>Amy Apodaca working to keep content on existing site fresh</a:t>
            </a:r>
          </a:p>
          <a:p>
            <a:r>
              <a:rPr lang="en-US" baseline="0" dirty="0" smtClean="0"/>
              <a:t>Aubrey Hale working on strategy for site redesign</a:t>
            </a:r>
          </a:p>
          <a:p>
            <a:endParaRPr lang="en-US" dirty="0"/>
          </a:p>
        </p:txBody>
      </p:sp>
      <p:sp>
        <p:nvSpPr>
          <p:cNvPr id="4" name="Slide Number Placeholder 3"/>
          <p:cNvSpPr>
            <a:spLocks noGrp="1"/>
          </p:cNvSpPr>
          <p:nvPr>
            <p:ph type="sldNum" sz="quarter" idx="10"/>
          </p:nvPr>
        </p:nvSpPr>
        <p:spPr/>
        <p:txBody>
          <a:bodyPr/>
          <a:lstStyle/>
          <a:p>
            <a:fld id="{E41B3D22-F502-4A52-A06E-717BD3D70E2C}" type="slidenum">
              <a:rPr lang="en-US" smtClean="0"/>
              <a:t>50</a:t>
            </a:fld>
            <a:endParaRPr lang="en-US"/>
          </a:p>
        </p:txBody>
      </p:sp>
    </p:spTree>
    <p:extLst>
      <p:ext uri="{BB962C8B-B14F-4D97-AF65-F5344CB8AC3E}">
        <p14:creationId xmlns:p14="http://schemas.microsoft.com/office/powerpoint/2010/main" val="3717920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B1718E-789D-4ACA-AAAD-A77BC4FC9ED9}" type="slidenum">
              <a:rPr lang="en-US" smtClean="0"/>
              <a:pPr>
                <a:defRPr/>
              </a:pPr>
              <a:t>3</a:t>
            </a:fld>
            <a:endParaRPr lang="en-US" dirty="0"/>
          </a:p>
        </p:txBody>
      </p:sp>
    </p:spTree>
    <p:extLst>
      <p:ext uri="{BB962C8B-B14F-4D97-AF65-F5344CB8AC3E}">
        <p14:creationId xmlns:p14="http://schemas.microsoft.com/office/powerpoint/2010/main" val="3484034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B1718E-789D-4ACA-AAAD-A77BC4FC9ED9}" type="slidenum">
              <a:rPr lang="en-US" smtClean="0"/>
              <a:pPr>
                <a:defRPr/>
              </a:pPr>
              <a:t>8</a:t>
            </a:fld>
            <a:endParaRPr lang="en-US" dirty="0"/>
          </a:p>
        </p:txBody>
      </p:sp>
    </p:spTree>
    <p:extLst>
      <p:ext uri="{BB962C8B-B14F-4D97-AF65-F5344CB8AC3E}">
        <p14:creationId xmlns:p14="http://schemas.microsoft.com/office/powerpoint/2010/main" val="3570560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1B3D22-F502-4A52-A06E-717BD3D70E2C}" type="slidenum">
              <a:rPr lang="en-US" smtClean="0"/>
              <a:t>9</a:t>
            </a:fld>
            <a:endParaRPr lang="en-US"/>
          </a:p>
        </p:txBody>
      </p:sp>
    </p:spTree>
    <p:extLst>
      <p:ext uri="{BB962C8B-B14F-4D97-AF65-F5344CB8AC3E}">
        <p14:creationId xmlns:p14="http://schemas.microsoft.com/office/powerpoint/2010/main" val="1062958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1B3D22-F502-4A52-A06E-717BD3D70E2C}" type="slidenum">
              <a:rPr lang="en-US" smtClean="0"/>
              <a:t>10</a:t>
            </a:fld>
            <a:endParaRPr lang="en-US"/>
          </a:p>
        </p:txBody>
      </p:sp>
    </p:spTree>
    <p:extLst>
      <p:ext uri="{BB962C8B-B14F-4D97-AF65-F5344CB8AC3E}">
        <p14:creationId xmlns:p14="http://schemas.microsoft.com/office/powerpoint/2010/main" val="3717920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1B3D22-F502-4A52-A06E-717BD3D70E2C}" type="slidenum">
              <a:rPr lang="en-US" smtClean="0"/>
              <a:t>11</a:t>
            </a:fld>
            <a:endParaRPr lang="en-US"/>
          </a:p>
        </p:txBody>
      </p:sp>
    </p:spTree>
    <p:extLst>
      <p:ext uri="{BB962C8B-B14F-4D97-AF65-F5344CB8AC3E}">
        <p14:creationId xmlns:p14="http://schemas.microsoft.com/office/powerpoint/2010/main" val="737538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Move Out to CSA represents the initiation of a service period with a </a:t>
            </a:r>
            <a:r>
              <a:rPr lang="en-US" dirty="0" smtClean="0"/>
              <a:t>retailer </a:t>
            </a:r>
            <a:r>
              <a:rPr lang="en-US" sz="1200" dirty="0" smtClean="0"/>
              <a:t>having an existing Continuous Service Agreement at a premise.  This</a:t>
            </a:r>
            <a:r>
              <a:rPr lang="en-US" sz="1200" baseline="0" dirty="0" smtClean="0"/>
              <a:t> is often used in landlord/tenant scenarios.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*Average per Month = 309,599</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*Total for 2013 = 3,715,182</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 Number of ESI IDs in competitive areas: ~ 6.8M</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E41B3D22-F502-4A52-A06E-717BD3D70E2C}" type="slidenum">
              <a:rPr lang="en-US" smtClean="0"/>
              <a:t>12</a:t>
            </a:fld>
            <a:endParaRPr lang="en-US"/>
          </a:p>
        </p:txBody>
      </p:sp>
    </p:spTree>
    <p:extLst>
      <p:ext uri="{BB962C8B-B14F-4D97-AF65-F5344CB8AC3E}">
        <p14:creationId xmlns:p14="http://schemas.microsoft.com/office/powerpoint/2010/main" val="2894817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B1718E-789D-4ACA-AAAD-A77BC4FC9ED9}" type="slidenum">
              <a:rPr lang="en-US" smtClean="0"/>
              <a:pPr>
                <a:defRPr/>
              </a:pPr>
              <a:t>15</a:t>
            </a:fld>
            <a:endParaRPr lang="en-US" dirty="0"/>
          </a:p>
        </p:txBody>
      </p:sp>
    </p:spTree>
    <p:extLst>
      <p:ext uri="{BB962C8B-B14F-4D97-AF65-F5344CB8AC3E}">
        <p14:creationId xmlns:p14="http://schemas.microsoft.com/office/powerpoint/2010/main" val="3484034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79664" y="828675"/>
            <a:ext cx="8229600" cy="51165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cxnSp>
        <p:nvCxnSpPr>
          <p:cNvPr id="8" name="Straight Connector 7"/>
          <p:cNvCxnSpPr/>
          <p:nvPr/>
        </p:nvCxnSpPr>
        <p:spPr>
          <a:xfrm>
            <a:off x="247650" y="640808"/>
            <a:ext cx="8648700" cy="0"/>
          </a:xfrm>
          <a:prstGeom prst="line">
            <a:avLst/>
          </a:prstGeom>
          <a:ln w="1587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6"/>
          <p:cNvSpPr txBox="1">
            <a:spLocks/>
          </p:cNvSpPr>
          <p:nvPr/>
        </p:nvSpPr>
        <p:spPr>
          <a:xfrm>
            <a:off x="6705600" y="6068799"/>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mtClean="0">
                <a:solidFill>
                  <a:schemeClr val="tx1"/>
                </a:solidFill>
              </a:rPr>
              <a:pPr/>
              <a:t>‹#›</a:t>
            </a:fld>
            <a:endParaRPr lang="en-US" dirty="0">
              <a:solidFill>
                <a:schemeClr val="tx1"/>
              </a:solidFill>
            </a:endParaRPr>
          </a:p>
        </p:txBody>
      </p:sp>
      <p:sp>
        <p:nvSpPr>
          <p:cNvPr id="12" name="Title Placeholder 1"/>
          <p:cNvSpPr>
            <a:spLocks noGrp="1"/>
          </p:cNvSpPr>
          <p:nvPr>
            <p:ph type="title"/>
          </p:nvPr>
        </p:nvSpPr>
        <p:spPr>
          <a:xfrm>
            <a:off x="379664" y="179143"/>
            <a:ext cx="8459536" cy="461665"/>
          </a:xfrm>
          <a:prstGeom prst="rect">
            <a:avLst/>
          </a:prstGeom>
        </p:spPr>
        <p:txBody>
          <a:bodyPr vert="horz" lIns="91440" tIns="45720" rIns="91440" bIns="45720" rtlCol="0" anchor="ctr">
            <a:noAutofit/>
          </a:bodyPr>
          <a:lstStyle>
            <a:lvl1pPr algn="l">
              <a:defRPr sz="2400" b="1"/>
            </a:lvl1pPr>
          </a:lstStyle>
          <a:p>
            <a:r>
              <a:rPr lang="en-US" dirty="0" smtClean="0"/>
              <a:t>Click to edit Master title style</a:t>
            </a:r>
            <a:endParaRPr lang="en-US" dirty="0"/>
          </a:p>
        </p:txBody>
      </p:sp>
    </p:spTree>
    <p:extLst>
      <p:ext uri="{BB962C8B-B14F-4D97-AF65-F5344CB8AC3E}">
        <p14:creationId xmlns:p14="http://schemas.microsoft.com/office/powerpoint/2010/main" val="428210100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686800" cy="685800"/>
          </a:xfrm>
          <a:prstGeom prst="rect">
            <a:avLst/>
          </a:prstGeom>
        </p:spPr>
        <p:txBody>
          <a:bodyPr/>
          <a:lstStyle>
            <a:lvl1pPr>
              <a:defRPr sz="2400" b="1">
                <a:solidFill>
                  <a:srgbClr val="40949A"/>
                </a:solidFill>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066800"/>
            <a:ext cx="8229600" cy="4724400"/>
          </a:xfrm>
          <a:prstGeom prst="rect">
            <a:avLst/>
          </a:prstGeom>
        </p:spPr>
        <p:txBody>
          <a:bodyPr/>
          <a:lstStyle>
            <a:lvl1pPr>
              <a:defRPr sz="2200"/>
            </a:lvl1pPr>
            <a:lvl2pPr>
              <a:defRPr sz="2200"/>
            </a:lvl2pPr>
            <a:lvl3pPr>
              <a:defRPr sz="2200"/>
            </a:lvl3pPr>
            <a:lvl4pPr>
              <a:defRPr sz="2200"/>
            </a:lvl4pPr>
            <a:lvl5pPr>
              <a:defRPr sz="2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1505539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over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663116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Cover Page">
    <p:spTree>
      <p:nvGrpSpPr>
        <p:cNvPr id="1" name=""/>
        <p:cNvGrpSpPr/>
        <p:nvPr/>
      </p:nvGrpSpPr>
      <p:grpSpPr>
        <a:xfrm>
          <a:off x="0" y="0"/>
          <a:ext cx="0" cy="0"/>
          <a:chOff x="0" y="0"/>
          <a:chExt cx="0" cy="0"/>
        </a:xfrm>
      </p:grpSpPr>
      <p:sp>
        <p:nvSpPr>
          <p:cNvPr id="2" name="Slide Number Placeholder 6"/>
          <p:cNvSpPr txBox="1">
            <a:spLocks/>
          </p:cNvSpPr>
          <p:nvPr userDrawn="1"/>
        </p:nvSpPr>
        <p:spPr>
          <a:xfrm>
            <a:off x="6705600" y="6068799"/>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147334803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79664" y="828675"/>
            <a:ext cx="8229600" cy="511651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cxnSp>
        <p:nvCxnSpPr>
          <p:cNvPr id="8" name="Straight Connector 7"/>
          <p:cNvCxnSpPr/>
          <p:nvPr/>
        </p:nvCxnSpPr>
        <p:spPr>
          <a:xfrm>
            <a:off x="247650" y="640808"/>
            <a:ext cx="8648700" cy="0"/>
          </a:xfrm>
          <a:prstGeom prst="line">
            <a:avLst/>
          </a:prstGeom>
          <a:ln w="1587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6"/>
          <p:cNvSpPr txBox="1">
            <a:spLocks/>
          </p:cNvSpPr>
          <p:nvPr/>
        </p:nvSpPr>
        <p:spPr>
          <a:xfrm>
            <a:off x="6705600" y="6068799"/>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mtClean="0">
                <a:solidFill>
                  <a:schemeClr val="tx1"/>
                </a:solidFill>
              </a:rPr>
              <a:pPr/>
              <a:t>‹#›</a:t>
            </a:fld>
            <a:endParaRPr lang="en-US" dirty="0">
              <a:solidFill>
                <a:schemeClr val="tx1"/>
              </a:solidFill>
            </a:endParaRPr>
          </a:p>
        </p:txBody>
      </p:sp>
      <p:sp>
        <p:nvSpPr>
          <p:cNvPr id="12" name="Title Placeholder 1"/>
          <p:cNvSpPr>
            <a:spLocks noGrp="1"/>
          </p:cNvSpPr>
          <p:nvPr>
            <p:ph type="title"/>
          </p:nvPr>
        </p:nvSpPr>
        <p:spPr>
          <a:xfrm>
            <a:off x="379664" y="179143"/>
            <a:ext cx="8459536" cy="461665"/>
          </a:xfrm>
          <a:prstGeom prst="rect">
            <a:avLst/>
          </a:prstGeom>
        </p:spPr>
        <p:txBody>
          <a:bodyPr vert="horz" lIns="91440" tIns="45720" rIns="91440" bIns="45720" rtlCol="0" anchor="ctr">
            <a:noAutofit/>
          </a:bodyPr>
          <a:lstStyle>
            <a:lvl1pPr algn="l">
              <a:defRPr sz="2400" b="1"/>
            </a:lvl1pPr>
          </a:lstStyle>
          <a:p>
            <a:r>
              <a:rPr lang="en-US" dirty="0" smtClean="0"/>
              <a:t>Click to edit Master title style</a:t>
            </a:r>
            <a:endParaRPr lang="en-US" dirty="0"/>
          </a:p>
        </p:txBody>
      </p:sp>
    </p:spTree>
    <p:extLst>
      <p:ext uri="{BB962C8B-B14F-4D97-AF65-F5344CB8AC3E}">
        <p14:creationId xmlns:p14="http://schemas.microsoft.com/office/powerpoint/2010/main" val="131316567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686800" cy="685800"/>
          </a:xfrm>
          <a:prstGeom prst="rect">
            <a:avLst/>
          </a:prstGeom>
        </p:spPr>
        <p:txBody>
          <a:bodyPr/>
          <a:lstStyle>
            <a:lvl1pPr>
              <a:defRPr sz="2400" b="1">
                <a:solidFill>
                  <a:srgbClr val="40949A"/>
                </a:solidFill>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066800"/>
            <a:ext cx="8229600" cy="4724400"/>
          </a:xfrm>
          <a:prstGeom prst="rect">
            <a:avLst/>
          </a:prstGeom>
        </p:spPr>
        <p:txBody>
          <a:bodyPr/>
          <a:lstStyle>
            <a:lvl1pPr>
              <a:defRPr sz="2200"/>
            </a:lvl1pPr>
            <a:lvl2pPr>
              <a:defRPr sz="2200"/>
            </a:lvl2pPr>
            <a:lvl3pPr>
              <a:defRPr sz="2200"/>
            </a:lvl3pPr>
            <a:lvl4pPr>
              <a:defRPr sz="2200"/>
            </a:lvl4pPr>
            <a:lvl5pPr>
              <a:defRPr sz="2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3498260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1 - 2 column">
    <p:spTree>
      <p:nvGrpSpPr>
        <p:cNvPr id="1" name=""/>
        <p:cNvGrpSpPr/>
        <p:nvPr/>
      </p:nvGrpSpPr>
      <p:grpSpPr>
        <a:xfrm>
          <a:off x="0" y="0"/>
          <a:ext cx="0" cy="0"/>
          <a:chOff x="0" y="0"/>
          <a:chExt cx="0" cy="0"/>
        </a:xfrm>
      </p:grpSpPr>
      <p:sp>
        <p:nvSpPr>
          <p:cNvPr id="7" name="Sidebar Placeholder"/>
          <p:cNvSpPr>
            <a:spLocks noGrp="1"/>
          </p:cNvSpPr>
          <p:nvPr>
            <p:ph type="body" sz="quarter" idx="22" hasCustomPrompt="1"/>
          </p:nvPr>
        </p:nvSpPr>
        <p:spPr bwMode="white">
          <a:xfrm rot="16200000">
            <a:off x="-2372518" y="3353594"/>
            <a:ext cx="5202240" cy="457200"/>
          </a:xfrm>
          <a:prstGeom prst="rect">
            <a:avLst/>
          </a:prstGeom>
        </p:spPr>
        <p:txBody>
          <a:bodyPr lIns="0" tIns="0" rIns="0" bIns="0" anchor="ctr" anchorCtr="0"/>
          <a:lstStyle>
            <a:lvl1pPr>
              <a:lnSpc>
                <a:spcPct val="70000"/>
              </a:lnSpc>
              <a:spcBef>
                <a:spcPts val="0"/>
              </a:spcBef>
              <a:buNone/>
              <a:defRPr lang="en-US" sz="1300" b="1" kern="0" cap="all" spc="200" normalizeH="0" baseline="0" dirty="0" smtClean="0">
                <a:solidFill>
                  <a:schemeClr val="bg1"/>
                </a:solidFill>
                <a:latin typeface="Calibri" pitchFamily="34" charset="0"/>
                <a:ea typeface="+mn-ea"/>
                <a:cs typeface="+mn-cs"/>
              </a:defRPr>
            </a:lvl1pPr>
          </a:lstStyle>
          <a:p>
            <a:pPr lvl="0"/>
            <a:r>
              <a:rPr lang="en-US" dirty="0" smtClean="0"/>
              <a:t>Click to edit optional section heading</a:t>
            </a:r>
            <a:endParaRPr lang="en-US" dirty="0"/>
          </a:p>
        </p:txBody>
      </p:sp>
      <p:sp>
        <p:nvSpPr>
          <p:cNvPr id="20" name="Take Away Placeholder"/>
          <p:cNvSpPr>
            <a:spLocks noGrp="1"/>
          </p:cNvSpPr>
          <p:nvPr>
            <p:ph type="body" sz="quarter" idx="19"/>
          </p:nvPr>
        </p:nvSpPr>
        <p:spPr>
          <a:xfrm>
            <a:off x="1157288" y="6162675"/>
            <a:ext cx="6278561" cy="549275"/>
          </a:xfrm>
          <a:prstGeom prst="rect">
            <a:avLst/>
          </a:prstGeom>
        </p:spPr>
        <p:txBody>
          <a:bodyPr lIns="0" tIns="0" rIns="0" bIns="0" anchor="b" anchorCtr="0"/>
          <a:lstStyle>
            <a:lvl1pPr marL="0" indent="0">
              <a:lnSpc>
                <a:spcPct val="80000"/>
              </a:lnSpc>
              <a:spcBef>
                <a:spcPts val="0"/>
              </a:spcBef>
              <a:buFontTx/>
              <a:buNone/>
              <a:defRPr lang="en-US" sz="2200" b="1" cap="none" baseline="0" dirty="0" smtClean="0">
                <a:solidFill>
                  <a:schemeClr val="tx2"/>
                </a:solidFill>
                <a:latin typeface="Cambria" pitchFamily="18" charset="0"/>
                <a:ea typeface="+mn-ea"/>
                <a:cs typeface="+mn-cs"/>
              </a:defRPr>
            </a:lvl1pPr>
          </a:lstStyle>
          <a:p>
            <a:pPr marL="0" lvl="0" indent="0" algn="l" rtl="0" eaLnBrk="0" fontAlgn="base" hangingPunct="0">
              <a:lnSpc>
                <a:spcPct val="80000"/>
              </a:lnSpc>
              <a:spcBef>
                <a:spcPts val="0"/>
              </a:spcBef>
              <a:spcAft>
                <a:spcPct val="0"/>
              </a:spcAft>
              <a:buClr>
                <a:srgbClr val="005596"/>
              </a:buClr>
              <a:buFontTx/>
              <a:buNone/>
            </a:pPr>
            <a:r>
              <a:rPr lang="en-US" dirty="0" smtClean="0"/>
              <a:t>Click to edit Master text styles</a:t>
            </a:r>
          </a:p>
          <a:p>
            <a:pPr marL="0" lvl="0" indent="0" algn="l" rtl="0" eaLnBrk="0" fontAlgn="base" hangingPunct="0">
              <a:lnSpc>
                <a:spcPct val="80000"/>
              </a:lnSpc>
              <a:spcBef>
                <a:spcPts val="0"/>
              </a:spcBef>
              <a:spcAft>
                <a:spcPct val="0"/>
              </a:spcAft>
              <a:buClr>
                <a:srgbClr val="005596"/>
              </a:buClr>
              <a:buFontTx/>
              <a:buNone/>
            </a:pPr>
            <a:r>
              <a:rPr lang="en-US" dirty="0" smtClean="0"/>
              <a:t>Edit to be 2 lines max</a:t>
            </a:r>
          </a:p>
        </p:txBody>
      </p:sp>
      <p:sp>
        <p:nvSpPr>
          <p:cNvPr id="16" name="Content Placeholder 2"/>
          <p:cNvSpPr>
            <a:spLocks noGrp="1"/>
          </p:cNvSpPr>
          <p:nvPr>
            <p:ph sz="half" idx="18"/>
          </p:nvPr>
        </p:nvSpPr>
        <p:spPr>
          <a:xfrm>
            <a:off x="4701146" y="1944899"/>
            <a:ext cx="3331604" cy="3657600"/>
          </a:xfrm>
          <a:prstGeom prst="rect">
            <a:avLst/>
          </a:prstGeom>
        </p:spPr>
        <p:txBody>
          <a:bodyPr lIns="0" tIns="0" rIns="0" bIns="0"/>
          <a:lstStyle>
            <a:lvl1pPr marL="230188" marR="0" indent="-230188" algn="l" defTabSz="914400" rtl="0" eaLnBrk="0" fontAlgn="base" latinLnBrk="0" hangingPunct="0">
              <a:lnSpc>
                <a:spcPct val="90000"/>
              </a:lnSpc>
              <a:spcBef>
                <a:spcPts val="1200"/>
              </a:spcBef>
              <a:spcAft>
                <a:spcPct val="0"/>
              </a:spcAft>
              <a:buClr>
                <a:schemeClr val="tx1"/>
              </a:buClr>
              <a:buSzTx/>
              <a:buFontTx/>
              <a:buChar char="•"/>
              <a:tabLst/>
              <a:defRPr kumimoji="0" lang="en-US" sz="2400" b="1" i="0" u="none" strike="noStrike" kern="0" cap="none" spc="0" normalizeH="0" baseline="0" noProof="0">
                <a:ln>
                  <a:noFill/>
                </a:ln>
                <a:solidFill>
                  <a:schemeClr val="accent3"/>
                </a:solidFill>
                <a:effectLst/>
                <a:uLnTx/>
                <a:uFillTx/>
                <a:latin typeface="+mj-lt"/>
              </a:defRPr>
            </a:lvl1pPr>
            <a:lvl2pPr marL="461963" marR="0" indent="-228600" algn="l" defTabSz="914400" rtl="0" eaLnBrk="0" fontAlgn="base" latinLnBrk="0" hangingPunct="0">
              <a:lnSpc>
                <a:spcPct val="90000"/>
              </a:lnSpc>
              <a:spcBef>
                <a:spcPts val="600"/>
              </a:spcBef>
              <a:spcAft>
                <a:spcPts val="600"/>
              </a:spcAft>
              <a:buClr>
                <a:schemeClr val="bg2"/>
              </a:buClr>
              <a:buSzTx/>
              <a:buFontTx/>
              <a:buChar char="•"/>
              <a:tabLst/>
              <a:defRPr kumimoji="0" lang="en-US" sz="2200" b="0" i="0" u="none" strike="noStrike" kern="0" cap="none" spc="0" normalizeH="0" baseline="0" noProof="0">
                <a:ln>
                  <a:noFill/>
                </a:ln>
                <a:solidFill>
                  <a:schemeClr val="accent3"/>
                </a:solidFill>
                <a:effectLst/>
                <a:uLnTx/>
                <a:uFillTx/>
                <a:latin typeface="+mj-lt"/>
              </a:defRPr>
            </a:lvl2pPr>
            <a:lvl3pPr marL="682625" marR="0" indent="-227013" algn="l" defTabSz="914400" rtl="0" eaLnBrk="0" fontAlgn="base" latinLnBrk="0" hangingPunct="0">
              <a:lnSpc>
                <a:spcPct val="90000"/>
              </a:lnSpc>
              <a:spcBef>
                <a:spcPts val="600"/>
              </a:spcBef>
              <a:spcAft>
                <a:spcPts val="600"/>
              </a:spcAft>
              <a:buClr>
                <a:schemeClr val="bg2"/>
              </a:buClr>
              <a:buSzTx/>
              <a:buFontTx/>
              <a:buChar char="•"/>
              <a:tabLst/>
              <a:defRPr kumimoji="0" lang="en-US" sz="2200" b="0" i="0" u="none" strike="noStrike" kern="0" cap="none" spc="0" normalizeH="0" baseline="0" noProof="0">
                <a:ln>
                  <a:noFill/>
                </a:ln>
                <a:solidFill>
                  <a:schemeClr val="accent3"/>
                </a:solidFill>
                <a:effectLst/>
                <a:uLnTx/>
                <a:uFillTx/>
                <a:latin typeface="+mj-lt"/>
              </a:defRPr>
            </a:lvl3pPr>
            <a:lvl4pPr marL="914400" marR="0" indent="-227013" algn="l" defTabSz="914400" rtl="0" eaLnBrk="0" fontAlgn="base" latinLnBrk="0" hangingPunct="0">
              <a:lnSpc>
                <a:spcPct val="90000"/>
              </a:lnSpc>
              <a:spcBef>
                <a:spcPts val="600"/>
              </a:spcBef>
              <a:spcAft>
                <a:spcPts val="600"/>
              </a:spcAft>
              <a:buClr>
                <a:schemeClr val="bg2"/>
              </a:buClr>
              <a:buSzTx/>
              <a:buFontTx/>
              <a:buChar char="•"/>
              <a:tabLst/>
              <a:defRPr kumimoji="0" lang="en-US" sz="2200" b="0" i="0" u="none" strike="noStrike" kern="0" cap="none" spc="0" normalizeH="0" baseline="0" noProof="0">
                <a:ln>
                  <a:noFill/>
                </a:ln>
                <a:solidFill>
                  <a:schemeClr val="accent3"/>
                </a:solidFill>
                <a:effectLst/>
                <a:uLnTx/>
                <a:uFillTx/>
                <a:latin typeface="+mj-lt"/>
              </a:defRPr>
            </a:lvl4pPr>
            <a:lvl5pPr marL="1147763" marR="0" indent="-228600" algn="l" defTabSz="914400" rtl="0" eaLnBrk="0" fontAlgn="base" latinLnBrk="0" hangingPunct="0">
              <a:lnSpc>
                <a:spcPct val="90000"/>
              </a:lnSpc>
              <a:spcBef>
                <a:spcPts val="600"/>
              </a:spcBef>
              <a:spcAft>
                <a:spcPts val="600"/>
              </a:spcAft>
              <a:buClr>
                <a:schemeClr val="bg2"/>
              </a:buClr>
              <a:buSzTx/>
              <a:buFontTx/>
              <a:buChar char="•"/>
              <a:tabLst/>
              <a:defRPr kumimoji="0" lang="en-US" sz="2200" b="0" i="0" u="none" strike="noStrike" kern="0" cap="none" spc="0" normalizeH="0" baseline="0" noProof="0">
                <a:ln>
                  <a:noFill/>
                </a:ln>
                <a:solidFill>
                  <a:schemeClr val="accent3"/>
                </a:solidFill>
                <a:effectLst/>
                <a:uLnTx/>
                <a:uFillTx/>
                <a:latin typeface="+mj-lt"/>
              </a:defRPr>
            </a:lvl5pPr>
            <a:lvl6pPr>
              <a:defRPr sz="1600"/>
            </a:lvl6pPr>
            <a:lvl7pPr>
              <a:defRPr sz="1600"/>
            </a:lvl7pPr>
            <a:lvl8pPr>
              <a:defRPr sz="1600"/>
            </a:lvl8pPr>
            <a:lvl9pPr>
              <a:defRPr sz="1600"/>
            </a:lvl9pPr>
          </a:lstStyle>
          <a:p>
            <a:pPr lvl="0"/>
            <a:r>
              <a:rPr lang="en-US" noProof="0" dirty="0" smtClean="0"/>
              <a:t>Click to edit Master text styles</a:t>
            </a:r>
          </a:p>
          <a:p>
            <a:pPr lvl="1"/>
            <a:r>
              <a:rPr lang="en-US" noProof="0" dirty="0" smtClean="0"/>
              <a:t>Second</a:t>
            </a:r>
            <a:endParaRPr lang="en-US" dirty="0" smtClean="0"/>
          </a:p>
          <a:p>
            <a:pPr lvl="2"/>
            <a:r>
              <a:rPr lang="en-US" dirty="0" smtClean="0"/>
              <a:t>Third level</a:t>
            </a:r>
          </a:p>
          <a:p>
            <a:pPr lvl="3"/>
            <a:r>
              <a:rPr lang="en-US" dirty="0" smtClean="0"/>
              <a:t>Fourth level</a:t>
            </a:r>
          </a:p>
          <a:p>
            <a:pPr lvl="4"/>
            <a:r>
              <a:rPr lang="en-US" dirty="0" smtClean="0"/>
              <a:t>Fifth level</a:t>
            </a:r>
          </a:p>
          <a:p>
            <a:pPr lvl="1"/>
            <a:endParaRPr lang="en-US" noProof="0" dirty="0" smtClean="0"/>
          </a:p>
          <a:p>
            <a:pPr lvl="2"/>
            <a:endParaRPr lang="en-US" noProof="0" dirty="0" smtClean="0"/>
          </a:p>
          <a:p>
            <a:pPr lvl="2"/>
            <a:endParaRPr lang="en-US" noProof="0" dirty="0" smtClean="0"/>
          </a:p>
        </p:txBody>
      </p:sp>
      <p:sp>
        <p:nvSpPr>
          <p:cNvPr id="4" name="Content Placeholder 1"/>
          <p:cNvSpPr>
            <a:spLocks noGrp="1"/>
          </p:cNvSpPr>
          <p:nvPr>
            <p:ph sz="half" idx="2"/>
          </p:nvPr>
        </p:nvSpPr>
        <p:spPr>
          <a:xfrm>
            <a:off x="1157288" y="1944899"/>
            <a:ext cx="3331604" cy="3657600"/>
          </a:xfrm>
          <a:prstGeom prst="rect">
            <a:avLst/>
          </a:prstGeom>
        </p:spPr>
        <p:txBody>
          <a:bodyPr lIns="0" tIns="0" rIns="0" bIns="0"/>
          <a:lstStyle>
            <a:lvl1pPr marL="230188" marR="0" indent="-230188" algn="l" defTabSz="914400" rtl="0" eaLnBrk="0" fontAlgn="base" latinLnBrk="0" hangingPunct="0">
              <a:lnSpc>
                <a:spcPct val="90000"/>
              </a:lnSpc>
              <a:spcBef>
                <a:spcPts val="1200"/>
              </a:spcBef>
              <a:spcAft>
                <a:spcPct val="0"/>
              </a:spcAft>
              <a:buClr>
                <a:schemeClr val="tx1"/>
              </a:buClr>
              <a:buSzTx/>
              <a:buFontTx/>
              <a:buChar char="•"/>
              <a:tabLst/>
              <a:defRPr kumimoji="0" lang="en-US" sz="2400" b="1" i="0" u="none" strike="noStrike" kern="0" cap="none" spc="0" normalizeH="0" baseline="0" noProof="0">
                <a:ln>
                  <a:noFill/>
                </a:ln>
                <a:solidFill>
                  <a:schemeClr val="accent3"/>
                </a:solidFill>
                <a:effectLst/>
                <a:uLnTx/>
                <a:uFillTx/>
                <a:latin typeface="+mj-lt"/>
              </a:defRPr>
            </a:lvl1pPr>
            <a:lvl2pPr marL="461963" marR="0" indent="-228600" algn="l" defTabSz="914400" rtl="0" eaLnBrk="0" fontAlgn="base" latinLnBrk="0" hangingPunct="0">
              <a:lnSpc>
                <a:spcPct val="90000"/>
              </a:lnSpc>
              <a:spcBef>
                <a:spcPts val="600"/>
              </a:spcBef>
              <a:spcAft>
                <a:spcPts val="600"/>
              </a:spcAft>
              <a:buClr>
                <a:schemeClr val="bg2"/>
              </a:buClr>
              <a:buSzTx/>
              <a:buFontTx/>
              <a:buChar char="•"/>
              <a:tabLst/>
              <a:defRPr kumimoji="0" lang="en-US" sz="2200" b="0" i="0" u="none" strike="noStrike" kern="0" cap="none" spc="0" normalizeH="0" baseline="0" noProof="0">
                <a:ln>
                  <a:noFill/>
                </a:ln>
                <a:solidFill>
                  <a:schemeClr val="accent3"/>
                </a:solidFill>
                <a:effectLst/>
                <a:uLnTx/>
                <a:uFillTx/>
                <a:latin typeface="+mj-lt"/>
              </a:defRPr>
            </a:lvl2pPr>
            <a:lvl3pPr marL="682625" marR="0" indent="-227013" algn="l" defTabSz="914400" rtl="0" eaLnBrk="0" fontAlgn="base" latinLnBrk="0" hangingPunct="0">
              <a:lnSpc>
                <a:spcPct val="90000"/>
              </a:lnSpc>
              <a:spcBef>
                <a:spcPts val="600"/>
              </a:spcBef>
              <a:spcAft>
                <a:spcPts val="600"/>
              </a:spcAft>
              <a:buClr>
                <a:schemeClr val="bg2"/>
              </a:buClr>
              <a:buSzTx/>
              <a:buFontTx/>
              <a:buChar char="•"/>
              <a:tabLst/>
              <a:defRPr kumimoji="0" lang="en-US" sz="2200" b="0" i="0" u="none" strike="noStrike" kern="0" cap="none" spc="0" normalizeH="0" baseline="0" noProof="0">
                <a:ln>
                  <a:noFill/>
                </a:ln>
                <a:solidFill>
                  <a:schemeClr val="accent3"/>
                </a:solidFill>
                <a:effectLst/>
                <a:uLnTx/>
                <a:uFillTx/>
                <a:latin typeface="+mj-lt"/>
              </a:defRPr>
            </a:lvl3pPr>
            <a:lvl4pPr marL="914400" marR="0" indent="-227013" algn="l" defTabSz="914400" rtl="0" eaLnBrk="0" fontAlgn="base" latinLnBrk="0" hangingPunct="0">
              <a:lnSpc>
                <a:spcPct val="90000"/>
              </a:lnSpc>
              <a:spcBef>
                <a:spcPts val="600"/>
              </a:spcBef>
              <a:spcAft>
                <a:spcPts val="600"/>
              </a:spcAft>
              <a:buClr>
                <a:schemeClr val="bg2"/>
              </a:buClr>
              <a:buSzTx/>
              <a:buFontTx/>
              <a:buChar char="•"/>
              <a:tabLst/>
              <a:defRPr kumimoji="0" lang="en-US" sz="2200" b="0" i="0" u="none" strike="noStrike" kern="0" cap="none" spc="0" normalizeH="0" baseline="0" noProof="0">
                <a:ln>
                  <a:noFill/>
                </a:ln>
                <a:solidFill>
                  <a:schemeClr val="accent3"/>
                </a:solidFill>
                <a:effectLst/>
                <a:uLnTx/>
                <a:uFillTx/>
                <a:latin typeface="+mj-lt"/>
              </a:defRPr>
            </a:lvl4pPr>
            <a:lvl5pPr marL="1147763" marR="0" indent="-228600" algn="l" defTabSz="914400" rtl="0" eaLnBrk="0" fontAlgn="base" latinLnBrk="0" hangingPunct="0">
              <a:lnSpc>
                <a:spcPct val="90000"/>
              </a:lnSpc>
              <a:spcBef>
                <a:spcPts val="600"/>
              </a:spcBef>
              <a:spcAft>
                <a:spcPts val="600"/>
              </a:spcAft>
              <a:buClr>
                <a:schemeClr val="bg2"/>
              </a:buClr>
              <a:buSzTx/>
              <a:buFontTx/>
              <a:buChar char="•"/>
              <a:tabLst/>
              <a:defRPr kumimoji="0" lang="en-US" sz="2200" b="0" i="0" u="none" strike="noStrike" kern="0" cap="none" spc="0" normalizeH="0" baseline="0" noProof="0">
                <a:ln>
                  <a:noFill/>
                </a:ln>
                <a:solidFill>
                  <a:schemeClr val="accent3"/>
                </a:solidFill>
                <a:effectLst/>
                <a:uLnTx/>
                <a:uFillTx/>
                <a:latin typeface="+mj-lt"/>
              </a:defRPr>
            </a:lvl5pPr>
            <a:lvl6pPr>
              <a:defRPr sz="1600"/>
            </a:lvl6pPr>
            <a:lvl7pPr>
              <a:defRPr sz="1600"/>
            </a:lvl7pPr>
            <a:lvl8pPr>
              <a:defRPr sz="1600"/>
            </a:lvl8pPr>
            <a:lvl9pPr>
              <a:defRPr sz="1600"/>
            </a:lvl9pPr>
          </a:lstStyle>
          <a:p>
            <a:pPr lvl="0"/>
            <a:r>
              <a:rPr lang="en-US" noProof="0"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p:cNvSpPr>
            <a:spLocks noGrp="1"/>
          </p:cNvSpPr>
          <p:nvPr>
            <p:ph type="title" hasCustomPrompt="1"/>
          </p:nvPr>
        </p:nvSpPr>
        <p:spPr>
          <a:xfrm>
            <a:off x="1157288" y="800100"/>
            <a:ext cx="7529512" cy="1143000"/>
          </a:xfrm>
          <a:prstGeom prst="rect">
            <a:avLst/>
          </a:prstGeom>
        </p:spPr>
        <p:txBody>
          <a:bodyPr lIns="0" tIns="0" rIns="0" bIns="91440">
            <a:noAutofit/>
          </a:bodyPr>
          <a:lstStyle>
            <a:lvl1pPr algn="l">
              <a:lnSpc>
                <a:spcPct val="70000"/>
              </a:lnSpc>
              <a:defRPr lang="en-US" sz="3200" b="1" cap="all" baseline="0" dirty="0" smtClean="0">
                <a:solidFill>
                  <a:schemeClr val="tx1"/>
                </a:solidFill>
                <a:latin typeface="+mj-lt"/>
                <a:ea typeface="+mn-ea"/>
                <a:cs typeface="+mn-cs"/>
              </a:defRPr>
            </a:lvl1pPr>
          </a:lstStyle>
          <a:p>
            <a:r>
              <a:rPr lang="en-US" dirty="0" smtClean="0"/>
              <a:t>Click to edit Master title style</a:t>
            </a:r>
            <a:br>
              <a:rPr lang="en-US" dirty="0" smtClean="0"/>
            </a:br>
            <a:r>
              <a:rPr lang="en-US" dirty="0" smtClean="0"/>
              <a:t>no more than 2 lines</a:t>
            </a:r>
            <a:endParaRPr lang="en-US" dirty="0"/>
          </a:p>
        </p:txBody>
      </p:sp>
      <p:sp>
        <p:nvSpPr>
          <p:cNvPr id="9" name="Date Placeholder"/>
          <p:cNvSpPr>
            <a:spLocks noGrp="1"/>
          </p:cNvSpPr>
          <p:nvPr>
            <p:ph type="dt" sz="half" idx="23"/>
          </p:nvPr>
        </p:nvSpPr>
        <p:spPr/>
        <p:txBody>
          <a:bodyPr/>
          <a:lstStyle>
            <a:lvl1pPr algn="r">
              <a:defRPr>
                <a:solidFill>
                  <a:schemeClr val="bg2"/>
                </a:solidFill>
              </a:defRPr>
            </a:lvl1pPr>
          </a:lstStyle>
          <a:p>
            <a:pPr algn="l"/>
            <a:r>
              <a:rPr lang="en-US" smtClean="0"/>
              <a:t>20 October 2011</a:t>
            </a:r>
            <a:endParaRPr lang="en-US" dirty="0"/>
          </a:p>
        </p:txBody>
      </p:sp>
      <p:sp>
        <p:nvSpPr>
          <p:cNvPr id="11" name="Footer Placeholder"/>
          <p:cNvSpPr>
            <a:spLocks noGrp="1"/>
          </p:cNvSpPr>
          <p:nvPr>
            <p:ph type="ftr" sz="quarter" idx="25"/>
          </p:nvPr>
        </p:nvSpPr>
        <p:spPr/>
        <p:txBody>
          <a:bodyPr/>
          <a:lstStyle>
            <a:lvl1pPr>
              <a:defRPr>
                <a:solidFill>
                  <a:schemeClr val="bg2"/>
                </a:solidFill>
              </a:defRPr>
            </a:lvl1pPr>
          </a:lstStyle>
          <a:p>
            <a:r>
              <a:rPr lang="en-US" smtClean="0"/>
              <a:t>AMI SMART WATER PRESENTATION</a:t>
            </a:r>
            <a:endParaRPr lang="en-US" dirty="0"/>
          </a:p>
        </p:txBody>
      </p:sp>
      <p:sp>
        <p:nvSpPr>
          <p:cNvPr id="12" name="Slide Number Placeholder"/>
          <p:cNvSpPr>
            <a:spLocks noGrp="1"/>
          </p:cNvSpPr>
          <p:nvPr>
            <p:ph type="sldNum" sz="quarter" idx="4"/>
          </p:nvPr>
        </p:nvSpPr>
        <p:spPr>
          <a:xfrm>
            <a:off x="8613508" y="6163056"/>
            <a:ext cx="530492" cy="694944"/>
          </a:xfrm>
          <a:prstGeom prst="rect">
            <a:avLst/>
          </a:prstGeom>
          <a:noFill/>
        </p:spPr>
        <p:txBody>
          <a:bodyPr lIns="0" tIns="0" rIns="0" bIns="0" anchor="ctr" anchorCtr="0">
            <a:noAutofit/>
          </a:bodyPr>
          <a:lstStyle>
            <a:lvl1pPr algn="ctr">
              <a:buFont typeface="Arial" charset="0"/>
              <a:buNone/>
              <a:defRPr sz="1400">
                <a:solidFill>
                  <a:schemeClr val="bg1"/>
                </a:solidFill>
              </a:defRPr>
            </a:lvl1pPr>
          </a:lstStyle>
          <a:p>
            <a:pPr>
              <a:defRPr/>
            </a:pPr>
            <a:fld id="{7FAC2927-35DA-4BC1-82B0-81F7C7F6B871}" type="slidenum">
              <a:rPr lang="en-US" smtClean="0"/>
              <a:pPr>
                <a:defRPr/>
              </a:pPr>
              <a:t>‹#›</a:t>
            </a:fld>
            <a:endParaRPr lang="en-US" dirty="0"/>
          </a:p>
        </p:txBody>
      </p:sp>
    </p:spTree>
    <p:extLst>
      <p:ext uri="{BB962C8B-B14F-4D97-AF65-F5344CB8AC3E}">
        <p14:creationId xmlns:p14="http://schemas.microsoft.com/office/powerpoint/2010/main" val="19684384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57288" y="815975"/>
            <a:ext cx="7529512"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4915056-2861-40DD-BED0-11F2E76A8EE4}" type="datetimeFigureOut">
              <a:rPr lang="en-US" smtClean="0"/>
              <a:pPr/>
              <a:t>4/28/2014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26529A-8789-469B-96A9-1648056287A8}" type="slidenum">
              <a:rPr lang="en-US" smtClean="0"/>
              <a:pPr/>
              <a:t>‹#›</a:t>
            </a:fld>
            <a:endParaRPr lang="en-US"/>
          </a:p>
        </p:txBody>
      </p:sp>
    </p:spTree>
    <p:extLst>
      <p:ext uri="{BB962C8B-B14F-4D97-AF65-F5344CB8AC3E}">
        <p14:creationId xmlns:p14="http://schemas.microsoft.com/office/powerpoint/2010/main" val="841808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ection 2 - 2 column">
    <p:spTree>
      <p:nvGrpSpPr>
        <p:cNvPr id="1" name=""/>
        <p:cNvGrpSpPr/>
        <p:nvPr/>
      </p:nvGrpSpPr>
      <p:grpSpPr>
        <a:xfrm>
          <a:off x="0" y="0"/>
          <a:ext cx="0" cy="0"/>
          <a:chOff x="0" y="0"/>
          <a:chExt cx="0" cy="0"/>
        </a:xfrm>
      </p:grpSpPr>
      <p:sp>
        <p:nvSpPr>
          <p:cNvPr id="7" name="Sidebar Placeholder"/>
          <p:cNvSpPr>
            <a:spLocks noGrp="1"/>
          </p:cNvSpPr>
          <p:nvPr>
            <p:ph type="body" sz="quarter" idx="22" hasCustomPrompt="1"/>
          </p:nvPr>
        </p:nvSpPr>
        <p:spPr bwMode="white">
          <a:xfrm rot="16200000">
            <a:off x="-2372518" y="3353594"/>
            <a:ext cx="5202240" cy="457200"/>
          </a:xfrm>
          <a:prstGeom prst="rect">
            <a:avLst/>
          </a:prstGeom>
        </p:spPr>
        <p:txBody>
          <a:bodyPr lIns="0" tIns="0" rIns="0" bIns="0" anchor="ctr" anchorCtr="0"/>
          <a:lstStyle>
            <a:lvl1pPr>
              <a:lnSpc>
                <a:spcPct val="70000"/>
              </a:lnSpc>
              <a:spcBef>
                <a:spcPts val="0"/>
              </a:spcBef>
              <a:buNone/>
              <a:defRPr lang="en-US" sz="1300" b="1" kern="0" cap="all" spc="200" normalizeH="0" baseline="0" dirty="0" smtClean="0">
                <a:solidFill>
                  <a:schemeClr val="bg1"/>
                </a:solidFill>
                <a:latin typeface="Calibri" pitchFamily="34" charset="0"/>
                <a:ea typeface="+mn-ea"/>
                <a:cs typeface="+mn-cs"/>
              </a:defRPr>
            </a:lvl1pPr>
          </a:lstStyle>
          <a:p>
            <a:pPr lvl="0"/>
            <a:r>
              <a:rPr lang="en-US" dirty="0" smtClean="0"/>
              <a:t>Click to edit optional section heading</a:t>
            </a:r>
            <a:endParaRPr lang="en-US" dirty="0"/>
          </a:p>
        </p:txBody>
      </p:sp>
      <p:sp>
        <p:nvSpPr>
          <p:cNvPr id="20" name="Take Away Placeholder"/>
          <p:cNvSpPr>
            <a:spLocks noGrp="1"/>
          </p:cNvSpPr>
          <p:nvPr>
            <p:ph type="body" sz="quarter" idx="19"/>
          </p:nvPr>
        </p:nvSpPr>
        <p:spPr>
          <a:xfrm>
            <a:off x="1157288" y="6162675"/>
            <a:ext cx="6278561" cy="549275"/>
          </a:xfrm>
          <a:prstGeom prst="rect">
            <a:avLst/>
          </a:prstGeom>
        </p:spPr>
        <p:txBody>
          <a:bodyPr lIns="0" tIns="0" rIns="0" bIns="0" anchor="b" anchorCtr="0"/>
          <a:lstStyle>
            <a:lvl1pPr marL="0" indent="0">
              <a:lnSpc>
                <a:spcPct val="80000"/>
              </a:lnSpc>
              <a:spcBef>
                <a:spcPts val="0"/>
              </a:spcBef>
              <a:buFontTx/>
              <a:buNone/>
              <a:defRPr lang="en-US" sz="2200" b="1" cap="none" baseline="0" dirty="0" smtClean="0">
                <a:solidFill>
                  <a:schemeClr val="tx2"/>
                </a:solidFill>
                <a:latin typeface="Cambria" pitchFamily="18" charset="0"/>
                <a:ea typeface="+mn-ea"/>
                <a:cs typeface="+mn-cs"/>
              </a:defRPr>
            </a:lvl1pPr>
          </a:lstStyle>
          <a:p>
            <a:pPr marL="0" lvl="0" indent="0" algn="l" rtl="0" eaLnBrk="0" fontAlgn="base" hangingPunct="0">
              <a:lnSpc>
                <a:spcPct val="80000"/>
              </a:lnSpc>
              <a:spcBef>
                <a:spcPts val="0"/>
              </a:spcBef>
              <a:spcAft>
                <a:spcPct val="0"/>
              </a:spcAft>
              <a:buClr>
                <a:srgbClr val="005596"/>
              </a:buClr>
              <a:buFontTx/>
              <a:buNone/>
            </a:pPr>
            <a:r>
              <a:rPr lang="en-US" dirty="0" smtClean="0"/>
              <a:t>Click to edit Master text styles</a:t>
            </a:r>
          </a:p>
          <a:p>
            <a:pPr marL="0" lvl="0" indent="0" algn="l" rtl="0" eaLnBrk="0" fontAlgn="base" hangingPunct="0">
              <a:lnSpc>
                <a:spcPct val="80000"/>
              </a:lnSpc>
              <a:spcBef>
                <a:spcPts val="0"/>
              </a:spcBef>
              <a:spcAft>
                <a:spcPct val="0"/>
              </a:spcAft>
              <a:buClr>
                <a:srgbClr val="005596"/>
              </a:buClr>
              <a:buFontTx/>
              <a:buNone/>
            </a:pPr>
            <a:r>
              <a:rPr lang="en-US" dirty="0" smtClean="0"/>
              <a:t>Edit to be 2 lines max</a:t>
            </a:r>
          </a:p>
        </p:txBody>
      </p:sp>
      <p:sp>
        <p:nvSpPr>
          <p:cNvPr id="16" name="Content Placeholder 2"/>
          <p:cNvSpPr>
            <a:spLocks noGrp="1"/>
          </p:cNvSpPr>
          <p:nvPr>
            <p:ph sz="half" idx="18"/>
          </p:nvPr>
        </p:nvSpPr>
        <p:spPr>
          <a:xfrm>
            <a:off x="4701146" y="1944899"/>
            <a:ext cx="3331604" cy="3657600"/>
          </a:xfrm>
          <a:prstGeom prst="rect">
            <a:avLst/>
          </a:prstGeom>
        </p:spPr>
        <p:txBody>
          <a:bodyPr lIns="0" tIns="0" rIns="0" bIns="0"/>
          <a:lstStyle>
            <a:lvl1pPr marL="230188" marR="0" indent="-230188" algn="l" defTabSz="914400" rtl="0" eaLnBrk="0" fontAlgn="base" latinLnBrk="0" hangingPunct="0">
              <a:lnSpc>
                <a:spcPct val="90000"/>
              </a:lnSpc>
              <a:spcBef>
                <a:spcPts val="1200"/>
              </a:spcBef>
              <a:spcAft>
                <a:spcPct val="0"/>
              </a:spcAft>
              <a:buClr>
                <a:schemeClr val="tx1"/>
              </a:buClr>
              <a:buSzTx/>
              <a:buFontTx/>
              <a:buChar char="•"/>
              <a:tabLst/>
              <a:defRPr kumimoji="0" lang="en-US" sz="2400" b="1" i="0" u="none" strike="noStrike" kern="0" cap="none" spc="0" normalizeH="0" baseline="0" noProof="0">
                <a:ln>
                  <a:noFill/>
                </a:ln>
                <a:solidFill>
                  <a:schemeClr val="accent3"/>
                </a:solidFill>
                <a:effectLst/>
                <a:uLnTx/>
                <a:uFillTx/>
                <a:latin typeface="+mj-lt"/>
              </a:defRPr>
            </a:lvl1pPr>
            <a:lvl2pPr marL="461963" marR="0" indent="-228600" algn="l" defTabSz="914400" rtl="0" eaLnBrk="0" fontAlgn="base" latinLnBrk="0" hangingPunct="0">
              <a:lnSpc>
                <a:spcPct val="90000"/>
              </a:lnSpc>
              <a:spcBef>
                <a:spcPts val="600"/>
              </a:spcBef>
              <a:spcAft>
                <a:spcPts val="600"/>
              </a:spcAft>
              <a:buClr>
                <a:schemeClr val="bg2"/>
              </a:buClr>
              <a:buSzTx/>
              <a:buFontTx/>
              <a:buChar char="•"/>
              <a:tabLst/>
              <a:defRPr kumimoji="0" lang="en-US" sz="2200" b="0" i="0" u="none" strike="noStrike" kern="0" cap="none" spc="0" normalizeH="0" baseline="0" noProof="0">
                <a:ln>
                  <a:noFill/>
                </a:ln>
                <a:solidFill>
                  <a:schemeClr val="accent3"/>
                </a:solidFill>
                <a:effectLst/>
                <a:uLnTx/>
                <a:uFillTx/>
                <a:latin typeface="+mj-lt"/>
              </a:defRPr>
            </a:lvl2pPr>
            <a:lvl3pPr marL="682625" marR="0" indent="-227013" algn="l" defTabSz="914400" rtl="0" eaLnBrk="0" fontAlgn="base" latinLnBrk="0" hangingPunct="0">
              <a:lnSpc>
                <a:spcPct val="90000"/>
              </a:lnSpc>
              <a:spcBef>
                <a:spcPts val="600"/>
              </a:spcBef>
              <a:spcAft>
                <a:spcPts val="600"/>
              </a:spcAft>
              <a:buClr>
                <a:schemeClr val="bg2"/>
              </a:buClr>
              <a:buSzTx/>
              <a:buFontTx/>
              <a:buChar char="•"/>
              <a:tabLst/>
              <a:defRPr kumimoji="0" lang="en-US" sz="2200" b="0" i="0" u="none" strike="noStrike" kern="0" cap="none" spc="0" normalizeH="0" baseline="0" noProof="0">
                <a:ln>
                  <a:noFill/>
                </a:ln>
                <a:solidFill>
                  <a:schemeClr val="accent3"/>
                </a:solidFill>
                <a:effectLst/>
                <a:uLnTx/>
                <a:uFillTx/>
                <a:latin typeface="+mj-lt"/>
              </a:defRPr>
            </a:lvl3pPr>
            <a:lvl4pPr marL="914400" marR="0" indent="-227013" algn="l" defTabSz="914400" rtl="0" eaLnBrk="0" fontAlgn="base" latinLnBrk="0" hangingPunct="0">
              <a:lnSpc>
                <a:spcPct val="90000"/>
              </a:lnSpc>
              <a:spcBef>
                <a:spcPts val="600"/>
              </a:spcBef>
              <a:spcAft>
                <a:spcPts val="600"/>
              </a:spcAft>
              <a:buClr>
                <a:schemeClr val="bg2"/>
              </a:buClr>
              <a:buSzTx/>
              <a:buFontTx/>
              <a:buChar char="•"/>
              <a:tabLst/>
              <a:defRPr kumimoji="0" lang="en-US" sz="2200" b="0" i="0" u="none" strike="noStrike" kern="0" cap="none" spc="0" normalizeH="0" baseline="0" noProof="0">
                <a:ln>
                  <a:noFill/>
                </a:ln>
                <a:solidFill>
                  <a:schemeClr val="accent3"/>
                </a:solidFill>
                <a:effectLst/>
                <a:uLnTx/>
                <a:uFillTx/>
                <a:latin typeface="+mj-lt"/>
              </a:defRPr>
            </a:lvl4pPr>
            <a:lvl5pPr marL="1147763" marR="0" indent="-228600" algn="l" defTabSz="914400" rtl="0" eaLnBrk="0" fontAlgn="base" latinLnBrk="0" hangingPunct="0">
              <a:lnSpc>
                <a:spcPct val="90000"/>
              </a:lnSpc>
              <a:spcBef>
                <a:spcPts val="600"/>
              </a:spcBef>
              <a:spcAft>
                <a:spcPts val="600"/>
              </a:spcAft>
              <a:buClr>
                <a:schemeClr val="bg2"/>
              </a:buClr>
              <a:buSzTx/>
              <a:buFontTx/>
              <a:buChar char="•"/>
              <a:tabLst/>
              <a:defRPr kumimoji="0" lang="en-US" sz="2200" b="0" i="0" u="none" strike="noStrike" kern="0" cap="none" spc="0" normalizeH="0" baseline="0" noProof="0">
                <a:ln>
                  <a:noFill/>
                </a:ln>
                <a:solidFill>
                  <a:schemeClr val="accent3"/>
                </a:solidFill>
                <a:effectLst/>
                <a:uLnTx/>
                <a:uFillTx/>
                <a:latin typeface="+mj-lt"/>
              </a:defRPr>
            </a:lvl5pPr>
            <a:lvl6pPr>
              <a:defRPr sz="1600"/>
            </a:lvl6pPr>
            <a:lvl7pPr>
              <a:defRPr sz="1600"/>
            </a:lvl7pPr>
            <a:lvl8pPr>
              <a:defRPr sz="1600"/>
            </a:lvl8pPr>
            <a:lvl9pPr>
              <a:defRPr sz="1600"/>
            </a:lvl9pPr>
          </a:lstStyle>
          <a:p>
            <a:pPr lvl="0"/>
            <a:r>
              <a:rPr lang="en-US" noProof="0" dirty="0" smtClean="0"/>
              <a:t>Click to edit Master text styles</a:t>
            </a:r>
          </a:p>
          <a:p>
            <a:pPr lvl="1"/>
            <a:r>
              <a:rPr lang="en-US" noProof="0" dirty="0" smtClean="0"/>
              <a:t>Second</a:t>
            </a:r>
            <a:endParaRPr lang="en-US" dirty="0" smtClean="0"/>
          </a:p>
          <a:p>
            <a:pPr lvl="2"/>
            <a:r>
              <a:rPr lang="en-US" dirty="0" smtClean="0"/>
              <a:t>Third level</a:t>
            </a:r>
          </a:p>
          <a:p>
            <a:pPr lvl="3"/>
            <a:r>
              <a:rPr lang="en-US" dirty="0" smtClean="0"/>
              <a:t>Fourth level</a:t>
            </a:r>
          </a:p>
          <a:p>
            <a:pPr lvl="4"/>
            <a:r>
              <a:rPr lang="en-US" dirty="0" smtClean="0"/>
              <a:t>Fifth level</a:t>
            </a:r>
          </a:p>
          <a:p>
            <a:pPr lvl="1"/>
            <a:endParaRPr lang="en-US" noProof="0" dirty="0" smtClean="0"/>
          </a:p>
          <a:p>
            <a:pPr lvl="2"/>
            <a:endParaRPr lang="en-US" noProof="0" dirty="0" smtClean="0"/>
          </a:p>
          <a:p>
            <a:pPr lvl="2"/>
            <a:endParaRPr lang="en-US" noProof="0" dirty="0" smtClean="0"/>
          </a:p>
        </p:txBody>
      </p:sp>
      <p:sp>
        <p:nvSpPr>
          <p:cNvPr id="4" name="Content Placeholder 1"/>
          <p:cNvSpPr>
            <a:spLocks noGrp="1"/>
          </p:cNvSpPr>
          <p:nvPr>
            <p:ph sz="half" idx="2"/>
          </p:nvPr>
        </p:nvSpPr>
        <p:spPr>
          <a:xfrm>
            <a:off x="1157288" y="1944899"/>
            <a:ext cx="3331604" cy="3657600"/>
          </a:xfrm>
          <a:prstGeom prst="rect">
            <a:avLst/>
          </a:prstGeom>
        </p:spPr>
        <p:txBody>
          <a:bodyPr lIns="0" tIns="0" rIns="0" bIns="0"/>
          <a:lstStyle>
            <a:lvl1pPr marL="230188" marR="0" indent="-230188" algn="l" defTabSz="914400" rtl="0" eaLnBrk="0" fontAlgn="base" latinLnBrk="0" hangingPunct="0">
              <a:lnSpc>
                <a:spcPct val="90000"/>
              </a:lnSpc>
              <a:spcBef>
                <a:spcPts val="1200"/>
              </a:spcBef>
              <a:spcAft>
                <a:spcPct val="0"/>
              </a:spcAft>
              <a:buClr>
                <a:schemeClr val="tx1"/>
              </a:buClr>
              <a:buSzTx/>
              <a:buFontTx/>
              <a:buChar char="•"/>
              <a:tabLst/>
              <a:defRPr kumimoji="0" lang="en-US" sz="2400" b="1" i="0" u="none" strike="noStrike" kern="0" cap="none" spc="0" normalizeH="0" baseline="0" noProof="0">
                <a:ln>
                  <a:noFill/>
                </a:ln>
                <a:solidFill>
                  <a:schemeClr val="accent3"/>
                </a:solidFill>
                <a:effectLst/>
                <a:uLnTx/>
                <a:uFillTx/>
                <a:latin typeface="+mj-lt"/>
              </a:defRPr>
            </a:lvl1pPr>
            <a:lvl2pPr marL="461963" marR="0" indent="-228600" algn="l" defTabSz="914400" rtl="0" eaLnBrk="0" fontAlgn="base" latinLnBrk="0" hangingPunct="0">
              <a:lnSpc>
                <a:spcPct val="90000"/>
              </a:lnSpc>
              <a:spcBef>
                <a:spcPts val="600"/>
              </a:spcBef>
              <a:spcAft>
                <a:spcPts val="600"/>
              </a:spcAft>
              <a:buClr>
                <a:schemeClr val="bg2"/>
              </a:buClr>
              <a:buSzTx/>
              <a:buFontTx/>
              <a:buChar char="•"/>
              <a:tabLst/>
              <a:defRPr kumimoji="0" lang="en-US" sz="2200" b="0" i="0" u="none" strike="noStrike" kern="0" cap="none" spc="0" normalizeH="0" baseline="0" noProof="0">
                <a:ln>
                  <a:noFill/>
                </a:ln>
                <a:solidFill>
                  <a:schemeClr val="accent3"/>
                </a:solidFill>
                <a:effectLst/>
                <a:uLnTx/>
                <a:uFillTx/>
                <a:latin typeface="+mj-lt"/>
              </a:defRPr>
            </a:lvl2pPr>
            <a:lvl3pPr marL="682625" marR="0" indent="-227013" algn="l" defTabSz="914400" rtl="0" eaLnBrk="0" fontAlgn="base" latinLnBrk="0" hangingPunct="0">
              <a:lnSpc>
                <a:spcPct val="90000"/>
              </a:lnSpc>
              <a:spcBef>
                <a:spcPts val="600"/>
              </a:spcBef>
              <a:spcAft>
                <a:spcPts val="600"/>
              </a:spcAft>
              <a:buClr>
                <a:schemeClr val="bg2"/>
              </a:buClr>
              <a:buSzTx/>
              <a:buFontTx/>
              <a:buChar char="•"/>
              <a:tabLst/>
              <a:defRPr kumimoji="0" lang="en-US" sz="2200" b="0" i="0" u="none" strike="noStrike" kern="0" cap="none" spc="0" normalizeH="0" baseline="0" noProof="0">
                <a:ln>
                  <a:noFill/>
                </a:ln>
                <a:solidFill>
                  <a:schemeClr val="accent3"/>
                </a:solidFill>
                <a:effectLst/>
                <a:uLnTx/>
                <a:uFillTx/>
                <a:latin typeface="+mj-lt"/>
              </a:defRPr>
            </a:lvl3pPr>
            <a:lvl4pPr marL="914400" marR="0" indent="-227013" algn="l" defTabSz="914400" rtl="0" eaLnBrk="0" fontAlgn="base" latinLnBrk="0" hangingPunct="0">
              <a:lnSpc>
                <a:spcPct val="90000"/>
              </a:lnSpc>
              <a:spcBef>
                <a:spcPts val="600"/>
              </a:spcBef>
              <a:spcAft>
                <a:spcPts val="600"/>
              </a:spcAft>
              <a:buClr>
                <a:schemeClr val="bg2"/>
              </a:buClr>
              <a:buSzTx/>
              <a:buFontTx/>
              <a:buChar char="•"/>
              <a:tabLst/>
              <a:defRPr kumimoji="0" lang="en-US" sz="2200" b="0" i="0" u="none" strike="noStrike" kern="0" cap="none" spc="0" normalizeH="0" baseline="0" noProof="0">
                <a:ln>
                  <a:noFill/>
                </a:ln>
                <a:solidFill>
                  <a:schemeClr val="accent3"/>
                </a:solidFill>
                <a:effectLst/>
                <a:uLnTx/>
                <a:uFillTx/>
                <a:latin typeface="+mj-lt"/>
              </a:defRPr>
            </a:lvl4pPr>
            <a:lvl5pPr marL="1147763" marR="0" indent="-228600" algn="l" defTabSz="914400" rtl="0" eaLnBrk="0" fontAlgn="base" latinLnBrk="0" hangingPunct="0">
              <a:lnSpc>
                <a:spcPct val="90000"/>
              </a:lnSpc>
              <a:spcBef>
                <a:spcPts val="600"/>
              </a:spcBef>
              <a:spcAft>
                <a:spcPts val="600"/>
              </a:spcAft>
              <a:buClr>
                <a:schemeClr val="bg2"/>
              </a:buClr>
              <a:buSzTx/>
              <a:buFontTx/>
              <a:buChar char="•"/>
              <a:tabLst/>
              <a:defRPr kumimoji="0" lang="en-US" sz="2200" b="0" i="0" u="none" strike="noStrike" kern="0" cap="none" spc="0" normalizeH="0" baseline="0" noProof="0">
                <a:ln>
                  <a:noFill/>
                </a:ln>
                <a:solidFill>
                  <a:schemeClr val="accent3"/>
                </a:solidFill>
                <a:effectLst/>
                <a:uLnTx/>
                <a:uFillTx/>
                <a:latin typeface="+mj-lt"/>
              </a:defRPr>
            </a:lvl5pPr>
            <a:lvl6pPr>
              <a:defRPr sz="1600"/>
            </a:lvl6pPr>
            <a:lvl7pPr>
              <a:defRPr sz="1600"/>
            </a:lvl7pPr>
            <a:lvl8pPr>
              <a:defRPr sz="1600"/>
            </a:lvl8pPr>
            <a:lvl9pPr>
              <a:defRPr sz="1600"/>
            </a:lvl9pPr>
          </a:lstStyle>
          <a:p>
            <a:pPr lvl="0"/>
            <a:r>
              <a:rPr lang="en-US" noProof="0"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p:cNvSpPr>
            <a:spLocks noGrp="1"/>
          </p:cNvSpPr>
          <p:nvPr>
            <p:ph type="title" hasCustomPrompt="1"/>
          </p:nvPr>
        </p:nvSpPr>
        <p:spPr>
          <a:xfrm>
            <a:off x="1157288" y="800100"/>
            <a:ext cx="7529512" cy="1143000"/>
          </a:xfrm>
          <a:prstGeom prst="rect">
            <a:avLst/>
          </a:prstGeom>
        </p:spPr>
        <p:txBody>
          <a:bodyPr lIns="0" tIns="0" rIns="0" bIns="91440">
            <a:noAutofit/>
          </a:bodyPr>
          <a:lstStyle>
            <a:lvl1pPr algn="l">
              <a:lnSpc>
                <a:spcPct val="70000"/>
              </a:lnSpc>
              <a:defRPr lang="en-US" sz="3200" b="1" cap="all" baseline="0" dirty="0" smtClean="0">
                <a:solidFill>
                  <a:schemeClr val="tx1"/>
                </a:solidFill>
                <a:latin typeface="+mj-lt"/>
                <a:ea typeface="+mn-ea"/>
                <a:cs typeface="+mn-cs"/>
              </a:defRPr>
            </a:lvl1pPr>
          </a:lstStyle>
          <a:p>
            <a:r>
              <a:rPr lang="en-US" dirty="0" smtClean="0"/>
              <a:t>Click to edit Master title style</a:t>
            </a:r>
            <a:br>
              <a:rPr lang="en-US" dirty="0" smtClean="0"/>
            </a:br>
            <a:r>
              <a:rPr lang="en-US" dirty="0" smtClean="0"/>
              <a:t>no more than 2 lines</a:t>
            </a:r>
            <a:endParaRPr lang="en-US" dirty="0"/>
          </a:p>
        </p:txBody>
      </p:sp>
      <p:sp>
        <p:nvSpPr>
          <p:cNvPr id="9" name="Date Placeholder"/>
          <p:cNvSpPr>
            <a:spLocks noGrp="1"/>
          </p:cNvSpPr>
          <p:nvPr>
            <p:ph type="dt" sz="half" idx="23"/>
          </p:nvPr>
        </p:nvSpPr>
        <p:spPr/>
        <p:txBody>
          <a:bodyPr/>
          <a:lstStyle>
            <a:lvl1pPr algn="r">
              <a:defRPr>
                <a:solidFill>
                  <a:schemeClr val="bg2"/>
                </a:solidFill>
              </a:defRPr>
            </a:lvl1pPr>
          </a:lstStyle>
          <a:p>
            <a:pPr algn="l"/>
            <a:r>
              <a:rPr lang="en-US" smtClean="0"/>
              <a:t>20 October 2011</a:t>
            </a:r>
            <a:endParaRPr lang="en-US" dirty="0"/>
          </a:p>
        </p:txBody>
      </p:sp>
      <p:sp>
        <p:nvSpPr>
          <p:cNvPr id="11" name="Footer Placeholder"/>
          <p:cNvSpPr>
            <a:spLocks noGrp="1"/>
          </p:cNvSpPr>
          <p:nvPr>
            <p:ph type="ftr" sz="quarter" idx="25"/>
          </p:nvPr>
        </p:nvSpPr>
        <p:spPr/>
        <p:txBody>
          <a:bodyPr/>
          <a:lstStyle>
            <a:lvl1pPr>
              <a:defRPr>
                <a:solidFill>
                  <a:schemeClr val="bg2"/>
                </a:solidFill>
              </a:defRPr>
            </a:lvl1pPr>
          </a:lstStyle>
          <a:p>
            <a:r>
              <a:rPr lang="en-US" smtClean="0"/>
              <a:t>AMI SMART WATER PRESENTATION</a:t>
            </a:r>
            <a:endParaRPr lang="en-US" dirty="0"/>
          </a:p>
        </p:txBody>
      </p:sp>
      <p:sp>
        <p:nvSpPr>
          <p:cNvPr id="12" name="Slide Number Placeholder"/>
          <p:cNvSpPr>
            <a:spLocks noGrp="1"/>
          </p:cNvSpPr>
          <p:nvPr>
            <p:ph type="sldNum" sz="quarter" idx="4"/>
          </p:nvPr>
        </p:nvSpPr>
        <p:spPr>
          <a:xfrm>
            <a:off x="8613508" y="6163056"/>
            <a:ext cx="530492" cy="694944"/>
          </a:xfrm>
          <a:prstGeom prst="rect">
            <a:avLst/>
          </a:prstGeom>
          <a:noFill/>
        </p:spPr>
        <p:txBody>
          <a:bodyPr lIns="0" tIns="0" rIns="0" bIns="0" anchor="ctr" anchorCtr="0">
            <a:noAutofit/>
          </a:bodyPr>
          <a:lstStyle>
            <a:lvl1pPr algn="ctr">
              <a:buFont typeface="Arial" charset="0"/>
              <a:buNone/>
              <a:defRPr sz="1400">
                <a:solidFill>
                  <a:schemeClr val="bg1"/>
                </a:solidFill>
              </a:defRPr>
            </a:lvl1pPr>
          </a:lstStyle>
          <a:p>
            <a:pPr>
              <a:defRPr/>
            </a:pPr>
            <a:fld id="{7FAC2927-35DA-4BC1-82B0-81F7C7F6B871}" type="slidenum">
              <a:rPr lang="en-US" smtClean="0"/>
              <a:pPr>
                <a:defRPr/>
              </a:pPr>
              <a:t>‹#›</a:t>
            </a:fld>
            <a:endParaRPr lang="en-US" dirty="0"/>
          </a:p>
        </p:txBody>
      </p:sp>
    </p:spTree>
    <p:extLst>
      <p:ext uri="{BB962C8B-B14F-4D97-AF65-F5344CB8AC3E}">
        <p14:creationId xmlns:p14="http://schemas.microsoft.com/office/powerpoint/2010/main" val="1864102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Slide Number Placeholder 6"/>
          <p:cNvSpPr txBox="1">
            <a:spLocks/>
          </p:cNvSpPr>
          <p:nvPr/>
        </p:nvSpPr>
        <p:spPr>
          <a:xfrm>
            <a:off x="6705600" y="6068799"/>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347697122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71475" y="800100"/>
            <a:ext cx="4038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62475" y="800100"/>
            <a:ext cx="4038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cxnSp>
        <p:nvCxnSpPr>
          <p:cNvPr id="9" name="Straight Connector 8"/>
          <p:cNvCxnSpPr/>
          <p:nvPr/>
        </p:nvCxnSpPr>
        <p:spPr>
          <a:xfrm>
            <a:off x="247650" y="640808"/>
            <a:ext cx="8648700" cy="0"/>
          </a:xfrm>
          <a:prstGeom prst="line">
            <a:avLst/>
          </a:prstGeom>
          <a:ln w="1587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0" name="Slide Number Placeholder 6"/>
          <p:cNvSpPr txBox="1">
            <a:spLocks/>
          </p:cNvSpPr>
          <p:nvPr/>
        </p:nvSpPr>
        <p:spPr>
          <a:xfrm>
            <a:off x="6705600" y="6068799"/>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mtClean="0">
                <a:solidFill>
                  <a:schemeClr val="tx1"/>
                </a:solidFill>
              </a:rPr>
              <a:pPr/>
              <a:t>‹#›</a:t>
            </a:fld>
            <a:endParaRPr lang="en-US" dirty="0">
              <a:solidFill>
                <a:schemeClr val="tx1"/>
              </a:solidFill>
            </a:endParaRPr>
          </a:p>
        </p:txBody>
      </p:sp>
      <p:sp>
        <p:nvSpPr>
          <p:cNvPr id="13" name="Title Placeholder 1"/>
          <p:cNvSpPr>
            <a:spLocks noGrp="1"/>
          </p:cNvSpPr>
          <p:nvPr>
            <p:ph type="title"/>
          </p:nvPr>
        </p:nvSpPr>
        <p:spPr>
          <a:xfrm>
            <a:off x="371475" y="179143"/>
            <a:ext cx="8459536" cy="461665"/>
          </a:xfrm>
          <a:prstGeom prst="rect">
            <a:avLst/>
          </a:prstGeom>
        </p:spPr>
        <p:txBody>
          <a:bodyPr vert="horz" lIns="91440" tIns="45720" rIns="91440" bIns="45720" rtlCol="0" anchor="ctr">
            <a:noAutofit/>
          </a:bodyPr>
          <a:lstStyle>
            <a:lvl1pPr algn="l">
              <a:defRPr sz="2400" b="1"/>
            </a:lvl1pPr>
          </a:lstStyle>
          <a:p>
            <a:r>
              <a:rPr lang="en-US" dirty="0" smtClean="0"/>
              <a:t>Click to edit Master title style</a:t>
            </a:r>
            <a:endParaRPr lang="en-US" dirty="0"/>
          </a:p>
        </p:txBody>
      </p:sp>
    </p:spTree>
    <p:extLst>
      <p:ext uri="{BB962C8B-B14F-4D97-AF65-F5344CB8AC3E}">
        <p14:creationId xmlns:p14="http://schemas.microsoft.com/office/powerpoint/2010/main" val="47396330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9664" y="9255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79664" y="1565275"/>
            <a:ext cx="4040188" cy="43703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9255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565275"/>
            <a:ext cx="4041775" cy="43703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1" name="Straight Connector 10"/>
          <p:cNvCxnSpPr/>
          <p:nvPr/>
        </p:nvCxnSpPr>
        <p:spPr>
          <a:xfrm>
            <a:off x="247650" y="640808"/>
            <a:ext cx="8648700" cy="0"/>
          </a:xfrm>
          <a:prstGeom prst="line">
            <a:avLst/>
          </a:prstGeom>
          <a:ln w="1587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2" name="Slide Number Placeholder 6"/>
          <p:cNvSpPr txBox="1">
            <a:spLocks/>
          </p:cNvSpPr>
          <p:nvPr/>
        </p:nvSpPr>
        <p:spPr>
          <a:xfrm>
            <a:off x="6705600" y="6068799"/>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mtClean="0">
                <a:solidFill>
                  <a:schemeClr val="tx1"/>
                </a:solidFill>
              </a:rPr>
              <a:pPr/>
              <a:t>‹#›</a:t>
            </a:fld>
            <a:endParaRPr lang="en-US" dirty="0">
              <a:solidFill>
                <a:schemeClr val="tx1"/>
              </a:solidFill>
            </a:endParaRPr>
          </a:p>
        </p:txBody>
      </p:sp>
      <p:sp>
        <p:nvSpPr>
          <p:cNvPr id="15" name="Title Placeholder 1"/>
          <p:cNvSpPr>
            <a:spLocks noGrp="1"/>
          </p:cNvSpPr>
          <p:nvPr>
            <p:ph type="title"/>
          </p:nvPr>
        </p:nvSpPr>
        <p:spPr>
          <a:xfrm>
            <a:off x="379664" y="179143"/>
            <a:ext cx="8459536" cy="461665"/>
          </a:xfrm>
          <a:prstGeom prst="rect">
            <a:avLst/>
          </a:prstGeom>
        </p:spPr>
        <p:txBody>
          <a:bodyPr vert="horz" lIns="91440" tIns="45720" rIns="91440" bIns="45720" rtlCol="0" anchor="ctr">
            <a:noAutofit/>
          </a:bodyPr>
          <a:lstStyle>
            <a:lvl1pPr algn="l">
              <a:defRPr sz="2400" b="1"/>
            </a:lvl1pPr>
          </a:lstStyle>
          <a:p>
            <a:r>
              <a:rPr lang="en-US" dirty="0" smtClean="0"/>
              <a:t>Click to edit Master title style</a:t>
            </a:r>
            <a:endParaRPr lang="en-US" dirty="0"/>
          </a:p>
        </p:txBody>
      </p:sp>
    </p:spTree>
    <p:extLst>
      <p:ext uri="{BB962C8B-B14F-4D97-AF65-F5344CB8AC3E}">
        <p14:creationId xmlns:p14="http://schemas.microsoft.com/office/powerpoint/2010/main" val="106522411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cxnSp>
        <p:nvCxnSpPr>
          <p:cNvPr id="7" name="Straight Connector 6"/>
          <p:cNvCxnSpPr/>
          <p:nvPr/>
        </p:nvCxnSpPr>
        <p:spPr>
          <a:xfrm>
            <a:off x="247650" y="640808"/>
            <a:ext cx="8648700" cy="0"/>
          </a:xfrm>
          <a:prstGeom prst="line">
            <a:avLst/>
          </a:prstGeom>
          <a:ln w="1587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8" name="Slide Number Placeholder 6"/>
          <p:cNvSpPr txBox="1">
            <a:spLocks/>
          </p:cNvSpPr>
          <p:nvPr/>
        </p:nvSpPr>
        <p:spPr>
          <a:xfrm>
            <a:off x="6705600" y="6202150"/>
            <a:ext cx="2133600" cy="1825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mtClean="0">
                <a:solidFill>
                  <a:schemeClr val="tx1"/>
                </a:solidFill>
              </a:rPr>
              <a:pPr/>
              <a:t>‹#›</a:t>
            </a:fld>
            <a:endParaRPr lang="en-US" dirty="0">
              <a:solidFill>
                <a:schemeClr val="tx1"/>
              </a:solidFill>
            </a:endParaRPr>
          </a:p>
        </p:txBody>
      </p:sp>
      <p:sp>
        <p:nvSpPr>
          <p:cNvPr id="11" name="Title Placeholder 1"/>
          <p:cNvSpPr>
            <a:spLocks noGrp="1"/>
          </p:cNvSpPr>
          <p:nvPr>
            <p:ph type="title"/>
          </p:nvPr>
        </p:nvSpPr>
        <p:spPr>
          <a:xfrm>
            <a:off x="379663" y="179143"/>
            <a:ext cx="8458200" cy="461665"/>
          </a:xfrm>
          <a:prstGeom prst="rect">
            <a:avLst/>
          </a:prstGeom>
        </p:spPr>
        <p:txBody>
          <a:bodyPr vert="horz" lIns="91440" tIns="45720" rIns="91440" bIns="45720" rtlCol="0" anchor="ctr">
            <a:noAutofit/>
          </a:bodyPr>
          <a:lstStyle>
            <a:lvl1pPr algn="l">
              <a:defRPr sz="2400" b="1"/>
            </a:lvl1pPr>
          </a:lstStyle>
          <a:p>
            <a:r>
              <a:rPr lang="en-US" dirty="0" smtClean="0"/>
              <a:t>Click to edit Master title style</a:t>
            </a:r>
            <a:endParaRPr lang="en-US" dirty="0"/>
          </a:p>
        </p:txBody>
      </p:sp>
    </p:spTree>
    <p:extLst>
      <p:ext uri="{BB962C8B-B14F-4D97-AF65-F5344CB8AC3E}">
        <p14:creationId xmlns:p14="http://schemas.microsoft.com/office/powerpoint/2010/main" val="375278743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6"/>
          <p:cNvSpPr txBox="1">
            <a:spLocks/>
          </p:cNvSpPr>
          <p:nvPr/>
        </p:nvSpPr>
        <p:spPr>
          <a:xfrm>
            <a:off x="6705600" y="6068799"/>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29254022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371474"/>
            <a:ext cx="3008313" cy="8921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371474"/>
            <a:ext cx="5111750" cy="55832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26365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Slide Number Placeholder 6"/>
          <p:cNvSpPr txBox="1">
            <a:spLocks/>
          </p:cNvSpPr>
          <p:nvPr/>
        </p:nvSpPr>
        <p:spPr>
          <a:xfrm>
            <a:off x="6705600" y="6068799"/>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191084443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3" name="Rectangle 12"/>
          <p:cNvSpPr>
            <a:spLocks noChangeArrowheads="1"/>
          </p:cNvSpPr>
          <p:nvPr userDrawn="1"/>
        </p:nvSpPr>
        <p:spPr bwMode="auto">
          <a:xfrm>
            <a:off x="3429000" y="6511925"/>
            <a:ext cx="2514600" cy="457200"/>
          </a:xfrm>
          <a:prstGeom prst="rect">
            <a:avLst/>
          </a:prstGeom>
          <a:noFill/>
          <a:ln w="9525">
            <a:noFill/>
            <a:miter lim="800000"/>
            <a:headEnd/>
            <a:tailEnd/>
          </a:ln>
          <a:effectLst/>
        </p:spPr>
        <p:txBody>
          <a:bodyPr/>
          <a:lstStyle/>
          <a:p>
            <a:pPr algn="ctr">
              <a:defRPr/>
            </a:pPr>
            <a:endParaRPr lang="en-US" sz="1000" b="1" cap="all" dirty="0"/>
          </a:p>
        </p:txBody>
      </p:sp>
    </p:spTree>
    <p:extLst>
      <p:ext uri="{BB962C8B-B14F-4D97-AF65-F5344CB8AC3E}">
        <p14:creationId xmlns:p14="http://schemas.microsoft.com/office/powerpoint/2010/main" val="286384952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cxnSp>
        <p:nvCxnSpPr>
          <p:cNvPr id="7" name="Straight Connector 6"/>
          <p:cNvCxnSpPr/>
          <p:nvPr userDrawn="1"/>
        </p:nvCxnSpPr>
        <p:spPr>
          <a:xfrm>
            <a:off x="247650" y="640808"/>
            <a:ext cx="8648700" cy="0"/>
          </a:xfrm>
          <a:prstGeom prst="line">
            <a:avLst/>
          </a:prstGeom>
          <a:ln w="1587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6"/>
          <p:cNvSpPr txBox="1">
            <a:spLocks/>
          </p:cNvSpPr>
          <p:nvPr userDrawn="1"/>
        </p:nvSpPr>
        <p:spPr>
          <a:xfrm>
            <a:off x="6705600" y="6068799"/>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mtClean="0">
                <a:solidFill>
                  <a:schemeClr val="tx1"/>
                </a:solidFill>
              </a:rPr>
              <a:pPr/>
              <a:t>‹#›</a:t>
            </a:fld>
            <a:endParaRPr lang="en-US" dirty="0">
              <a:solidFill>
                <a:schemeClr val="tx1"/>
              </a:solidFill>
            </a:endParaRPr>
          </a:p>
        </p:txBody>
      </p:sp>
      <p:sp>
        <p:nvSpPr>
          <p:cNvPr id="13" name="Footer Placeholder 4"/>
          <p:cNvSpPr>
            <a:spLocks noGrp="1"/>
          </p:cNvSpPr>
          <p:nvPr>
            <p:ph type="ftr" sz="quarter" idx="3"/>
          </p:nvPr>
        </p:nvSpPr>
        <p:spPr>
          <a:xfrm>
            <a:off x="3124200" y="6194425"/>
            <a:ext cx="2895600" cy="199811"/>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Hello I'm a slide</a:t>
            </a:r>
            <a:endParaRPr lang="en-US" dirty="0"/>
          </a:p>
        </p:txBody>
      </p:sp>
    </p:spTree>
    <p:extLst>
      <p:ext uri="{BB962C8B-B14F-4D97-AF65-F5344CB8AC3E}">
        <p14:creationId xmlns:p14="http://schemas.microsoft.com/office/powerpoint/2010/main" val="340491095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47625" y="0"/>
            <a:ext cx="923925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3" name="Picture 12"/>
          <p:cNvPicPr>
            <a:picLocks/>
          </p:cNvPicPr>
          <p:nvPr userDrawn="1"/>
        </p:nvPicPr>
        <p:blipFill rotWithShape="1">
          <a:blip r:embed="rId12">
            <a:extLst>
              <a:ext uri="{28A0092B-C50C-407E-A947-70E740481C1C}">
                <a14:useLocalDpi xmlns:a14="http://schemas.microsoft.com/office/drawing/2010/main" val="0"/>
              </a:ext>
            </a:extLst>
          </a:blip>
          <a:srcRect t="-1" b="46868"/>
          <a:stretch/>
        </p:blipFill>
        <p:spPr>
          <a:xfrm>
            <a:off x="214884" y="0"/>
            <a:ext cx="8714232" cy="6858000"/>
          </a:xfrm>
          <a:prstGeom prst="rect">
            <a:avLst/>
          </a:prstGeom>
          <a:effectLst>
            <a:reflection stA="58000" endPos="1000" dir="5400000" sy="-100000" algn="bl" rotWithShape="0"/>
          </a:effectLst>
        </p:spPr>
      </p:pic>
      <p:pic>
        <p:nvPicPr>
          <p:cNvPr id="9" name="Picture 8" descr="ERCOT cmyk-01.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7650" y="6024691"/>
            <a:ext cx="817615" cy="346452"/>
          </a:xfrm>
          <a:prstGeom prst="rect">
            <a:avLst/>
          </a:prstGeom>
        </p:spPr>
      </p:pic>
      <p:sp>
        <p:nvSpPr>
          <p:cNvPr id="8" name="TextBox 7"/>
          <p:cNvSpPr txBox="1"/>
          <p:nvPr/>
        </p:nvSpPr>
        <p:spPr>
          <a:xfrm>
            <a:off x="1085849" y="6010274"/>
            <a:ext cx="6867526" cy="415498"/>
          </a:xfrm>
          <a:prstGeom prst="rect">
            <a:avLst/>
          </a:prstGeom>
          <a:noFill/>
        </p:spPr>
        <p:txBody>
          <a:bodyPr wrap="square" rtlCol="0">
            <a:spAutoFit/>
          </a:bodyPr>
          <a:lstStyle/>
          <a:p>
            <a:pPr algn="l"/>
            <a:endParaRPr lang="en-US" sz="1050" b="1" dirty="0" smtClean="0"/>
          </a:p>
          <a:p>
            <a:pPr algn="l"/>
            <a:r>
              <a:rPr lang="en-US" sz="1050" b="1" dirty="0" smtClean="0"/>
              <a:t>ERCOT</a:t>
            </a:r>
            <a:r>
              <a:rPr lang="en-US" sz="1050" b="1" baseline="0" dirty="0" smtClean="0"/>
              <a:t> PUBLIC</a:t>
            </a:r>
            <a:endParaRPr lang="en-US" sz="1050" b="1" dirty="0"/>
          </a:p>
        </p:txBody>
      </p:sp>
    </p:spTree>
    <p:extLst>
      <p:ext uri="{BB962C8B-B14F-4D97-AF65-F5344CB8AC3E}">
        <p14:creationId xmlns:p14="http://schemas.microsoft.com/office/powerpoint/2010/main" val="4158016387"/>
      </p:ext>
    </p:extLst>
  </p:cSld>
  <p:clrMap bg1="lt1" tx1="dk1" bg2="lt2" tx2="dk2" accent1="accent1" accent2="accent2" accent3="accent3" accent4="accent4" accent5="accent5" accent6="accent6" hlink="hlink" folHlink="folHlink"/>
  <p:sldLayoutIdLst>
    <p:sldLayoutId id="2147493490" r:id="rId1"/>
    <p:sldLayoutId id="2147493491" r:id="rId2"/>
    <p:sldLayoutId id="2147493492" r:id="rId3"/>
    <p:sldLayoutId id="2147493493" r:id="rId4"/>
    <p:sldLayoutId id="2147493494" r:id="rId5"/>
    <p:sldLayoutId id="2147493495" r:id="rId6"/>
    <p:sldLayoutId id="2147493496" r:id="rId7"/>
    <p:sldLayoutId id="2147493497" r:id="rId8"/>
    <p:sldLayoutId id="2147493501" r:id="rId9"/>
    <p:sldLayoutId id="2147493502" r:id="rId10"/>
  </p:sldLayoutIdLst>
  <p:timing>
    <p:tnLst>
      <p:par>
        <p:cTn id="1" dur="indefinite" restart="never" nodeType="tmRoot"/>
      </p:par>
    </p:tnLst>
  </p:timing>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47625" y="0"/>
            <a:ext cx="923925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p:cNvPicPr>
            <a:picLocks/>
          </p:cNvPicPr>
          <p:nvPr userDrawn="1"/>
        </p:nvPicPr>
        <p:blipFill rotWithShape="1">
          <a:blip r:embed="rId9">
            <a:extLst>
              <a:ext uri="{28A0092B-C50C-407E-A947-70E740481C1C}">
                <a14:useLocalDpi xmlns:a14="http://schemas.microsoft.com/office/drawing/2010/main" val="0"/>
              </a:ext>
            </a:extLst>
          </a:blip>
          <a:srcRect t="-1" b="46868"/>
          <a:stretch/>
        </p:blipFill>
        <p:spPr>
          <a:xfrm>
            <a:off x="214884" y="0"/>
            <a:ext cx="8714232" cy="6858000"/>
          </a:xfrm>
          <a:prstGeom prst="rect">
            <a:avLst/>
          </a:prstGeom>
          <a:effectLst>
            <a:reflection stA="58000" endPos="1000" dir="5400000" sy="-100000" algn="bl" rotWithShape="0"/>
          </a:effectLst>
        </p:spPr>
      </p:pic>
      <p:sp>
        <p:nvSpPr>
          <p:cNvPr id="4" name="Date Placeholder 3"/>
          <p:cNvSpPr>
            <a:spLocks noGrp="1"/>
          </p:cNvSpPr>
          <p:nvPr>
            <p:ph type="dt" sz="half" idx="2"/>
          </p:nvPr>
        </p:nvSpPr>
        <p:spPr>
          <a:xfrm>
            <a:off x="457200" y="5975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5975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Hello I'm a slide</a:t>
            </a:r>
            <a:endParaRPr lang="en-US" dirty="0"/>
          </a:p>
        </p:txBody>
      </p:sp>
      <p:sp>
        <p:nvSpPr>
          <p:cNvPr id="6" name="Slide Number Placeholder 5"/>
          <p:cNvSpPr>
            <a:spLocks noGrp="1"/>
          </p:cNvSpPr>
          <p:nvPr>
            <p:ph type="sldNum" sz="quarter" idx="4"/>
          </p:nvPr>
        </p:nvSpPr>
        <p:spPr>
          <a:xfrm>
            <a:off x="6553200" y="5975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E1B48D-6708-5141-8A45-C2E8F9E83312}" type="slidenum">
              <a:rPr lang="en-US" smtClean="0"/>
              <a:t>‹#›</a:t>
            </a:fld>
            <a:endParaRPr lang="en-US" dirty="0"/>
          </a:p>
        </p:txBody>
      </p:sp>
    </p:spTree>
    <p:extLst>
      <p:ext uri="{BB962C8B-B14F-4D97-AF65-F5344CB8AC3E}">
        <p14:creationId xmlns:p14="http://schemas.microsoft.com/office/powerpoint/2010/main" val="3663339703"/>
      </p:ext>
    </p:extLst>
  </p:cSld>
  <p:clrMap bg1="lt1" tx1="dk1" bg2="lt2" tx2="dk2" accent1="accent1" accent2="accent2" accent3="accent3" accent4="accent4" accent5="accent5" accent6="accent6" hlink="hlink" folHlink="folHlink"/>
  <p:sldLayoutIdLst>
    <p:sldLayoutId id="2147493474" r:id="rId1"/>
    <p:sldLayoutId id="2147493475" r:id="rId2"/>
    <p:sldLayoutId id="2147493499" r:id="rId3"/>
    <p:sldLayoutId id="2147493500" r:id="rId4"/>
    <p:sldLayoutId id="2147493503" r:id="rId5"/>
    <p:sldLayoutId id="2147493504" r:id="rId6"/>
    <p:sldLayoutId id="2147493505" r:id="rId7"/>
  </p:sldLayoutIdLst>
  <p:timing>
    <p:tnLst>
      <p:par>
        <p:cTn id="1" dur="indefinite" restart="never" nodeType="tmRoot"/>
      </p:par>
    </p:tnLst>
  </p:timing>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xml"/><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51.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03250" y="1498064"/>
            <a:ext cx="7727950" cy="4108093"/>
            <a:chOff x="603250" y="546100"/>
            <a:chExt cx="7727950" cy="4108093"/>
          </a:xfrm>
        </p:grpSpPr>
        <p:pic>
          <p:nvPicPr>
            <p:cNvPr id="9" name="Picture 8" descr="ERCOT cmyk-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250" y="546100"/>
              <a:ext cx="2457704" cy="1041400"/>
            </a:xfrm>
            <a:prstGeom prst="rect">
              <a:avLst/>
            </a:prstGeom>
          </p:spPr>
        </p:pic>
        <p:sp>
          <p:nvSpPr>
            <p:cNvPr id="10" name="TextBox 9"/>
            <p:cNvSpPr txBox="1"/>
            <p:nvPr/>
          </p:nvSpPr>
          <p:spPr>
            <a:xfrm>
              <a:off x="787400" y="2130425"/>
              <a:ext cx="7543800" cy="2523768"/>
            </a:xfrm>
            <a:prstGeom prst="rect">
              <a:avLst/>
            </a:prstGeom>
            <a:noFill/>
          </p:spPr>
          <p:txBody>
            <a:bodyPr wrap="square" rtlCol="0">
              <a:spAutoFit/>
            </a:bodyPr>
            <a:lstStyle/>
            <a:p>
              <a:r>
                <a:rPr lang="en-US" sz="2800" b="1" dirty="0" smtClean="0"/>
                <a:t>CEO Perspectives</a:t>
              </a:r>
            </a:p>
            <a:p>
              <a:endParaRPr lang="en-US" sz="2000" i="1" dirty="0" smtClean="0"/>
            </a:p>
            <a:p>
              <a:r>
                <a:rPr lang="en-US" sz="2000" i="1" dirty="0" smtClean="0"/>
                <a:t>Trip Doggett</a:t>
              </a:r>
            </a:p>
            <a:p>
              <a:r>
                <a:rPr lang="en-US" dirty="0" smtClean="0"/>
                <a:t>President &amp; CEO</a:t>
              </a:r>
            </a:p>
            <a:p>
              <a:r>
                <a:rPr lang="en-US" dirty="0" smtClean="0"/>
                <a:t>ERCOT</a:t>
              </a:r>
            </a:p>
            <a:p>
              <a:endParaRPr lang="en-US" dirty="0"/>
            </a:p>
            <a:p>
              <a:r>
                <a:rPr lang="en-US" b="1" i="1" dirty="0" smtClean="0"/>
                <a:t>2014 ERCOT Operations Training Seminar</a:t>
              </a:r>
            </a:p>
            <a:p>
              <a:r>
                <a:rPr lang="en-US" dirty="0" smtClean="0"/>
                <a:t>April 21, 2014</a:t>
              </a:r>
            </a:p>
          </p:txBody>
        </p:sp>
        <p:cxnSp>
          <p:nvCxnSpPr>
            <p:cNvPr id="13" name="Straight Connector 12"/>
            <p:cNvCxnSpPr/>
            <p:nvPr/>
          </p:nvCxnSpPr>
          <p:spPr>
            <a:xfrm flipV="1">
              <a:off x="787400" y="1852613"/>
              <a:ext cx="6286500" cy="12700"/>
            </a:xfrm>
            <a:prstGeom prst="line">
              <a:avLst/>
            </a:prstGeom>
            <a:ln>
              <a:solidFill>
                <a:srgbClr val="00385E"/>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2211650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 Retail Market in the United States and Canada</a:t>
            </a:r>
            <a:endParaRPr lang="en-US" dirty="0"/>
          </a:p>
        </p:txBody>
      </p:sp>
      <p:sp>
        <p:nvSpPr>
          <p:cNvPr id="9" name="Rectangle 8"/>
          <p:cNvSpPr/>
          <p:nvPr/>
        </p:nvSpPr>
        <p:spPr>
          <a:xfrm>
            <a:off x="485775" y="733947"/>
            <a:ext cx="4826454" cy="3400931"/>
          </a:xfrm>
          <a:prstGeom prst="rect">
            <a:avLst/>
          </a:prstGeom>
        </p:spPr>
        <p:txBody>
          <a:bodyPr wrap="square">
            <a:spAutoFit/>
          </a:bodyPr>
          <a:lstStyle/>
          <a:p>
            <a:r>
              <a:rPr lang="en-US" b="1" dirty="0">
                <a:solidFill>
                  <a:schemeClr val="accent3"/>
                </a:solidFill>
              </a:rPr>
              <a:t>ERCOT </a:t>
            </a:r>
            <a:r>
              <a:rPr lang="en-US" b="1" dirty="0" smtClean="0">
                <a:solidFill>
                  <a:schemeClr val="accent3"/>
                </a:solidFill>
              </a:rPr>
              <a:t>competitive retail market #1 </a:t>
            </a:r>
          </a:p>
          <a:p>
            <a:pPr>
              <a:spcAft>
                <a:spcPts val="600"/>
              </a:spcAft>
            </a:pPr>
            <a:r>
              <a:rPr lang="en-US" b="1" dirty="0" smtClean="0">
                <a:solidFill>
                  <a:schemeClr val="accent3"/>
                </a:solidFill>
              </a:rPr>
              <a:t>in </a:t>
            </a:r>
            <a:r>
              <a:rPr lang="en-US" b="1" dirty="0">
                <a:solidFill>
                  <a:schemeClr val="accent3"/>
                </a:solidFill>
              </a:rPr>
              <a:t>the United States and </a:t>
            </a:r>
            <a:r>
              <a:rPr lang="en-US" b="1" dirty="0" smtClean="0">
                <a:solidFill>
                  <a:schemeClr val="accent3"/>
                </a:solidFill>
              </a:rPr>
              <a:t>Canada seventh year in a row</a:t>
            </a:r>
            <a:endParaRPr lang="en-US" dirty="0"/>
          </a:p>
          <a:p>
            <a:pPr marL="228600" indent="-228600">
              <a:spcAft>
                <a:spcPts val="600"/>
              </a:spcAft>
              <a:buFont typeface="Arial" panose="020B0604020202020204" pitchFamily="34" charset="0"/>
              <a:buChar char="•"/>
            </a:pPr>
            <a:r>
              <a:rPr lang="en-US" sz="1600" dirty="0" smtClean="0"/>
              <a:t>Top rankings for both residential </a:t>
            </a:r>
            <a:r>
              <a:rPr lang="en-US" sz="1600" dirty="0"/>
              <a:t>and commercial/industrial </a:t>
            </a:r>
            <a:r>
              <a:rPr lang="en-US" sz="1600" dirty="0" smtClean="0"/>
              <a:t>retail markets in Texas </a:t>
            </a:r>
            <a:r>
              <a:rPr lang="en-US" sz="1200" dirty="0" smtClean="0"/>
              <a:t>(Annual Baseline Assessment of Choice in Canada </a:t>
            </a:r>
            <a:br>
              <a:rPr lang="en-US" sz="1200" dirty="0" smtClean="0"/>
            </a:br>
            <a:r>
              <a:rPr lang="en-US" sz="1200" dirty="0" smtClean="0"/>
              <a:t> and the United States*)</a:t>
            </a:r>
            <a:endParaRPr lang="en-US" sz="1200" i="1" dirty="0" smtClean="0"/>
          </a:p>
          <a:p>
            <a:pPr marL="228600" indent="-228600">
              <a:spcAft>
                <a:spcPts val="600"/>
              </a:spcAft>
              <a:buFont typeface="Arial" panose="020B0604020202020204" pitchFamily="34" charset="0"/>
              <a:buChar char="•"/>
            </a:pPr>
            <a:r>
              <a:rPr lang="en-US" sz="1600" dirty="0" smtClean="0"/>
              <a:t>Most product offerings (300+) among states assessed</a:t>
            </a:r>
          </a:p>
          <a:p>
            <a:pPr marL="228600" indent="-228600">
              <a:buFont typeface="Arial" panose="020B0604020202020204" pitchFamily="34" charset="0"/>
              <a:buChar char="•"/>
            </a:pPr>
            <a:r>
              <a:rPr lang="en-US" sz="1600" dirty="0" smtClean="0"/>
              <a:t>5.9 million residential customers taking competitive electric service</a:t>
            </a:r>
            <a:endParaRPr lang="en-US" sz="1600" dirty="0"/>
          </a:p>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7167" y="1039784"/>
            <a:ext cx="3516744" cy="2389216"/>
          </a:xfrm>
          <a:prstGeom prst="rect">
            <a:avLst/>
          </a:prstGeom>
          <a:noFill/>
          <a:ln w="9525">
            <a:noFill/>
            <a:miter lim="800000"/>
            <a:headEnd/>
            <a:tailEnd/>
          </a:ln>
          <a:effectLst>
            <a:outerShdw blurRad="152400" dist="50800" dir="5400000" algn="ctr" rotWithShape="0">
              <a:schemeClr val="tx1"/>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5107" y="3790951"/>
            <a:ext cx="3183836" cy="2282592"/>
          </a:xfrm>
          <a:prstGeom prst="rect">
            <a:avLst/>
          </a:prstGeom>
          <a:noFill/>
          <a:ln w="9525">
            <a:noFill/>
            <a:miter lim="800000"/>
            <a:headEnd/>
            <a:tailEnd/>
          </a:ln>
          <a:effectLst>
            <a:outerShdw blurRad="139700" dist="50800" dir="5400000" algn="ctr" rotWithShape="0">
              <a:srgbClr val="000000"/>
            </a:outerShdw>
          </a:effectLst>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4403" y="3790950"/>
            <a:ext cx="3152256" cy="2276314"/>
          </a:xfrm>
          <a:prstGeom prst="rect">
            <a:avLst/>
          </a:prstGeom>
          <a:noFill/>
          <a:ln>
            <a:noFill/>
          </a:ln>
          <a:effectLst>
            <a:outerShdw blurRad="127000" dist="508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341043" y="6124417"/>
            <a:ext cx="4451229" cy="253916"/>
          </a:xfrm>
          <a:prstGeom prst="rect">
            <a:avLst/>
          </a:prstGeom>
          <a:noFill/>
        </p:spPr>
        <p:txBody>
          <a:bodyPr wrap="square" rtlCol="0">
            <a:spAutoFit/>
          </a:bodyPr>
          <a:lstStyle/>
          <a:p>
            <a:pPr algn="ctr"/>
            <a:r>
              <a:rPr lang="en-US" sz="1050" i="1" dirty="0" smtClean="0"/>
              <a:t>*Published annually by Distributed Energy Financial Group, LLC</a:t>
            </a:r>
            <a:endParaRPr lang="en-US" sz="1050" i="1" dirty="0"/>
          </a:p>
        </p:txBody>
      </p:sp>
    </p:spTree>
    <p:extLst>
      <p:ext uri="{BB962C8B-B14F-4D97-AF65-F5344CB8AC3E}">
        <p14:creationId xmlns:p14="http://schemas.microsoft.com/office/powerpoint/2010/main" val="11972061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US" altLang="en-US" dirty="0" smtClean="0"/>
              <a:t>Retail Market Success through 2013</a:t>
            </a:r>
          </a:p>
        </p:txBody>
      </p:sp>
      <p:pic>
        <p:nvPicPr>
          <p:cNvPr id="1092" name="Picture 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025" y="668336"/>
            <a:ext cx="8145086" cy="5359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99489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8"/>
          <p:cNvSpPr>
            <a:spLocks noGrp="1"/>
          </p:cNvSpPr>
          <p:nvPr>
            <p:ph type="title"/>
          </p:nvPr>
        </p:nvSpPr>
        <p:spPr/>
        <p:txBody>
          <a:bodyPr/>
          <a:lstStyle/>
          <a:p>
            <a:pPr eaLnBrk="1" hangingPunct="1"/>
            <a:r>
              <a:rPr lang="en-US" altLang="en-US" smtClean="0"/>
              <a:t>Retail Market Activity</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727" y="640807"/>
            <a:ext cx="7960265" cy="5404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49077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Energy Use Comparison</a:t>
            </a:r>
            <a:endParaRPr lang="en-US" dirty="0"/>
          </a:p>
        </p:txBody>
      </p:sp>
      <p:grpSp>
        <p:nvGrpSpPr>
          <p:cNvPr id="15" name="Group 14"/>
          <p:cNvGrpSpPr/>
          <p:nvPr/>
        </p:nvGrpSpPr>
        <p:grpSpPr>
          <a:xfrm>
            <a:off x="-108270" y="1375803"/>
            <a:ext cx="9387307" cy="4106394"/>
            <a:chOff x="-108270" y="1421530"/>
            <a:chExt cx="9387307" cy="4106394"/>
          </a:xfrm>
        </p:grpSpPr>
        <p:grpSp>
          <p:nvGrpSpPr>
            <p:cNvPr id="14" name="Group 13"/>
            <p:cNvGrpSpPr/>
            <p:nvPr/>
          </p:nvGrpSpPr>
          <p:grpSpPr>
            <a:xfrm>
              <a:off x="-108270" y="1421530"/>
              <a:ext cx="3591040" cy="4106394"/>
              <a:chOff x="-108270" y="1385584"/>
              <a:chExt cx="3591040" cy="4106394"/>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70" y="1385584"/>
                <a:ext cx="3591040" cy="3465576"/>
              </a:xfrm>
              <a:prstGeom prst="rect">
                <a:avLst/>
              </a:prstGeom>
            </p:spPr>
          </p:pic>
          <p:sp>
            <p:nvSpPr>
              <p:cNvPr id="5" name="TextBox 4"/>
              <p:cNvSpPr txBox="1"/>
              <p:nvPr/>
            </p:nvSpPr>
            <p:spPr>
              <a:xfrm>
                <a:off x="529000" y="4968758"/>
                <a:ext cx="2316500" cy="523220"/>
              </a:xfrm>
              <a:prstGeom prst="rect">
                <a:avLst/>
              </a:prstGeom>
              <a:noFill/>
            </p:spPr>
            <p:txBody>
              <a:bodyPr wrap="square" rtlCol="0">
                <a:spAutoFit/>
              </a:bodyPr>
              <a:lstStyle/>
              <a:p>
                <a:pPr algn="ctr"/>
                <a:r>
                  <a:rPr lang="en-US" sz="1400" b="1" dirty="0" smtClean="0"/>
                  <a:t>Total energy consumed:</a:t>
                </a:r>
              </a:p>
              <a:p>
                <a:pPr algn="ctr"/>
                <a:r>
                  <a:rPr lang="en-US" sz="1400" smtClean="0"/>
                  <a:t>333,885,158 </a:t>
                </a:r>
                <a:r>
                  <a:rPr lang="en-US" sz="1400" dirty="0" err="1" smtClean="0"/>
                  <a:t>MWh</a:t>
                </a:r>
                <a:endParaRPr lang="en-US" sz="1400" dirty="0"/>
              </a:p>
            </p:txBody>
          </p:sp>
        </p:grpSp>
        <p:grpSp>
          <p:nvGrpSpPr>
            <p:cNvPr id="10" name="Group 9"/>
            <p:cNvGrpSpPr/>
            <p:nvPr/>
          </p:nvGrpSpPr>
          <p:grpSpPr>
            <a:xfrm>
              <a:off x="2791166" y="1421530"/>
              <a:ext cx="3591040" cy="4106394"/>
              <a:chOff x="2776480" y="1385584"/>
              <a:chExt cx="3591040" cy="4106394"/>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6480" y="1385584"/>
                <a:ext cx="3591040" cy="3465576"/>
              </a:xfrm>
              <a:prstGeom prst="rect">
                <a:avLst/>
              </a:prstGeom>
            </p:spPr>
          </p:pic>
          <p:sp>
            <p:nvSpPr>
              <p:cNvPr id="7" name="TextBox 6"/>
              <p:cNvSpPr txBox="1"/>
              <p:nvPr/>
            </p:nvSpPr>
            <p:spPr>
              <a:xfrm>
                <a:off x="3413750" y="4968758"/>
                <a:ext cx="2316500" cy="523220"/>
              </a:xfrm>
              <a:prstGeom prst="rect">
                <a:avLst/>
              </a:prstGeom>
              <a:noFill/>
            </p:spPr>
            <p:txBody>
              <a:bodyPr wrap="square" rtlCol="0">
                <a:spAutoFit/>
              </a:bodyPr>
              <a:lstStyle/>
              <a:p>
                <a:pPr algn="ctr"/>
                <a:r>
                  <a:rPr lang="en-US" sz="1400" b="1" dirty="0" smtClean="0"/>
                  <a:t>Total energy consumed:</a:t>
                </a:r>
              </a:p>
              <a:p>
                <a:pPr algn="ctr"/>
                <a:r>
                  <a:rPr lang="en-US" sz="1400" dirty="0" smtClean="0"/>
                  <a:t>324,859,701 </a:t>
                </a:r>
                <a:r>
                  <a:rPr lang="en-US" sz="1400" dirty="0" err="1" smtClean="0"/>
                  <a:t>MWh</a:t>
                </a:r>
                <a:endParaRPr lang="en-US" sz="1400" dirty="0"/>
              </a:p>
            </p:txBody>
          </p:sp>
        </p:grpSp>
        <p:grpSp>
          <p:nvGrpSpPr>
            <p:cNvPr id="6" name="Group 5"/>
            <p:cNvGrpSpPr/>
            <p:nvPr/>
          </p:nvGrpSpPr>
          <p:grpSpPr>
            <a:xfrm>
              <a:off x="5690601" y="1421530"/>
              <a:ext cx="3588436" cy="4077844"/>
              <a:chOff x="5690601" y="1414134"/>
              <a:chExt cx="3588436" cy="4077844"/>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0601" y="1414134"/>
                <a:ext cx="3588436" cy="3738296"/>
              </a:xfrm>
              <a:prstGeom prst="rect">
                <a:avLst/>
              </a:prstGeom>
            </p:spPr>
          </p:pic>
          <p:sp>
            <p:nvSpPr>
              <p:cNvPr id="8" name="TextBox 7"/>
              <p:cNvSpPr txBox="1"/>
              <p:nvPr/>
            </p:nvSpPr>
            <p:spPr>
              <a:xfrm>
                <a:off x="6362947" y="4968758"/>
                <a:ext cx="2316500" cy="523220"/>
              </a:xfrm>
              <a:prstGeom prst="rect">
                <a:avLst/>
              </a:prstGeom>
              <a:noFill/>
            </p:spPr>
            <p:txBody>
              <a:bodyPr wrap="square" rtlCol="0">
                <a:spAutoFit/>
              </a:bodyPr>
              <a:lstStyle/>
              <a:p>
                <a:pPr algn="ctr"/>
                <a:r>
                  <a:rPr lang="en-US" sz="1400" b="1" dirty="0" smtClean="0"/>
                  <a:t>Total energy consumed:</a:t>
                </a:r>
              </a:p>
              <a:p>
                <a:pPr algn="ctr"/>
                <a:r>
                  <a:rPr lang="en-US" sz="1400" dirty="0" smtClean="0"/>
                  <a:t>331,624,102 </a:t>
                </a:r>
                <a:r>
                  <a:rPr lang="en-US" sz="1400" dirty="0" err="1" smtClean="0"/>
                  <a:t>MWh</a:t>
                </a:r>
                <a:endParaRPr lang="en-US" sz="1400" dirty="0"/>
              </a:p>
            </p:txBody>
          </p:sp>
        </p:grpSp>
      </p:grpSp>
    </p:spTree>
    <p:extLst>
      <p:ext uri="{BB962C8B-B14F-4D97-AF65-F5344CB8AC3E}">
        <p14:creationId xmlns:p14="http://schemas.microsoft.com/office/powerpoint/2010/main" val="16969307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8974" y="724745"/>
            <a:ext cx="6996137" cy="5342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Wind Generation </a:t>
            </a:r>
            <a:r>
              <a:rPr lang="en-US" dirty="0" smtClean="0"/>
              <a:t>Capacity – </a:t>
            </a:r>
            <a:r>
              <a:rPr lang="en-US" dirty="0" smtClean="0">
                <a:solidFill>
                  <a:srgbClr val="005386"/>
                </a:solidFill>
              </a:rPr>
              <a:t>March 2014</a:t>
            </a:r>
            <a:endParaRPr lang="en-US" dirty="0">
              <a:solidFill>
                <a:srgbClr val="005386"/>
              </a:solidFill>
            </a:endParaRPr>
          </a:p>
        </p:txBody>
      </p:sp>
      <p:sp>
        <p:nvSpPr>
          <p:cNvPr id="5" name="TextBox 4"/>
          <p:cNvSpPr txBox="1"/>
          <p:nvPr/>
        </p:nvSpPr>
        <p:spPr>
          <a:xfrm>
            <a:off x="2222798" y="2161045"/>
            <a:ext cx="3144296" cy="1041311"/>
          </a:xfrm>
          <a:prstGeom prst="rect">
            <a:avLst/>
          </a:prstGeom>
          <a:solidFill>
            <a:schemeClr val="bg1"/>
          </a:solidFill>
        </p:spPr>
        <p:txBody>
          <a:bodyPr wrap="square" rtlCol="0">
            <a:spAutoFit/>
          </a:bodyPr>
          <a:lstStyle/>
          <a:p>
            <a:pPr marL="182880" indent="-125413">
              <a:spcAft>
                <a:spcPts val="400"/>
              </a:spcAft>
              <a:buFont typeface="Arial" pitchFamily="34" charset="0"/>
              <a:buChar char="•"/>
            </a:pPr>
            <a:r>
              <a:rPr lang="en-US" sz="1100" dirty="0" smtClean="0"/>
              <a:t>Texas is #1 in the U.S. in wind capacity.</a:t>
            </a:r>
          </a:p>
          <a:p>
            <a:pPr marL="182880" indent="-125413">
              <a:spcAft>
                <a:spcPts val="400"/>
              </a:spcAft>
              <a:buFont typeface="Arial" pitchFamily="34" charset="0"/>
              <a:buChar char="•"/>
            </a:pPr>
            <a:r>
              <a:rPr lang="en-US" sz="1100" dirty="0" smtClean="0"/>
              <a:t>Our capacity is more than </a:t>
            </a:r>
            <a:r>
              <a:rPr lang="en-US" sz="1100" i="1" dirty="0" smtClean="0"/>
              <a:t>twice </a:t>
            </a:r>
            <a:r>
              <a:rPr lang="en-US" sz="1100" dirty="0" smtClean="0"/>
              <a:t>the amount of #2 (California)</a:t>
            </a:r>
          </a:p>
          <a:p>
            <a:pPr marL="182880" indent="-125413">
              <a:spcAft>
                <a:spcPts val="400"/>
              </a:spcAft>
              <a:buFont typeface="Arial" pitchFamily="34" charset="0"/>
              <a:buChar char="•"/>
            </a:pPr>
            <a:r>
              <a:rPr lang="en-US" sz="1100" dirty="0" smtClean="0"/>
              <a:t>If Texas were a separate country, we’d be #6 in the world in wind generation capacity.</a:t>
            </a:r>
          </a:p>
        </p:txBody>
      </p:sp>
    </p:spTree>
    <p:extLst>
      <p:ext uri="{BB962C8B-B14F-4D97-AF65-F5344CB8AC3E}">
        <p14:creationId xmlns:p14="http://schemas.microsoft.com/office/powerpoint/2010/main" val="17315354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95400" y="2736053"/>
            <a:ext cx="6553200" cy="1385895"/>
            <a:chOff x="1295400" y="2799182"/>
            <a:chExt cx="6553200" cy="1385895"/>
          </a:xfrm>
        </p:grpSpPr>
        <p:sp>
          <p:nvSpPr>
            <p:cNvPr id="5" name="TextBox 4"/>
            <p:cNvSpPr txBox="1"/>
            <p:nvPr/>
          </p:nvSpPr>
          <p:spPr>
            <a:xfrm>
              <a:off x="1295400" y="3199742"/>
              <a:ext cx="6553200" cy="584775"/>
            </a:xfrm>
            <a:prstGeom prst="rect">
              <a:avLst/>
            </a:prstGeom>
            <a:noFill/>
          </p:spPr>
          <p:txBody>
            <a:bodyPr wrap="square" rtlCol="0">
              <a:spAutoFit/>
            </a:bodyPr>
            <a:lstStyle/>
            <a:p>
              <a:pPr algn="ctr"/>
              <a:r>
                <a:rPr lang="en-US" sz="3200" b="1" dirty="0" smtClean="0"/>
                <a:t>Load Forecast</a:t>
              </a:r>
              <a:endParaRPr lang="en-US" b="1" dirty="0" smtClean="0"/>
            </a:p>
          </p:txBody>
        </p:sp>
        <p:cxnSp>
          <p:nvCxnSpPr>
            <p:cNvPr id="8" name="Straight Connector 7"/>
            <p:cNvCxnSpPr/>
            <p:nvPr/>
          </p:nvCxnSpPr>
          <p:spPr>
            <a:xfrm>
              <a:off x="1428750" y="2799182"/>
              <a:ext cx="6286500" cy="0"/>
            </a:xfrm>
            <a:prstGeom prst="line">
              <a:avLst/>
            </a:prstGeom>
            <a:ln>
              <a:solidFill>
                <a:srgbClr val="00385E"/>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438275" y="4185077"/>
              <a:ext cx="6286500" cy="0"/>
            </a:xfrm>
            <a:prstGeom prst="line">
              <a:avLst/>
            </a:prstGeom>
            <a:ln>
              <a:solidFill>
                <a:srgbClr val="00385E"/>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8459538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3432" y="1444262"/>
            <a:ext cx="6132703" cy="3845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sz="2000" dirty="0" smtClean="0"/>
              <a:t>Economic Growth based Peak Demand Forecast</a:t>
            </a:r>
            <a:endParaRPr lang="en-US" sz="2000" dirty="0">
              <a:solidFill>
                <a:srgbClr val="005386"/>
              </a:solidFill>
            </a:endParaRPr>
          </a:p>
        </p:txBody>
      </p:sp>
      <p:sp>
        <p:nvSpPr>
          <p:cNvPr id="3" name="Rectangle 2"/>
          <p:cNvSpPr/>
          <p:nvPr/>
        </p:nvSpPr>
        <p:spPr>
          <a:xfrm>
            <a:off x="2262464" y="784098"/>
            <a:ext cx="4514640" cy="523220"/>
          </a:xfrm>
          <a:prstGeom prst="rect">
            <a:avLst/>
          </a:prstGeom>
        </p:spPr>
        <p:txBody>
          <a:bodyPr wrap="square">
            <a:spAutoFit/>
          </a:bodyPr>
          <a:lstStyle/>
          <a:p>
            <a:pPr algn="ctr"/>
            <a:r>
              <a:rPr lang="en-US" sz="1400" b="1" dirty="0" smtClean="0"/>
              <a:t>Will Peak </a:t>
            </a:r>
            <a:r>
              <a:rPr lang="en-US" sz="1400" b="1" dirty="0"/>
              <a:t>D</a:t>
            </a:r>
            <a:r>
              <a:rPr lang="en-US" sz="1400" b="1" dirty="0" smtClean="0"/>
              <a:t>emand grow nearly twice as fast over the next 10 years compared to the prior 10 years?</a:t>
            </a:r>
          </a:p>
        </p:txBody>
      </p:sp>
      <p:sp>
        <p:nvSpPr>
          <p:cNvPr id="4" name="TextBox 3"/>
          <p:cNvSpPr txBox="1"/>
          <p:nvPr/>
        </p:nvSpPr>
        <p:spPr>
          <a:xfrm>
            <a:off x="1903043" y="1727718"/>
            <a:ext cx="2616740" cy="430887"/>
          </a:xfrm>
          <a:prstGeom prst="rect">
            <a:avLst/>
          </a:prstGeom>
          <a:noFill/>
        </p:spPr>
        <p:txBody>
          <a:bodyPr wrap="square" rtlCol="0">
            <a:spAutoFit/>
          </a:bodyPr>
          <a:lstStyle/>
          <a:p>
            <a:pPr algn="ctr"/>
            <a:r>
              <a:rPr lang="en-US" sz="1100" b="1" dirty="0" smtClean="0"/>
              <a:t>10-year average annual compound growth rate in Peak Demand</a:t>
            </a:r>
            <a:endParaRPr lang="en-US" sz="1100" b="1" dirty="0"/>
          </a:p>
        </p:txBody>
      </p:sp>
      <p:sp>
        <p:nvSpPr>
          <p:cNvPr id="9" name="TextBox 8"/>
          <p:cNvSpPr txBox="1"/>
          <p:nvPr/>
        </p:nvSpPr>
        <p:spPr>
          <a:xfrm>
            <a:off x="1936839" y="5390523"/>
            <a:ext cx="5165890" cy="523220"/>
          </a:xfrm>
          <a:prstGeom prst="rect">
            <a:avLst/>
          </a:prstGeom>
          <a:noFill/>
        </p:spPr>
        <p:txBody>
          <a:bodyPr wrap="square" rtlCol="0">
            <a:spAutoFit/>
          </a:bodyPr>
          <a:lstStyle/>
          <a:p>
            <a:pPr algn="ctr"/>
            <a:r>
              <a:rPr lang="en-US" sz="1400" dirty="0" smtClean="0"/>
              <a:t>2011 forecast based on Moody’s base scenario (2012 – 2021)</a:t>
            </a:r>
          </a:p>
          <a:p>
            <a:pPr algn="ctr"/>
            <a:r>
              <a:rPr lang="en-US" sz="1400" dirty="0" smtClean="0"/>
              <a:t>2012 forecast based on Moody’s low scenario (2013 – 2022)</a:t>
            </a:r>
            <a:endParaRPr lang="en-US" sz="1400" dirty="0"/>
          </a:p>
        </p:txBody>
      </p:sp>
    </p:spTree>
    <p:extLst>
      <p:ext uri="{BB962C8B-B14F-4D97-AF65-F5344CB8AC3E}">
        <p14:creationId xmlns:p14="http://schemas.microsoft.com/office/powerpoint/2010/main" val="32627508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tabLst>
                <a:tab pos="5888038" algn="dec"/>
              </a:tabLst>
            </a:pPr>
            <a:r>
              <a:rPr lang="en-US" dirty="0" smtClean="0"/>
              <a:t>National trends</a:t>
            </a:r>
            <a:endParaRPr lang="en-US" dirty="0"/>
          </a:p>
        </p:txBody>
      </p:sp>
      <p:sp>
        <p:nvSpPr>
          <p:cNvPr id="10" name="Content Placeholder 2"/>
          <p:cNvSpPr txBox="1">
            <a:spLocks/>
          </p:cNvSpPr>
          <p:nvPr/>
        </p:nvSpPr>
        <p:spPr>
          <a:xfrm>
            <a:off x="457200" y="912564"/>
            <a:ext cx="8229600" cy="51816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Font typeface="Arial"/>
              <a:buNone/>
            </a:pPr>
            <a:endParaRPr lang="en-US" sz="1200" dirty="0" smtClean="0"/>
          </a:p>
          <a:p>
            <a:pPr marL="457200" lvl="1" indent="0">
              <a:buFont typeface="Arial"/>
              <a:buNone/>
            </a:pPr>
            <a:endParaRPr lang="en-US" sz="1200" dirty="0" smtClean="0"/>
          </a:p>
          <a:p>
            <a:pPr lvl="1"/>
            <a:endParaRPr lang="en-US" dirty="0"/>
          </a:p>
        </p:txBody>
      </p:sp>
      <p:pic>
        <p:nvPicPr>
          <p:cNvPr id="4" name="Picture 3" descr="quan2.pdf - Adobe Reader"/>
          <p:cNvPicPr>
            <a:picLocks noChangeAspect="1"/>
          </p:cNvPicPr>
          <p:nvPr/>
        </p:nvPicPr>
        <p:blipFill rotWithShape="1">
          <a:blip r:embed="rId3">
            <a:extLst>
              <a:ext uri="{28A0092B-C50C-407E-A947-70E740481C1C}">
                <a14:useLocalDpi xmlns:a14="http://schemas.microsoft.com/office/drawing/2010/main" val="0"/>
              </a:ext>
            </a:extLst>
          </a:blip>
          <a:srcRect l="3668" t="16026" r="6705" b="2175"/>
          <a:stretch/>
        </p:blipFill>
        <p:spPr>
          <a:xfrm>
            <a:off x="240632" y="663687"/>
            <a:ext cx="8597231" cy="4856618"/>
          </a:xfrm>
          <a:prstGeom prst="rect">
            <a:avLst/>
          </a:prstGeom>
        </p:spPr>
      </p:pic>
      <p:sp>
        <p:nvSpPr>
          <p:cNvPr id="5" name="Rectangle 4"/>
          <p:cNvSpPr/>
          <p:nvPr/>
        </p:nvSpPr>
        <p:spPr>
          <a:xfrm>
            <a:off x="221381" y="5523384"/>
            <a:ext cx="8616481" cy="369332"/>
          </a:xfrm>
          <a:prstGeom prst="rect">
            <a:avLst/>
          </a:prstGeom>
        </p:spPr>
        <p:txBody>
          <a:bodyPr wrap="square">
            <a:spAutoFit/>
          </a:bodyPr>
          <a:lstStyle/>
          <a:p>
            <a:r>
              <a:rPr lang="en-US" i="1" dirty="0"/>
              <a:t>Source: </a:t>
            </a:r>
            <a:r>
              <a:rPr lang="en-US" i="1" dirty="0" smtClean="0"/>
              <a:t>Energy Trends Benchmarking Survey 2013, Mark Quan, </a:t>
            </a:r>
            <a:r>
              <a:rPr lang="en-US" i="1" dirty="0"/>
              <a:t>November, 2013</a:t>
            </a:r>
            <a:endParaRPr lang="en-US" dirty="0"/>
          </a:p>
        </p:txBody>
      </p:sp>
    </p:spTree>
    <p:extLst>
      <p:ext uri="{BB962C8B-B14F-4D97-AF65-F5344CB8AC3E}">
        <p14:creationId xmlns:p14="http://schemas.microsoft.com/office/powerpoint/2010/main" val="26895482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dirty="0" smtClean="0"/>
              <a:t>Changing Relation Between Load and Nonfarm Employment</a:t>
            </a:r>
            <a:endParaRPr lang="en-US" sz="2200" dirty="0"/>
          </a:p>
        </p:txBody>
      </p:sp>
      <p:sp>
        <p:nvSpPr>
          <p:cNvPr id="10" name="Content Placeholder 2"/>
          <p:cNvSpPr txBox="1">
            <a:spLocks/>
          </p:cNvSpPr>
          <p:nvPr/>
        </p:nvSpPr>
        <p:spPr>
          <a:xfrm>
            <a:off x="457200" y="912564"/>
            <a:ext cx="8229600" cy="510929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b="1" dirty="0" smtClean="0"/>
              <a:t>Price responsive load</a:t>
            </a:r>
          </a:p>
          <a:p>
            <a:pPr lvl="1"/>
            <a:r>
              <a:rPr lang="en-US" sz="1800" dirty="0" smtClean="0"/>
              <a:t>Combination of 2011 scarcity pricing and PUC’s decision to increase System-Wide Offer Caps is changing behavior:</a:t>
            </a:r>
          </a:p>
          <a:p>
            <a:pPr lvl="2"/>
            <a:r>
              <a:rPr lang="en-US" sz="1500" dirty="0" smtClean="0"/>
              <a:t>Commercial </a:t>
            </a:r>
            <a:r>
              <a:rPr lang="en-US" sz="1500" dirty="0"/>
              <a:t>&amp; industrial </a:t>
            </a:r>
            <a:r>
              <a:rPr lang="en-US" sz="1500" dirty="0" smtClean="0"/>
              <a:t>loads with prices indexed </a:t>
            </a:r>
            <a:r>
              <a:rPr lang="en-US" sz="1500" dirty="0"/>
              <a:t>to </a:t>
            </a:r>
            <a:r>
              <a:rPr lang="en-US" sz="1500" dirty="0" smtClean="0"/>
              <a:t>the ERCOT wholesale market are increasing their price response flexibility</a:t>
            </a:r>
          </a:p>
          <a:p>
            <a:pPr lvl="2"/>
            <a:r>
              <a:rPr lang="en-US" sz="1500" dirty="0" smtClean="0"/>
              <a:t>Load-serving entities (LSE) are investing in demand response as insurance against wholesale market exposure</a:t>
            </a:r>
          </a:p>
          <a:p>
            <a:pPr lvl="1"/>
            <a:r>
              <a:rPr lang="en-US" sz="1800" dirty="0" smtClean="0"/>
              <a:t>ERCOT Staff, working with LSEs, are attempting to quantify this behavior; starting with summer 2013 data</a:t>
            </a:r>
          </a:p>
          <a:p>
            <a:pPr lvl="1"/>
            <a:r>
              <a:rPr lang="en-US" sz="1800" dirty="0" smtClean="0"/>
              <a:t>4 CP impact </a:t>
            </a:r>
          </a:p>
          <a:p>
            <a:pPr lvl="1"/>
            <a:endParaRPr lang="en-US" sz="1600" dirty="0" smtClean="0"/>
          </a:p>
          <a:p>
            <a:r>
              <a:rPr lang="en-US" sz="2200" b="1" dirty="0" smtClean="0"/>
              <a:t>Energy efficiency upgrades</a:t>
            </a:r>
          </a:p>
          <a:p>
            <a:pPr lvl="1"/>
            <a:r>
              <a:rPr lang="en-US" sz="1800" dirty="0" smtClean="0"/>
              <a:t>Energy Star appliances</a:t>
            </a:r>
          </a:p>
          <a:p>
            <a:pPr lvl="1"/>
            <a:r>
              <a:rPr lang="en-US" sz="1800" dirty="0" smtClean="0"/>
              <a:t>Conversions to CFL and LED lighting</a:t>
            </a:r>
          </a:p>
        </p:txBody>
      </p:sp>
    </p:spTree>
    <p:extLst>
      <p:ext uri="{BB962C8B-B14F-4D97-AF65-F5344CB8AC3E}">
        <p14:creationId xmlns:p14="http://schemas.microsoft.com/office/powerpoint/2010/main" val="15278920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2012 Summer Peak - 4 CP &amp; Price Response Impacts (June 26)</a:t>
            </a:r>
            <a:endParaRPr lang="en-US" sz="2000" dirty="0"/>
          </a:p>
        </p:txBody>
      </p:sp>
      <p:sp>
        <p:nvSpPr>
          <p:cNvPr id="6" name="TextBox 5"/>
          <p:cNvSpPr txBox="1"/>
          <p:nvPr/>
        </p:nvSpPr>
        <p:spPr>
          <a:xfrm>
            <a:off x="7157152" y="4304510"/>
            <a:ext cx="1347537" cy="400110"/>
          </a:xfrm>
          <a:prstGeom prst="rect">
            <a:avLst/>
          </a:prstGeom>
          <a:noFill/>
        </p:spPr>
        <p:txBody>
          <a:bodyPr wrap="square" rtlCol="0">
            <a:spAutoFit/>
          </a:bodyPr>
          <a:lstStyle/>
          <a:p>
            <a:r>
              <a:rPr lang="en-US" sz="1000" b="1" dirty="0" smtClean="0"/>
              <a:t>4 CP &amp; Price Response Impacts</a:t>
            </a:r>
            <a:endParaRPr lang="en-US" sz="1000" b="1" dirty="0"/>
          </a:p>
        </p:txBody>
      </p:sp>
      <p:cxnSp>
        <p:nvCxnSpPr>
          <p:cNvPr id="14" name="Straight Arrow Connector 13"/>
          <p:cNvCxnSpPr/>
          <p:nvPr/>
        </p:nvCxnSpPr>
        <p:spPr>
          <a:xfrm>
            <a:off x="7158225" y="4109156"/>
            <a:ext cx="9625" cy="1016832"/>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615747" y="1499244"/>
            <a:ext cx="3082810" cy="1200329"/>
          </a:xfrm>
          <a:prstGeom prst="rect">
            <a:avLst/>
          </a:prstGeom>
          <a:noFill/>
        </p:spPr>
        <p:txBody>
          <a:bodyPr wrap="square" rtlCol="0">
            <a:spAutoFit/>
          </a:bodyPr>
          <a:lstStyle/>
          <a:p>
            <a:pPr marL="182880" indent="-182880">
              <a:buFont typeface="Arial" pitchFamily="34" charset="0"/>
              <a:buChar char="•"/>
            </a:pPr>
            <a:r>
              <a:rPr lang="en-US" sz="1200" dirty="0" smtClean="0"/>
              <a:t>Impacts shown are based on aggregated transmission load values for ~430 premises</a:t>
            </a:r>
            <a:endParaRPr lang="en-US" sz="1200" dirty="0" smtClean="0">
              <a:solidFill>
                <a:srgbClr val="FF0000"/>
              </a:solidFill>
            </a:endParaRPr>
          </a:p>
          <a:p>
            <a:endParaRPr lang="en-US" sz="1200" dirty="0" smtClean="0"/>
          </a:p>
          <a:p>
            <a:pPr marL="182880" indent="-182880">
              <a:buFont typeface="Arial" pitchFamily="34" charset="0"/>
              <a:buChar char="•"/>
            </a:pPr>
            <a:r>
              <a:rPr lang="en-US" sz="1200" dirty="0" smtClean="0"/>
              <a:t>Not estimated based on an analysis of individual premises</a:t>
            </a:r>
          </a:p>
        </p:txBody>
      </p:sp>
      <p:sp>
        <p:nvSpPr>
          <p:cNvPr id="11" name="TextBox 10"/>
          <p:cNvSpPr txBox="1"/>
          <p:nvPr/>
        </p:nvSpPr>
        <p:spPr>
          <a:xfrm>
            <a:off x="481622" y="3819552"/>
            <a:ext cx="3677185" cy="1877437"/>
          </a:xfrm>
          <a:prstGeom prst="rect">
            <a:avLst/>
          </a:prstGeom>
          <a:noFill/>
        </p:spPr>
        <p:txBody>
          <a:bodyPr wrap="square" rtlCol="0">
            <a:spAutoFit/>
          </a:bodyPr>
          <a:lstStyle/>
          <a:p>
            <a:pPr marL="182880" indent="-182880">
              <a:spcAft>
                <a:spcPts val="1200"/>
              </a:spcAft>
              <a:buFont typeface="Arial" pitchFamily="34" charset="0"/>
              <a:buChar char="•"/>
            </a:pPr>
            <a:r>
              <a:rPr lang="en-US" sz="1200" dirty="0" smtClean="0"/>
              <a:t>Difference represents the 4 CP &amp; Price Response impacts of ~ 900 MW on an aggregated basis</a:t>
            </a:r>
          </a:p>
          <a:p>
            <a:pPr marL="182880" indent="-182880">
              <a:spcAft>
                <a:spcPts val="1200"/>
              </a:spcAft>
              <a:buFont typeface="Arial" pitchFamily="34" charset="0"/>
              <a:buChar char="•"/>
            </a:pPr>
            <a:r>
              <a:rPr lang="en-US" sz="1200" dirty="0" smtClean="0"/>
              <a:t>Transmission charges based on 4CP usage apply to Munis, Co-ops, and Loads with &gt;700 kW of peak demand in retail choice areas.</a:t>
            </a:r>
          </a:p>
          <a:p>
            <a:pPr marL="182880" indent="-182880">
              <a:spcAft>
                <a:spcPts val="1200"/>
              </a:spcAft>
              <a:buFont typeface="Arial" pitchFamily="34" charset="0"/>
              <a:buChar char="•"/>
            </a:pPr>
            <a:r>
              <a:rPr lang="en-US" sz="1200" dirty="0" smtClean="0"/>
              <a:t>This data is an example of observed 4CP and price response impacts. </a:t>
            </a:r>
            <a:endParaRPr lang="en-US" sz="9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532" y="694347"/>
            <a:ext cx="5139456" cy="2810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5931" y="3366976"/>
            <a:ext cx="4395255" cy="2782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78543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95400" y="2736053"/>
            <a:ext cx="6553200" cy="1385895"/>
            <a:chOff x="1295400" y="2799182"/>
            <a:chExt cx="6553200" cy="1385895"/>
          </a:xfrm>
        </p:grpSpPr>
        <p:sp>
          <p:nvSpPr>
            <p:cNvPr id="5" name="TextBox 4"/>
            <p:cNvSpPr txBox="1"/>
            <p:nvPr/>
          </p:nvSpPr>
          <p:spPr>
            <a:xfrm>
              <a:off x="1295400" y="3199742"/>
              <a:ext cx="6553200" cy="584775"/>
            </a:xfrm>
            <a:prstGeom prst="rect">
              <a:avLst/>
            </a:prstGeom>
            <a:noFill/>
          </p:spPr>
          <p:txBody>
            <a:bodyPr wrap="square" rtlCol="0">
              <a:spAutoFit/>
            </a:bodyPr>
            <a:lstStyle/>
            <a:p>
              <a:pPr algn="ctr"/>
              <a:r>
                <a:rPr lang="en-US" sz="3200" b="1" dirty="0" smtClean="0"/>
                <a:t>Opening Remarks</a:t>
              </a:r>
              <a:endParaRPr lang="en-US" b="1" dirty="0" smtClean="0"/>
            </a:p>
          </p:txBody>
        </p:sp>
        <p:cxnSp>
          <p:nvCxnSpPr>
            <p:cNvPr id="8" name="Straight Connector 7"/>
            <p:cNvCxnSpPr/>
            <p:nvPr/>
          </p:nvCxnSpPr>
          <p:spPr>
            <a:xfrm>
              <a:off x="1428750" y="2799182"/>
              <a:ext cx="6286500" cy="0"/>
            </a:xfrm>
            <a:prstGeom prst="line">
              <a:avLst/>
            </a:prstGeom>
            <a:ln>
              <a:solidFill>
                <a:srgbClr val="00385E"/>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438275" y="4185077"/>
              <a:ext cx="6286500" cy="0"/>
            </a:xfrm>
            <a:prstGeom prst="line">
              <a:avLst/>
            </a:prstGeom>
            <a:ln>
              <a:solidFill>
                <a:srgbClr val="00385E"/>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107309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Load Forecasting Review Process</a:t>
            </a:r>
            <a:endParaRPr lang="en-US" dirty="0"/>
          </a:p>
        </p:txBody>
      </p:sp>
      <p:sp>
        <p:nvSpPr>
          <p:cNvPr id="4" name="Rectangle 3"/>
          <p:cNvSpPr/>
          <p:nvPr/>
        </p:nvSpPr>
        <p:spPr>
          <a:xfrm>
            <a:off x="496111" y="1119963"/>
            <a:ext cx="7835914" cy="4260111"/>
          </a:xfrm>
          <a:prstGeom prst="rect">
            <a:avLst/>
          </a:prstGeom>
        </p:spPr>
        <p:txBody>
          <a:bodyPr wrap="square">
            <a:noAutofit/>
          </a:bodyPr>
          <a:lstStyle/>
          <a:p>
            <a:pPr marL="285750" indent="-285750">
              <a:spcBef>
                <a:spcPts val="1800"/>
              </a:spcBef>
              <a:buFont typeface="Arial" panose="020B0604020202020204" pitchFamily="34" charset="0"/>
              <a:buChar char="•"/>
            </a:pPr>
            <a:r>
              <a:rPr lang="en-US" sz="1700" dirty="0"/>
              <a:t>ERCOT staff </a:t>
            </a:r>
            <a:r>
              <a:rPr lang="en-US" sz="1700" dirty="0" smtClean="0"/>
              <a:t>developed </a:t>
            </a:r>
            <a:r>
              <a:rPr lang="en-US" sz="1700" dirty="0"/>
              <a:t>a methodology for the load forecast that is different from what has been used in </a:t>
            </a:r>
            <a:r>
              <a:rPr lang="en-US" sz="1700" dirty="0" smtClean="0"/>
              <a:t>recent years</a:t>
            </a:r>
          </a:p>
          <a:p>
            <a:pPr marL="285750" indent="-285750">
              <a:spcBef>
                <a:spcPts val="1800"/>
              </a:spcBef>
              <a:buFont typeface="Arial" panose="020B0604020202020204" pitchFamily="34" charset="0"/>
              <a:buChar char="•"/>
            </a:pPr>
            <a:r>
              <a:rPr lang="en-US" sz="1700" dirty="0" smtClean="0"/>
              <a:t>The new methodology is different from what any other ISO is using today</a:t>
            </a:r>
            <a:endParaRPr lang="en-US" sz="1700" dirty="0"/>
          </a:p>
          <a:p>
            <a:pPr marL="285750" indent="-285750">
              <a:spcBef>
                <a:spcPts val="1800"/>
              </a:spcBef>
              <a:buFont typeface="Arial" panose="020B0604020202020204" pitchFamily="34" charset="0"/>
              <a:buChar char="•"/>
            </a:pPr>
            <a:r>
              <a:rPr lang="en-US" sz="1700" dirty="0"/>
              <a:t>The </a:t>
            </a:r>
            <a:r>
              <a:rPr lang="en-US" sz="1700" dirty="0" smtClean="0"/>
              <a:t>new methodology represented </a:t>
            </a:r>
            <a:r>
              <a:rPr lang="en-US" sz="1700" dirty="0"/>
              <a:t>a significant </a:t>
            </a:r>
            <a:r>
              <a:rPr lang="en-US" sz="1700" dirty="0" smtClean="0"/>
              <a:t>change </a:t>
            </a:r>
            <a:r>
              <a:rPr lang="en-US" sz="1700" dirty="0"/>
              <a:t>and </a:t>
            </a:r>
            <a:r>
              <a:rPr lang="en-US" sz="1700" dirty="0" smtClean="0"/>
              <a:t>was thoroughly reviewed </a:t>
            </a:r>
            <a:r>
              <a:rPr lang="en-US" sz="1700" dirty="0"/>
              <a:t>by the Board and stakeholders before it </a:t>
            </a:r>
            <a:r>
              <a:rPr lang="en-US" sz="1700" dirty="0" smtClean="0"/>
              <a:t>was incorporated </a:t>
            </a:r>
            <a:r>
              <a:rPr lang="en-US" sz="1700" dirty="0"/>
              <a:t>into our </a:t>
            </a:r>
            <a:r>
              <a:rPr lang="en-US" sz="1700" dirty="0" smtClean="0"/>
              <a:t>Capacity</a:t>
            </a:r>
            <a:r>
              <a:rPr lang="en-US" sz="1700" dirty="0"/>
              <a:t>, Demand and Reserves (CDR) </a:t>
            </a:r>
            <a:r>
              <a:rPr lang="en-US" sz="1700" dirty="0" smtClean="0"/>
              <a:t>Report.</a:t>
            </a:r>
            <a:endParaRPr lang="en-US" sz="1700" dirty="0"/>
          </a:p>
          <a:p>
            <a:pPr marL="285750" indent="-285750">
              <a:spcBef>
                <a:spcPts val="1800"/>
              </a:spcBef>
              <a:buFont typeface="Arial" panose="020B0604020202020204" pitchFamily="34" charset="0"/>
              <a:buChar char="•"/>
            </a:pPr>
            <a:r>
              <a:rPr lang="en-US" sz="1700" dirty="0" smtClean="0"/>
              <a:t>Joint review by </a:t>
            </a:r>
            <a:r>
              <a:rPr lang="en-US" sz="1700" dirty="0"/>
              <a:t>the Reliability &amp; Operations Subcommittee (ROS) and Wholesale Market Subcommittee (WMS) of the Technical Advisory Committee (TAC</a:t>
            </a:r>
            <a:r>
              <a:rPr lang="en-US" sz="1700" dirty="0" smtClean="0"/>
              <a:t>).</a:t>
            </a:r>
          </a:p>
          <a:p>
            <a:pPr marL="285750" indent="-285750">
              <a:spcBef>
                <a:spcPts val="1800"/>
              </a:spcBef>
              <a:buFont typeface="Arial" panose="020B0604020202020204" pitchFamily="34" charset="0"/>
              <a:buChar char="•"/>
            </a:pPr>
            <a:r>
              <a:rPr lang="en-US" sz="1700" dirty="0" smtClean="0"/>
              <a:t>ERCOT retained an independent consultant to review the methodology and incorporated all of the consultant’s recommendations.</a:t>
            </a:r>
          </a:p>
        </p:txBody>
      </p:sp>
    </p:spTree>
    <p:extLst>
      <p:ext uri="{BB962C8B-B14F-4D97-AF65-F5344CB8AC3E}">
        <p14:creationId xmlns:p14="http://schemas.microsoft.com/office/powerpoint/2010/main" val="15305762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680" y="801575"/>
            <a:ext cx="7406640" cy="438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Comparison of historical peak demand forecasts</a:t>
            </a:r>
            <a:endParaRPr lang="en-US" dirty="0"/>
          </a:p>
        </p:txBody>
      </p:sp>
      <p:sp>
        <p:nvSpPr>
          <p:cNvPr id="10" name="Content Placeholder 2"/>
          <p:cNvSpPr txBox="1">
            <a:spLocks/>
          </p:cNvSpPr>
          <p:nvPr/>
        </p:nvSpPr>
        <p:spPr>
          <a:xfrm>
            <a:off x="457200" y="640808"/>
            <a:ext cx="8229600" cy="545335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endParaRPr lang="en-US" dirty="0"/>
          </a:p>
        </p:txBody>
      </p:sp>
      <p:sp>
        <p:nvSpPr>
          <p:cNvPr id="5" name="TextBox 4"/>
          <p:cNvSpPr txBox="1"/>
          <p:nvPr/>
        </p:nvSpPr>
        <p:spPr>
          <a:xfrm>
            <a:off x="2528142" y="5410202"/>
            <a:ext cx="5165890" cy="523220"/>
          </a:xfrm>
          <a:prstGeom prst="rect">
            <a:avLst/>
          </a:prstGeom>
          <a:noFill/>
        </p:spPr>
        <p:txBody>
          <a:bodyPr wrap="square" rtlCol="0">
            <a:spAutoFit/>
          </a:bodyPr>
          <a:lstStyle/>
          <a:p>
            <a:pPr algn="ctr"/>
            <a:r>
              <a:rPr lang="en-US" sz="1400" dirty="0" smtClean="0"/>
              <a:t>2011 forecast based on Moody’s base scenario</a:t>
            </a:r>
          </a:p>
          <a:p>
            <a:pPr algn="ctr"/>
            <a:r>
              <a:rPr lang="en-US" sz="1400" dirty="0" smtClean="0"/>
              <a:t>2012 forecast based on Moody’s low scenario</a:t>
            </a:r>
            <a:endParaRPr lang="en-US" sz="1400" dirty="0"/>
          </a:p>
        </p:txBody>
      </p:sp>
      <p:sp>
        <p:nvSpPr>
          <p:cNvPr id="9" name="TextBox 8"/>
          <p:cNvSpPr txBox="1"/>
          <p:nvPr/>
        </p:nvSpPr>
        <p:spPr>
          <a:xfrm>
            <a:off x="3945050" y="3136653"/>
            <a:ext cx="1612234" cy="461665"/>
          </a:xfrm>
          <a:prstGeom prst="rect">
            <a:avLst/>
          </a:prstGeom>
          <a:noFill/>
        </p:spPr>
        <p:txBody>
          <a:bodyPr wrap="square" rtlCol="0">
            <a:spAutoFit/>
          </a:bodyPr>
          <a:lstStyle/>
          <a:p>
            <a:r>
              <a:rPr lang="en-US" sz="1200" b="1" dirty="0" smtClean="0"/>
              <a:t>Oil and Gas Boom begins 2010</a:t>
            </a:r>
            <a:endParaRPr lang="en-US" sz="1200" b="1" dirty="0"/>
          </a:p>
        </p:txBody>
      </p:sp>
      <p:sp>
        <p:nvSpPr>
          <p:cNvPr id="8" name="TextBox 7"/>
          <p:cNvSpPr txBox="1"/>
          <p:nvPr/>
        </p:nvSpPr>
        <p:spPr>
          <a:xfrm>
            <a:off x="6360629" y="2552322"/>
            <a:ext cx="1472022" cy="646331"/>
          </a:xfrm>
          <a:prstGeom prst="rect">
            <a:avLst/>
          </a:prstGeom>
          <a:noFill/>
        </p:spPr>
        <p:txBody>
          <a:bodyPr wrap="square" rtlCol="0">
            <a:spAutoFit/>
          </a:bodyPr>
          <a:lstStyle/>
          <a:p>
            <a:pPr algn="ctr"/>
            <a:r>
              <a:rPr lang="en-US" sz="1200" b="1" dirty="0" smtClean="0"/>
              <a:t>15% increase over the previous ten years</a:t>
            </a:r>
            <a:endParaRPr lang="en-US" sz="1200" b="1" dirty="0"/>
          </a:p>
        </p:txBody>
      </p:sp>
    </p:spTree>
    <p:extLst>
      <p:ext uri="{BB962C8B-B14F-4D97-AF65-F5344CB8AC3E}">
        <p14:creationId xmlns:p14="http://schemas.microsoft.com/office/powerpoint/2010/main" val="25038477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680" y="778197"/>
            <a:ext cx="7406640" cy="4453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Comparison of historical energy forecasts</a:t>
            </a:r>
            <a:endParaRPr lang="en-US" dirty="0"/>
          </a:p>
        </p:txBody>
      </p:sp>
      <p:sp>
        <p:nvSpPr>
          <p:cNvPr id="10" name="Content Placeholder 2"/>
          <p:cNvSpPr txBox="1">
            <a:spLocks/>
          </p:cNvSpPr>
          <p:nvPr/>
        </p:nvSpPr>
        <p:spPr>
          <a:xfrm>
            <a:off x="457200" y="640808"/>
            <a:ext cx="8229600" cy="545335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Font typeface="Arial"/>
              <a:buNone/>
            </a:pPr>
            <a:endParaRPr lang="en-US" sz="1200" dirty="0" smtClean="0"/>
          </a:p>
          <a:p>
            <a:pPr lvl="1"/>
            <a:endParaRPr lang="en-US" dirty="0"/>
          </a:p>
        </p:txBody>
      </p:sp>
      <p:sp>
        <p:nvSpPr>
          <p:cNvPr id="5" name="TextBox 4"/>
          <p:cNvSpPr txBox="1"/>
          <p:nvPr/>
        </p:nvSpPr>
        <p:spPr>
          <a:xfrm>
            <a:off x="2405310" y="5431467"/>
            <a:ext cx="5165890" cy="523220"/>
          </a:xfrm>
          <a:prstGeom prst="rect">
            <a:avLst/>
          </a:prstGeom>
          <a:noFill/>
        </p:spPr>
        <p:txBody>
          <a:bodyPr wrap="square" rtlCol="0">
            <a:spAutoFit/>
          </a:bodyPr>
          <a:lstStyle/>
          <a:p>
            <a:pPr algn="ctr"/>
            <a:r>
              <a:rPr lang="en-US" sz="1400" dirty="0" smtClean="0"/>
              <a:t>2011 forecast based on Moody’s base scenario</a:t>
            </a:r>
          </a:p>
          <a:p>
            <a:pPr algn="ctr"/>
            <a:r>
              <a:rPr lang="en-US" sz="1400" dirty="0" smtClean="0"/>
              <a:t>2012 forecast based on Moody’s low scenario</a:t>
            </a:r>
            <a:endParaRPr lang="en-US" sz="1400" dirty="0"/>
          </a:p>
        </p:txBody>
      </p:sp>
      <p:sp>
        <p:nvSpPr>
          <p:cNvPr id="11" name="TextBox 10"/>
          <p:cNvSpPr txBox="1"/>
          <p:nvPr/>
        </p:nvSpPr>
        <p:spPr>
          <a:xfrm>
            <a:off x="6360629" y="2552322"/>
            <a:ext cx="1472022" cy="646331"/>
          </a:xfrm>
          <a:prstGeom prst="rect">
            <a:avLst/>
          </a:prstGeom>
          <a:noFill/>
        </p:spPr>
        <p:txBody>
          <a:bodyPr wrap="square" rtlCol="0">
            <a:spAutoFit/>
          </a:bodyPr>
          <a:lstStyle/>
          <a:p>
            <a:pPr algn="ctr"/>
            <a:r>
              <a:rPr lang="en-US" sz="1200" b="1" dirty="0" smtClean="0"/>
              <a:t>18% increase over the previous ten years</a:t>
            </a:r>
            <a:endParaRPr lang="en-US" sz="1200" b="1" dirty="0"/>
          </a:p>
        </p:txBody>
      </p:sp>
      <p:sp>
        <p:nvSpPr>
          <p:cNvPr id="12" name="TextBox 11"/>
          <p:cNvSpPr txBox="1"/>
          <p:nvPr/>
        </p:nvSpPr>
        <p:spPr>
          <a:xfrm>
            <a:off x="3945050" y="2967820"/>
            <a:ext cx="1612234" cy="461665"/>
          </a:xfrm>
          <a:prstGeom prst="rect">
            <a:avLst/>
          </a:prstGeom>
          <a:noFill/>
        </p:spPr>
        <p:txBody>
          <a:bodyPr wrap="square" rtlCol="0">
            <a:spAutoFit/>
          </a:bodyPr>
          <a:lstStyle/>
          <a:p>
            <a:r>
              <a:rPr lang="en-US" sz="1200" b="1" dirty="0" smtClean="0"/>
              <a:t>Oil and Gas Boom begins 2010</a:t>
            </a:r>
            <a:endParaRPr lang="en-US" sz="1200" b="1" dirty="0"/>
          </a:p>
        </p:txBody>
      </p:sp>
    </p:spTree>
    <p:extLst>
      <p:ext uri="{BB962C8B-B14F-4D97-AF65-F5344CB8AC3E}">
        <p14:creationId xmlns:p14="http://schemas.microsoft.com/office/powerpoint/2010/main" val="40649530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04925" y="2736053"/>
            <a:ext cx="6553200" cy="1385895"/>
            <a:chOff x="1304925" y="2799182"/>
            <a:chExt cx="6553200" cy="1385895"/>
          </a:xfrm>
        </p:grpSpPr>
        <p:sp>
          <p:nvSpPr>
            <p:cNvPr id="5" name="TextBox 4"/>
            <p:cNvSpPr txBox="1"/>
            <p:nvPr/>
          </p:nvSpPr>
          <p:spPr>
            <a:xfrm>
              <a:off x="1304925" y="2977321"/>
              <a:ext cx="6553200" cy="1077218"/>
            </a:xfrm>
            <a:prstGeom prst="rect">
              <a:avLst/>
            </a:prstGeom>
            <a:noFill/>
          </p:spPr>
          <p:txBody>
            <a:bodyPr wrap="square" rtlCol="0">
              <a:spAutoFit/>
            </a:bodyPr>
            <a:lstStyle/>
            <a:p>
              <a:pPr algn="ctr"/>
              <a:r>
                <a:rPr lang="en-US" sz="3200" b="1" dirty="0" smtClean="0"/>
                <a:t>Resource Adequacy &amp;</a:t>
              </a:r>
            </a:p>
            <a:p>
              <a:pPr algn="ctr"/>
              <a:r>
                <a:rPr lang="en-US" sz="3200" b="1" dirty="0" smtClean="0"/>
                <a:t>Demand Response</a:t>
              </a:r>
              <a:endParaRPr lang="en-US" b="1" dirty="0" smtClean="0"/>
            </a:p>
          </p:txBody>
        </p:sp>
        <p:cxnSp>
          <p:nvCxnSpPr>
            <p:cNvPr id="8" name="Straight Connector 7"/>
            <p:cNvCxnSpPr/>
            <p:nvPr/>
          </p:nvCxnSpPr>
          <p:spPr>
            <a:xfrm>
              <a:off x="1428750" y="2799182"/>
              <a:ext cx="6286500" cy="0"/>
            </a:xfrm>
            <a:prstGeom prst="line">
              <a:avLst/>
            </a:prstGeom>
            <a:ln>
              <a:solidFill>
                <a:srgbClr val="00385E"/>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438275" y="4185077"/>
              <a:ext cx="6286500" cy="0"/>
            </a:xfrm>
            <a:prstGeom prst="line">
              <a:avLst/>
            </a:prstGeom>
            <a:ln>
              <a:solidFill>
                <a:srgbClr val="00385E"/>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058909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Annual Energy and Peak Demand </a:t>
            </a:r>
            <a:r>
              <a:rPr lang="en-US" dirty="0" smtClean="0">
                <a:solidFill>
                  <a:srgbClr val="005386"/>
                </a:solidFill>
              </a:rPr>
              <a:t>(2003-2013)</a:t>
            </a:r>
            <a:endParaRPr lang="en-US" dirty="0">
              <a:solidFill>
                <a:srgbClr val="005386"/>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431" y="972204"/>
            <a:ext cx="8564432" cy="5011967"/>
          </a:xfrm>
          <a:prstGeom prst="rect">
            <a:avLst/>
          </a:prstGeom>
        </p:spPr>
      </p:pic>
    </p:spTree>
    <p:extLst>
      <p:ext uri="{BB962C8B-B14F-4D97-AF65-F5344CB8AC3E}">
        <p14:creationId xmlns:p14="http://schemas.microsoft.com/office/powerpoint/2010/main" val="15097959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Capacity, Demand and Reserves (CDR) – February 2014</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117" y="818571"/>
            <a:ext cx="8524344" cy="5064642"/>
          </a:xfrm>
          <a:prstGeom prst="rect">
            <a:avLst/>
          </a:prstGeom>
        </p:spPr>
      </p:pic>
      <p:sp>
        <p:nvSpPr>
          <p:cNvPr id="4" name="TextBox 3"/>
          <p:cNvSpPr txBox="1"/>
          <p:nvPr/>
        </p:nvSpPr>
        <p:spPr>
          <a:xfrm>
            <a:off x="5167222" y="1258123"/>
            <a:ext cx="3424687" cy="276999"/>
          </a:xfrm>
          <a:prstGeom prst="rect">
            <a:avLst/>
          </a:prstGeom>
          <a:solidFill>
            <a:srgbClr val="005386"/>
          </a:solidFill>
        </p:spPr>
        <p:txBody>
          <a:bodyPr wrap="square" rtlCol="0">
            <a:spAutoFit/>
          </a:bodyPr>
          <a:lstStyle/>
          <a:p>
            <a:pPr algn="ctr"/>
            <a:r>
              <a:rPr lang="en-US" sz="1200" b="1" dirty="0" smtClean="0">
                <a:solidFill>
                  <a:schemeClr val="bg1"/>
                </a:solidFill>
              </a:rPr>
              <a:t>Wind generation is included at 8.7 percent.*</a:t>
            </a:r>
            <a:endParaRPr lang="en-US" sz="1200" b="1" dirty="0">
              <a:solidFill>
                <a:schemeClr val="bg1"/>
              </a:solidFill>
            </a:endParaRPr>
          </a:p>
        </p:txBody>
      </p:sp>
      <p:sp>
        <p:nvSpPr>
          <p:cNvPr id="5" name="TextBox 4"/>
          <p:cNvSpPr txBox="1"/>
          <p:nvPr/>
        </p:nvSpPr>
        <p:spPr>
          <a:xfrm>
            <a:off x="1216324" y="5683437"/>
            <a:ext cx="7522234" cy="400110"/>
          </a:xfrm>
          <a:prstGeom prst="rect">
            <a:avLst/>
          </a:prstGeom>
          <a:noFill/>
        </p:spPr>
        <p:txBody>
          <a:bodyPr wrap="square" rtlCol="0">
            <a:spAutoFit/>
          </a:bodyPr>
          <a:lstStyle/>
          <a:p>
            <a:pPr marL="112713" indent="-112713">
              <a:buFont typeface="Arial" panose="020B0604020202020204" pitchFamily="34" charset="0"/>
              <a:buChar char="*"/>
            </a:pPr>
            <a:r>
              <a:rPr lang="en-US" sz="1000" dirty="0" smtClean="0"/>
              <a:t>ERCOT has been analyzing the </a:t>
            </a:r>
            <a:r>
              <a:rPr lang="en-US" sz="1000" dirty="0"/>
              <a:t>operational characteristics of wind </a:t>
            </a:r>
            <a:r>
              <a:rPr lang="en-US" sz="1000" dirty="0" smtClean="0"/>
              <a:t>generation to determine whether it can depend on a higher percentage of installed capacity during periods of peak demand. </a:t>
            </a:r>
            <a:endParaRPr lang="en-US" sz="1000" b="1" dirty="0"/>
          </a:p>
        </p:txBody>
      </p:sp>
    </p:spTree>
    <p:extLst>
      <p:ext uri="{BB962C8B-B14F-4D97-AF65-F5344CB8AC3E}">
        <p14:creationId xmlns:p14="http://schemas.microsoft.com/office/powerpoint/2010/main" val="28964591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mtClean="0"/>
              <a:t>Generation Interconnection Activity by Fuel</a:t>
            </a: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783" y="640808"/>
            <a:ext cx="8782658" cy="543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71000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2013 Completed Actions</a:t>
            </a:r>
            <a:endParaRPr lang="en-US" dirty="0"/>
          </a:p>
        </p:txBody>
      </p:sp>
      <p:sp>
        <p:nvSpPr>
          <p:cNvPr id="3" name="Content Placeholder 2"/>
          <p:cNvSpPr>
            <a:spLocks noGrp="1"/>
          </p:cNvSpPr>
          <p:nvPr>
            <p:ph idx="4294967295"/>
          </p:nvPr>
        </p:nvSpPr>
        <p:spPr>
          <a:xfrm>
            <a:off x="461319" y="864973"/>
            <a:ext cx="8229600" cy="5105400"/>
          </a:xfrm>
        </p:spPr>
        <p:txBody>
          <a:bodyPr>
            <a:noAutofit/>
          </a:bodyPr>
          <a:lstStyle/>
          <a:p>
            <a:pPr fontAlgn="t">
              <a:spcBef>
                <a:spcPts val="1200"/>
              </a:spcBef>
              <a:spcAft>
                <a:spcPts val="600"/>
              </a:spcAft>
              <a:defRPr/>
            </a:pPr>
            <a:r>
              <a:rPr lang="en-US" sz="1800" b="1" dirty="0" smtClean="0"/>
              <a:t>NPRR </a:t>
            </a:r>
            <a:r>
              <a:rPr lang="en-US" sz="1800" b="1" dirty="0"/>
              <a:t>520 – </a:t>
            </a:r>
            <a:r>
              <a:rPr lang="en-US" sz="1800" b="1" dirty="0" smtClean="0"/>
              <a:t>(Real-Time </a:t>
            </a:r>
            <a:r>
              <a:rPr lang="en-US" sz="1800" b="1" dirty="0"/>
              <a:t>Mitigation Rules and Creation of a Real-Time Constraint </a:t>
            </a:r>
            <a:r>
              <a:rPr lang="en-US" sz="1800" b="1" dirty="0" smtClean="0"/>
              <a:t>Competitiveness) implemented in the summer of 2013 to address over-mitigation</a:t>
            </a:r>
          </a:p>
          <a:p>
            <a:pPr fontAlgn="t">
              <a:spcBef>
                <a:spcPts val="1200"/>
              </a:spcBef>
              <a:spcAft>
                <a:spcPts val="600"/>
              </a:spcAft>
              <a:defRPr/>
            </a:pPr>
            <a:r>
              <a:rPr lang="en-US" sz="1800" b="1" dirty="0" smtClean="0"/>
              <a:t>30-minute Emergency Response Service (ERS) pilot and Weather Sensitive ERS pilot were completed and corresponding NPRRs were approved by the BOD</a:t>
            </a:r>
          </a:p>
          <a:p>
            <a:pPr fontAlgn="t">
              <a:spcBef>
                <a:spcPts val="1200"/>
              </a:spcBef>
              <a:spcAft>
                <a:spcPts val="600"/>
              </a:spcAft>
              <a:defRPr/>
            </a:pPr>
            <a:r>
              <a:rPr lang="en-US" sz="1800" b="1" dirty="0" smtClean="0"/>
              <a:t>TSPs with guidance from the Voltage Reduction Task Force completed voltage reduction testing in the summer of 2013</a:t>
            </a:r>
          </a:p>
          <a:p>
            <a:pPr>
              <a:spcBef>
                <a:spcPts val="1200"/>
              </a:spcBef>
              <a:spcAft>
                <a:spcPts val="600"/>
              </a:spcAft>
            </a:pPr>
            <a:r>
              <a:rPr lang="en-US" sz="1800" b="1" dirty="0" smtClean="0"/>
              <a:t>Value of Lost Load (VOLL)  </a:t>
            </a:r>
            <a:r>
              <a:rPr lang="en-US" sz="1800" b="1" dirty="0"/>
              <a:t>Literature Review and Macro Economic </a:t>
            </a:r>
            <a:r>
              <a:rPr lang="en-US" sz="1800" b="1" dirty="0" smtClean="0"/>
              <a:t>Analysis</a:t>
            </a:r>
          </a:p>
          <a:p>
            <a:pPr>
              <a:spcBef>
                <a:spcPts val="1200"/>
              </a:spcBef>
              <a:spcAft>
                <a:spcPts val="600"/>
              </a:spcAft>
            </a:pPr>
            <a:r>
              <a:rPr lang="en-US" sz="1800" b="1" dirty="0" smtClean="0"/>
              <a:t>NPRR </a:t>
            </a:r>
            <a:r>
              <a:rPr lang="en-US" sz="1800" b="1" dirty="0"/>
              <a:t>568 – </a:t>
            </a:r>
            <a:r>
              <a:rPr lang="en-US" sz="1800" b="1" dirty="0" smtClean="0"/>
              <a:t>(RT </a:t>
            </a:r>
            <a:r>
              <a:rPr lang="en-US" sz="1800" b="1" dirty="0"/>
              <a:t>Reserve Price Adder Based on ORDC</a:t>
            </a:r>
            <a:r>
              <a:rPr lang="en-US" sz="1800" b="1" dirty="0" smtClean="0"/>
              <a:t>) and NPRR 555 </a:t>
            </a:r>
            <a:r>
              <a:rPr lang="en-US" sz="1800" b="1" dirty="0"/>
              <a:t>– </a:t>
            </a:r>
            <a:r>
              <a:rPr lang="en-US" sz="1800" b="1" dirty="0" smtClean="0"/>
              <a:t>(Loads in SCED) were approved by the BOD</a:t>
            </a:r>
            <a:endParaRPr lang="en-US" sz="1800" b="1" dirty="0"/>
          </a:p>
          <a:p>
            <a:pPr>
              <a:spcBef>
                <a:spcPts val="1200"/>
              </a:spcBef>
              <a:spcAft>
                <a:spcPts val="600"/>
              </a:spcAft>
            </a:pPr>
            <a:r>
              <a:rPr lang="en-US" sz="1800" b="1" dirty="0" smtClean="0"/>
              <a:t>Scoping </a:t>
            </a:r>
            <a:r>
              <a:rPr lang="en-US" sz="1800" b="1" dirty="0"/>
              <a:t>and Impact Analysis </a:t>
            </a:r>
            <a:r>
              <a:rPr lang="en-US" sz="1800" b="1" dirty="0" smtClean="0"/>
              <a:t>for Real-Time Co-optimization</a:t>
            </a:r>
            <a:endParaRPr lang="en-US" sz="1800" b="1" dirty="0"/>
          </a:p>
        </p:txBody>
      </p:sp>
    </p:spTree>
    <p:extLst>
      <p:ext uri="{BB962C8B-B14F-4D97-AF65-F5344CB8AC3E}">
        <p14:creationId xmlns:p14="http://schemas.microsoft.com/office/powerpoint/2010/main" val="8900400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Around the Corner?</a:t>
            </a:r>
            <a:endParaRPr lang="en-US" dirty="0"/>
          </a:p>
        </p:txBody>
      </p:sp>
      <p:sp>
        <p:nvSpPr>
          <p:cNvPr id="3" name="Content Placeholder 2"/>
          <p:cNvSpPr>
            <a:spLocks noGrp="1"/>
          </p:cNvSpPr>
          <p:nvPr>
            <p:ph idx="4294967295"/>
          </p:nvPr>
        </p:nvSpPr>
        <p:spPr>
          <a:xfrm>
            <a:off x="486032" y="914400"/>
            <a:ext cx="8229600" cy="5105400"/>
          </a:xfrm>
        </p:spPr>
        <p:txBody>
          <a:bodyPr>
            <a:noAutofit/>
          </a:bodyPr>
          <a:lstStyle/>
          <a:p>
            <a:pPr fontAlgn="t">
              <a:spcBef>
                <a:spcPts val="1200"/>
              </a:spcBef>
              <a:spcAft>
                <a:spcPts val="600"/>
              </a:spcAft>
              <a:defRPr/>
            </a:pPr>
            <a:r>
              <a:rPr lang="en-US" sz="1800" b="1" dirty="0" smtClean="0"/>
              <a:t>NPRR </a:t>
            </a:r>
            <a:r>
              <a:rPr lang="en-US" sz="1800" b="1" dirty="0"/>
              <a:t>568 – </a:t>
            </a:r>
            <a:r>
              <a:rPr lang="en-US" sz="1800" b="1" dirty="0" smtClean="0"/>
              <a:t>(RT </a:t>
            </a:r>
            <a:r>
              <a:rPr lang="en-US" sz="1800" b="1" dirty="0"/>
              <a:t>Reserve Price Adder Based on ORDC) </a:t>
            </a:r>
            <a:r>
              <a:rPr lang="en-US" sz="1800" b="1" dirty="0" smtClean="0"/>
              <a:t>to be implemented by June 2014</a:t>
            </a:r>
            <a:endParaRPr lang="en-US" sz="1800" b="1" dirty="0"/>
          </a:p>
          <a:p>
            <a:pPr fontAlgn="t">
              <a:spcBef>
                <a:spcPts val="1200"/>
              </a:spcBef>
              <a:spcAft>
                <a:spcPts val="600"/>
              </a:spcAft>
              <a:defRPr/>
            </a:pPr>
            <a:r>
              <a:rPr lang="en-US" sz="1800" b="1" dirty="0"/>
              <a:t>NPRR 555 – (Loads in SCED) targeted to be implemented by June 2014</a:t>
            </a:r>
          </a:p>
          <a:p>
            <a:pPr fontAlgn="t">
              <a:spcBef>
                <a:spcPts val="1200"/>
              </a:spcBef>
              <a:spcAft>
                <a:spcPts val="600"/>
              </a:spcAft>
              <a:defRPr/>
            </a:pPr>
            <a:r>
              <a:rPr lang="en-US" sz="1800" b="1" dirty="0" smtClean="0"/>
              <a:t>30 minute ERS and Weather Sensitive ERS effective in Protocols in 2014</a:t>
            </a:r>
          </a:p>
          <a:p>
            <a:pPr fontAlgn="t">
              <a:spcBef>
                <a:spcPts val="1200"/>
              </a:spcBef>
              <a:spcAft>
                <a:spcPts val="600"/>
              </a:spcAft>
              <a:defRPr/>
            </a:pPr>
            <a:r>
              <a:rPr lang="en-US" sz="1800" b="1" dirty="0" smtClean="0"/>
              <a:t>The Voltage Reduction Task Force final report </a:t>
            </a:r>
            <a:r>
              <a:rPr lang="en-US" sz="1800" b="1" dirty="0"/>
              <a:t>on the Summer 2013 voltage reduction </a:t>
            </a:r>
            <a:r>
              <a:rPr lang="en-US" sz="1800" b="1" dirty="0" smtClean="0"/>
              <a:t>testing</a:t>
            </a:r>
            <a:endParaRPr lang="en-US" sz="1800" b="1" dirty="0"/>
          </a:p>
          <a:p>
            <a:pPr fontAlgn="t">
              <a:spcBef>
                <a:spcPts val="1200"/>
              </a:spcBef>
              <a:spcAft>
                <a:spcPts val="600"/>
              </a:spcAft>
              <a:defRPr/>
            </a:pPr>
            <a:r>
              <a:rPr lang="en-US" sz="1800" b="1" dirty="0"/>
              <a:t>C</a:t>
            </a:r>
            <a:r>
              <a:rPr lang="en-US" sz="1800" b="1" dirty="0" smtClean="0"/>
              <a:t>alculation </a:t>
            </a:r>
            <a:r>
              <a:rPr lang="en-US" sz="1800" b="1" dirty="0"/>
              <a:t>of retail price/demand response using data collected from Load </a:t>
            </a:r>
            <a:r>
              <a:rPr lang="en-US" sz="1800" b="1" dirty="0" smtClean="0"/>
              <a:t>Serving Entities</a:t>
            </a:r>
          </a:p>
        </p:txBody>
      </p:sp>
    </p:spTree>
    <p:extLst>
      <p:ext uri="{BB962C8B-B14F-4D97-AF65-F5344CB8AC3E}">
        <p14:creationId xmlns:p14="http://schemas.microsoft.com/office/powerpoint/2010/main" val="19230215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95400" y="2736053"/>
            <a:ext cx="6553200" cy="1385895"/>
            <a:chOff x="1295400" y="2799182"/>
            <a:chExt cx="6553200" cy="1385895"/>
          </a:xfrm>
        </p:grpSpPr>
        <p:sp>
          <p:nvSpPr>
            <p:cNvPr id="5" name="TextBox 4"/>
            <p:cNvSpPr txBox="1"/>
            <p:nvPr/>
          </p:nvSpPr>
          <p:spPr>
            <a:xfrm>
              <a:off x="1295400" y="3199742"/>
              <a:ext cx="6553200" cy="584775"/>
            </a:xfrm>
            <a:prstGeom prst="rect">
              <a:avLst/>
            </a:prstGeom>
            <a:noFill/>
          </p:spPr>
          <p:txBody>
            <a:bodyPr wrap="square" rtlCol="0">
              <a:spAutoFit/>
            </a:bodyPr>
            <a:lstStyle/>
            <a:p>
              <a:pPr algn="ctr"/>
              <a:r>
                <a:rPr lang="en-US" sz="3200" b="1" dirty="0" smtClean="0"/>
                <a:t>Transmission Projects</a:t>
              </a:r>
              <a:endParaRPr lang="en-US" b="1" dirty="0" smtClean="0"/>
            </a:p>
          </p:txBody>
        </p:sp>
        <p:cxnSp>
          <p:nvCxnSpPr>
            <p:cNvPr id="8" name="Straight Connector 7"/>
            <p:cNvCxnSpPr/>
            <p:nvPr/>
          </p:nvCxnSpPr>
          <p:spPr>
            <a:xfrm>
              <a:off x="1428750" y="2799182"/>
              <a:ext cx="6286500" cy="0"/>
            </a:xfrm>
            <a:prstGeom prst="line">
              <a:avLst/>
            </a:prstGeom>
            <a:ln>
              <a:solidFill>
                <a:srgbClr val="00385E"/>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438275" y="4185077"/>
              <a:ext cx="6286500" cy="0"/>
            </a:xfrm>
            <a:prstGeom prst="line">
              <a:avLst/>
            </a:prstGeom>
            <a:ln>
              <a:solidFill>
                <a:srgbClr val="00385E"/>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321529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27587" y="602890"/>
            <a:ext cx="7688825" cy="5109091"/>
          </a:xfrm>
          <a:prstGeom prst="rect">
            <a:avLst/>
          </a:prstGeom>
          <a:noFill/>
        </p:spPr>
        <p:txBody>
          <a:bodyPr wrap="square" rtlCol="0">
            <a:spAutoFit/>
          </a:bodyPr>
          <a:lstStyle/>
          <a:p>
            <a:pPr algn="ctr"/>
            <a:r>
              <a:rPr lang="en-US" sz="2800" b="1" dirty="0" smtClean="0"/>
              <a:t>Objectives:</a:t>
            </a:r>
          </a:p>
          <a:p>
            <a:pPr algn="ctr"/>
            <a:endParaRPr lang="en-US" sz="2800" b="1" dirty="0" smtClean="0"/>
          </a:p>
          <a:p>
            <a:pPr marL="285750" indent="-285750">
              <a:buFont typeface="Wingdings" panose="05000000000000000000" pitchFamily="2" charset="2"/>
              <a:buChar char="Ø"/>
            </a:pPr>
            <a:r>
              <a:rPr lang="en-US" sz="2800" dirty="0" smtClean="0"/>
              <a:t>Identify which tools ERCOT provided in 2013 to support preparedness.</a:t>
            </a:r>
          </a:p>
          <a:p>
            <a:pPr marL="285750" indent="-285750">
              <a:buFont typeface="Wingdings" panose="05000000000000000000" pitchFamily="2" charset="2"/>
              <a:buChar char="Ø"/>
            </a:pPr>
            <a:r>
              <a:rPr lang="en-US" sz="2800" dirty="0" smtClean="0"/>
              <a:t>Identify the ERCOT </a:t>
            </a:r>
            <a:r>
              <a:rPr lang="en-US" sz="2800" dirty="0"/>
              <a:t>P</a:t>
            </a:r>
            <a:r>
              <a:rPr lang="en-US" sz="2800" dirty="0" smtClean="0"/>
              <a:t>eak </a:t>
            </a:r>
            <a:r>
              <a:rPr lang="en-US" sz="2800" dirty="0"/>
              <a:t>D</a:t>
            </a:r>
            <a:r>
              <a:rPr lang="en-US" sz="2800" dirty="0" smtClean="0"/>
              <a:t>emand </a:t>
            </a:r>
            <a:r>
              <a:rPr lang="en-US" sz="2800" dirty="0"/>
              <a:t>R</a:t>
            </a:r>
            <a:r>
              <a:rPr lang="en-US" sz="2800" dirty="0" smtClean="0"/>
              <a:t>ecord.</a:t>
            </a:r>
          </a:p>
          <a:p>
            <a:pPr marL="285750" indent="-285750">
              <a:buFont typeface="Wingdings" panose="05000000000000000000" pitchFamily="2" charset="2"/>
              <a:buChar char="Ø"/>
            </a:pPr>
            <a:r>
              <a:rPr lang="en-US" sz="2800" dirty="0" smtClean="0"/>
              <a:t>Identify the new Wind </a:t>
            </a:r>
            <a:r>
              <a:rPr lang="en-US" sz="2800" dirty="0"/>
              <a:t>R</a:t>
            </a:r>
            <a:r>
              <a:rPr lang="en-US" sz="2800" dirty="0" smtClean="0"/>
              <a:t>ecord.</a:t>
            </a:r>
          </a:p>
          <a:p>
            <a:pPr marL="285750" indent="-285750">
              <a:buFont typeface="Wingdings" panose="05000000000000000000" pitchFamily="2" charset="2"/>
              <a:buChar char="Ø"/>
            </a:pPr>
            <a:r>
              <a:rPr lang="en-US" sz="2800" dirty="0" smtClean="0"/>
              <a:t>Identify the percentage of total wind capacity that is measured for capacity, demand and reserves analysis.</a:t>
            </a:r>
          </a:p>
          <a:p>
            <a:pPr marL="285750" indent="-285750">
              <a:buFont typeface="Wingdings" panose="05000000000000000000" pitchFamily="2" charset="2"/>
              <a:buChar char="Ø"/>
            </a:pPr>
            <a:r>
              <a:rPr lang="en-US" sz="2800" dirty="0" smtClean="0"/>
              <a:t>Identify the reason for six of the top ten constraints for 2013.</a:t>
            </a:r>
          </a:p>
          <a:p>
            <a:pPr marL="285750" indent="-285750">
              <a:buFont typeface="Wingdings" panose="05000000000000000000" pitchFamily="2" charset="2"/>
              <a:buChar char="Ø"/>
            </a:pPr>
            <a:endParaRPr lang="en-US" b="1" dirty="0"/>
          </a:p>
        </p:txBody>
      </p:sp>
    </p:spTree>
    <p:extLst>
      <p:ext uri="{BB962C8B-B14F-4D97-AF65-F5344CB8AC3E}">
        <p14:creationId xmlns:p14="http://schemas.microsoft.com/office/powerpoint/2010/main" val="29547244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jtamby\Desktop\Feb Board\CREZ lines1-30-14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169" y="764670"/>
            <a:ext cx="7203057" cy="51450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CREZ Transmission Update – </a:t>
            </a:r>
            <a:r>
              <a:rPr lang="en-US" dirty="0" smtClean="0">
                <a:solidFill>
                  <a:srgbClr val="00385E"/>
                </a:solidFill>
              </a:rPr>
              <a:t>January 30, 2014</a:t>
            </a:r>
            <a:endParaRPr lang="en-US" dirty="0">
              <a:solidFill>
                <a:srgbClr val="00385E"/>
              </a:solidFill>
            </a:endParaRPr>
          </a:p>
        </p:txBody>
      </p:sp>
      <p:sp>
        <p:nvSpPr>
          <p:cNvPr id="5" name="Content Placeholder 2"/>
          <p:cNvSpPr>
            <a:spLocks noGrp="1"/>
          </p:cNvSpPr>
          <p:nvPr>
            <p:ph idx="4294967295"/>
          </p:nvPr>
        </p:nvSpPr>
        <p:spPr>
          <a:xfrm>
            <a:off x="576648" y="1313935"/>
            <a:ext cx="2057400" cy="1725613"/>
          </a:xfrm>
          <a:solidFill>
            <a:schemeClr val="accent5"/>
          </a:solidFill>
          <a:ln w="19050">
            <a:solidFill>
              <a:schemeClr val="accent1">
                <a:lumMod val="50000"/>
              </a:schemeClr>
            </a:solidFill>
          </a:ln>
        </p:spPr>
        <p:txBody>
          <a:bodyPr/>
          <a:lstStyle/>
          <a:p>
            <a:endParaRPr lang="en-US" sz="200" dirty="0" smtClean="0"/>
          </a:p>
          <a:p>
            <a:pPr marL="182880" indent="-182880"/>
            <a:r>
              <a:rPr lang="en-US" sz="1100" dirty="0" smtClean="0"/>
              <a:t>Transmission Plan designed to serve approximately 18.5 GW:</a:t>
            </a:r>
          </a:p>
          <a:p>
            <a:pPr marL="457200" lvl="1" indent="-182880"/>
            <a:r>
              <a:rPr lang="en-US" sz="1050" dirty="0" smtClean="0"/>
              <a:t>~3600 right-of-way miles of 345 kV</a:t>
            </a:r>
          </a:p>
          <a:p>
            <a:pPr marL="457200" lvl="1" indent="-182880"/>
            <a:r>
              <a:rPr lang="en-US" sz="1050" dirty="0" smtClean="0"/>
              <a:t>$6.8 billion project cost</a:t>
            </a:r>
          </a:p>
          <a:p>
            <a:pPr marL="182880" indent="-182880"/>
            <a:r>
              <a:rPr lang="en-US" sz="1100" dirty="0" smtClean="0"/>
              <a:t>Lines are open-access; use not limited to wind</a:t>
            </a:r>
          </a:p>
        </p:txBody>
      </p:sp>
    </p:spTree>
    <p:extLst>
      <p:ext uri="{BB962C8B-B14F-4D97-AF65-F5344CB8AC3E}">
        <p14:creationId xmlns:p14="http://schemas.microsoft.com/office/powerpoint/2010/main" val="30391271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8201" y="1265241"/>
            <a:ext cx="4459662" cy="4263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pPr algn="l"/>
            <a:r>
              <a:rPr lang="en-US" dirty="0" smtClean="0"/>
              <a:t>ERCOT Panhandle Grid Characteristics</a:t>
            </a:r>
            <a:endParaRPr lang="en-US" dirty="0"/>
          </a:p>
        </p:txBody>
      </p:sp>
      <p:sp>
        <p:nvSpPr>
          <p:cNvPr id="7" name="Content Placeholder 2"/>
          <p:cNvSpPr>
            <a:spLocks noGrp="1"/>
          </p:cNvSpPr>
          <p:nvPr>
            <p:ph idx="4294967295"/>
          </p:nvPr>
        </p:nvSpPr>
        <p:spPr>
          <a:xfrm>
            <a:off x="272570" y="777725"/>
            <a:ext cx="4282953" cy="5619750"/>
          </a:xfrm>
        </p:spPr>
        <p:txBody>
          <a:bodyPr>
            <a:normAutofit fontScale="55000" lnSpcReduction="20000"/>
          </a:bodyPr>
          <a:lstStyle/>
          <a:p>
            <a:pPr>
              <a:lnSpc>
                <a:spcPct val="120000"/>
              </a:lnSpc>
              <a:spcBef>
                <a:spcPts val="0"/>
              </a:spcBef>
              <a:spcAft>
                <a:spcPts val="600"/>
              </a:spcAft>
            </a:pPr>
            <a:r>
              <a:rPr lang="en-US" sz="2900" dirty="0"/>
              <a:t>Minimal to no nearby synchronous generation</a:t>
            </a:r>
          </a:p>
          <a:p>
            <a:pPr>
              <a:lnSpc>
                <a:spcPct val="120000"/>
              </a:lnSpc>
              <a:spcBef>
                <a:spcPts val="0"/>
              </a:spcBef>
              <a:spcAft>
                <a:spcPts val="600"/>
              </a:spcAft>
            </a:pPr>
            <a:r>
              <a:rPr lang="en-US" sz="2900" dirty="0" smtClean="0"/>
              <a:t>No </a:t>
            </a:r>
            <a:r>
              <a:rPr lang="en-US" sz="2900" dirty="0"/>
              <a:t>local load</a:t>
            </a:r>
          </a:p>
          <a:p>
            <a:pPr>
              <a:lnSpc>
                <a:spcPct val="120000"/>
              </a:lnSpc>
              <a:spcBef>
                <a:spcPts val="0"/>
              </a:spcBef>
              <a:spcAft>
                <a:spcPts val="600"/>
              </a:spcAft>
            </a:pPr>
            <a:r>
              <a:rPr lang="en-US" sz="2900" dirty="0" smtClean="0"/>
              <a:t>These conditions lead to voltage </a:t>
            </a:r>
            <a:r>
              <a:rPr lang="en-US" sz="2900" dirty="0"/>
              <a:t>stability and grid strength challenges</a:t>
            </a:r>
          </a:p>
          <a:p>
            <a:pPr>
              <a:lnSpc>
                <a:spcPct val="120000"/>
              </a:lnSpc>
              <a:spcBef>
                <a:spcPts val="0"/>
              </a:spcBef>
              <a:spcAft>
                <a:spcPts val="600"/>
              </a:spcAft>
            </a:pPr>
            <a:r>
              <a:rPr lang="en-US" sz="2900" dirty="0" smtClean="0"/>
              <a:t>Current wind generation development:</a:t>
            </a:r>
            <a:endParaRPr lang="en-US" sz="2900" dirty="0"/>
          </a:p>
          <a:p>
            <a:pPr lvl="1">
              <a:lnSpc>
                <a:spcPct val="120000"/>
              </a:lnSpc>
              <a:spcBef>
                <a:spcPts val="0"/>
              </a:spcBef>
              <a:spcAft>
                <a:spcPts val="600"/>
              </a:spcAft>
            </a:pPr>
            <a:r>
              <a:rPr lang="en-US" sz="2500" dirty="0" smtClean="0"/>
              <a:t>~5.3 GW of wind capacity in the Panhandle with signed interconnection agreements</a:t>
            </a:r>
          </a:p>
          <a:p>
            <a:pPr lvl="1">
              <a:lnSpc>
                <a:spcPct val="120000"/>
              </a:lnSpc>
              <a:spcBef>
                <a:spcPts val="0"/>
              </a:spcBef>
              <a:spcAft>
                <a:spcPts val="600"/>
              </a:spcAft>
            </a:pPr>
            <a:r>
              <a:rPr lang="en-US" sz="2500" dirty="0" smtClean="0"/>
              <a:t>~6.0 GW of additional wind generation in the interconnection study process</a:t>
            </a:r>
          </a:p>
          <a:p>
            <a:pPr>
              <a:lnSpc>
                <a:spcPct val="120000"/>
              </a:lnSpc>
              <a:spcBef>
                <a:spcPts val="0"/>
              </a:spcBef>
              <a:spcAft>
                <a:spcPts val="600"/>
              </a:spcAft>
            </a:pPr>
            <a:r>
              <a:rPr lang="en-US" sz="2900" dirty="0"/>
              <a:t>Long Term Studies show a </a:t>
            </a:r>
            <a:r>
              <a:rPr lang="en-US" sz="2900" dirty="0" smtClean="0"/>
              <a:t>continued </a:t>
            </a:r>
            <a:r>
              <a:rPr lang="en-US" sz="2900" dirty="0"/>
              <a:t>expansion of wind resources in the Panhandle under a range of future outcomes.</a:t>
            </a:r>
          </a:p>
          <a:p>
            <a:pPr>
              <a:lnSpc>
                <a:spcPct val="120000"/>
              </a:lnSpc>
              <a:spcBef>
                <a:spcPts val="0"/>
              </a:spcBef>
              <a:spcAft>
                <a:spcPts val="600"/>
              </a:spcAft>
            </a:pPr>
            <a:r>
              <a:rPr lang="en-US" sz="2900" dirty="0" smtClean="0"/>
              <a:t>CREZ Reactive Study Recommendations were designed to accommodate 2,400 MW of wind generation in the Panhandle CREZ regions</a:t>
            </a:r>
          </a:p>
          <a:p>
            <a:pPr>
              <a:lnSpc>
                <a:spcPct val="120000"/>
              </a:lnSpc>
              <a:spcBef>
                <a:spcPts val="0"/>
              </a:spcBef>
              <a:spcAft>
                <a:spcPts val="600"/>
              </a:spcAft>
            </a:pPr>
            <a:endParaRPr lang="en-US" sz="2900" dirty="0"/>
          </a:p>
          <a:p>
            <a:pPr>
              <a:lnSpc>
                <a:spcPct val="120000"/>
              </a:lnSpc>
              <a:spcBef>
                <a:spcPts val="0"/>
              </a:spcBef>
              <a:spcAft>
                <a:spcPts val="600"/>
              </a:spcAft>
            </a:pPr>
            <a:endParaRPr lang="en-US" sz="2600" dirty="0" smtClean="0"/>
          </a:p>
        </p:txBody>
      </p:sp>
      <p:sp>
        <p:nvSpPr>
          <p:cNvPr id="4" name="Oval 3"/>
          <p:cNvSpPr/>
          <p:nvPr/>
        </p:nvSpPr>
        <p:spPr>
          <a:xfrm>
            <a:off x="5183943" y="874060"/>
            <a:ext cx="1195235" cy="1342535"/>
          </a:xfrm>
          <a:prstGeom prst="ellipse">
            <a:avLst/>
          </a:prstGeom>
          <a:solidFill>
            <a:schemeClr val="accent2">
              <a:lumMod val="40000"/>
              <a:lumOff val="60000"/>
              <a:alpha val="20000"/>
            </a:schemeClr>
          </a:solid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992743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57100" y="834194"/>
            <a:ext cx="4978277" cy="5188081"/>
            <a:chOff x="243314" y="622286"/>
            <a:chExt cx="5486422" cy="5684365"/>
          </a:xfrm>
        </p:grpSpPr>
        <p:grpSp>
          <p:nvGrpSpPr>
            <p:cNvPr id="10" name="Group 9"/>
            <p:cNvGrpSpPr/>
            <p:nvPr/>
          </p:nvGrpSpPr>
          <p:grpSpPr>
            <a:xfrm>
              <a:off x="243314" y="622286"/>
              <a:ext cx="5486422" cy="5684365"/>
              <a:chOff x="243313" y="615195"/>
              <a:chExt cx="5486423" cy="5691457"/>
            </a:xfrm>
          </p:grpSpPr>
          <p:grpSp>
            <p:nvGrpSpPr>
              <p:cNvPr id="9" name="Group 8"/>
              <p:cNvGrpSpPr/>
              <p:nvPr/>
            </p:nvGrpSpPr>
            <p:grpSpPr>
              <a:xfrm>
                <a:off x="243313" y="615195"/>
                <a:ext cx="5486423" cy="5691457"/>
                <a:chOff x="243313" y="615195"/>
                <a:chExt cx="5486423" cy="5691457"/>
              </a:xfrm>
            </p:grpSpPr>
            <p:grpSp>
              <p:nvGrpSpPr>
                <p:cNvPr id="8" name="Group 7"/>
                <p:cNvGrpSpPr/>
                <p:nvPr/>
              </p:nvGrpSpPr>
              <p:grpSpPr>
                <a:xfrm>
                  <a:off x="243313" y="615195"/>
                  <a:ext cx="5486423" cy="5691457"/>
                  <a:chOff x="243313" y="615195"/>
                  <a:chExt cx="5486423" cy="5691457"/>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25664"/>
                  <a:stretch/>
                </p:blipFill>
                <p:spPr>
                  <a:xfrm>
                    <a:off x="243313" y="636767"/>
                    <a:ext cx="5486423" cy="5467616"/>
                  </a:xfrm>
                  <a:prstGeom prst="rect">
                    <a:avLst/>
                  </a:prstGeom>
                </p:spPr>
              </p:pic>
              <p:sp>
                <p:nvSpPr>
                  <p:cNvPr id="39" name="TextBox 38"/>
                  <p:cNvSpPr txBox="1"/>
                  <p:nvPr/>
                </p:nvSpPr>
                <p:spPr>
                  <a:xfrm>
                    <a:off x="3440488" y="3989598"/>
                    <a:ext cx="835893" cy="461665"/>
                  </a:xfrm>
                  <a:prstGeom prst="rect">
                    <a:avLst/>
                  </a:prstGeom>
                  <a:solidFill>
                    <a:schemeClr val="accent2">
                      <a:lumMod val="20000"/>
                      <a:lumOff val="80000"/>
                    </a:schemeClr>
                  </a:solidFill>
                </p:spPr>
                <p:txBody>
                  <a:bodyPr wrap="square" rtlCol="0">
                    <a:spAutoFit/>
                  </a:bodyPr>
                  <a:lstStyle/>
                  <a:p>
                    <a:pPr algn="ctr"/>
                    <a:r>
                      <a:rPr lang="en-US" sz="1200" b="1" dirty="0"/>
                      <a:t>Cotton </a:t>
                    </a:r>
                    <a:r>
                      <a:rPr lang="en-US" sz="1200" b="1" dirty="0" smtClean="0"/>
                      <a:t>Wood</a:t>
                    </a:r>
                    <a:endParaRPr lang="en-US" sz="1200" b="1" dirty="0"/>
                  </a:p>
                </p:txBody>
              </p:sp>
              <p:sp>
                <p:nvSpPr>
                  <p:cNvPr id="44" name="TextBox 43"/>
                  <p:cNvSpPr txBox="1"/>
                  <p:nvPr/>
                </p:nvSpPr>
                <p:spPr>
                  <a:xfrm>
                    <a:off x="2888622" y="2192470"/>
                    <a:ext cx="773910" cy="472694"/>
                  </a:xfrm>
                  <a:prstGeom prst="rect">
                    <a:avLst/>
                  </a:prstGeom>
                  <a:solidFill>
                    <a:schemeClr val="accent2">
                      <a:lumMod val="20000"/>
                      <a:lumOff val="80000"/>
                    </a:schemeClr>
                  </a:solidFill>
                </p:spPr>
                <p:txBody>
                  <a:bodyPr wrap="square" rtlCol="0">
                    <a:spAutoFit/>
                  </a:bodyPr>
                  <a:lstStyle/>
                  <a:p>
                    <a:pPr algn="ctr"/>
                    <a:r>
                      <a:rPr lang="en-US" sz="1100" b="1" dirty="0" smtClean="0"/>
                      <a:t>Tule Canyon</a:t>
                    </a:r>
                    <a:endParaRPr lang="en-US" sz="1100" b="1" dirty="0"/>
                  </a:p>
                </p:txBody>
              </p:sp>
              <p:sp>
                <p:nvSpPr>
                  <p:cNvPr id="16" name="TextBox 15"/>
                  <p:cNvSpPr txBox="1"/>
                  <p:nvPr/>
                </p:nvSpPr>
                <p:spPr>
                  <a:xfrm>
                    <a:off x="4351337" y="2423301"/>
                    <a:ext cx="773910" cy="286993"/>
                  </a:xfrm>
                  <a:prstGeom prst="rect">
                    <a:avLst/>
                  </a:prstGeom>
                  <a:solidFill>
                    <a:schemeClr val="accent2">
                      <a:lumMod val="20000"/>
                      <a:lumOff val="80000"/>
                    </a:schemeClr>
                  </a:solidFill>
                </p:spPr>
                <p:txBody>
                  <a:bodyPr wrap="square" rtlCol="0">
                    <a:spAutoFit/>
                  </a:bodyPr>
                  <a:lstStyle/>
                  <a:p>
                    <a:pPr algn="ctr"/>
                    <a:r>
                      <a:rPr lang="en-US" sz="1100" b="1" dirty="0" smtClean="0"/>
                      <a:t>Tesla</a:t>
                    </a:r>
                    <a:endParaRPr lang="en-US" sz="1200" b="1" dirty="0"/>
                  </a:p>
                </p:txBody>
              </p:sp>
              <p:sp>
                <p:nvSpPr>
                  <p:cNvPr id="14" name="TextBox 13"/>
                  <p:cNvSpPr txBox="1"/>
                  <p:nvPr/>
                </p:nvSpPr>
                <p:spPr>
                  <a:xfrm>
                    <a:off x="3682190" y="5692587"/>
                    <a:ext cx="835893" cy="286993"/>
                  </a:xfrm>
                  <a:prstGeom prst="rect">
                    <a:avLst/>
                  </a:prstGeom>
                  <a:solidFill>
                    <a:schemeClr val="accent2">
                      <a:lumMod val="20000"/>
                      <a:lumOff val="80000"/>
                    </a:schemeClr>
                  </a:solidFill>
                </p:spPr>
                <p:txBody>
                  <a:bodyPr wrap="square" rtlCol="0">
                    <a:spAutoFit/>
                  </a:bodyPr>
                  <a:lstStyle/>
                  <a:p>
                    <a:pPr algn="ctr"/>
                    <a:r>
                      <a:rPr lang="en-US" sz="1100" b="1" dirty="0" smtClean="0"/>
                      <a:t>Dermott</a:t>
                    </a:r>
                    <a:endParaRPr lang="en-US" sz="1100" b="1" dirty="0"/>
                  </a:p>
                </p:txBody>
              </p:sp>
              <p:sp>
                <p:nvSpPr>
                  <p:cNvPr id="18" name="TextBox 17"/>
                  <p:cNvSpPr txBox="1"/>
                  <p:nvPr/>
                </p:nvSpPr>
                <p:spPr>
                  <a:xfrm>
                    <a:off x="1285156" y="5844987"/>
                    <a:ext cx="835893" cy="461665"/>
                  </a:xfrm>
                  <a:prstGeom prst="rect">
                    <a:avLst/>
                  </a:prstGeom>
                  <a:solidFill>
                    <a:schemeClr val="accent2">
                      <a:lumMod val="20000"/>
                      <a:lumOff val="80000"/>
                    </a:schemeClr>
                  </a:solidFill>
                </p:spPr>
                <p:txBody>
                  <a:bodyPr wrap="square" rtlCol="0">
                    <a:spAutoFit/>
                  </a:bodyPr>
                  <a:lstStyle/>
                  <a:p>
                    <a:pPr algn="ctr"/>
                    <a:r>
                      <a:rPr lang="en-US" sz="1200" b="1" dirty="0" smtClean="0"/>
                      <a:t>Long Draw</a:t>
                    </a:r>
                    <a:endParaRPr lang="en-US" sz="1200" b="1" dirty="0"/>
                  </a:p>
                </p:txBody>
              </p:sp>
              <p:sp>
                <p:nvSpPr>
                  <p:cNvPr id="23" name="TextBox 22"/>
                  <p:cNvSpPr txBox="1"/>
                  <p:nvPr/>
                </p:nvSpPr>
                <p:spPr>
                  <a:xfrm>
                    <a:off x="775368" y="1468056"/>
                    <a:ext cx="842423" cy="286993"/>
                  </a:xfrm>
                  <a:prstGeom prst="rect">
                    <a:avLst/>
                  </a:prstGeom>
                  <a:solidFill>
                    <a:schemeClr val="accent2">
                      <a:lumMod val="20000"/>
                      <a:lumOff val="80000"/>
                    </a:schemeClr>
                  </a:solidFill>
                </p:spPr>
                <p:txBody>
                  <a:bodyPr wrap="square" rtlCol="0">
                    <a:spAutoFit/>
                  </a:bodyPr>
                  <a:lstStyle/>
                  <a:p>
                    <a:pPr algn="ctr"/>
                    <a:r>
                      <a:rPr lang="en-US" sz="1100" b="1" dirty="0" smtClean="0"/>
                      <a:t>Windmill</a:t>
                    </a:r>
                    <a:endParaRPr lang="en-US" sz="1100" b="1" dirty="0"/>
                  </a:p>
                </p:txBody>
              </p:sp>
              <p:sp>
                <p:nvSpPr>
                  <p:cNvPr id="24" name="TextBox 23"/>
                  <p:cNvSpPr txBox="1"/>
                  <p:nvPr/>
                </p:nvSpPr>
                <p:spPr>
                  <a:xfrm>
                    <a:off x="2718886" y="1186565"/>
                    <a:ext cx="842423" cy="286993"/>
                  </a:xfrm>
                  <a:prstGeom prst="rect">
                    <a:avLst/>
                  </a:prstGeom>
                  <a:solidFill>
                    <a:schemeClr val="accent2">
                      <a:lumMod val="20000"/>
                      <a:lumOff val="80000"/>
                    </a:schemeClr>
                  </a:solidFill>
                </p:spPr>
                <p:txBody>
                  <a:bodyPr wrap="square" rtlCol="0">
                    <a:spAutoFit/>
                  </a:bodyPr>
                  <a:lstStyle/>
                  <a:p>
                    <a:pPr algn="ctr"/>
                    <a:r>
                      <a:rPr lang="en-US" sz="1100" b="1" dirty="0" smtClean="0"/>
                      <a:t>Alibates</a:t>
                    </a:r>
                    <a:endParaRPr lang="en-US" sz="1100" b="1" dirty="0"/>
                  </a:p>
                </p:txBody>
              </p:sp>
              <p:sp>
                <p:nvSpPr>
                  <p:cNvPr id="25" name="TextBox 24"/>
                  <p:cNvSpPr txBox="1"/>
                  <p:nvPr/>
                </p:nvSpPr>
                <p:spPr>
                  <a:xfrm>
                    <a:off x="2789506" y="615195"/>
                    <a:ext cx="842423" cy="286993"/>
                  </a:xfrm>
                  <a:prstGeom prst="rect">
                    <a:avLst/>
                  </a:prstGeom>
                  <a:solidFill>
                    <a:schemeClr val="accent2">
                      <a:lumMod val="20000"/>
                      <a:lumOff val="80000"/>
                    </a:schemeClr>
                  </a:solidFill>
                </p:spPr>
                <p:txBody>
                  <a:bodyPr wrap="square" rtlCol="0">
                    <a:spAutoFit/>
                  </a:bodyPr>
                  <a:lstStyle/>
                  <a:p>
                    <a:pPr algn="ctr"/>
                    <a:r>
                      <a:rPr lang="en-US" sz="1100" b="1" dirty="0" smtClean="0"/>
                      <a:t>Gray</a:t>
                    </a:r>
                    <a:endParaRPr lang="en-US" sz="1100" b="1" dirty="0"/>
                  </a:p>
                </p:txBody>
              </p:sp>
            </p:gr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879" y="1726854"/>
                  <a:ext cx="904267" cy="555957"/>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5128" y="775796"/>
                  <a:ext cx="882594" cy="542632"/>
                </a:xfrm>
                <a:prstGeom prst="rect">
                  <a:avLst/>
                </a:prstGeom>
              </p:spPr>
            </p:pic>
            <p:cxnSp>
              <p:nvCxnSpPr>
                <p:cNvPr id="29" name="Straight Connector 28"/>
                <p:cNvCxnSpPr/>
                <p:nvPr/>
              </p:nvCxnSpPr>
              <p:spPr>
                <a:xfrm>
                  <a:off x="1690039" y="2423303"/>
                  <a:ext cx="587829" cy="3546282"/>
                </a:xfrm>
                <a:prstGeom prst="line">
                  <a:avLst/>
                </a:prstGeom>
                <a:ln w="444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298219" y="1084484"/>
                  <a:ext cx="1376840" cy="750692"/>
                </a:xfrm>
                <a:prstGeom prst="line">
                  <a:avLst/>
                </a:prstGeom>
                <a:ln w="444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314146" y="1835176"/>
                  <a:ext cx="366315" cy="588125"/>
                </a:xfrm>
                <a:prstGeom prst="line">
                  <a:avLst/>
                </a:prstGeom>
                <a:ln w="44450">
                  <a:solidFill>
                    <a:srgbClr val="C00000"/>
                  </a:solidFill>
                  <a:prstDash val="sysDash"/>
                </a:ln>
              </p:spPr>
              <p:style>
                <a:lnRef idx="1">
                  <a:schemeClr val="accent1"/>
                </a:lnRef>
                <a:fillRef idx="0">
                  <a:schemeClr val="accent1"/>
                </a:fillRef>
                <a:effectRef idx="0">
                  <a:schemeClr val="accent1"/>
                </a:effectRef>
                <a:fontRef idx="minor">
                  <a:schemeClr val="tx1"/>
                </a:fontRef>
              </p:style>
            </p:cxnSp>
          </p:grpSp>
          <p:cxnSp>
            <p:nvCxnSpPr>
              <p:cNvPr id="6" name="Straight Connector 5"/>
              <p:cNvCxnSpPr/>
              <p:nvPr/>
            </p:nvCxnSpPr>
            <p:spPr>
              <a:xfrm>
                <a:off x="1703101" y="2423303"/>
                <a:ext cx="1071155" cy="176019"/>
              </a:xfrm>
              <a:prstGeom prst="line">
                <a:avLst/>
              </a:prstGeom>
              <a:ln w="444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618320" y="2471279"/>
                <a:ext cx="568106" cy="3498306"/>
              </a:xfrm>
              <a:prstGeom prst="line">
                <a:avLst/>
              </a:prstGeom>
              <a:ln w="4445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680461" y="2146303"/>
                <a:ext cx="842423" cy="286993"/>
              </a:xfrm>
              <a:prstGeom prst="rect">
                <a:avLst/>
              </a:prstGeom>
              <a:solidFill>
                <a:schemeClr val="accent2">
                  <a:lumMod val="20000"/>
                  <a:lumOff val="80000"/>
                </a:schemeClr>
              </a:solidFill>
            </p:spPr>
            <p:txBody>
              <a:bodyPr wrap="square" rtlCol="0">
                <a:spAutoFit/>
              </a:bodyPr>
              <a:lstStyle/>
              <a:p>
                <a:pPr algn="ctr"/>
                <a:r>
                  <a:rPr lang="en-US" sz="1100" b="1" dirty="0"/>
                  <a:t>Ogallala</a:t>
                </a:r>
              </a:p>
            </p:txBody>
          </p:sp>
        </p:gr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655653">
              <a:off x="1234034" y="2705087"/>
              <a:ext cx="567817" cy="207589"/>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655653">
              <a:off x="2391152" y="2851824"/>
              <a:ext cx="567817" cy="207589"/>
            </a:xfrm>
            <a:prstGeom prst="rect">
              <a:avLst/>
            </a:prstGeom>
          </p:spPr>
        </p:pic>
      </p:grpSp>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588389" y="916340"/>
            <a:ext cx="800849" cy="494639"/>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63325">
            <a:off x="1595923" y="5407995"/>
            <a:ext cx="567817" cy="207589"/>
          </a:xfrm>
          <a:prstGeom prst="rect">
            <a:avLst/>
          </a:prstGeom>
        </p:spPr>
      </p:pic>
      <p:sp>
        <p:nvSpPr>
          <p:cNvPr id="13" name="Title 12"/>
          <p:cNvSpPr>
            <a:spLocks noGrp="1"/>
          </p:cNvSpPr>
          <p:nvPr>
            <p:ph type="title"/>
          </p:nvPr>
        </p:nvSpPr>
        <p:spPr/>
        <p:txBody>
          <a:bodyPr/>
          <a:lstStyle/>
          <a:p>
            <a:r>
              <a:rPr lang="en-US" dirty="0"/>
              <a:t>Panhandle Renewable Energy Zones (PREZ) Study</a:t>
            </a:r>
          </a:p>
        </p:txBody>
      </p:sp>
      <p:sp>
        <p:nvSpPr>
          <p:cNvPr id="31" name="Content Placeholder 2"/>
          <p:cNvSpPr txBox="1">
            <a:spLocks/>
          </p:cNvSpPr>
          <p:nvPr/>
        </p:nvSpPr>
        <p:spPr>
          <a:xfrm>
            <a:off x="5833054" y="976943"/>
            <a:ext cx="2865437" cy="4616382"/>
          </a:xfrm>
          <a:prstGeom prst="rect">
            <a:avLst/>
          </a:prstGeom>
          <a:solidFill>
            <a:schemeClr val="bg1"/>
          </a:solidFill>
          <a:ln>
            <a:solidFill>
              <a:schemeClr val="accent1"/>
            </a:solidFill>
          </a:ln>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0"/>
              </a:spcBef>
              <a:buFont typeface="Arial"/>
              <a:buNone/>
            </a:pPr>
            <a:r>
              <a:rPr lang="en-US" sz="1900" smtClean="0"/>
              <a:t>An initial set of transmission upgrades includes:</a:t>
            </a:r>
          </a:p>
          <a:p>
            <a:pPr marL="0" indent="0">
              <a:lnSpc>
                <a:spcPct val="120000"/>
              </a:lnSpc>
              <a:spcBef>
                <a:spcPts val="0"/>
              </a:spcBef>
              <a:buFont typeface="Arial"/>
              <a:buNone/>
            </a:pPr>
            <a:endParaRPr lang="en-US" sz="1900" smtClean="0"/>
          </a:p>
          <a:p>
            <a:pPr marL="274320" indent="-274320">
              <a:lnSpc>
                <a:spcPct val="120000"/>
              </a:lnSpc>
              <a:spcBef>
                <a:spcPts val="0"/>
              </a:spcBef>
            </a:pPr>
            <a:r>
              <a:rPr lang="en-US" sz="1900" smtClean="0"/>
              <a:t>New 345-kV circuits on existing towers from Alibates to Windmill, Windmill to Ogallala, and Ogallala to Tule Canyon (towers were designed to accommodate these additional circuits).</a:t>
            </a:r>
          </a:p>
          <a:p>
            <a:pPr marL="274320" indent="-274320">
              <a:lnSpc>
                <a:spcPct val="120000"/>
              </a:lnSpc>
              <a:spcBef>
                <a:spcPts val="0"/>
              </a:spcBef>
            </a:pPr>
            <a:endParaRPr lang="en-US" sz="1900" smtClean="0"/>
          </a:p>
          <a:p>
            <a:pPr marL="274320" indent="-274320">
              <a:lnSpc>
                <a:spcPct val="120000"/>
              </a:lnSpc>
              <a:spcBef>
                <a:spcPts val="0"/>
              </a:spcBef>
            </a:pPr>
            <a:r>
              <a:rPr lang="en-US" sz="1900" smtClean="0"/>
              <a:t>Synchronous condenser at the Windmill substation</a:t>
            </a:r>
          </a:p>
          <a:p>
            <a:pPr marL="274320" indent="-274320">
              <a:lnSpc>
                <a:spcPct val="120000"/>
              </a:lnSpc>
              <a:spcBef>
                <a:spcPts val="0"/>
              </a:spcBef>
            </a:pPr>
            <a:endParaRPr lang="en-US" sz="1900" smtClean="0"/>
          </a:p>
          <a:p>
            <a:pPr marL="0" indent="0">
              <a:lnSpc>
                <a:spcPct val="120000"/>
              </a:lnSpc>
              <a:spcBef>
                <a:spcPts val="0"/>
              </a:spcBef>
              <a:buFont typeface="Arial"/>
              <a:buNone/>
            </a:pPr>
            <a:r>
              <a:rPr lang="en-US" sz="1900" smtClean="0"/>
              <a:t>A potential future set of upgrades includes:</a:t>
            </a:r>
          </a:p>
          <a:p>
            <a:pPr marL="274320" indent="-274320">
              <a:lnSpc>
                <a:spcPct val="120000"/>
              </a:lnSpc>
              <a:spcBef>
                <a:spcPts val="0"/>
              </a:spcBef>
            </a:pPr>
            <a:endParaRPr lang="en-US" sz="1900" smtClean="0"/>
          </a:p>
          <a:p>
            <a:pPr marL="274320" indent="-274320">
              <a:lnSpc>
                <a:spcPct val="120000"/>
              </a:lnSpc>
              <a:spcBef>
                <a:spcPts val="0"/>
              </a:spcBef>
            </a:pPr>
            <a:r>
              <a:rPr lang="en-US" sz="1900" smtClean="0"/>
              <a:t>New 345-kV circuit from Ogallala to Long Draw</a:t>
            </a:r>
          </a:p>
          <a:p>
            <a:pPr marL="274320" indent="-274320">
              <a:lnSpc>
                <a:spcPct val="120000"/>
              </a:lnSpc>
              <a:spcBef>
                <a:spcPts val="0"/>
              </a:spcBef>
            </a:pPr>
            <a:endParaRPr lang="en-US" sz="1900" smtClean="0"/>
          </a:p>
          <a:p>
            <a:pPr marL="274320" indent="-274320">
              <a:lnSpc>
                <a:spcPct val="120000"/>
              </a:lnSpc>
              <a:spcBef>
                <a:spcPts val="0"/>
              </a:spcBef>
            </a:pPr>
            <a:r>
              <a:rPr lang="en-US" sz="1900" smtClean="0"/>
              <a:t>Additional synchronous condensers at Windmill, Alibates, and Gray substations</a:t>
            </a:r>
            <a:endParaRPr lang="en-US" sz="1900" dirty="0"/>
          </a:p>
        </p:txBody>
      </p:sp>
      <p:cxnSp>
        <p:nvCxnSpPr>
          <p:cNvPr id="4" name="Straight Connector 3"/>
          <p:cNvCxnSpPr/>
          <p:nvPr/>
        </p:nvCxnSpPr>
        <p:spPr>
          <a:xfrm flipV="1">
            <a:off x="3409457" y="1119890"/>
            <a:ext cx="300356" cy="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189624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Eagle Ford and Cline Shale</a:t>
            </a:r>
            <a:endParaRPr lang="en-US" dirty="0"/>
          </a:p>
        </p:txBody>
      </p:sp>
      <p:sp>
        <p:nvSpPr>
          <p:cNvPr id="2" name="Rectangle 1"/>
          <p:cNvSpPr/>
          <p:nvPr/>
        </p:nvSpPr>
        <p:spPr>
          <a:xfrm>
            <a:off x="667266" y="770997"/>
            <a:ext cx="7982464" cy="5755422"/>
          </a:xfrm>
          <a:prstGeom prst="rect">
            <a:avLst/>
          </a:prstGeom>
        </p:spPr>
        <p:txBody>
          <a:bodyPr wrap="square">
            <a:spAutoFit/>
          </a:bodyPr>
          <a:lstStyle/>
          <a:p>
            <a:pPr marL="365760" lvl="0" indent="-365760">
              <a:spcBef>
                <a:spcPts val="600"/>
              </a:spcBef>
              <a:spcAft>
                <a:spcPts val="1200"/>
              </a:spcAft>
              <a:buFont typeface="Arial" panose="020B0604020202020204" pitchFamily="34" charset="0"/>
              <a:buChar char="•"/>
            </a:pPr>
            <a:r>
              <a:rPr lang="en-US" sz="2200" dirty="0"/>
              <a:t>Oil and natural </a:t>
            </a:r>
            <a:r>
              <a:rPr lang="en-US" sz="2200" dirty="0" smtClean="0"/>
              <a:t>gas related </a:t>
            </a:r>
            <a:r>
              <a:rPr lang="en-US" sz="2200" dirty="0"/>
              <a:t>demand has caused a significant amount of load growth in west Texas and south Texas</a:t>
            </a:r>
          </a:p>
          <a:p>
            <a:pPr marL="365760" lvl="0" indent="-365760">
              <a:spcBef>
                <a:spcPts val="600"/>
              </a:spcBef>
              <a:spcAft>
                <a:spcPts val="1200"/>
              </a:spcAft>
              <a:buFont typeface="Arial" panose="020B0604020202020204" pitchFamily="34" charset="0"/>
              <a:buChar char="•"/>
            </a:pPr>
            <a:r>
              <a:rPr lang="en-US" sz="2200" dirty="0"/>
              <a:t>Six of the top ten transmission constraints on the ERCOT System in 2013 were related to serving the increased demand in west Texas</a:t>
            </a:r>
          </a:p>
          <a:p>
            <a:pPr marL="365760" lvl="0" indent="-365760">
              <a:spcBef>
                <a:spcPts val="600"/>
              </a:spcBef>
              <a:spcAft>
                <a:spcPts val="1200"/>
              </a:spcAft>
              <a:buFont typeface="Arial" panose="020B0604020202020204" pitchFamily="34" charset="0"/>
              <a:buChar char="•"/>
            </a:pPr>
            <a:r>
              <a:rPr lang="en-US" sz="2200" dirty="0"/>
              <a:t>A significant number of transmission projects have been implemented in west Texas within the </a:t>
            </a:r>
            <a:r>
              <a:rPr lang="en-US" sz="2200" dirty="0" smtClean="0"/>
              <a:t>past two years, </a:t>
            </a:r>
            <a:r>
              <a:rPr lang="en-US" sz="2200" dirty="0"/>
              <a:t>and more than 60 are planned over the next four </a:t>
            </a:r>
            <a:r>
              <a:rPr lang="en-US" sz="2200" dirty="0" smtClean="0"/>
              <a:t>years to </a:t>
            </a:r>
            <a:r>
              <a:rPr lang="en-US" sz="2200" dirty="0"/>
              <a:t>meet the oil and natural gas related needs</a:t>
            </a:r>
          </a:p>
          <a:p>
            <a:pPr marL="365760" lvl="0" indent="-365760">
              <a:spcBef>
                <a:spcPts val="600"/>
              </a:spcBef>
              <a:spcAft>
                <a:spcPts val="1200"/>
              </a:spcAft>
              <a:buFont typeface="Arial" panose="020B0604020202020204" pitchFamily="34" charset="0"/>
              <a:buChar char="•"/>
            </a:pPr>
            <a:r>
              <a:rPr lang="en-US" sz="2200" dirty="0" smtClean="0"/>
              <a:t>More than $330 </a:t>
            </a:r>
            <a:r>
              <a:rPr lang="en-US" sz="2200" dirty="0"/>
              <a:t>million in transmission projects have been approved by the ERCOT Regional Planning Group since 2012 in order to meet Eagle Ford Shale load growth in south </a:t>
            </a:r>
            <a:r>
              <a:rPr lang="en-US" sz="2200" dirty="0" smtClean="0"/>
              <a:t>Texas</a:t>
            </a:r>
            <a:r>
              <a:rPr lang="en-US" sz="2200" dirty="0"/>
              <a:t> </a:t>
            </a:r>
            <a:r>
              <a:rPr lang="en-US" sz="2200" dirty="0" smtClean="0"/>
              <a:t>(Expected </a:t>
            </a:r>
            <a:r>
              <a:rPr lang="en-US" sz="2200" dirty="0"/>
              <a:t>in-service – </a:t>
            </a:r>
            <a:r>
              <a:rPr lang="en-US" sz="2200" dirty="0" smtClean="0"/>
              <a:t>2013 through 2016)</a:t>
            </a:r>
            <a:endParaRPr lang="en-US" sz="2200" dirty="0"/>
          </a:p>
          <a:p>
            <a:pPr marL="365760" lvl="0" indent="-365760">
              <a:spcBef>
                <a:spcPts val="600"/>
              </a:spcBef>
              <a:spcAft>
                <a:spcPts val="1200"/>
              </a:spcAft>
              <a:buFont typeface="Arial" panose="020B0604020202020204" pitchFamily="34" charset="0"/>
              <a:buChar char="•"/>
            </a:pPr>
            <a:endParaRPr lang="en-US" sz="2200" dirty="0"/>
          </a:p>
        </p:txBody>
      </p:sp>
    </p:spTree>
    <p:extLst>
      <p:ext uri="{BB962C8B-B14F-4D97-AF65-F5344CB8AC3E}">
        <p14:creationId xmlns:p14="http://schemas.microsoft.com/office/powerpoint/2010/main" val="39244570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Eagle Ford Shale Projects I</a:t>
            </a:r>
            <a:endParaRPr lang="en-US" dirty="0"/>
          </a:p>
        </p:txBody>
      </p:sp>
      <p:sp>
        <p:nvSpPr>
          <p:cNvPr id="11" name="Rectangle 3"/>
          <p:cNvSpPr txBox="1">
            <a:spLocks noChangeArrowheads="1"/>
          </p:cNvSpPr>
          <p:nvPr/>
        </p:nvSpPr>
        <p:spPr bwMode="auto">
          <a:xfrm>
            <a:off x="5817806" y="1369145"/>
            <a:ext cx="2919725" cy="3888260"/>
          </a:xfrm>
          <a:prstGeom prst="rect">
            <a:avLst/>
          </a:prstGeom>
          <a:noFill/>
          <a:ln w="19050">
            <a:solidFill>
              <a:schemeClr val="accent1">
                <a:lumMod val="50000"/>
              </a:schemeClr>
            </a:solidFill>
            <a:miter lim="800000"/>
            <a:headEnd/>
            <a:tailEnd/>
          </a:ln>
        </p:spPr>
        <p:txBody>
          <a:bodyPr vert="horz" wrap="square" lIns="91440" tIns="45720" rIns="91440" bIns="45720" numCol="1" anchor="t" anchorCtr="0" compatLnSpc="1">
            <a:prstTxWarp prst="textNoShape">
              <a:avLst/>
            </a:prstTxWarp>
          </a:bodyPr>
          <a:lstStyle/>
          <a:p>
            <a:pPr marL="274320" marR="0" lvl="0" indent="-274320" algn="l" defTabSz="914400" rtl="0" eaLnBrk="0" fontAlgn="base" latinLnBrk="0" hangingPunct="0">
              <a:lnSpc>
                <a:spcPct val="90000"/>
              </a:lnSpc>
              <a:spcBef>
                <a:spcPts val="384"/>
              </a:spcBef>
              <a:spcAft>
                <a:spcPct val="0"/>
              </a:spcAft>
              <a:buClrTx/>
              <a:buSzTx/>
              <a:buFontTx/>
              <a:buChar char="•"/>
              <a:tabLst/>
              <a:defRPr/>
            </a:pPr>
            <a:endParaRPr kumimoji="0" lang="en-US" sz="700" b="1" i="0" u="none" strike="noStrike" kern="0" cap="none" spc="0" normalizeH="0" baseline="0" noProof="0" dirty="0" smtClean="0">
              <a:ln>
                <a:noFill/>
              </a:ln>
              <a:solidFill>
                <a:schemeClr val="tx1"/>
              </a:solidFill>
              <a:effectLst/>
              <a:uLnTx/>
              <a:uFillTx/>
              <a:latin typeface="+mn-lt"/>
              <a:ea typeface="+mn-ea"/>
              <a:cs typeface="+mn-cs"/>
            </a:endParaRPr>
          </a:p>
          <a:p>
            <a:pPr marR="0" lvl="0" algn="l" defTabSz="914400" rtl="0" eaLnBrk="0" fontAlgn="base" latinLnBrk="0" hangingPunct="0">
              <a:lnSpc>
                <a:spcPct val="90000"/>
              </a:lnSpc>
              <a:spcBef>
                <a:spcPts val="384"/>
              </a:spcBef>
              <a:spcAft>
                <a:spcPct val="0"/>
              </a:spcAft>
              <a:buClrTx/>
              <a:buSzTx/>
              <a:tabLst/>
              <a:defRPr/>
            </a:pPr>
            <a:r>
              <a:rPr kumimoji="0" lang="en-US" sz="1600" b="1" i="0" u="none" strike="noStrike" kern="0" cap="none" spc="0" normalizeH="0" baseline="0" noProof="0" dirty="0" smtClean="0">
                <a:ln>
                  <a:noFill/>
                </a:ln>
                <a:solidFill>
                  <a:schemeClr val="tx1"/>
                </a:solidFill>
                <a:effectLst/>
                <a:uLnTx/>
                <a:uFillTx/>
                <a:latin typeface="+mn-lt"/>
                <a:ea typeface="+mn-ea"/>
                <a:cs typeface="+mn-cs"/>
              </a:rPr>
              <a:t>Driver – Reliability Need to support new oil and gas load</a:t>
            </a:r>
          </a:p>
          <a:p>
            <a:pPr marR="0" lvl="0" algn="l" defTabSz="914400" rtl="0" eaLnBrk="0" fontAlgn="base" latinLnBrk="0" hangingPunct="0">
              <a:lnSpc>
                <a:spcPct val="90000"/>
              </a:lnSpc>
              <a:spcBef>
                <a:spcPts val="384"/>
              </a:spcBef>
              <a:spcAft>
                <a:spcPct val="0"/>
              </a:spcAft>
              <a:buClrTx/>
              <a:buSzTx/>
              <a:tabLst/>
              <a:defRPr/>
            </a:pPr>
            <a:r>
              <a:rPr lang="en-US" sz="1600" b="1" kern="0" dirty="0" smtClean="0">
                <a:latin typeface="+mn-lt"/>
              </a:rPr>
              <a:t>Project Components:</a:t>
            </a:r>
            <a:endParaRPr kumimoji="0" lang="en-US" sz="1600" b="1" i="0" u="none" strike="noStrike" kern="0" cap="none" spc="0" normalizeH="0" baseline="0" noProof="0" dirty="0" smtClean="0">
              <a:ln>
                <a:noFill/>
              </a:ln>
              <a:solidFill>
                <a:schemeClr val="tx1"/>
              </a:solidFill>
              <a:effectLst/>
              <a:uLnTx/>
              <a:uFillTx/>
              <a:latin typeface="+mn-lt"/>
              <a:ea typeface="+mn-ea"/>
              <a:cs typeface="+mn-cs"/>
            </a:endParaRPr>
          </a:p>
          <a:p>
            <a:pPr marL="457200" lvl="3" indent="-274320" defTabSz="914400" eaLnBrk="0" fontAlgn="base" hangingPunct="0">
              <a:spcBef>
                <a:spcPts val="384"/>
              </a:spcBef>
              <a:spcAft>
                <a:spcPct val="0"/>
              </a:spcAft>
              <a:buFont typeface="+mj-lt"/>
              <a:buAutoNum type="arabicPeriod"/>
              <a:defRPr/>
            </a:pPr>
            <a:r>
              <a:rPr lang="en-US" sz="1300" kern="0" noProof="0" dirty="0" smtClean="0">
                <a:latin typeface="+mn-lt"/>
              </a:rPr>
              <a:t>Glidden-Colorado-Nada 69 kV upgrade project – April 14</a:t>
            </a:r>
          </a:p>
          <a:p>
            <a:pPr marL="457200" lvl="3" indent="-274320" defTabSz="914400" eaLnBrk="0" fontAlgn="base" hangingPunct="0">
              <a:spcBef>
                <a:spcPts val="384"/>
              </a:spcBef>
              <a:spcAft>
                <a:spcPct val="0"/>
              </a:spcAft>
              <a:buFont typeface="+mj-lt"/>
              <a:buAutoNum type="arabicPeriod"/>
              <a:defRPr/>
            </a:pPr>
            <a:r>
              <a:rPr kumimoji="0" lang="en-US" sz="1300" b="0" i="0" u="none" strike="noStrike" kern="0" cap="none" spc="0" normalizeH="0" baseline="0" dirty="0" smtClean="0">
                <a:ln>
                  <a:noFill/>
                </a:ln>
                <a:solidFill>
                  <a:schemeClr val="tx1"/>
                </a:solidFill>
                <a:effectLst/>
                <a:uLnTx/>
                <a:uFillTx/>
                <a:latin typeface="+mn-lt"/>
              </a:rPr>
              <a:t>Karnes</a:t>
            </a:r>
            <a:r>
              <a:rPr kumimoji="0" lang="en-US" sz="1300" b="0" i="0" u="none" strike="noStrike" kern="0" cap="none" spc="0" normalizeH="0" dirty="0" smtClean="0">
                <a:ln>
                  <a:noFill/>
                </a:ln>
                <a:solidFill>
                  <a:schemeClr val="tx1"/>
                </a:solidFill>
                <a:effectLst/>
                <a:uLnTx/>
                <a:uFillTx/>
                <a:latin typeface="+mn-lt"/>
              </a:rPr>
              <a:t> Electric Cooperative-Medina Electric Cooperative load addition project – Dec 15</a:t>
            </a:r>
          </a:p>
          <a:p>
            <a:pPr marL="457200" lvl="3" indent="-274320" defTabSz="914400" eaLnBrk="0" fontAlgn="base" hangingPunct="0">
              <a:spcBef>
                <a:spcPts val="384"/>
              </a:spcBef>
              <a:spcAft>
                <a:spcPct val="0"/>
              </a:spcAft>
              <a:buFont typeface="+mj-lt"/>
              <a:buAutoNum type="arabicPeriod"/>
              <a:defRPr/>
            </a:pPr>
            <a:r>
              <a:rPr lang="en-US" sz="1300" kern="0" baseline="0" noProof="0" dirty="0" smtClean="0">
                <a:latin typeface="+mn-lt"/>
              </a:rPr>
              <a:t>Coy</a:t>
            </a:r>
            <a:r>
              <a:rPr lang="en-US" sz="1300" kern="0" noProof="0" dirty="0" smtClean="0">
                <a:latin typeface="+mn-lt"/>
              </a:rPr>
              <a:t> City load addition project – June 14</a:t>
            </a:r>
          </a:p>
          <a:p>
            <a:pPr marL="457200" lvl="3" indent="-274320" defTabSz="914400" eaLnBrk="0" fontAlgn="base" hangingPunct="0">
              <a:spcBef>
                <a:spcPts val="384"/>
              </a:spcBef>
              <a:spcAft>
                <a:spcPct val="0"/>
              </a:spcAft>
              <a:buFont typeface="+mj-lt"/>
              <a:buAutoNum type="arabicPeriod"/>
              <a:defRPr/>
            </a:pPr>
            <a:r>
              <a:rPr kumimoji="0" lang="en-US" sz="1300" b="0" i="0" u="none" strike="noStrike" kern="0" cap="none" spc="0" normalizeH="0" baseline="0" dirty="0" smtClean="0">
                <a:ln>
                  <a:noFill/>
                </a:ln>
                <a:effectLst/>
                <a:uLnTx/>
                <a:uFillTx/>
                <a:latin typeface="+mn-lt"/>
              </a:rPr>
              <a:t>El</a:t>
            </a:r>
            <a:r>
              <a:rPr kumimoji="0" lang="en-US" sz="1300" b="0" i="0" u="none" strike="noStrike" kern="0" cap="none" spc="0" normalizeH="0" dirty="0" smtClean="0">
                <a:ln>
                  <a:noFill/>
                </a:ln>
                <a:effectLst/>
                <a:uLnTx/>
                <a:uFillTx/>
                <a:latin typeface="+mn-lt"/>
              </a:rPr>
              <a:t> Campo-Vanderbilt load addition project – April 14</a:t>
            </a:r>
          </a:p>
          <a:p>
            <a:pPr marL="457200" lvl="3" indent="-274320" defTabSz="914400" eaLnBrk="0" fontAlgn="base" hangingPunct="0">
              <a:spcBef>
                <a:spcPts val="384"/>
              </a:spcBef>
              <a:spcAft>
                <a:spcPct val="0"/>
              </a:spcAft>
              <a:buFont typeface="+mj-lt"/>
              <a:buAutoNum type="arabicPeriod"/>
              <a:defRPr/>
            </a:pPr>
            <a:r>
              <a:rPr kumimoji="0" lang="en-US" sz="1300" b="0" i="0" u="none" strike="noStrike" kern="0" cap="none" spc="0" normalizeH="0" baseline="0" noProof="0" dirty="0" smtClean="0">
                <a:ln>
                  <a:noFill/>
                </a:ln>
                <a:solidFill>
                  <a:schemeClr val="tx1"/>
                </a:solidFill>
                <a:effectLst/>
                <a:uLnTx/>
                <a:uFillTx/>
                <a:latin typeface="+mn-lt"/>
              </a:rPr>
              <a:t>Karnes Electric Cooperative</a:t>
            </a:r>
            <a:r>
              <a:rPr kumimoji="0" lang="en-US" sz="1300" b="0" i="0" u="none" strike="noStrike" kern="0" cap="none" spc="0" normalizeH="0" noProof="0" dirty="0" smtClean="0">
                <a:ln>
                  <a:noFill/>
                </a:ln>
                <a:solidFill>
                  <a:schemeClr val="tx1"/>
                </a:solidFill>
                <a:effectLst/>
                <a:uLnTx/>
                <a:uFillTx/>
                <a:latin typeface="+mn-lt"/>
              </a:rPr>
              <a:t> load addition project – June 15</a:t>
            </a:r>
            <a:endParaRPr kumimoji="0" lang="en-US" sz="1300" b="0" i="0" u="none" strike="noStrike" kern="0" cap="none" spc="0" normalizeH="0" baseline="0" noProof="0" dirty="0" smtClean="0">
              <a:ln>
                <a:noFill/>
              </a:ln>
              <a:solidFill>
                <a:schemeClr val="tx1"/>
              </a:solidFill>
              <a:effectLst/>
              <a:uLnTx/>
              <a:uFillTx/>
              <a:latin typeface="+mn-lt"/>
            </a:endParaRPr>
          </a:p>
          <a:p>
            <a:pPr marL="457200" indent="-274320" eaLnBrk="0" hangingPunct="0">
              <a:spcBef>
                <a:spcPct val="20000"/>
              </a:spcBef>
            </a:pPr>
            <a:endParaRPr kumimoji="0" lang="en-US" sz="1600" b="1" i="0" u="none" strike="noStrike" kern="0" cap="none" spc="0" normalizeH="0" baseline="0" noProof="0" dirty="0" smtClean="0">
              <a:ln>
                <a:noFill/>
              </a:ln>
              <a:solidFill>
                <a:schemeClr val="tx1"/>
              </a:solidFill>
              <a:effectLst/>
              <a:uLnTx/>
              <a:uFillTx/>
              <a:latin typeface="+mn-l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663" y="1219200"/>
            <a:ext cx="5176190" cy="4188150"/>
          </a:xfrm>
          <a:prstGeom prst="rect">
            <a:avLst/>
          </a:prstGeom>
        </p:spPr>
      </p:pic>
    </p:spTree>
    <p:extLst>
      <p:ext uri="{BB962C8B-B14F-4D97-AF65-F5344CB8AC3E}">
        <p14:creationId xmlns:p14="http://schemas.microsoft.com/office/powerpoint/2010/main" val="6266517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Eagle Ford Shale Projects II</a:t>
            </a:r>
            <a:endParaRPr lang="en-US" dirty="0"/>
          </a:p>
        </p:txBody>
      </p:sp>
      <p:sp>
        <p:nvSpPr>
          <p:cNvPr id="11" name="Rectangle 3"/>
          <p:cNvSpPr txBox="1">
            <a:spLocks noChangeArrowheads="1"/>
          </p:cNvSpPr>
          <p:nvPr/>
        </p:nvSpPr>
        <p:spPr bwMode="auto">
          <a:xfrm>
            <a:off x="654908" y="1828164"/>
            <a:ext cx="3276600" cy="3034218"/>
          </a:xfrm>
          <a:prstGeom prst="rect">
            <a:avLst/>
          </a:prstGeom>
          <a:noFill/>
          <a:ln w="19050">
            <a:solidFill>
              <a:schemeClr val="accent1">
                <a:lumMod val="50000"/>
              </a:schemeClr>
            </a:solidFill>
            <a:miter lim="800000"/>
            <a:headEnd/>
            <a:tailEnd/>
          </a:ln>
        </p:spPr>
        <p:txBody>
          <a:bodyPr vert="horz" wrap="square" lIns="91440" tIns="45720" rIns="91440" bIns="45720" numCol="1" anchor="t" anchorCtr="0" compatLnSpc="1">
            <a:prstTxWarp prst="textNoShape">
              <a:avLst/>
            </a:prstTxWarp>
          </a:bodyPr>
          <a:lstStyle/>
          <a:p>
            <a:pPr marL="274320" marR="0" lvl="0" indent="-274320" algn="l" defTabSz="914400" rtl="0" eaLnBrk="0" fontAlgn="base" latinLnBrk="0" hangingPunct="0">
              <a:lnSpc>
                <a:spcPct val="90000"/>
              </a:lnSpc>
              <a:spcBef>
                <a:spcPts val="384"/>
              </a:spcBef>
              <a:spcAft>
                <a:spcPct val="0"/>
              </a:spcAft>
              <a:buClrTx/>
              <a:buSzTx/>
              <a:buFontTx/>
              <a:buChar char="•"/>
              <a:tabLst/>
              <a:defRPr/>
            </a:pPr>
            <a:endParaRPr kumimoji="0" lang="en-US" sz="700" b="1" i="0" u="none" strike="noStrike" kern="0" cap="none" spc="0" normalizeH="0" baseline="0" noProof="0" dirty="0" smtClean="0">
              <a:ln>
                <a:noFill/>
              </a:ln>
              <a:solidFill>
                <a:schemeClr val="tx1"/>
              </a:solidFill>
              <a:effectLst/>
              <a:uLnTx/>
              <a:uFillTx/>
              <a:latin typeface="+mn-lt"/>
              <a:ea typeface="+mn-ea"/>
              <a:cs typeface="+mn-cs"/>
            </a:endParaRPr>
          </a:p>
          <a:p>
            <a:pPr marR="0" lvl="0" algn="l" defTabSz="914400" rtl="0" eaLnBrk="0" fontAlgn="base" latinLnBrk="0" hangingPunct="0">
              <a:lnSpc>
                <a:spcPct val="90000"/>
              </a:lnSpc>
              <a:spcBef>
                <a:spcPts val="384"/>
              </a:spcBef>
              <a:spcAft>
                <a:spcPct val="0"/>
              </a:spcAft>
              <a:buClrTx/>
              <a:buSzTx/>
              <a:tabLst/>
              <a:defRPr/>
            </a:pPr>
            <a:r>
              <a:rPr kumimoji="0" lang="en-US" sz="1600" b="1" i="0" u="none" strike="noStrike" kern="0" cap="none" spc="0" normalizeH="0" baseline="0" noProof="0" dirty="0" smtClean="0">
                <a:ln>
                  <a:noFill/>
                </a:ln>
                <a:solidFill>
                  <a:schemeClr val="tx1"/>
                </a:solidFill>
                <a:effectLst/>
                <a:uLnTx/>
                <a:uFillTx/>
                <a:latin typeface="+mn-lt"/>
                <a:ea typeface="+mn-ea"/>
                <a:cs typeface="+mn-cs"/>
              </a:rPr>
              <a:t>Driver – Reliability Need to support new oil and gas load</a:t>
            </a:r>
          </a:p>
          <a:p>
            <a:pPr marR="0" lvl="0" algn="l" defTabSz="914400" rtl="0" eaLnBrk="0" fontAlgn="base" latinLnBrk="0" hangingPunct="0">
              <a:lnSpc>
                <a:spcPct val="90000"/>
              </a:lnSpc>
              <a:spcBef>
                <a:spcPts val="384"/>
              </a:spcBef>
              <a:spcAft>
                <a:spcPct val="0"/>
              </a:spcAft>
              <a:buClrTx/>
              <a:buSzTx/>
              <a:tabLst/>
              <a:defRPr/>
            </a:pPr>
            <a:r>
              <a:rPr lang="en-US" sz="1600" b="1" kern="0" dirty="0" smtClean="0">
                <a:latin typeface="+mn-lt"/>
              </a:rPr>
              <a:t>Project Components</a:t>
            </a:r>
            <a:endParaRPr kumimoji="0" lang="en-US" sz="1600" b="1" i="0" u="none" strike="noStrike" kern="0" cap="none" spc="0" normalizeH="0" baseline="0" noProof="0" dirty="0" smtClean="0">
              <a:ln>
                <a:noFill/>
              </a:ln>
              <a:solidFill>
                <a:schemeClr val="tx1"/>
              </a:solidFill>
              <a:effectLst/>
              <a:uLnTx/>
              <a:uFillTx/>
              <a:latin typeface="+mn-lt"/>
              <a:ea typeface="+mn-ea"/>
              <a:cs typeface="+mn-cs"/>
            </a:endParaRPr>
          </a:p>
          <a:p>
            <a:pPr marL="457200" lvl="2" indent="-274320" eaLnBrk="0" hangingPunct="0">
              <a:spcBef>
                <a:spcPts val="384"/>
              </a:spcBef>
              <a:buFont typeface="+mj-lt"/>
              <a:buAutoNum type="arabicPeriod"/>
              <a:defRPr/>
            </a:pPr>
            <a:r>
              <a:rPr lang="en-US" sz="1400" dirty="0"/>
              <a:t>Sinton - Beeville - </a:t>
            </a:r>
            <a:r>
              <a:rPr lang="en-US" sz="1400" dirty="0" err="1"/>
              <a:t>Kenedy</a:t>
            </a:r>
            <a:r>
              <a:rPr lang="en-US" sz="1400" dirty="0"/>
              <a:t> Area Improvements </a:t>
            </a:r>
            <a:r>
              <a:rPr lang="en-US" sz="1400" dirty="0" smtClean="0"/>
              <a:t>Project – May 15</a:t>
            </a:r>
          </a:p>
          <a:p>
            <a:pPr marL="457200" lvl="2" indent="-274320" eaLnBrk="0" hangingPunct="0">
              <a:spcBef>
                <a:spcPts val="384"/>
              </a:spcBef>
              <a:buFont typeface="+mj-lt"/>
              <a:buAutoNum type="arabicPeriod"/>
              <a:defRPr/>
            </a:pPr>
            <a:r>
              <a:rPr lang="en-US" sz="1400" dirty="0" err="1"/>
              <a:t>Kenedy</a:t>
            </a:r>
            <a:r>
              <a:rPr lang="en-US" sz="1400" dirty="0"/>
              <a:t> Switch – Guadalupe </a:t>
            </a:r>
            <a:r>
              <a:rPr lang="en-US" sz="1400" dirty="0" smtClean="0"/>
              <a:t>Project – June 15</a:t>
            </a:r>
          </a:p>
          <a:p>
            <a:pPr marL="457200" lvl="2" indent="-274320" eaLnBrk="0" hangingPunct="0">
              <a:spcBef>
                <a:spcPts val="384"/>
              </a:spcBef>
              <a:buFont typeface="+mj-lt"/>
              <a:buAutoNum type="arabicPeriod"/>
              <a:defRPr/>
            </a:pPr>
            <a:r>
              <a:rPr lang="en-US" sz="1400" dirty="0" err="1"/>
              <a:t>Kenedy</a:t>
            </a:r>
            <a:r>
              <a:rPr lang="en-US" sz="1400" dirty="0"/>
              <a:t> Switch to Nixon to Seguin upgrade and conversion from 69 kV to 138 </a:t>
            </a:r>
            <a:r>
              <a:rPr lang="en-US" sz="1400" dirty="0" smtClean="0"/>
              <a:t>kV – June 16</a:t>
            </a:r>
            <a:endParaRPr kumimoji="0" lang="en-US" sz="1600" b="1" i="0" u="none" strike="noStrike" kern="0" cap="none" spc="0" normalizeH="0" baseline="0" noProof="0" dirty="0" smtClean="0">
              <a:ln>
                <a:noFill/>
              </a:ln>
              <a:solidFill>
                <a:schemeClr val="tx1"/>
              </a:solidFill>
              <a:effectLst/>
              <a:uLnTx/>
              <a:uFillTx/>
              <a:latin typeface="+mn-lt"/>
            </a:endParaRPr>
          </a:p>
        </p:txBody>
      </p:sp>
      <p:pic>
        <p:nvPicPr>
          <p:cNvPr id="1026" name="Picture 1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394888" y="808153"/>
            <a:ext cx="3790470" cy="5074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95506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altLang="en-US" sz="2400" dirty="0" smtClean="0"/>
              <a:t>Houston Import Project</a:t>
            </a:r>
          </a:p>
        </p:txBody>
      </p:sp>
      <p:sp>
        <p:nvSpPr>
          <p:cNvPr id="6147" name="Content Placeholder 6"/>
          <p:cNvSpPr>
            <a:spLocks noGrp="1"/>
          </p:cNvSpPr>
          <p:nvPr>
            <p:ph idx="4294967295"/>
          </p:nvPr>
        </p:nvSpPr>
        <p:spPr>
          <a:xfrm>
            <a:off x="379663" y="911226"/>
            <a:ext cx="8229600" cy="5249862"/>
          </a:xfrm>
        </p:spPr>
        <p:txBody>
          <a:bodyPr>
            <a:noAutofit/>
          </a:bodyPr>
          <a:lstStyle/>
          <a:p>
            <a:pPr marL="0" indent="0" eaLnBrk="1" hangingPunct="1">
              <a:buNone/>
            </a:pPr>
            <a:r>
              <a:rPr lang="en-US" altLang="en-US" sz="2000" b="1" dirty="0" smtClean="0"/>
              <a:t>ERCOT conducted an </a:t>
            </a:r>
            <a:r>
              <a:rPr lang="en-US" altLang="en-US" sz="2000" b="1" dirty="0"/>
              <a:t>i</a:t>
            </a:r>
            <a:r>
              <a:rPr lang="en-US" altLang="en-US" sz="2000" b="1" dirty="0" smtClean="0"/>
              <a:t>ndependent review of the proposed set of projects to increase the import capability into the Houston area</a:t>
            </a:r>
          </a:p>
          <a:p>
            <a:pPr marL="0" indent="0" eaLnBrk="1" hangingPunct="1">
              <a:buNone/>
            </a:pPr>
            <a:endParaRPr lang="en-US" altLang="en-US" sz="1200" dirty="0" smtClean="0"/>
          </a:p>
          <a:p>
            <a:pPr>
              <a:buFont typeface="Arial" panose="020B0604020202020204" pitchFamily="34" charset="0"/>
              <a:buChar char="•"/>
            </a:pPr>
            <a:r>
              <a:rPr lang="en-US" altLang="en-US" sz="2000" dirty="0" smtClean="0"/>
              <a:t>ERCOT determined that there will be a reliability </a:t>
            </a:r>
            <a:r>
              <a:rPr lang="en-US" altLang="en-US" sz="2000" dirty="0"/>
              <a:t>need </a:t>
            </a:r>
            <a:r>
              <a:rPr lang="en-US" altLang="en-US" sz="2000" dirty="0" smtClean="0"/>
              <a:t>for additional import capacity into Houston by 2018, based on planning studies that indicate:</a:t>
            </a:r>
          </a:p>
          <a:p>
            <a:pPr lvl="1">
              <a:buFont typeface="Arial" panose="020B0604020202020204" pitchFamily="34" charset="0"/>
              <a:buChar char="–"/>
            </a:pPr>
            <a:r>
              <a:rPr lang="en-US" altLang="en-US" sz="1600" dirty="0" smtClean="0"/>
              <a:t>Thermal overloads of the import paths from North to Houston</a:t>
            </a:r>
          </a:p>
          <a:p>
            <a:pPr lvl="1">
              <a:buFont typeface="Arial" panose="020B0604020202020204" pitchFamily="34" charset="0"/>
              <a:buChar char="–"/>
            </a:pPr>
            <a:r>
              <a:rPr lang="en-US" altLang="en-US" sz="1600" dirty="0" smtClean="0"/>
              <a:t>Low voltages around </a:t>
            </a:r>
            <a:r>
              <a:rPr lang="en-US" altLang="en-US" sz="1600" dirty="0" err="1" smtClean="0"/>
              <a:t>Bobville</a:t>
            </a:r>
            <a:r>
              <a:rPr lang="en-US" altLang="en-US" sz="1600" dirty="0"/>
              <a:t>, </a:t>
            </a:r>
            <a:r>
              <a:rPr lang="en-US" altLang="en-US" sz="1600" dirty="0" err="1"/>
              <a:t>Rothwood</a:t>
            </a:r>
            <a:r>
              <a:rPr lang="en-US" altLang="en-US" sz="1600" dirty="0"/>
              <a:t>, Tomball, and </a:t>
            </a:r>
            <a:r>
              <a:rPr lang="en-US" altLang="en-US" sz="1600" dirty="0" err="1" smtClean="0"/>
              <a:t>Kuykendahl</a:t>
            </a:r>
            <a:endParaRPr lang="en-US" altLang="en-US" sz="1600" dirty="0" smtClean="0"/>
          </a:p>
          <a:p>
            <a:pPr lvl="1">
              <a:buFont typeface="Arial" panose="020B0604020202020204" pitchFamily="34" charset="0"/>
              <a:buChar char="–"/>
            </a:pPr>
            <a:r>
              <a:rPr lang="en-US" altLang="en-US" sz="1600" dirty="0" smtClean="0"/>
              <a:t>Additional reliability criteria violations (G-1+N-1)</a:t>
            </a:r>
            <a:endParaRPr lang="en-US" altLang="en-US" sz="2000" dirty="0"/>
          </a:p>
          <a:p>
            <a:pPr>
              <a:buFont typeface="Arial" panose="020B0604020202020204" pitchFamily="34" charset="0"/>
              <a:buChar char="•"/>
            </a:pPr>
            <a:endParaRPr lang="en-US" altLang="en-US" sz="1200" dirty="0" smtClean="0"/>
          </a:p>
          <a:p>
            <a:pPr>
              <a:buFont typeface="Arial" panose="020B0604020202020204" pitchFamily="34" charset="0"/>
              <a:buChar char="•"/>
            </a:pPr>
            <a:r>
              <a:rPr lang="en-US" altLang="en-US" sz="2000" dirty="0" smtClean="0"/>
              <a:t>ERCOT reviewed 21 transmission alternatives</a:t>
            </a:r>
          </a:p>
          <a:p>
            <a:pPr lvl="1">
              <a:buFont typeface="Arial" panose="020B0604020202020204" pitchFamily="34" charset="0"/>
              <a:buChar char="–"/>
            </a:pPr>
            <a:r>
              <a:rPr lang="en-US" altLang="en-US" sz="1600" dirty="0" smtClean="0"/>
              <a:t>ERCOT conducted reliability analyses (steady-state N-1 contingency analysis; G-1 + N-1 analysis; voltage stability; NERC Category C and D analysis; and generator retirement analysis)</a:t>
            </a:r>
          </a:p>
          <a:p>
            <a:pPr lvl="1">
              <a:buFont typeface="Arial" panose="020B0604020202020204" pitchFamily="34" charset="0"/>
              <a:buChar char="–"/>
            </a:pPr>
            <a:r>
              <a:rPr lang="en-US" altLang="en-US" sz="1600" dirty="0" smtClean="0"/>
              <a:t>ERCOT assessed the long-term benefits from projects that met the reliability criteria and used a cost/benefit analysis to rank the alternatives</a:t>
            </a:r>
          </a:p>
        </p:txBody>
      </p:sp>
    </p:spTree>
    <p:extLst>
      <p:ext uri="{BB962C8B-B14F-4D97-AF65-F5344CB8AC3E}">
        <p14:creationId xmlns:p14="http://schemas.microsoft.com/office/powerpoint/2010/main" val="27924796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dirty="0"/>
              <a:t>Houston Import Project – Board Endorsement</a:t>
            </a:r>
            <a:endParaRPr lang="en-US" altLang="en-US" sz="2400" dirty="0" smtClean="0"/>
          </a:p>
        </p:txBody>
      </p:sp>
      <p:pic>
        <p:nvPicPr>
          <p:cNvPr id="1027" name="Picture 3"/>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r="-230"/>
          <a:stretch/>
        </p:blipFill>
        <p:spPr bwMode="auto">
          <a:xfrm>
            <a:off x="3702867" y="751442"/>
            <a:ext cx="4825497" cy="5532702"/>
          </a:xfrm>
          <a:prstGeom prst="rect">
            <a:avLst/>
          </a:prstGeom>
          <a:solidFill>
            <a:srgbClr val="FFFFFF">
              <a:shade val="85000"/>
            </a:srgbClr>
          </a:solidFill>
          <a:ln w="9525">
            <a:solidFill>
              <a:schemeClr val="tx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Box 1"/>
          <p:cNvSpPr txBox="1"/>
          <p:nvPr/>
        </p:nvSpPr>
        <p:spPr>
          <a:xfrm>
            <a:off x="488887" y="950614"/>
            <a:ext cx="2778853" cy="4832092"/>
          </a:xfrm>
          <a:prstGeom prst="rect">
            <a:avLst/>
          </a:prstGeom>
          <a:noFill/>
        </p:spPr>
        <p:txBody>
          <a:bodyPr wrap="square" rtlCol="0">
            <a:spAutoFit/>
          </a:bodyPr>
          <a:lstStyle/>
          <a:p>
            <a:r>
              <a:rPr lang="en-US" dirty="0" smtClean="0"/>
              <a:t>On April 8, 2014, the ERCOT Board of Directors endorsed the Houston Import Project:</a:t>
            </a:r>
          </a:p>
          <a:p>
            <a:endParaRPr lang="en-US" dirty="0"/>
          </a:p>
          <a:p>
            <a:pPr marL="285750" indent="-285750">
              <a:spcAft>
                <a:spcPts val="1200"/>
              </a:spcAft>
              <a:buFont typeface="Arial" panose="020B0604020202020204" pitchFamily="34" charset="0"/>
              <a:buChar char="•"/>
            </a:pPr>
            <a:r>
              <a:rPr lang="en-US" dirty="0" smtClean="0"/>
              <a:t>New Limestone-Gibbons Creek-Zenith 345 kV double-circuit line deemed critical</a:t>
            </a:r>
          </a:p>
          <a:p>
            <a:pPr marL="285750" indent="-285750">
              <a:spcAft>
                <a:spcPts val="1200"/>
              </a:spcAft>
              <a:buFont typeface="Arial" panose="020B0604020202020204" pitchFamily="34" charset="0"/>
              <a:buChar char="•"/>
            </a:pPr>
            <a:r>
              <a:rPr lang="en-US" dirty="0" smtClean="0"/>
              <a:t>Includes improvements to substations and other existing facilities</a:t>
            </a:r>
          </a:p>
          <a:p>
            <a:pPr marL="285750" indent="-285750">
              <a:buFont typeface="Arial" panose="020B0604020202020204" pitchFamily="34" charset="0"/>
              <a:buChar char="•"/>
            </a:pPr>
            <a:r>
              <a:rPr lang="en-US" dirty="0" smtClean="0"/>
              <a:t>Scheduled for completion by summer 2018</a:t>
            </a:r>
            <a:endParaRPr lang="en-US" dirty="0"/>
          </a:p>
        </p:txBody>
      </p:sp>
    </p:spTree>
    <p:extLst>
      <p:ext uri="{BB962C8B-B14F-4D97-AF65-F5344CB8AC3E}">
        <p14:creationId xmlns:p14="http://schemas.microsoft.com/office/powerpoint/2010/main" val="2947758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95400" y="2736053"/>
            <a:ext cx="6553200" cy="1385895"/>
            <a:chOff x="1295400" y="2799182"/>
            <a:chExt cx="6553200" cy="1385895"/>
          </a:xfrm>
        </p:grpSpPr>
        <p:sp>
          <p:nvSpPr>
            <p:cNvPr id="5" name="TextBox 4"/>
            <p:cNvSpPr txBox="1"/>
            <p:nvPr/>
          </p:nvSpPr>
          <p:spPr>
            <a:xfrm>
              <a:off x="1295400" y="3199742"/>
              <a:ext cx="6553200" cy="584775"/>
            </a:xfrm>
            <a:prstGeom prst="rect">
              <a:avLst/>
            </a:prstGeom>
            <a:noFill/>
          </p:spPr>
          <p:txBody>
            <a:bodyPr wrap="square" rtlCol="0">
              <a:spAutoFit/>
            </a:bodyPr>
            <a:lstStyle/>
            <a:p>
              <a:pPr algn="ctr"/>
              <a:r>
                <a:rPr lang="en-US" sz="3200" b="1" dirty="0" smtClean="0"/>
                <a:t>Drought</a:t>
              </a:r>
              <a:endParaRPr lang="en-US" b="1" dirty="0" smtClean="0"/>
            </a:p>
          </p:txBody>
        </p:sp>
        <p:cxnSp>
          <p:nvCxnSpPr>
            <p:cNvPr id="8" name="Straight Connector 7"/>
            <p:cNvCxnSpPr/>
            <p:nvPr/>
          </p:nvCxnSpPr>
          <p:spPr>
            <a:xfrm>
              <a:off x="1428750" y="2799182"/>
              <a:ext cx="6286500" cy="0"/>
            </a:xfrm>
            <a:prstGeom prst="line">
              <a:avLst/>
            </a:prstGeom>
            <a:ln>
              <a:solidFill>
                <a:srgbClr val="00385E"/>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438275" y="4185077"/>
              <a:ext cx="6286500" cy="0"/>
            </a:xfrm>
            <a:prstGeom prst="line">
              <a:avLst/>
            </a:prstGeom>
            <a:ln>
              <a:solidFill>
                <a:srgbClr val="00385E"/>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2245706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0823" y="2897743"/>
            <a:ext cx="2366534" cy="2335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6342" y="723915"/>
            <a:ext cx="2330550" cy="22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6676" y="655814"/>
            <a:ext cx="2345390" cy="2276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8015" y="2932579"/>
            <a:ext cx="2380626" cy="2246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Comparing </a:t>
            </a:r>
            <a:r>
              <a:rPr lang="en-US" dirty="0" smtClean="0"/>
              <a:t>Mid-April Drought </a:t>
            </a:r>
            <a:r>
              <a:rPr lang="en-US" dirty="0"/>
              <a:t>Conditions</a:t>
            </a:r>
          </a:p>
        </p:txBody>
      </p:sp>
      <p:sp>
        <p:nvSpPr>
          <p:cNvPr id="17" name="Content Placeholder 2"/>
          <p:cNvSpPr txBox="1">
            <a:spLocks/>
          </p:cNvSpPr>
          <p:nvPr/>
        </p:nvSpPr>
        <p:spPr bwMode="auto">
          <a:xfrm>
            <a:off x="742401" y="5179417"/>
            <a:ext cx="7661012" cy="757456"/>
          </a:xfrm>
          <a:prstGeom prst="rect">
            <a:avLst/>
          </a:prstGeom>
          <a:noFill/>
          <a:ln w="19050">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200">
                <a:solidFill>
                  <a:schemeClr val="tx1"/>
                </a:solidFill>
                <a:latin typeface="+mn-lt"/>
              </a:defRPr>
            </a:lvl4pPr>
            <a:lvl5pPr marL="2057400" indent="-228600" algn="l" rtl="0" eaLnBrk="0" fontAlgn="base" hangingPunct="0">
              <a:spcBef>
                <a:spcPct val="20000"/>
              </a:spcBef>
              <a:spcAft>
                <a:spcPct val="0"/>
              </a:spcAft>
              <a:buChar char="»"/>
              <a:defRPr sz="2200">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274320" indent="-274320" eaLnBrk="1" hangingPunct="1">
              <a:spcBef>
                <a:spcPts val="0"/>
              </a:spcBef>
              <a:spcAft>
                <a:spcPts val="0"/>
              </a:spcAft>
            </a:pPr>
            <a:r>
              <a:rPr lang="en-US" sz="1100" b="0" dirty="0" smtClean="0"/>
              <a:t>Current drought began in October 2010.</a:t>
            </a:r>
          </a:p>
          <a:p>
            <a:pPr marL="274320" indent="-274320" eaLnBrk="1" hangingPunct="1">
              <a:spcBef>
                <a:spcPts val="0"/>
              </a:spcBef>
              <a:spcAft>
                <a:spcPts val="0"/>
              </a:spcAft>
            </a:pPr>
            <a:r>
              <a:rPr lang="en-US" sz="1100" b="0" dirty="0" smtClean="0"/>
              <a:t>A dry winter/early-spring has resulted in deteriorating conditions over the past four months, especially West.</a:t>
            </a:r>
            <a:endParaRPr lang="en-US" sz="1100" b="0" dirty="0"/>
          </a:p>
          <a:p>
            <a:pPr marL="274320" indent="-274320" eaLnBrk="1" hangingPunct="1">
              <a:spcBef>
                <a:spcPts val="0"/>
              </a:spcBef>
              <a:spcAft>
                <a:spcPts val="0"/>
              </a:spcAft>
            </a:pPr>
            <a:r>
              <a:rPr lang="en-US" sz="1100" b="0" dirty="0" smtClean="0"/>
              <a:t>PDO has gone positive and some hints of El Nino developing mid-to-late summer. Some cautious potential for wetter conditions later this year.</a:t>
            </a:r>
            <a:endParaRPr lang="en-US" sz="1100" b="0" dirty="0"/>
          </a:p>
        </p:txBody>
      </p:sp>
      <p:sp>
        <p:nvSpPr>
          <p:cNvPr id="10" name="TextBox 9"/>
          <p:cNvSpPr txBox="1"/>
          <p:nvPr/>
        </p:nvSpPr>
        <p:spPr>
          <a:xfrm>
            <a:off x="6820076" y="2530980"/>
            <a:ext cx="1691489" cy="369332"/>
          </a:xfrm>
          <a:prstGeom prst="rect">
            <a:avLst/>
          </a:prstGeom>
          <a:solidFill>
            <a:schemeClr val="accent1">
              <a:lumMod val="75000"/>
            </a:schemeClr>
          </a:solidFill>
        </p:spPr>
        <p:txBody>
          <a:bodyPr wrap="none" rtlCol="0">
            <a:spAutoFit/>
          </a:bodyPr>
          <a:lstStyle/>
          <a:p>
            <a:pPr algn="ctr"/>
            <a:r>
              <a:rPr lang="en-US" sz="900" dirty="0" smtClean="0">
                <a:solidFill>
                  <a:schemeClr val="bg1"/>
                </a:solidFill>
              </a:rPr>
              <a:t>98% of the state </a:t>
            </a:r>
          </a:p>
          <a:p>
            <a:pPr algn="ctr"/>
            <a:r>
              <a:rPr lang="en-US" sz="900" dirty="0" smtClean="0">
                <a:solidFill>
                  <a:schemeClr val="bg1"/>
                </a:solidFill>
              </a:rPr>
              <a:t>in moderate or worse drought</a:t>
            </a:r>
            <a:endParaRPr lang="en-US" sz="900" dirty="0">
              <a:solidFill>
                <a:schemeClr val="bg1"/>
              </a:solidFill>
            </a:endParaRPr>
          </a:p>
        </p:txBody>
      </p:sp>
      <p:sp>
        <p:nvSpPr>
          <p:cNvPr id="11" name="TextBox 10"/>
          <p:cNvSpPr txBox="1"/>
          <p:nvPr/>
        </p:nvSpPr>
        <p:spPr>
          <a:xfrm>
            <a:off x="2927598" y="4701464"/>
            <a:ext cx="1691489" cy="369332"/>
          </a:xfrm>
          <a:prstGeom prst="rect">
            <a:avLst/>
          </a:prstGeom>
          <a:solidFill>
            <a:schemeClr val="accent1">
              <a:lumMod val="75000"/>
            </a:schemeClr>
          </a:solidFill>
        </p:spPr>
        <p:txBody>
          <a:bodyPr wrap="none" rtlCol="0">
            <a:spAutoFit/>
          </a:bodyPr>
          <a:lstStyle/>
          <a:p>
            <a:pPr algn="ctr"/>
            <a:r>
              <a:rPr lang="en-US" sz="900" dirty="0" smtClean="0">
                <a:solidFill>
                  <a:schemeClr val="bg1"/>
                </a:solidFill>
              </a:rPr>
              <a:t>91% of the state </a:t>
            </a:r>
          </a:p>
          <a:p>
            <a:pPr algn="ctr"/>
            <a:r>
              <a:rPr lang="en-US" sz="900" dirty="0" smtClean="0">
                <a:solidFill>
                  <a:schemeClr val="bg1"/>
                </a:solidFill>
              </a:rPr>
              <a:t>in moderate or worse drought</a:t>
            </a:r>
            <a:endParaRPr lang="en-US" sz="900" dirty="0">
              <a:solidFill>
                <a:schemeClr val="bg1"/>
              </a:solidFill>
            </a:endParaRPr>
          </a:p>
        </p:txBody>
      </p:sp>
      <p:sp>
        <p:nvSpPr>
          <p:cNvPr id="12" name="TextBox 11"/>
          <p:cNvSpPr txBox="1"/>
          <p:nvPr/>
        </p:nvSpPr>
        <p:spPr>
          <a:xfrm>
            <a:off x="6871527" y="4784579"/>
            <a:ext cx="1691489" cy="369332"/>
          </a:xfrm>
          <a:prstGeom prst="rect">
            <a:avLst/>
          </a:prstGeom>
          <a:solidFill>
            <a:schemeClr val="accent1">
              <a:lumMod val="75000"/>
            </a:schemeClr>
          </a:solidFill>
        </p:spPr>
        <p:txBody>
          <a:bodyPr wrap="none" rtlCol="0">
            <a:spAutoFit/>
          </a:bodyPr>
          <a:lstStyle/>
          <a:p>
            <a:pPr algn="ctr"/>
            <a:r>
              <a:rPr lang="en-US" sz="900" dirty="0" smtClean="0">
                <a:solidFill>
                  <a:schemeClr val="bg1"/>
                </a:solidFill>
              </a:rPr>
              <a:t>66% of the state </a:t>
            </a:r>
          </a:p>
          <a:p>
            <a:pPr algn="ctr"/>
            <a:r>
              <a:rPr lang="en-US" sz="900" dirty="0" smtClean="0">
                <a:solidFill>
                  <a:schemeClr val="bg1"/>
                </a:solidFill>
              </a:rPr>
              <a:t>in moderate or worse drought</a:t>
            </a:r>
            <a:endParaRPr lang="en-US" sz="900" dirty="0">
              <a:solidFill>
                <a:schemeClr val="bg1"/>
              </a:solidFill>
            </a:endParaRPr>
          </a:p>
        </p:txBody>
      </p:sp>
      <p:sp>
        <p:nvSpPr>
          <p:cNvPr id="5" name="TextBox 4"/>
          <p:cNvSpPr txBox="1"/>
          <p:nvPr/>
        </p:nvSpPr>
        <p:spPr>
          <a:xfrm>
            <a:off x="2532604" y="840509"/>
            <a:ext cx="697627" cy="369332"/>
          </a:xfrm>
          <a:prstGeom prst="rect">
            <a:avLst/>
          </a:prstGeom>
          <a:noFill/>
        </p:spPr>
        <p:txBody>
          <a:bodyPr wrap="none" rtlCol="0">
            <a:spAutoFit/>
          </a:bodyPr>
          <a:lstStyle/>
          <a:p>
            <a:r>
              <a:rPr lang="en-US" b="1" dirty="0" smtClean="0"/>
              <a:t>2010</a:t>
            </a:r>
            <a:endParaRPr lang="en-US" b="1" dirty="0"/>
          </a:p>
        </p:txBody>
      </p:sp>
      <p:sp>
        <p:nvSpPr>
          <p:cNvPr id="14" name="TextBox 13"/>
          <p:cNvSpPr txBox="1"/>
          <p:nvPr/>
        </p:nvSpPr>
        <p:spPr>
          <a:xfrm>
            <a:off x="6363110" y="3117273"/>
            <a:ext cx="697627" cy="369332"/>
          </a:xfrm>
          <a:prstGeom prst="rect">
            <a:avLst/>
          </a:prstGeom>
          <a:noFill/>
        </p:spPr>
        <p:txBody>
          <a:bodyPr wrap="none" rtlCol="0">
            <a:spAutoFit/>
          </a:bodyPr>
          <a:lstStyle/>
          <a:p>
            <a:r>
              <a:rPr lang="en-US" b="1" dirty="0" smtClean="0"/>
              <a:t>2014</a:t>
            </a:r>
            <a:endParaRPr lang="en-US" b="1" dirty="0"/>
          </a:p>
        </p:txBody>
      </p:sp>
      <p:sp>
        <p:nvSpPr>
          <p:cNvPr id="15" name="TextBox 14"/>
          <p:cNvSpPr txBox="1"/>
          <p:nvPr/>
        </p:nvSpPr>
        <p:spPr>
          <a:xfrm>
            <a:off x="6325346" y="840509"/>
            <a:ext cx="684867" cy="369332"/>
          </a:xfrm>
          <a:prstGeom prst="rect">
            <a:avLst/>
          </a:prstGeom>
          <a:noFill/>
        </p:spPr>
        <p:txBody>
          <a:bodyPr wrap="none" rtlCol="0">
            <a:spAutoFit/>
          </a:bodyPr>
          <a:lstStyle/>
          <a:p>
            <a:r>
              <a:rPr lang="en-US" b="1" dirty="0" smtClean="0"/>
              <a:t>2011</a:t>
            </a:r>
            <a:endParaRPr lang="en-US" b="1" dirty="0"/>
          </a:p>
        </p:txBody>
      </p:sp>
      <p:sp>
        <p:nvSpPr>
          <p:cNvPr id="16" name="TextBox 15"/>
          <p:cNvSpPr txBox="1"/>
          <p:nvPr/>
        </p:nvSpPr>
        <p:spPr>
          <a:xfrm>
            <a:off x="2522772" y="3117273"/>
            <a:ext cx="697627" cy="369332"/>
          </a:xfrm>
          <a:prstGeom prst="rect">
            <a:avLst/>
          </a:prstGeom>
          <a:noFill/>
        </p:spPr>
        <p:txBody>
          <a:bodyPr wrap="none" rtlCol="0">
            <a:spAutoFit/>
          </a:bodyPr>
          <a:lstStyle/>
          <a:p>
            <a:r>
              <a:rPr lang="en-US" b="1" dirty="0" smtClean="0"/>
              <a:t>2013</a:t>
            </a:r>
            <a:endParaRPr lang="en-US" b="1" dirty="0"/>
          </a:p>
        </p:txBody>
      </p:sp>
      <p:sp>
        <p:nvSpPr>
          <p:cNvPr id="4" name="TextBox 3"/>
          <p:cNvSpPr txBox="1"/>
          <p:nvPr/>
        </p:nvSpPr>
        <p:spPr>
          <a:xfrm>
            <a:off x="2881418" y="2563246"/>
            <a:ext cx="1691489" cy="369332"/>
          </a:xfrm>
          <a:prstGeom prst="rect">
            <a:avLst/>
          </a:prstGeom>
          <a:solidFill>
            <a:schemeClr val="accent1">
              <a:lumMod val="75000"/>
            </a:schemeClr>
          </a:solidFill>
        </p:spPr>
        <p:txBody>
          <a:bodyPr wrap="none" rtlCol="0">
            <a:spAutoFit/>
          </a:bodyPr>
          <a:lstStyle/>
          <a:p>
            <a:pPr algn="ctr"/>
            <a:r>
              <a:rPr lang="en-US" sz="900" dirty="0">
                <a:solidFill>
                  <a:schemeClr val="bg1"/>
                </a:solidFill>
              </a:rPr>
              <a:t>0</a:t>
            </a:r>
            <a:r>
              <a:rPr lang="en-US" sz="900" dirty="0" smtClean="0">
                <a:solidFill>
                  <a:schemeClr val="bg1"/>
                </a:solidFill>
              </a:rPr>
              <a:t>% of the state </a:t>
            </a:r>
          </a:p>
          <a:p>
            <a:pPr algn="ctr"/>
            <a:r>
              <a:rPr lang="en-US" sz="900" dirty="0" smtClean="0">
                <a:solidFill>
                  <a:schemeClr val="bg1"/>
                </a:solidFill>
              </a:rPr>
              <a:t>in moderate or worse drought</a:t>
            </a:r>
            <a:endParaRPr lang="en-US" sz="900" dirty="0">
              <a:solidFill>
                <a:schemeClr val="bg1"/>
              </a:solidFill>
            </a:endParaRPr>
          </a:p>
        </p:txBody>
      </p:sp>
    </p:spTree>
    <p:extLst>
      <p:ext uri="{BB962C8B-B14F-4D97-AF65-F5344CB8AC3E}">
        <p14:creationId xmlns:p14="http://schemas.microsoft.com/office/powerpoint/2010/main" val="5531574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4531" r="639" b="59973"/>
          <a:stretch/>
        </p:blipFill>
        <p:spPr>
          <a:xfrm>
            <a:off x="161926" y="885825"/>
            <a:ext cx="8782050" cy="1115521"/>
          </a:xfrm>
          <a:prstGeom prst="rect">
            <a:avLst/>
          </a:prstGeom>
        </p:spPr>
      </p:pic>
      <p:sp>
        <p:nvSpPr>
          <p:cNvPr id="4" name="Rectangle 3"/>
          <p:cNvSpPr txBox="1">
            <a:spLocks noChangeArrowheads="1"/>
          </p:cNvSpPr>
          <p:nvPr/>
        </p:nvSpPr>
        <p:spPr bwMode="auto">
          <a:xfrm>
            <a:off x="379663" y="933574"/>
            <a:ext cx="8420600" cy="11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000" b="1">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defRPr>
            </a:lvl2pPr>
            <a:lvl3pPr marL="1143000" indent="-228600" algn="l" rtl="0" fontAlgn="base">
              <a:spcBef>
                <a:spcPct val="20000"/>
              </a:spcBef>
              <a:spcAft>
                <a:spcPct val="0"/>
              </a:spcAft>
              <a:buChar char="•"/>
              <a:defRPr>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buFontTx/>
              <a:buNone/>
            </a:pPr>
            <a:r>
              <a:rPr lang="en-US" kern="0" dirty="0" smtClean="0">
                <a:solidFill>
                  <a:schemeClr val="bg1"/>
                </a:solidFill>
              </a:rPr>
              <a:t>ERCOT’s key accomplishments in 2013 reflect a shared commitment with stakeholders and policymakers to support electric reliability, market competitiveness and innovation for the future.</a:t>
            </a:r>
          </a:p>
          <a:p>
            <a:pPr marL="0" indent="0">
              <a:buFontTx/>
              <a:buNone/>
            </a:pPr>
            <a:endParaRPr lang="en-US" kern="0" dirty="0">
              <a:solidFill>
                <a:schemeClr val="bg1"/>
              </a:solidFill>
            </a:endParaRPr>
          </a:p>
          <a:p>
            <a:pPr marL="0" lvl="0" indent="0">
              <a:spcBef>
                <a:spcPts val="0"/>
              </a:spcBef>
              <a:spcAft>
                <a:spcPts val="1200"/>
              </a:spcAft>
              <a:buNone/>
            </a:pPr>
            <a:r>
              <a:rPr lang="en-US" dirty="0" smtClean="0"/>
              <a:t>In general, we…</a:t>
            </a:r>
          </a:p>
          <a:p>
            <a:pPr>
              <a:spcBef>
                <a:spcPts val="0"/>
              </a:spcBef>
              <a:spcAft>
                <a:spcPts val="1200"/>
              </a:spcAft>
            </a:pPr>
            <a:r>
              <a:rPr lang="en-US" sz="1800" b="0" dirty="0" smtClean="0"/>
              <a:t>Applied </a:t>
            </a:r>
            <a:r>
              <a:rPr lang="en-US" sz="1800" b="0" dirty="0"/>
              <a:t>and developed numerous tools, processes and programs to support grid reliability and market efficiency; </a:t>
            </a:r>
            <a:r>
              <a:rPr lang="en-US" sz="1800" b="0" dirty="0" smtClean="0"/>
              <a:t>enhanced </a:t>
            </a:r>
            <a:r>
              <a:rPr lang="en-US" sz="1800" b="0" dirty="0"/>
              <a:t>employee recruitment, development and retention; and </a:t>
            </a:r>
            <a:r>
              <a:rPr lang="en-US" sz="1800" b="0" dirty="0" smtClean="0"/>
              <a:t>improved </a:t>
            </a:r>
            <a:r>
              <a:rPr lang="en-US" sz="1800" b="0" dirty="0"/>
              <a:t>overall service </a:t>
            </a:r>
            <a:r>
              <a:rPr lang="en-US" sz="1800" b="0" dirty="0" smtClean="0"/>
              <a:t>to </a:t>
            </a:r>
            <a:r>
              <a:rPr lang="en-US" sz="1800" b="0" dirty="0"/>
              <a:t>market participants and other </a:t>
            </a:r>
            <a:r>
              <a:rPr lang="en-US" sz="1800" b="0" dirty="0" smtClean="0"/>
              <a:t>stakeholders.</a:t>
            </a:r>
            <a:endParaRPr lang="en-US" sz="1800" b="0" dirty="0"/>
          </a:p>
          <a:p>
            <a:pPr>
              <a:spcBef>
                <a:spcPts val="0"/>
              </a:spcBef>
              <a:spcAft>
                <a:spcPts val="1200"/>
              </a:spcAft>
            </a:pPr>
            <a:r>
              <a:rPr lang="en-US" sz="1800" b="0" dirty="0"/>
              <a:t>Completed more than 150 revision requests to support market and grid operations, incorporate new technologies and address ongoing resource adequacy </a:t>
            </a:r>
            <a:r>
              <a:rPr lang="en-US" sz="1800" b="0" dirty="0" smtClean="0"/>
              <a:t>concerns.</a:t>
            </a:r>
          </a:p>
          <a:p>
            <a:pPr>
              <a:spcBef>
                <a:spcPts val="0"/>
              </a:spcBef>
              <a:spcAft>
                <a:spcPts val="1200"/>
              </a:spcAft>
            </a:pPr>
            <a:r>
              <a:rPr lang="en-US" sz="1800" b="0" dirty="0"/>
              <a:t>Supported our community in a variety of ways</a:t>
            </a:r>
            <a:r>
              <a:rPr lang="en-US" sz="1800" b="0" dirty="0" smtClean="0"/>
              <a:t>.</a:t>
            </a:r>
          </a:p>
          <a:p>
            <a:r>
              <a:rPr lang="en-US" sz="1800" b="0" dirty="0" smtClean="0"/>
              <a:t>Maintained reliable operations in 2013.</a:t>
            </a:r>
            <a:endParaRPr lang="en-US" sz="1800" b="0" dirty="0"/>
          </a:p>
          <a:p>
            <a:pPr marL="0" indent="0">
              <a:buFontTx/>
              <a:buNone/>
            </a:pPr>
            <a:endParaRPr lang="en-US" b="0" kern="0" dirty="0"/>
          </a:p>
        </p:txBody>
      </p:sp>
      <p:sp>
        <p:nvSpPr>
          <p:cNvPr id="9" name="Title 8"/>
          <p:cNvSpPr>
            <a:spLocks noGrp="1"/>
          </p:cNvSpPr>
          <p:nvPr>
            <p:ph type="title"/>
          </p:nvPr>
        </p:nvSpPr>
        <p:spPr/>
        <p:txBody>
          <a:bodyPr/>
          <a:lstStyle/>
          <a:p>
            <a:r>
              <a:rPr lang="en-US" dirty="0" smtClean="0"/>
              <a:t>2013 in Review – Highlights and Accomplishments</a:t>
            </a:r>
            <a:endParaRPr lang="en-US" dirty="0"/>
          </a:p>
        </p:txBody>
      </p:sp>
    </p:spTree>
    <p:extLst>
      <p:ext uri="{BB962C8B-B14F-4D97-AF65-F5344CB8AC3E}">
        <p14:creationId xmlns:p14="http://schemas.microsoft.com/office/powerpoint/2010/main" val="39243737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Lake Levels Risk Analysis</a:t>
            </a:r>
            <a:endParaRPr lang="en-US" dirty="0"/>
          </a:p>
        </p:txBody>
      </p:sp>
      <p:graphicFrame>
        <p:nvGraphicFramePr>
          <p:cNvPr id="4" name="Diagram 3"/>
          <p:cNvGraphicFramePr/>
          <p:nvPr>
            <p:extLst>
              <p:ext uri="{D42A27DB-BD31-4B8C-83A1-F6EECF244321}">
                <p14:modId xmlns:p14="http://schemas.microsoft.com/office/powerpoint/2010/main" val="2555751266"/>
              </p:ext>
            </p:extLst>
          </p:nvPr>
        </p:nvGraphicFramePr>
        <p:xfrm>
          <a:off x="787486" y="815546"/>
          <a:ext cx="7496175" cy="515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660660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95400" y="2736053"/>
            <a:ext cx="6553200" cy="1385895"/>
            <a:chOff x="1295400" y="2799182"/>
            <a:chExt cx="6553200" cy="1385895"/>
          </a:xfrm>
        </p:grpSpPr>
        <p:sp>
          <p:nvSpPr>
            <p:cNvPr id="5" name="TextBox 4"/>
            <p:cNvSpPr txBox="1"/>
            <p:nvPr/>
          </p:nvSpPr>
          <p:spPr>
            <a:xfrm>
              <a:off x="1295400" y="3199742"/>
              <a:ext cx="6553200" cy="584775"/>
            </a:xfrm>
            <a:prstGeom prst="rect">
              <a:avLst/>
            </a:prstGeom>
            <a:noFill/>
          </p:spPr>
          <p:txBody>
            <a:bodyPr wrap="square" rtlCol="0">
              <a:spAutoFit/>
            </a:bodyPr>
            <a:lstStyle/>
            <a:p>
              <a:pPr algn="ctr"/>
              <a:r>
                <a:rPr lang="en-US" sz="3200" b="1" dirty="0" smtClean="0"/>
                <a:t>Report on Key Initiatives</a:t>
              </a:r>
              <a:endParaRPr lang="en-US" b="1" dirty="0" smtClean="0"/>
            </a:p>
          </p:txBody>
        </p:sp>
        <p:cxnSp>
          <p:nvCxnSpPr>
            <p:cNvPr id="8" name="Straight Connector 7"/>
            <p:cNvCxnSpPr/>
            <p:nvPr/>
          </p:nvCxnSpPr>
          <p:spPr>
            <a:xfrm>
              <a:off x="1428750" y="2799182"/>
              <a:ext cx="6286500" cy="0"/>
            </a:xfrm>
            <a:prstGeom prst="line">
              <a:avLst/>
            </a:prstGeom>
            <a:ln>
              <a:solidFill>
                <a:srgbClr val="00385E"/>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438275" y="4185077"/>
              <a:ext cx="6286500" cy="0"/>
            </a:xfrm>
            <a:prstGeom prst="line">
              <a:avLst/>
            </a:prstGeom>
            <a:ln>
              <a:solidFill>
                <a:srgbClr val="00385E"/>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4410988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30-Minute </a:t>
            </a:r>
            <a:r>
              <a:rPr lang="en-US" dirty="0" smtClean="0"/>
              <a:t>ERS</a:t>
            </a:r>
            <a:endParaRPr lang="en-US" dirty="0"/>
          </a:p>
        </p:txBody>
      </p:sp>
      <p:sp>
        <p:nvSpPr>
          <p:cNvPr id="6" name="TextBox 5"/>
          <p:cNvSpPr txBox="1"/>
          <p:nvPr/>
        </p:nvSpPr>
        <p:spPr>
          <a:xfrm>
            <a:off x="533400" y="838201"/>
            <a:ext cx="8001000" cy="5262979"/>
          </a:xfrm>
          <a:prstGeom prst="rect">
            <a:avLst/>
          </a:prstGeom>
          <a:noFill/>
        </p:spPr>
        <p:txBody>
          <a:bodyPr wrap="square" rtlCol="0">
            <a:spAutoFit/>
          </a:bodyPr>
          <a:lstStyle/>
          <a:p>
            <a:pPr marL="365760" indent="-342900" fontAlgn="base">
              <a:spcBef>
                <a:spcPts val="1200"/>
              </a:spcBef>
              <a:spcAft>
                <a:spcPts val="600"/>
              </a:spcAft>
            </a:pPr>
            <a:r>
              <a:rPr lang="en-US" sz="2400" b="1" dirty="0" smtClean="0">
                <a:solidFill>
                  <a:srgbClr val="00385E"/>
                </a:solidFill>
              </a:rPr>
              <a:t>Pilot Project – Objectives</a:t>
            </a:r>
            <a:endParaRPr lang="en-US" sz="2200" b="1" dirty="0" smtClean="0">
              <a:solidFill>
                <a:srgbClr val="00385E"/>
              </a:solidFill>
            </a:endParaRPr>
          </a:p>
          <a:p>
            <a:pPr marL="365760" indent="-342900" fontAlgn="base">
              <a:spcBef>
                <a:spcPts val="1200"/>
              </a:spcBef>
              <a:spcAft>
                <a:spcPts val="600"/>
              </a:spcAft>
              <a:buFont typeface="Arial" pitchFamily="34" charset="0"/>
              <a:buChar char="•"/>
            </a:pPr>
            <a:r>
              <a:rPr lang="en-US" dirty="0" smtClean="0">
                <a:solidFill>
                  <a:srgbClr val="000000"/>
                </a:solidFill>
              </a:rPr>
              <a:t>Assess </a:t>
            </a:r>
            <a:r>
              <a:rPr lang="en-US" dirty="0">
                <a:solidFill>
                  <a:srgbClr val="000000"/>
                </a:solidFill>
              </a:rPr>
              <a:t>the operational benefits and challenges of deploying an ERS product with a thirty-minute ramp period</a:t>
            </a:r>
          </a:p>
          <a:p>
            <a:pPr marL="365760" indent="-342900" fontAlgn="base">
              <a:spcBef>
                <a:spcPts val="1200"/>
              </a:spcBef>
              <a:spcAft>
                <a:spcPts val="600"/>
              </a:spcAft>
              <a:buFont typeface="Arial" pitchFamily="34" charset="0"/>
              <a:buChar char="•"/>
            </a:pPr>
            <a:r>
              <a:rPr lang="en-US" dirty="0">
                <a:solidFill>
                  <a:srgbClr val="000000"/>
                </a:solidFill>
              </a:rPr>
              <a:t>Study the optimal means of deploying 30-Minute ERS in an </a:t>
            </a:r>
            <a:r>
              <a:rPr lang="en-US" dirty="0" smtClean="0">
                <a:solidFill>
                  <a:srgbClr val="000000"/>
                </a:solidFill>
              </a:rPr>
              <a:t>Energy Emergency Alert (EEA)</a:t>
            </a:r>
            <a:endParaRPr lang="en-US" dirty="0">
              <a:solidFill>
                <a:srgbClr val="000000"/>
              </a:solidFill>
            </a:endParaRPr>
          </a:p>
          <a:p>
            <a:pPr marL="365760" indent="-342900" fontAlgn="base">
              <a:spcBef>
                <a:spcPts val="1200"/>
              </a:spcBef>
              <a:spcAft>
                <a:spcPts val="600"/>
              </a:spcAft>
              <a:buFont typeface="Arial" pitchFamily="34" charset="0"/>
              <a:buChar char="•"/>
            </a:pPr>
            <a:r>
              <a:rPr lang="en-US" dirty="0">
                <a:solidFill>
                  <a:srgbClr val="000000"/>
                </a:solidFill>
              </a:rPr>
              <a:t>Gather data to</a:t>
            </a:r>
          </a:p>
          <a:p>
            <a:pPr marL="822960" lvl="1" indent="-342900" fontAlgn="base">
              <a:buFont typeface="Arial" pitchFamily="34" charset="0"/>
              <a:buChar char="–"/>
            </a:pPr>
            <a:r>
              <a:rPr lang="en-US" dirty="0">
                <a:solidFill>
                  <a:srgbClr val="000000"/>
                </a:solidFill>
              </a:rPr>
              <a:t>Analyze the execution and benefits of a clearing price mechanism</a:t>
            </a:r>
          </a:p>
          <a:p>
            <a:pPr marL="822960" lvl="1" indent="-342900" fontAlgn="base">
              <a:buFont typeface="Arial" pitchFamily="34" charset="0"/>
              <a:buChar char="–"/>
            </a:pPr>
            <a:r>
              <a:rPr lang="en-US" dirty="0">
                <a:solidFill>
                  <a:srgbClr val="000000"/>
                </a:solidFill>
              </a:rPr>
              <a:t>Assist ERCOT in determining the appropriate price to pay for 30-Minute ERS</a:t>
            </a:r>
          </a:p>
          <a:p>
            <a:pPr marL="822960" lvl="1" indent="-342900" fontAlgn="base">
              <a:buFont typeface="Arial" pitchFamily="34" charset="0"/>
              <a:buChar char="–"/>
            </a:pPr>
            <a:r>
              <a:rPr lang="en-US" dirty="0">
                <a:solidFill>
                  <a:srgbClr val="000000"/>
                </a:solidFill>
              </a:rPr>
              <a:t>Compare costs and benefits relative to 10-Minute ERS</a:t>
            </a:r>
          </a:p>
          <a:p>
            <a:pPr marL="365760" indent="-342900" fontAlgn="base">
              <a:spcBef>
                <a:spcPts val="1200"/>
              </a:spcBef>
              <a:spcAft>
                <a:spcPts val="600"/>
              </a:spcAft>
            </a:pPr>
            <a:r>
              <a:rPr lang="en-US" sz="2000" b="1" dirty="0" smtClean="0">
                <a:solidFill>
                  <a:srgbClr val="00385E"/>
                </a:solidFill>
              </a:rPr>
              <a:t>ERS – 30 is currently included in Protocols</a:t>
            </a:r>
          </a:p>
          <a:p>
            <a:pPr marL="365760" indent="-342900" fontAlgn="base">
              <a:spcBef>
                <a:spcPts val="1200"/>
              </a:spcBef>
              <a:spcAft>
                <a:spcPts val="600"/>
              </a:spcAft>
              <a:buFont typeface="Arial" pitchFamily="34" charset="0"/>
              <a:buChar char="•"/>
            </a:pPr>
            <a:r>
              <a:rPr lang="en-US" dirty="0" smtClean="0">
                <a:solidFill>
                  <a:srgbClr val="000000"/>
                </a:solidFill>
              </a:rPr>
              <a:t>Participation started with Feb – May 2014 Contract Terms</a:t>
            </a:r>
          </a:p>
          <a:p>
            <a:pPr marL="365760" indent="-342900" fontAlgn="base">
              <a:spcBef>
                <a:spcPts val="1200"/>
              </a:spcBef>
              <a:spcAft>
                <a:spcPts val="600"/>
              </a:spcAft>
            </a:pPr>
            <a:endParaRPr lang="en-US" sz="2200" dirty="0">
              <a:solidFill>
                <a:srgbClr val="000000"/>
              </a:solidFill>
            </a:endParaRPr>
          </a:p>
        </p:txBody>
      </p:sp>
    </p:spTree>
    <p:extLst>
      <p:ext uri="{BB962C8B-B14F-4D97-AF65-F5344CB8AC3E}">
        <p14:creationId xmlns:p14="http://schemas.microsoft.com/office/powerpoint/2010/main" val="2949450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Weather Sensitive (WS) ERS</a:t>
            </a:r>
            <a:endParaRPr lang="en-US" dirty="0"/>
          </a:p>
        </p:txBody>
      </p:sp>
      <p:sp>
        <p:nvSpPr>
          <p:cNvPr id="6" name="TextBox 5"/>
          <p:cNvSpPr txBox="1"/>
          <p:nvPr/>
        </p:nvSpPr>
        <p:spPr>
          <a:xfrm>
            <a:off x="533400" y="838201"/>
            <a:ext cx="8001000" cy="5155257"/>
          </a:xfrm>
          <a:prstGeom prst="rect">
            <a:avLst/>
          </a:prstGeom>
          <a:noFill/>
        </p:spPr>
        <p:txBody>
          <a:bodyPr wrap="square" rtlCol="0">
            <a:spAutoFit/>
          </a:bodyPr>
          <a:lstStyle/>
          <a:p>
            <a:pPr marL="365760" indent="-342900" fontAlgn="base">
              <a:spcBef>
                <a:spcPts val="1200"/>
              </a:spcBef>
              <a:spcAft>
                <a:spcPts val="600"/>
              </a:spcAft>
            </a:pPr>
            <a:r>
              <a:rPr lang="en-US" sz="2400" b="1" dirty="0" smtClean="0">
                <a:solidFill>
                  <a:srgbClr val="00385E"/>
                </a:solidFill>
              </a:rPr>
              <a:t>Pilot Project – Objectives</a:t>
            </a:r>
            <a:endParaRPr lang="en-US" sz="2200" b="1" dirty="0" smtClean="0">
              <a:solidFill>
                <a:srgbClr val="00385E"/>
              </a:solidFill>
            </a:endParaRPr>
          </a:p>
          <a:p>
            <a:pPr marL="365760" indent="-342900" fontAlgn="base">
              <a:spcBef>
                <a:spcPts val="1200"/>
              </a:spcBef>
              <a:spcAft>
                <a:spcPts val="600"/>
              </a:spcAft>
              <a:buFont typeface="Arial" pitchFamily="34" charset="0"/>
              <a:buChar char="•"/>
            </a:pPr>
            <a:r>
              <a:rPr lang="en-US" dirty="0" smtClean="0"/>
              <a:t>Evaluate the ability of weather-sensitive loads to provide </a:t>
            </a:r>
            <a:r>
              <a:rPr lang="en-US" dirty="0" err="1" smtClean="0"/>
              <a:t>dispatchable</a:t>
            </a:r>
            <a:r>
              <a:rPr lang="en-US" dirty="0" smtClean="0"/>
              <a:t> demand response during summer system conditions</a:t>
            </a:r>
            <a:endParaRPr lang="en-US" dirty="0">
              <a:solidFill>
                <a:srgbClr val="000000"/>
              </a:solidFill>
            </a:endParaRPr>
          </a:p>
          <a:p>
            <a:pPr marL="365760" indent="-342900" fontAlgn="base">
              <a:spcBef>
                <a:spcPts val="1200"/>
              </a:spcBef>
              <a:spcAft>
                <a:spcPts val="600"/>
              </a:spcAft>
              <a:buFont typeface="Arial" pitchFamily="34" charset="0"/>
              <a:buChar char="•"/>
            </a:pPr>
            <a:r>
              <a:rPr lang="en-US" dirty="0" smtClean="0"/>
              <a:t>Evaluate the accuracy of Qualified Scheduling Entity (QSE) projections of demand response capabilities and load growth</a:t>
            </a:r>
            <a:endParaRPr lang="en-US" dirty="0" smtClean="0">
              <a:solidFill>
                <a:srgbClr val="000000"/>
              </a:solidFill>
            </a:endParaRPr>
          </a:p>
          <a:p>
            <a:pPr marL="365760" indent="-342900" fontAlgn="base">
              <a:spcBef>
                <a:spcPts val="1200"/>
              </a:spcBef>
              <a:spcAft>
                <a:spcPts val="600"/>
              </a:spcAft>
              <a:buFont typeface="Arial" pitchFamily="34" charset="0"/>
              <a:buChar char="•"/>
            </a:pPr>
            <a:r>
              <a:rPr lang="en-US" dirty="0" smtClean="0"/>
              <a:t>Evaluate deployment impacts on end-use customers</a:t>
            </a:r>
          </a:p>
          <a:p>
            <a:pPr marL="365760" indent="-342900" fontAlgn="base">
              <a:spcBef>
                <a:spcPts val="1200"/>
              </a:spcBef>
              <a:spcAft>
                <a:spcPts val="600"/>
              </a:spcAft>
              <a:buFont typeface="Arial" pitchFamily="34" charset="0"/>
              <a:buChar char="•"/>
            </a:pPr>
            <a:r>
              <a:rPr lang="en-US" dirty="0" smtClean="0"/>
              <a:t>Identify any unforeseen challenges in procuring, deploying and evaluating the performance of weather-sensitive loads</a:t>
            </a:r>
          </a:p>
          <a:p>
            <a:pPr marL="822960" lvl="1" indent="-342900" fontAlgn="base">
              <a:buFont typeface="Arial" pitchFamily="34" charset="0"/>
              <a:buChar char="–"/>
            </a:pPr>
            <a:endParaRPr lang="en-US" dirty="0">
              <a:solidFill>
                <a:srgbClr val="000000"/>
              </a:solidFill>
            </a:endParaRPr>
          </a:p>
          <a:p>
            <a:pPr marL="365760" indent="-342900" fontAlgn="base">
              <a:spcBef>
                <a:spcPts val="1200"/>
              </a:spcBef>
              <a:spcAft>
                <a:spcPts val="600"/>
              </a:spcAft>
            </a:pPr>
            <a:r>
              <a:rPr lang="en-US" sz="2000" b="1" dirty="0" smtClean="0">
                <a:solidFill>
                  <a:srgbClr val="00385E"/>
                </a:solidFill>
              </a:rPr>
              <a:t>WS-ERS </a:t>
            </a:r>
            <a:r>
              <a:rPr lang="en-US" sz="2000" b="1" dirty="0">
                <a:solidFill>
                  <a:srgbClr val="00385E"/>
                </a:solidFill>
              </a:rPr>
              <a:t>is currently included in Protocols</a:t>
            </a:r>
            <a:endParaRPr lang="en-US" sz="2000" b="1" dirty="0" smtClean="0">
              <a:solidFill>
                <a:srgbClr val="00385E"/>
              </a:solidFill>
            </a:endParaRPr>
          </a:p>
          <a:p>
            <a:pPr marL="365760" indent="-342900" fontAlgn="base">
              <a:spcBef>
                <a:spcPts val="1200"/>
              </a:spcBef>
              <a:spcAft>
                <a:spcPts val="600"/>
              </a:spcAft>
              <a:buFont typeface="Arial" pitchFamily="34" charset="0"/>
              <a:buChar char="•"/>
            </a:pPr>
            <a:r>
              <a:rPr lang="en-US" dirty="0" smtClean="0">
                <a:solidFill>
                  <a:srgbClr val="000000"/>
                </a:solidFill>
              </a:rPr>
              <a:t>Participation will begin with Jun – Sep 2014 Contract Terms</a:t>
            </a:r>
          </a:p>
          <a:p>
            <a:pPr marL="365760" indent="-342900" fontAlgn="base">
              <a:spcBef>
                <a:spcPts val="1200"/>
              </a:spcBef>
              <a:spcAft>
                <a:spcPts val="600"/>
              </a:spcAft>
              <a:buFont typeface="Arial" pitchFamily="34" charset="0"/>
              <a:buChar char="•"/>
            </a:pPr>
            <a:r>
              <a:rPr lang="en-US" dirty="0" smtClean="0">
                <a:solidFill>
                  <a:srgbClr val="000000"/>
                </a:solidFill>
              </a:rPr>
              <a:t>Resources can opt for either 10- or 30-minute deployment ramps</a:t>
            </a:r>
            <a:endParaRPr lang="en-US" sz="2200" dirty="0">
              <a:solidFill>
                <a:srgbClr val="000000"/>
              </a:solidFill>
            </a:endParaRPr>
          </a:p>
        </p:txBody>
      </p:sp>
    </p:spTree>
    <p:extLst>
      <p:ext uri="{BB962C8B-B14F-4D97-AF65-F5344CB8AC3E}">
        <p14:creationId xmlns:p14="http://schemas.microsoft.com/office/powerpoint/2010/main" val="49939908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 Responding Regulation Service </a:t>
            </a:r>
            <a:r>
              <a:rPr lang="en-US" dirty="0" smtClean="0"/>
              <a:t>(FRRS) Pilot</a:t>
            </a:r>
            <a:endParaRPr lang="en-US" dirty="0"/>
          </a:p>
        </p:txBody>
      </p:sp>
      <p:sp>
        <p:nvSpPr>
          <p:cNvPr id="6" name="Text Placeholder 3"/>
          <p:cNvSpPr txBox="1">
            <a:spLocks/>
          </p:cNvSpPr>
          <p:nvPr/>
        </p:nvSpPr>
        <p:spPr bwMode="auto">
          <a:xfrm>
            <a:off x="387531" y="834081"/>
            <a:ext cx="8458200" cy="5105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000" b="1" kern="1200" cap="all" smtClean="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342900" indent="-342900" algn="just">
              <a:spcBef>
                <a:spcPts val="600"/>
              </a:spcBef>
              <a:spcAft>
                <a:spcPts val="600"/>
              </a:spcAft>
              <a:buFont typeface="Arial" pitchFamily="34" charset="0"/>
              <a:buChar char="•"/>
            </a:pPr>
            <a:r>
              <a:rPr lang="en-US" sz="2000" b="0" cap="none" dirty="0">
                <a:solidFill>
                  <a:srgbClr val="000000"/>
                </a:solidFill>
              </a:rPr>
              <a:t>12 month pilot – February 2013 to February 2014</a:t>
            </a:r>
          </a:p>
          <a:p>
            <a:pPr marL="342900" indent="-342900" algn="just">
              <a:spcBef>
                <a:spcPts val="600"/>
              </a:spcBef>
              <a:spcAft>
                <a:spcPts val="600"/>
              </a:spcAft>
              <a:buFont typeface="Arial" pitchFamily="34" charset="0"/>
              <a:buChar char="•"/>
            </a:pPr>
            <a:r>
              <a:rPr lang="en-US" sz="2000" b="0" cap="none" dirty="0">
                <a:solidFill>
                  <a:srgbClr val="000000"/>
                </a:solidFill>
              </a:rPr>
              <a:t>Technology neutral, likely resources providing FRRS include</a:t>
            </a:r>
            <a:endParaRPr lang="en-US" sz="1800" b="0" cap="none" dirty="0">
              <a:solidFill>
                <a:srgbClr val="000000"/>
              </a:solidFill>
            </a:endParaRPr>
          </a:p>
          <a:p>
            <a:pPr marL="742950" lvl="1" indent="-285750" algn="just">
              <a:spcBef>
                <a:spcPts val="0"/>
              </a:spcBef>
              <a:spcAft>
                <a:spcPts val="0"/>
              </a:spcAft>
              <a:buFont typeface="Arial" pitchFamily="34" charset="0"/>
              <a:buChar char="–"/>
            </a:pPr>
            <a:r>
              <a:rPr lang="en-US" dirty="0" smtClean="0">
                <a:solidFill>
                  <a:srgbClr val="000000"/>
                </a:solidFill>
              </a:rPr>
              <a:t>Batteries</a:t>
            </a:r>
          </a:p>
          <a:p>
            <a:pPr marL="742950" lvl="1" indent="-285750" algn="just">
              <a:spcBef>
                <a:spcPts val="0"/>
              </a:spcBef>
              <a:spcAft>
                <a:spcPts val="0"/>
              </a:spcAft>
              <a:buFont typeface="Arial" pitchFamily="34" charset="0"/>
              <a:buChar char="–"/>
            </a:pPr>
            <a:r>
              <a:rPr lang="en-US" dirty="0">
                <a:solidFill>
                  <a:srgbClr val="000000"/>
                </a:solidFill>
              </a:rPr>
              <a:t>F</a:t>
            </a:r>
            <a:r>
              <a:rPr lang="en-US" dirty="0" smtClean="0">
                <a:solidFill>
                  <a:srgbClr val="000000"/>
                </a:solidFill>
              </a:rPr>
              <a:t>ly-wheels</a:t>
            </a:r>
          </a:p>
          <a:p>
            <a:pPr marL="742950" lvl="1" indent="-285750" algn="just">
              <a:spcBef>
                <a:spcPts val="0"/>
              </a:spcBef>
              <a:spcAft>
                <a:spcPts val="0"/>
              </a:spcAft>
              <a:buFont typeface="Arial" pitchFamily="34" charset="0"/>
              <a:buChar char="–"/>
            </a:pPr>
            <a:r>
              <a:rPr lang="en-US" dirty="0" smtClean="0">
                <a:solidFill>
                  <a:srgbClr val="000000"/>
                </a:solidFill>
              </a:rPr>
              <a:t>Load Resources</a:t>
            </a:r>
          </a:p>
          <a:p>
            <a:pPr marL="742950" lvl="1" indent="-285750" algn="just">
              <a:spcBef>
                <a:spcPts val="0"/>
              </a:spcBef>
              <a:spcAft>
                <a:spcPts val="0"/>
              </a:spcAft>
              <a:buFont typeface="Arial" pitchFamily="34" charset="0"/>
              <a:buChar char="–"/>
            </a:pPr>
            <a:r>
              <a:rPr lang="en-US" dirty="0" smtClean="0">
                <a:solidFill>
                  <a:srgbClr val="000000"/>
                </a:solidFill>
              </a:rPr>
              <a:t>Electric Vehicle Charging Centers</a:t>
            </a:r>
          </a:p>
          <a:p>
            <a:pPr marL="342900" indent="-342900" algn="just">
              <a:spcBef>
                <a:spcPts val="600"/>
              </a:spcBef>
              <a:spcAft>
                <a:spcPts val="600"/>
              </a:spcAft>
              <a:buFont typeface="Arial" pitchFamily="34" charset="0"/>
              <a:buChar char="•"/>
            </a:pPr>
            <a:r>
              <a:rPr lang="en-US" sz="2000" b="0" cap="none" dirty="0">
                <a:solidFill>
                  <a:srgbClr val="000000"/>
                </a:solidFill>
              </a:rPr>
              <a:t>Gather and analyze data to assist in determining potential for</a:t>
            </a:r>
          </a:p>
          <a:p>
            <a:pPr marL="800100" lvl="1" indent="-342900" algn="just">
              <a:spcBef>
                <a:spcPts val="0"/>
              </a:spcBef>
              <a:spcAft>
                <a:spcPts val="0"/>
              </a:spcAft>
              <a:buFont typeface="Arial" pitchFamily="34" charset="0"/>
              <a:buChar char="–"/>
            </a:pPr>
            <a:r>
              <a:rPr lang="en-US" dirty="0" smtClean="0">
                <a:solidFill>
                  <a:srgbClr val="000000"/>
                </a:solidFill>
              </a:rPr>
              <a:t>Improving ERCOT’s ability to arrest frequency decay during unit trips due to FRRS</a:t>
            </a:r>
          </a:p>
          <a:p>
            <a:pPr marL="800100" lvl="1" indent="-342900" algn="just">
              <a:spcBef>
                <a:spcPts val="0"/>
              </a:spcBef>
              <a:spcAft>
                <a:spcPts val="0"/>
              </a:spcAft>
              <a:buFont typeface="Arial" pitchFamily="34" charset="0"/>
              <a:buChar char="–"/>
            </a:pPr>
            <a:r>
              <a:rPr lang="en-US" dirty="0" smtClean="0">
                <a:solidFill>
                  <a:srgbClr val="000000"/>
                </a:solidFill>
              </a:rPr>
              <a:t>Reducing current regulation requirements due to FRRS</a:t>
            </a:r>
            <a:endParaRPr lang="en-US" sz="2000" dirty="0">
              <a:solidFill>
                <a:srgbClr val="000000"/>
              </a:solidFill>
            </a:endParaRPr>
          </a:p>
          <a:p>
            <a:pPr marL="342900" indent="-342900" algn="just">
              <a:spcBef>
                <a:spcPts val="600"/>
              </a:spcBef>
              <a:spcAft>
                <a:spcPts val="600"/>
              </a:spcAft>
              <a:buFont typeface="Arial" pitchFamily="34" charset="0"/>
              <a:buChar char="•"/>
            </a:pPr>
            <a:r>
              <a:rPr lang="en-US" sz="2000" b="0" cap="none" dirty="0"/>
              <a:t>NPRR 581 </a:t>
            </a:r>
            <a:r>
              <a:rPr lang="en-US" sz="2000" b="0" cap="none" dirty="0" smtClean="0"/>
              <a:t>“Add FRRS as </a:t>
            </a:r>
            <a:r>
              <a:rPr lang="en-US" sz="2000" b="0" cap="none" dirty="0"/>
              <a:t>a Subset of Regulation </a:t>
            </a:r>
            <a:r>
              <a:rPr lang="en-US" sz="2000" b="0" cap="none" dirty="0" smtClean="0"/>
              <a:t>Service” was implemented on March 1, 2014</a:t>
            </a:r>
            <a:endParaRPr lang="en-US" sz="2000" b="0" cap="none" dirty="0"/>
          </a:p>
          <a:p>
            <a:pPr marL="342900" indent="-342900" algn="just">
              <a:spcBef>
                <a:spcPts val="600"/>
              </a:spcBef>
              <a:spcAft>
                <a:spcPts val="600"/>
              </a:spcAft>
              <a:buFont typeface="Arial" pitchFamily="34" charset="0"/>
              <a:buChar char="•"/>
            </a:pPr>
            <a:r>
              <a:rPr lang="en-US" sz="2000" b="0" cap="none" dirty="0">
                <a:solidFill>
                  <a:srgbClr val="000000"/>
                </a:solidFill>
              </a:rPr>
              <a:t>Ancillary </a:t>
            </a:r>
            <a:r>
              <a:rPr lang="en-US" sz="2000" b="0" cap="none" dirty="0" smtClean="0">
                <a:solidFill>
                  <a:srgbClr val="000000"/>
                </a:solidFill>
              </a:rPr>
              <a:t>Services (AS) </a:t>
            </a:r>
            <a:r>
              <a:rPr lang="en-US" sz="2000" b="0" cap="none" dirty="0">
                <a:solidFill>
                  <a:srgbClr val="000000"/>
                </a:solidFill>
              </a:rPr>
              <a:t>“Rethink” effort addresses </a:t>
            </a:r>
            <a:r>
              <a:rPr lang="en-US" sz="2000" b="0" cap="none" dirty="0" smtClean="0">
                <a:solidFill>
                  <a:srgbClr val="000000"/>
                </a:solidFill>
              </a:rPr>
              <a:t>the need to adjust the ERCOT Ancillary Services for the long term</a:t>
            </a:r>
            <a:endParaRPr lang="en-US" sz="2000" b="0" cap="none" dirty="0">
              <a:solidFill>
                <a:srgbClr val="000000"/>
              </a:solidFill>
            </a:endParaRPr>
          </a:p>
        </p:txBody>
      </p:sp>
    </p:spTree>
    <p:extLst>
      <p:ext uri="{BB962C8B-B14F-4D97-AF65-F5344CB8AC3E}">
        <p14:creationId xmlns:p14="http://schemas.microsoft.com/office/powerpoint/2010/main" val="29557169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413" y="179388"/>
            <a:ext cx="8459787" cy="461962"/>
          </a:xfrm>
        </p:spPr>
        <p:txBody>
          <a:bodyPr/>
          <a:lstStyle/>
          <a:p>
            <a:pPr eaLnBrk="1" fontAlgn="auto" hangingPunct="1">
              <a:spcAft>
                <a:spcPts val="0"/>
              </a:spcAft>
              <a:defRPr/>
            </a:pPr>
            <a:r>
              <a:rPr lang="en-US" dirty="0" smtClean="0"/>
              <a:t>Current Ancillary Services (AS) Framework</a:t>
            </a:r>
            <a:endParaRPr lang="en-US" dirty="0"/>
          </a:p>
        </p:txBody>
      </p:sp>
      <p:sp>
        <p:nvSpPr>
          <p:cNvPr id="3" name="Content Placeholder 2"/>
          <p:cNvSpPr>
            <a:spLocks noGrp="1"/>
          </p:cNvSpPr>
          <p:nvPr>
            <p:ph idx="1"/>
          </p:nvPr>
        </p:nvSpPr>
        <p:spPr>
          <a:xfrm>
            <a:off x="379413" y="1018146"/>
            <a:ext cx="8393112" cy="4509444"/>
          </a:xfrm>
        </p:spPr>
        <p:txBody>
          <a:bodyPr rtlCol="0">
            <a:noAutofit/>
          </a:bodyPr>
          <a:lstStyle/>
          <a:p>
            <a:r>
              <a:rPr lang="en-US" sz="2400" b="1" dirty="0" smtClean="0"/>
              <a:t>Today’s Ancillary Services</a:t>
            </a:r>
          </a:p>
          <a:p>
            <a:pPr lvl="1"/>
            <a:r>
              <a:rPr lang="en-US" sz="2000" dirty="0" smtClean="0"/>
              <a:t>Regulation Reserve Up (REGUP)</a:t>
            </a:r>
          </a:p>
          <a:p>
            <a:pPr lvl="1"/>
            <a:r>
              <a:rPr lang="en-US" sz="2000" dirty="0"/>
              <a:t>Regulation Reserve </a:t>
            </a:r>
            <a:r>
              <a:rPr lang="en-US" sz="2000" dirty="0" smtClean="0"/>
              <a:t>Down (REGDN)</a:t>
            </a:r>
            <a:endParaRPr lang="en-US" sz="2000" dirty="0"/>
          </a:p>
          <a:p>
            <a:pPr lvl="1"/>
            <a:r>
              <a:rPr lang="en-US" sz="2000" dirty="0" smtClean="0"/>
              <a:t>Non-Spinning Reserve (NSPIN)</a:t>
            </a:r>
            <a:endParaRPr lang="en-US" sz="2000" dirty="0"/>
          </a:p>
          <a:p>
            <a:pPr lvl="1"/>
            <a:r>
              <a:rPr lang="en-US" sz="2000" dirty="0" smtClean="0"/>
              <a:t>Responsive Reserve (RRS)</a:t>
            </a:r>
          </a:p>
          <a:p>
            <a:pPr lvl="1"/>
            <a:endParaRPr lang="en-US" sz="2400" dirty="0" smtClean="0"/>
          </a:p>
          <a:p>
            <a:pPr>
              <a:buFont typeface="Arial" panose="020B0604020202020204" pitchFamily="34" charset="0"/>
              <a:buChar char="•"/>
            </a:pPr>
            <a:r>
              <a:rPr lang="en-US" sz="2400" b="1" dirty="0" smtClean="0"/>
              <a:t>Offers </a:t>
            </a:r>
            <a:r>
              <a:rPr lang="en-US" sz="2400" b="1" dirty="0"/>
              <a:t>are Resource </a:t>
            </a:r>
            <a:r>
              <a:rPr lang="en-US" sz="2400" b="1" dirty="0" smtClean="0"/>
              <a:t>specific</a:t>
            </a:r>
          </a:p>
          <a:p>
            <a:r>
              <a:rPr lang="en-US" sz="2400" b="1" dirty="0" smtClean="0"/>
              <a:t>A </a:t>
            </a:r>
            <a:r>
              <a:rPr lang="en-US" sz="2400" b="1" dirty="0"/>
              <a:t>single Resource may be offered </a:t>
            </a:r>
            <a:r>
              <a:rPr lang="en-US" sz="2400" b="1" dirty="0" smtClean="0"/>
              <a:t>into</a:t>
            </a:r>
          </a:p>
          <a:p>
            <a:pPr lvl="1"/>
            <a:r>
              <a:rPr lang="en-US" sz="2000" dirty="0" smtClean="0"/>
              <a:t>Multiple </a:t>
            </a:r>
            <a:r>
              <a:rPr lang="en-US" sz="2000" dirty="0"/>
              <a:t>AS </a:t>
            </a:r>
            <a:r>
              <a:rPr lang="en-US" sz="2000" dirty="0" smtClean="0"/>
              <a:t>markets</a:t>
            </a:r>
            <a:endParaRPr lang="en-US" sz="2000" dirty="0"/>
          </a:p>
          <a:p>
            <a:pPr lvl="1"/>
            <a:r>
              <a:rPr lang="en-US" sz="2000" dirty="0" smtClean="0"/>
              <a:t>Energy </a:t>
            </a:r>
            <a:r>
              <a:rPr lang="en-US" sz="2000" dirty="0"/>
              <a:t>and </a:t>
            </a:r>
            <a:r>
              <a:rPr lang="en-US" sz="2000" dirty="0" smtClean="0"/>
              <a:t>AS</a:t>
            </a:r>
          </a:p>
          <a:p>
            <a:r>
              <a:rPr lang="en-US" sz="2400" b="1" dirty="0" smtClean="0"/>
              <a:t>AS are procured in the Day Ahead Market (DAM)</a:t>
            </a:r>
            <a:endParaRPr lang="en-US" sz="2000" b="1" dirty="0" smtClean="0"/>
          </a:p>
        </p:txBody>
      </p:sp>
    </p:spTree>
    <p:extLst>
      <p:ext uri="{BB962C8B-B14F-4D97-AF65-F5344CB8AC3E}">
        <p14:creationId xmlns:p14="http://schemas.microsoft.com/office/powerpoint/2010/main" val="10427607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413" y="179388"/>
            <a:ext cx="8459787" cy="461962"/>
          </a:xfrm>
        </p:spPr>
        <p:txBody>
          <a:bodyPr/>
          <a:lstStyle/>
          <a:p>
            <a:pPr eaLnBrk="1" fontAlgn="auto" hangingPunct="1">
              <a:spcAft>
                <a:spcPts val="0"/>
              </a:spcAft>
              <a:defRPr/>
            </a:pPr>
            <a:r>
              <a:rPr lang="en-US" dirty="0" smtClean="0"/>
              <a:t>Drivers for new AS Framework</a:t>
            </a:r>
            <a:endParaRPr lang="en-US" dirty="0"/>
          </a:p>
        </p:txBody>
      </p:sp>
      <p:sp>
        <p:nvSpPr>
          <p:cNvPr id="3" name="Content Placeholder 2"/>
          <p:cNvSpPr>
            <a:spLocks noGrp="1"/>
          </p:cNvSpPr>
          <p:nvPr>
            <p:ph idx="1"/>
          </p:nvPr>
        </p:nvSpPr>
        <p:spPr>
          <a:xfrm>
            <a:off x="379413" y="729438"/>
            <a:ext cx="8393112" cy="5116513"/>
          </a:xfrm>
        </p:spPr>
        <p:txBody>
          <a:bodyPr rtlCol="0">
            <a:noAutofit/>
          </a:bodyPr>
          <a:lstStyle/>
          <a:p>
            <a:pPr eaLnBrk="1" fontAlgn="auto" hangingPunct="1">
              <a:spcAft>
                <a:spcPts val="0"/>
              </a:spcAft>
              <a:buFont typeface="Arial"/>
              <a:buChar char="•"/>
              <a:defRPr/>
            </a:pPr>
            <a:r>
              <a:rPr lang="en-US" sz="2200" b="1" dirty="0"/>
              <a:t>Current AS Framework has performed well but has issues</a:t>
            </a:r>
          </a:p>
          <a:p>
            <a:pPr lvl="1" eaLnBrk="1" fontAlgn="auto" hangingPunct="1">
              <a:spcBef>
                <a:spcPts val="600"/>
              </a:spcBef>
              <a:spcAft>
                <a:spcPts val="600"/>
              </a:spcAft>
              <a:buFont typeface="Arial"/>
              <a:buChar char="•"/>
              <a:defRPr/>
            </a:pPr>
            <a:r>
              <a:rPr lang="en-US" sz="2000" dirty="0" smtClean="0"/>
              <a:t>Resources could provide </a:t>
            </a:r>
            <a:r>
              <a:rPr lang="en-US" sz="2000" dirty="0"/>
              <a:t>some services more efficiently if the requirements were decoupled </a:t>
            </a:r>
            <a:r>
              <a:rPr lang="en-US" sz="2000" dirty="0" smtClean="0"/>
              <a:t>(Primary Frequency Response / Fast Frequency Response / Contingency Reserve)</a:t>
            </a:r>
          </a:p>
          <a:p>
            <a:pPr lvl="1" eaLnBrk="1" fontAlgn="auto" hangingPunct="1">
              <a:spcBef>
                <a:spcPts val="600"/>
              </a:spcBef>
              <a:spcAft>
                <a:spcPts val="600"/>
              </a:spcAft>
              <a:buFont typeface="Arial"/>
              <a:buChar char="•"/>
              <a:defRPr/>
            </a:pPr>
            <a:r>
              <a:rPr lang="en-US" sz="2000" dirty="0" smtClean="0"/>
              <a:t>New service needed </a:t>
            </a:r>
            <a:r>
              <a:rPr lang="en-US" sz="2000" dirty="0"/>
              <a:t>to ensure technical requirements are met that used to be provided, inherently, by </a:t>
            </a:r>
            <a:r>
              <a:rPr lang="en-US" sz="2000" dirty="0" smtClean="0"/>
              <a:t>generators (e.g. inertia)</a:t>
            </a:r>
            <a:endParaRPr lang="en-US" sz="2000" dirty="0"/>
          </a:p>
          <a:p>
            <a:pPr lvl="1" eaLnBrk="1" fontAlgn="auto" hangingPunct="1">
              <a:spcBef>
                <a:spcPts val="600"/>
              </a:spcBef>
              <a:spcAft>
                <a:spcPts val="600"/>
              </a:spcAft>
              <a:buFont typeface="Arial"/>
              <a:buChar char="•"/>
              <a:defRPr/>
            </a:pPr>
            <a:r>
              <a:rPr lang="en-US" sz="2000" dirty="0" smtClean="0"/>
              <a:t>Awkward </a:t>
            </a:r>
            <a:r>
              <a:rPr lang="en-US" sz="2000" dirty="0"/>
              <a:t>to fit capabilities of new technologies (e.g. CCGTs with duct firing, wind turbines) that could provide services efficiently </a:t>
            </a:r>
          </a:p>
          <a:p>
            <a:pPr lvl="1" eaLnBrk="1" fontAlgn="auto" hangingPunct="1">
              <a:spcBef>
                <a:spcPts val="600"/>
              </a:spcBef>
              <a:spcAft>
                <a:spcPts val="600"/>
              </a:spcAft>
              <a:buFont typeface="Arial"/>
              <a:buChar char="•"/>
              <a:defRPr/>
            </a:pPr>
            <a:r>
              <a:rPr lang="en-US" sz="2000" dirty="0" smtClean="0"/>
              <a:t>Changes </a:t>
            </a:r>
            <a:r>
              <a:rPr lang="en-US" sz="2000" dirty="0"/>
              <a:t>in market design and control </a:t>
            </a:r>
            <a:r>
              <a:rPr lang="en-US" sz="2000" dirty="0" smtClean="0"/>
              <a:t>systems (</a:t>
            </a:r>
            <a:r>
              <a:rPr lang="en-US" sz="2000" dirty="0"/>
              <a:t>e.g. 5 minute dispatch, HRUC</a:t>
            </a:r>
            <a:r>
              <a:rPr lang="en-US" sz="2000" dirty="0" smtClean="0"/>
              <a:t>) </a:t>
            </a:r>
            <a:r>
              <a:rPr lang="en-US" sz="2000" dirty="0"/>
              <a:t>have reduced the need for other </a:t>
            </a:r>
            <a:r>
              <a:rPr lang="en-US" sz="2000" dirty="0" smtClean="0"/>
              <a:t>services</a:t>
            </a:r>
          </a:p>
          <a:p>
            <a:pPr lvl="1" eaLnBrk="1" fontAlgn="auto" hangingPunct="1">
              <a:spcBef>
                <a:spcPts val="600"/>
              </a:spcBef>
              <a:spcAft>
                <a:spcPts val="600"/>
              </a:spcAft>
              <a:buFont typeface="Arial"/>
              <a:buChar char="•"/>
              <a:defRPr/>
            </a:pPr>
            <a:r>
              <a:rPr lang="en-US" sz="2000" dirty="0" smtClean="0"/>
              <a:t>New regulatory requirements (BAL-003)</a:t>
            </a:r>
          </a:p>
          <a:p>
            <a:pPr eaLnBrk="1" fontAlgn="auto" hangingPunct="1">
              <a:spcAft>
                <a:spcPts val="0"/>
              </a:spcAft>
              <a:buFont typeface="Arial"/>
              <a:buChar char="•"/>
              <a:defRPr/>
            </a:pPr>
            <a:r>
              <a:rPr lang="en-US" sz="2200" b="1" dirty="0"/>
              <a:t>Need for changes has been highlighted in discussion of </a:t>
            </a:r>
            <a:r>
              <a:rPr lang="en-US" sz="2200" b="1" dirty="0" smtClean="0"/>
              <a:t>FRRS, </a:t>
            </a:r>
            <a:r>
              <a:rPr lang="en-US" sz="2200" b="1" dirty="0"/>
              <a:t>NPRR </a:t>
            </a:r>
            <a:r>
              <a:rPr lang="en-US" sz="2200" b="1" dirty="0" smtClean="0"/>
              <a:t>524 (</a:t>
            </a:r>
            <a:r>
              <a:rPr lang="en-US" sz="2200" b="1" dirty="0"/>
              <a:t>Resource Limits in Providing Ancillary Service), etc.</a:t>
            </a:r>
          </a:p>
          <a:p>
            <a:pPr eaLnBrk="1" fontAlgn="auto" hangingPunct="1">
              <a:spcAft>
                <a:spcPts val="0"/>
              </a:spcAft>
              <a:buFont typeface="Arial"/>
              <a:buChar char="•"/>
              <a:defRPr/>
            </a:pPr>
            <a:endParaRPr lang="en-US" sz="2400" dirty="0" smtClean="0"/>
          </a:p>
          <a:p>
            <a:pPr lvl="1" eaLnBrk="1" fontAlgn="auto" hangingPunct="1">
              <a:spcAft>
                <a:spcPts val="0"/>
              </a:spcAft>
              <a:buFont typeface="Arial"/>
              <a:buChar char="–"/>
              <a:defRPr/>
            </a:pPr>
            <a:endParaRPr lang="en-US" sz="1800" dirty="0"/>
          </a:p>
          <a:p>
            <a:pPr lvl="1" eaLnBrk="1" fontAlgn="auto" hangingPunct="1">
              <a:spcAft>
                <a:spcPts val="0"/>
              </a:spcAft>
              <a:buFont typeface="Arial"/>
              <a:buChar char="–"/>
              <a:defRPr/>
            </a:pPr>
            <a:endParaRPr lang="en-US" sz="1800" dirty="0"/>
          </a:p>
        </p:txBody>
      </p:sp>
    </p:spTree>
    <p:extLst>
      <p:ext uri="{BB962C8B-B14F-4D97-AF65-F5344CB8AC3E}">
        <p14:creationId xmlns:p14="http://schemas.microsoft.com/office/powerpoint/2010/main" val="35975588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379413" y="179388"/>
            <a:ext cx="8459787" cy="461962"/>
          </a:xfrm>
        </p:spPr>
        <p:txBody>
          <a:bodyPr/>
          <a:lstStyle/>
          <a:p>
            <a:pPr eaLnBrk="1" fontAlgn="auto" hangingPunct="1">
              <a:spcAft>
                <a:spcPts val="0"/>
              </a:spcAft>
              <a:defRPr/>
            </a:pPr>
            <a:r>
              <a:rPr lang="en-US" dirty="0" smtClean="0"/>
              <a:t>Goal for AS Framework</a:t>
            </a:r>
          </a:p>
        </p:txBody>
      </p:sp>
      <p:sp>
        <p:nvSpPr>
          <p:cNvPr id="7" name="TextBox 6"/>
          <p:cNvSpPr txBox="1"/>
          <p:nvPr/>
        </p:nvSpPr>
        <p:spPr>
          <a:xfrm>
            <a:off x="414336" y="917575"/>
            <a:ext cx="3539825" cy="3139321"/>
          </a:xfrm>
          <a:prstGeom prst="rect">
            <a:avLst/>
          </a:prstGeom>
          <a:noFill/>
        </p:spPr>
        <p:txBody>
          <a:bodyPr wrap="square">
            <a:spAutoFit/>
          </a:bodyPr>
          <a:lstStyle/>
          <a:p>
            <a:pPr fontAlgn="auto">
              <a:spcBef>
                <a:spcPts val="0"/>
              </a:spcBef>
              <a:spcAft>
                <a:spcPts val="0"/>
              </a:spcAft>
              <a:defRPr/>
            </a:pPr>
            <a:r>
              <a:rPr lang="en-US" b="1" u="sng" dirty="0">
                <a:latin typeface="+mn-lt"/>
                <a:cs typeface="+mn-cs"/>
              </a:rPr>
              <a:t>Current AS Framework</a:t>
            </a:r>
          </a:p>
          <a:p>
            <a:pPr marL="285750" indent="-285750" fontAlgn="auto">
              <a:spcBef>
                <a:spcPts val="600"/>
              </a:spcBef>
              <a:spcAft>
                <a:spcPts val="0"/>
              </a:spcAft>
              <a:buFontTx/>
              <a:buChar char="-"/>
              <a:defRPr/>
            </a:pPr>
            <a:r>
              <a:rPr lang="en-US" sz="1600" dirty="0">
                <a:latin typeface="+mn-lt"/>
                <a:cs typeface="+mn-cs"/>
              </a:rPr>
              <a:t>Based on capabilities of conventional steam generating units</a:t>
            </a:r>
          </a:p>
          <a:p>
            <a:pPr marL="285750" indent="-285750" fontAlgn="auto">
              <a:spcBef>
                <a:spcPts val="600"/>
              </a:spcBef>
              <a:spcAft>
                <a:spcPts val="0"/>
              </a:spcAft>
              <a:buFontTx/>
              <a:buChar char="-"/>
              <a:defRPr/>
            </a:pPr>
            <a:r>
              <a:rPr lang="en-US" sz="1600" dirty="0">
                <a:latin typeface="+mn-lt"/>
                <a:cs typeface="+mn-cs"/>
              </a:rPr>
              <a:t>Unique services bundled together due to inherent capabilities of conventional units</a:t>
            </a:r>
          </a:p>
          <a:p>
            <a:pPr marL="285750" indent="-285750" fontAlgn="auto">
              <a:spcBef>
                <a:spcPts val="600"/>
              </a:spcBef>
              <a:spcAft>
                <a:spcPts val="0"/>
              </a:spcAft>
              <a:buFontTx/>
              <a:buChar char="-"/>
              <a:defRPr/>
            </a:pPr>
            <a:r>
              <a:rPr lang="en-US" sz="1600" dirty="0">
                <a:latin typeface="+mn-lt"/>
                <a:cs typeface="+mn-cs"/>
              </a:rPr>
              <a:t>Mix of compensated and uncompensated services</a:t>
            </a:r>
          </a:p>
          <a:p>
            <a:pPr marL="285750" indent="-285750" fontAlgn="auto">
              <a:spcBef>
                <a:spcPts val="600"/>
              </a:spcBef>
              <a:spcAft>
                <a:spcPts val="0"/>
              </a:spcAft>
              <a:buFontTx/>
              <a:buChar char="-"/>
              <a:defRPr/>
            </a:pPr>
            <a:r>
              <a:rPr lang="en-US" sz="1600" dirty="0">
                <a:latin typeface="+mn-lt"/>
                <a:cs typeface="+mn-cs"/>
              </a:rPr>
              <a:t>New technologies are cobbled on, with difficulty</a:t>
            </a:r>
          </a:p>
        </p:txBody>
      </p:sp>
      <p:sp>
        <p:nvSpPr>
          <p:cNvPr id="8" name="TextBox 7"/>
          <p:cNvSpPr txBox="1"/>
          <p:nvPr/>
        </p:nvSpPr>
        <p:spPr>
          <a:xfrm>
            <a:off x="5899944" y="931357"/>
            <a:ext cx="2939256" cy="3939540"/>
          </a:xfrm>
          <a:prstGeom prst="rect">
            <a:avLst/>
          </a:prstGeom>
          <a:noFill/>
        </p:spPr>
        <p:txBody>
          <a:bodyPr wrap="square">
            <a:spAutoFit/>
          </a:bodyPr>
          <a:lstStyle/>
          <a:p>
            <a:pPr fontAlgn="auto">
              <a:spcBef>
                <a:spcPts val="0"/>
              </a:spcBef>
              <a:spcAft>
                <a:spcPts val="0"/>
              </a:spcAft>
              <a:defRPr/>
            </a:pPr>
            <a:r>
              <a:rPr lang="en-US" b="1" u="sng" dirty="0">
                <a:latin typeface="+mn-lt"/>
                <a:cs typeface="+mn-cs"/>
              </a:rPr>
              <a:t>Future AS Framework</a:t>
            </a:r>
          </a:p>
          <a:p>
            <a:pPr marL="285750" indent="-285750" fontAlgn="auto">
              <a:spcBef>
                <a:spcPts val="600"/>
              </a:spcBef>
              <a:buFontTx/>
              <a:buChar char="-"/>
              <a:defRPr/>
            </a:pPr>
            <a:r>
              <a:rPr lang="en-US" sz="1600" dirty="0">
                <a:latin typeface="+mn-lt"/>
                <a:cs typeface="+mn-cs"/>
              </a:rPr>
              <a:t>Technology neutral</a:t>
            </a:r>
          </a:p>
          <a:p>
            <a:pPr marL="285750" indent="-285750" fontAlgn="auto">
              <a:spcBef>
                <a:spcPts val="600"/>
              </a:spcBef>
              <a:buFontTx/>
              <a:buChar char="-"/>
              <a:defRPr/>
            </a:pPr>
            <a:r>
              <a:rPr lang="en-US" sz="1600" dirty="0">
                <a:latin typeface="+mn-lt"/>
                <a:cs typeface="+mn-cs"/>
              </a:rPr>
              <a:t>Market-based</a:t>
            </a:r>
          </a:p>
          <a:p>
            <a:pPr marL="285750" indent="-285750" fontAlgn="auto">
              <a:spcBef>
                <a:spcPts val="600"/>
              </a:spcBef>
              <a:buFontTx/>
              <a:buChar char="-"/>
              <a:defRPr/>
            </a:pPr>
            <a:r>
              <a:rPr lang="en-US" sz="1600" dirty="0">
                <a:latin typeface="+mn-lt"/>
                <a:cs typeface="+mn-cs"/>
              </a:rPr>
              <a:t>Based on fundamental needs of the system, not resource characteristics</a:t>
            </a:r>
          </a:p>
          <a:p>
            <a:pPr marL="285750" indent="-285750" fontAlgn="auto">
              <a:spcBef>
                <a:spcPts val="600"/>
              </a:spcBef>
              <a:buFontTx/>
              <a:buChar char="-"/>
              <a:defRPr/>
            </a:pPr>
            <a:r>
              <a:rPr lang="en-US" sz="1600" dirty="0">
                <a:latin typeface="+mn-lt"/>
                <a:cs typeface="+mn-cs"/>
              </a:rPr>
              <a:t>Unbundled services</a:t>
            </a:r>
          </a:p>
          <a:p>
            <a:pPr marL="285750" indent="-285750" fontAlgn="auto">
              <a:spcBef>
                <a:spcPts val="600"/>
              </a:spcBef>
              <a:buFontTx/>
              <a:buChar char="-"/>
              <a:defRPr/>
            </a:pPr>
            <a:r>
              <a:rPr lang="en-US" sz="1600" dirty="0">
                <a:latin typeface="+mn-lt"/>
                <a:cs typeface="+mn-cs"/>
              </a:rPr>
              <a:t>Flexible for new technologies</a:t>
            </a:r>
          </a:p>
          <a:p>
            <a:pPr marL="285750" indent="-285750" fontAlgn="auto">
              <a:spcBef>
                <a:spcPts val="600"/>
              </a:spcBef>
              <a:buFontTx/>
              <a:buChar char="-"/>
              <a:defRPr/>
            </a:pPr>
            <a:r>
              <a:rPr lang="en-US" sz="1600" dirty="0">
                <a:latin typeface="+mn-lt"/>
                <a:cs typeface="+mn-cs"/>
              </a:rPr>
              <a:t>Pay for performance, where practical</a:t>
            </a:r>
          </a:p>
          <a:p>
            <a:pPr marL="285750" indent="-285750" fontAlgn="auto">
              <a:spcBef>
                <a:spcPts val="600"/>
              </a:spcBef>
              <a:buFontTx/>
              <a:buChar char="-"/>
              <a:defRPr/>
            </a:pPr>
            <a:r>
              <a:rPr lang="en-US" sz="1600" dirty="0">
                <a:latin typeface="+mn-lt"/>
                <a:cs typeface="+mn-cs"/>
              </a:rPr>
              <a:t>Co-optimized procurement</a:t>
            </a:r>
          </a:p>
          <a:p>
            <a:pPr marL="285750" indent="-285750" fontAlgn="auto">
              <a:spcBef>
                <a:spcPts val="600"/>
              </a:spcBef>
              <a:buFontTx/>
              <a:buChar char="-"/>
              <a:defRPr/>
            </a:pPr>
            <a:r>
              <a:rPr lang="en-US" sz="1600" dirty="0">
                <a:latin typeface="+mn-lt"/>
                <a:cs typeface="+mn-cs"/>
              </a:rPr>
              <a:t>Will evolve over time </a:t>
            </a:r>
          </a:p>
        </p:txBody>
      </p:sp>
      <p:grpSp>
        <p:nvGrpSpPr>
          <p:cNvPr id="9" name="Group 8"/>
          <p:cNvGrpSpPr>
            <a:grpSpLocks/>
          </p:cNvGrpSpPr>
          <p:nvPr/>
        </p:nvGrpSpPr>
        <p:grpSpPr bwMode="auto">
          <a:xfrm>
            <a:off x="1799431" y="1579563"/>
            <a:ext cx="3729037" cy="3830637"/>
            <a:chOff x="1893721" y="1426470"/>
            <a:chExt cx="3728801" cy="3831330"/>
          </a:xfrm>
        </p:grpSpPr>
        <p:cxnSp>
          <p:nvCxnSpPr>
            <p:cNvPr id="10" name="Straight Connector 9"/>
            <p:cNvCxnSpPr/>
            <p:nvPr/>
          </p:nvCxnSpPr>
          <p:spPr>
            <a:xfrm>
              <a:off x="5622522" y="1426470"/>
              <a:ext cx="0" cy="870107"/>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1" name="Elbow Connector 10"/>
            <p:cNvCxnSpPr>
              <a:stCxn id="18" idx="6"/>
            </p:cNvCxnSpPr>
            <p:nvPr/>
          </p:nvCxnSpPr>
          <p:spPr>
            <a:xfrm flipV="1">
              <a:off x="1893721" y="4190807"/>
              <a:ext cx="2589048" cy="1066993"/>
            </a:xfrm>
            <a:prstGeom prst="bentConnector3">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2" name="Elbow Connector 11"/>
            <p:cNvCxnSpPr/>
            <p:nvPr/>
          </p:nvCxnSpPr>
          <p:spPr>
            <a:xfrm flipV="1">
              <a:off x="3341429" y="2296577"/>
              <a:ext cx="2281093" cy="1894230"/>
            </a:xfrm>
            <a:prstGeom prst="bentConnector3">
              <a:avLst>
                <a:gd name="adj1" fmla="val 50000"/>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grpSp>
      <p:cxnSp>
        <p:nvCxnSpPr>
          <p:cNvPr id="13" name="Straight Arrow Connector 12"/>
          <p:cNvCxnSpPr/>
          <p:nvPr/>
        </p:nvCxnSpPr>
        <p:spPr>
          <a:xfrm>
            <a:off x="1708150" y="5895975"/>
            <a:ext cx="4321175"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456238" y="5541963"/>
            <a:ext cx="887412" cy="306387"/>
          </a:xfrm>
          <a:prstGeom prst="rect">
            <a:avLst/>
          </a:prstGeom>
          <a:noFill/>
        </p:spPr>
        <p:txBody>
          <a:bodyPr wrap="none">
            <a:spAutoFit/>
          </a:bodyPr>
          <a:lstStyle/>
          <a:p>
            <a:pPr fontAlgn="auto">
              <a:spcBef>
                <a:spcPts val="0"/>
              </a:spcBef>
              <a:spcAft>
                <a:spcPts val="0"/>
              </a:spcAft>
              <a:defRPr/>
            </a:pPr>
            <a:r>
              <a:rPr lang="en-US" sz="1400" dirty="0">
                <a:latin typeface="+mn-lt"/>
                <a:cs typeface="+mn-cs"/>
              </a:rPr>
              <a:t>5+ Years</a:t>
            </a:r>
          </a:p>
        </p:txBody>
      </p:sp>
      <p:sp>
        <p:nvSpPr>
          <p:cNvPr id="15" name="TextBox 14"/>
          <p:cNvSpPr txBox="1"/>
          <p:nvPr/>
        </p:nvSpPr>
        <p:spPr>
          <a:xfrm>
            <a:off x="1527175" y="5541963"/>
            <a:ext cx="544513" cy="306387"/>
          </a:xfrm>
          <a:prstGeom prst="rect">
            <a:avLst/>
          </a:prstGeom>
          <a:noFill/>
        </p:spPr>
        <p:txBody>
          <a:bodyPr wrap="none">
            <a:spAutoFit/>
          </a:bodyPr>
          <a:lstStyle/>
          <a:p>
            <a:pPr fontAlgn="auto">
              <a:spcBef>
                <a:spcPts val="0"/>
              </a:spcBef>
              <a:spcAft>
                <a:spcPts val="0"/>
              </a:spcAft>
              <a:defRPr/>
            </a:pPr>
            <a:r>
              <a:rPr lang="en-US" sz="1400" dirty="0">
                <a:latin typeface="+mn-lt"/>
                <a:cs typeface="+mn-cs"/>
              </a:rPr>
              <a:t>Now</a:t>
            </a:r>
          </a:p>
        </p:txBody>
      </p:sp>
      <p:sp>
        <p:nvSpPr>
          <p:cNvPr id="16" name="TextBox 15"/>
          <p:cNvSpPr txBox="1"/>
          <p:nvPr/>
        </p:nvSpPr>
        <p:spPr>
          <a:xfrm>
            <a:off x="3317790" y="4966988"/>
            <a:ext cx="3124200" cy="369887"/>
          </a:xfrm>
          <a:prstGeom prst="rect">
            <a:avLst/>
          </a:prstGeom>
          <a:noFill/>
        </p:spPr>
        <p:txBody>
          <a:bodyPr>
            <a:spAutoFit/>
          </a:bodyPr>
          <a:lstStyle/>
          <a:p>
            <a:pPr fontAlgn="auto">
              <a:spcBef>
                <a:spcPts val="0"/>
              </a:spcBef>
              <a:spcAft>
                <a:spcPts val="0"/>
              </a:spcAft>
              <a:defRPr/>
            </a:pPr>
            <a:r>
              <a:rPr lang="en-US" dirty="0">
                <a:latin typeface="+mn-lt"/>
                <a:cs typeface="+mn-cs"/>
              </a:rPr>
              <a:t>Transition Plan TBD</a:t>
            </a:r>
          </a:p>
        </p:txBody>
      </p:sp>
      <p:cxnSp>
        <p:nvCxnSpPr>
          <p:cNvPr id="17" name="Straight Arrow Connector 16"/>
          <p:cNvCxnSpPr/>
          <p:nvPr/>
        </p:nvCxnSpPr>
        <p:spPr>
          <a:xfrm flipH="1" flipV="1">
            <a:off x="3317790" y="4343400"/>
            <a:ext cx="457200" cy="620713"/>
          </a:xfrm>
          <a:prstGeom prst="straightConnector1">
            <a:avLst/>
          </a:prstGeom>
          <a:ln>
            <a:solidFill>
              <a:srgbClr val="294171"/>
            </a:solidFill>
            <a:tailEnd type="arrow"/>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1588921" y="5105400"/>
            <a:ext cx="304800" cy="304800"/>
          </a:xfrm>
          <a:prstGeom prst="ellipse">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path path="circle">
              <a:fillToRect l="50000" t="50000" r="50000" b="50000"/>
            </a:path>
            <a:tileRect/>
          </a:grad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19" name="5-Point Star 18"/>
          <p:cNvSpPr/>
          <p:nvPr/>
        </p:nvSpPr>
        <p:spPr>
          <a:xfrm>
            <a:off x="5299868" y="1197870"/>
            <a:ext cx="457200" cy="457200"/>
          </a:xfrm>
          <a:prstGeom prst="star5">
            <a:avLst/>
          </a:prstGeom>
          <a:solidFill>
            <a:srgbClr val="FFFF00"/>
          </a:solidFill>
          <a:ln>
            <a:noFill/>
          </a:ln>
          <a:effectLst>
            <a:glow rad="101600">
              <a:srgbClr val="CC99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Tree>
    <p:extLst>
      <p:ext uri="{BB962C8B-B14F-4D97-AF65-F5344CB8AC3E}">
        <p14:creationId xmlns:p14="http://schemas.microsoft.com/office/powerpoint/2010/main" val="312447639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413" y="179388"/>
            <a:ext cx="8459787" cy="461962"/>
          </a:xfrm>
        </p:spPr>
        <p:txBody>
          <a:bodyPr/>
          <a:lstStyle/>
          <a:p>
            <a:pPr>
              <a:defRPr/>
            </a:pPr>
            <a:r>
              <a:rPr lang="en-US" dirty="0"/>
              <a:t>ERCOT Proposal for Future AS Framework</a:t>
            </a:r>
          </a:p>
        </p:txBody>
      </p:sp>
      <p:sp>
        <p:nvSpPr>
          <p:cNvPr id="3" name="Content Placeholder 2"/>
          <p:cNvSpPr>
            <a:spLocks noGrp="1"/>
          </p:cNvSpPr>
          <p:nvPr>
            <p:ph idx="1"/>
          </p:nvPr>
        </p:nvSpPr>
        <p:spPr>
          <a:xfrm>
            <a:off x="457200" y="1299519"/>
            <a:ext cx="8229600" cy="3939746"/>
          </a:xfrm>
        </p:spPr>
        <p:txBody>
          <a:bodyPr rtlCol="0">
            <a:normAutofit/>
          </a:bodyPr>
          <a:lstStyle/>
          <a:p>
            <a:pPr marL="0" lvl="1" indent="0" eaLnBrk="1" fontAlgn="auto" hangingPunct="1">
              <a:spcAft>
                <a:spcPts val="0"/>
              </a:spcAft>
              <a:buNone/>
              <a:defRPr/>
            </a:pPr>
            <a:r>
              <a:rPr lang="en-US" sz="2400" b="1" dirty="0"/>
              <a:t>ERCOT </a:t>
            </a:r>
            <a:r>
              <a:rPr lang="en-US" sz="2400" b="1" dirty="0" smtClean="0"/>
              <a:t>proposes </a:t>
            </a:r>
            <a:r>
              <a:rPr lang="en-US" sz="2400" b="1" dirty="0"/>
              <a:t>the transition to the following </a:t>
            </a:r>
            <a:r>
              <a:rPr lang="en-US" sz="2400" b="1" dirty="0" smtClean="0"/>
              <a:t>AS products</a:t>
            </a:r>
            <a:endParaRPr lang="en-US" sz="2400" b="1" dirty="0"/>
          </a:p>
          <a:p>
            <a:pPr marL="0" lvl="1" indent="0" eaLnBrk="1" fontAlgn="auto" hangingPunct="1">
              <a:spcAft>
                <a:spcPts val="0"/>
              </a:spcAft>
              <a:buNone/>
              <a:defRPr/>
            </a:pPr>
            <a:endParaRPr lang="en-US" sz="2200" b="1" dirty="0"/>
          </a:p>
          <a:p>
            <a:pPr lvl="1">
              <a:lnSpc>
                <a:spcPct val="80000"/>
              </a:lnSpc>
              <a:spcBef>
                <a:spcPts val="600"/>
              </a:spcBef>
              <a:spcAft>
                <a:spcPts val="600"/>
              </a:spcAft>
              <a:buFont typeface="Arial" panose="020B0604020202020204" pitchFamily="34" charset="0"/>
              <a:buChar char="•"/>
              <a:defRPr/>
            </a:pPr>
            <a:r>
              <a:rPr lang="en-US" sz="2000" dirty="0"/>
              <a:t>Synchronous </a:t>
            </a:r>
            <a:r>
              <a:rPr lang="en-US" sz="2000" dirty="0" smtClean="0"/>
              <a:t>Inertial </a:t>
            </a:r>
            <a:r>
              <a:rPr lang="en-US" sz="2000" dirty="0"/>
              <a:t>Response </a:t>
            </a:r>
            <a:r>
              <a:rPr lang="en-US" sz="2000" dirty="0" smtClean="0"/>
              <a:t>(</a:t>
            </a:r>
            <a:r>
              <a:rPr lang="en-US" sz="2000" dirty="0"/>
              <a:t>SIR</a:t>
            </a:r>
            <a:r>
              <a:rPr lang="en-US" sz="2000" dirty="0" smtClean="0"/>
              <a:t>)</a:t>
            </a:r>
            <a:endParaRPr lang="en-US" sz="2000" dirty="0"/>
          </a:p>
          <a:p>
            <a:pPr lvl="1">
              <a:lnSpc>
                <a:spcPct val="80000"/>
              </a:lnSpc>
              <a:spcBef>
                <a:spcPts val="600"/>
              </a:spcBef>
              <a:spcAft>
                <a:spcPts val="600"/>
              </a:spcAft>
              <a:buFont typeface="Arial" panose="020B0604020202020204" pitchFamily="34" charset="0"/>
              <a:buChar char="•"/>
              <a:defRPr/>
            </a:pPr>
            <a:r>
              <a:rPr lang="en-US" sz="2000" dirty="0"/>
              <a:t>Fast Frequency Response </a:t>
            </a:r>
            <a:r>
              <a:rPr lang="en-US" sz="2000" dirty="0" smtClean="0"/>
              <a:t>(</a:t>
            </a:r>
            <a:r>
              <a:rPr lang="en-US" sz="2000" dirty="0"/>
              <a:t>FFR</a:t>
            </a:r>
            <a:r>
              <a:rPr lang="en-US" sz="2000" dirty="0" smtClean="0"/>
              <a:t>)</a:t>
            </a:r>
            <a:endParaRPr lang="en-US" sz="2000" dirty="0"/>
          </a:p>
          <a:p>
            <a:pPr lvl="1">
              <a:lnSpc>
                <a:spcPct val="80000"/>
              </a:lnSpc>
              <a:spcBef>
                <a:spcPts val="600"/>
              </a:spcBef>
              <a:spcAft>
                <a:spcPts val="600"/>
              </a:spcAft>
              <a:buFont typeface="Arial" panose="020B0604020202020204" pitchFamily="34" charset="0"/>
              <a:buChar char="•"/>
              <a:defRPr/>
            </a:pPr>
            <a:r>
              <a:rPr lang="en-US" sz="2000" dirty="0"/>
              <a:t>Primary Frequency Response </a:t>
            </a:r>
            <a:r>
              <a:rPr lang="en-US" sz="2000" dirty="0" smtClean="0"/>
              <a:t>(</a:t>
            </a:r>
            <a:r>
              <a:rPr lang="en-US" sz="2000" dirty="0"/>
              <a:t>PFR</a:t>
            </a:r>
            <a:r>
              <a:rPr lang="en-US" sz="2000" dirty="0" smtClean="0"/>
              <a:t>)</a:t>
            </a:r>
            <a:endParaRPr lang="en-US" sz="2000" dirty="0"/>
          </a:p>
          <a:p>
            <a:pPr lvl="1">
              <a:lnSpc>
                <a:spcPct val="80000"/>
              </a:lnSpc>
              <a:spcBef>
                <a:spcPts val="600"/>
              </a:spcBef>
              <a:spcAft>
                <a:spcPts val="600"/>
              </a:spcAft>
              <a:buFont typeface="Arial" panose="020B0604020202020204" pitchFamily="34" charset="0"/>
              <a:buChar char="•"/>
              <a:defRPr/>
            </a:pPr>
            <a:r>
              <a:rPr lang="en-US" sz="2000" dirty="0"/>
              <a:t>Regulating Reserve </a:t>
            </a:r>
            <a:r>
              <a:rPr lang="en-US" sz="2000" dirty="0" smtClean="0"/>
              <a:t>Up (RRU)</a:t>
            </a:r>
          </a:p>
          <a:p>
            <a:pPr lvl="1">
              <a:lnSpc>
                <a:spcPct val="80000"/>
              </a:lnSpc>
              <a:spcBef>
                <a:spcPts val="600"/>
              </a:spcBef>
              <a:spcAft>
                <a:spcPts val="600"/>
              </a:spcAft>
              <a:buFont typeface="Arial" panose="020B0604020202020204" pitchFamily="34" charset="0"/>
              <a:buChar char="•"/>
              <a:defRPr/>
            </a:pPr>
            <a:r>
              <a:rPr lang="en-US" sz="2000" dirty="0" smtClean="0"/>
              <a:t>Regulating </a:t>
            </a:r>
            <a:r>
              <a:rPr lang="en-US" sz="2000" dirty="0"/>
              <a:t>Reserve Down </a:t>
            </a:r>
            <a:r>
              <a:rPr lang="en-US" sz="2000" dirty="0" smtClean="0"/>
              <a:t>(RRD)</a:t>
            </a:r>
            <a:endParaRPr lang="en-US" sz="2000" dirty="0"/>
          </a:p>
          <a:p>
            <a:pPr lvl="1">
              <a:lnSpc>
                <a:spcPct val="80000"/>
              </a:lnSpc>
              <a:spcBef>
                <a:spcPts val="600"/>
              </a:spcBef>
              <a:spcAft>
                <a:spcPts val="600"/>
              </a:spcAft>
              <a:buFont typeface="Arial" panose="020B0604020202020204" pitchFamily="34" charset="0"/>
              <a:buChar char="•"/>
              <a:defRPr/>
            </a:pPr>
            <a:r>
              <a:rPr lang="en-US" sz="2000" dirty="0"/>
              <a:t>Contingency Reserve </a:t>
            </a:r>
            <a:r>
              <a:rPr lang="en-US" sz="2000" dirty="0" smtClean="0"/>
              <a:t>(</a:t>
            </a:r>
            <a:r>
              <a:rPr lang="en-US" sz="2000" dirty="0"/>
              <a:t>CR</a:t>
            </a:r>
            <a:r>
              <a:rPr lang="en-US" sz="2000" dirty="0" smtClean="0"/>
              <a:t>)</a:t>
            </a:r>
            <a:endParaRPr lang="en-US" sz="2000" dirty="0"/>
          </a:p>
        </p:txBody>
      </p:sp>
    </p:spTree>
    <p:extLst>
      <p:ext uri="{BB962C8B-B14F-4D97-AF65-F5344CB8AC3E}">
        <p14:creationId xmlns:p14="http://schemas.microsoft.com/office/powerpoint/2010/main" val="20964022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95400" y="2736053"/>
            <a:ext cx="6553200" cy="1385895"/>
            <a:chOff x="1295400" y="2799182"/>
            <a:chExt cx="6553200" cy="1385895"/>
          </a:xfrm>
        </p:grpSpPr>
        <p:sp>
          <p:nvSpPr>
            <p:cNvPr id="5" name="TextBox 4"/>
            <p:cNvSpPr txBox="1"/>
            <p:nvPr/>
          </p:nvSpPr>
          <p:spPr>
            <a:xfrm>
              <a:off x="1295400" y="3199742"/>
              <a:ext cx="6553200" cy="584775"/>
            </a:xfrm>
            <a:prstGeom prst="rect">
              <a:avLst/>
            </a:prstGeom>
            <a:noFill/>
          </p:spPr>
          <p:txBody>
            <a:bodyPr wrap="square" rtlCol="0">
              <a:spAutoFit/>
            </a:bodyPr>
            <a:lstStyle/>
            <a:p>
              <a:pPr algn="ctr"/>
              <a:r>
                <a:rPr lang="en-US" sz="3200" b="1" dirty="0" smtClean="0"/>
                <a:t>Social Media Update</a:t>
              </a:r>
              <a:endParaRPr lang="en-US" b="1" dirty="0" smtClean="0"/>
            </a:p>
          </p:txBody>
        </p:sp>
        <p:cxnSp>
          <p:nvCxnSpPr>
            <p:cNvPr id="8" name="Straight Connector 7"/>
            <p:cNvCxnSpPr/>
            <p:nvPr/>
          </p:nvCxnSpPr>
          <p:spPr>
            <a:xfrm>
              <a:off x="1428750" y="2799182"/>
              <a:ext cx="6286500" cy="0"/>
            </a:xfrm>
            <a:prstGeom prst="line">
              <a:avLst/>
            </a:prstGeom>
            <a:ln>
              <a:solidFill>
                <a:srgbClr val="00385E"/>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438275" y="4185077"/>
              <a:ext cx="6286500" cy="0"/>
            </a:xfrm>
            <a:prstGeom prst="line">
              <a:avLst/>
            </a:prstGeom>
            <a:ln>
              <a:solidFill>
                <a:srgbClr val="00385E"/>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4467399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684" y="3585244"/>
            <a:ext cx="8715383" cy="447675"/>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7227"/>
          <a:stretch/>
        </p:blipFill>
        <p:spPr>
          <a:xfrm>
            <a:off x="216684" y="840234"/>
            <a:ext cx="8714232" cy="445536"/>
          </a:xfrm>
          <a:prstGeom prst="rect">
            <a:avLst/>
          </a:prstGeom>
        </p:spPr>
      </p:pic>
      <p:sp>
        <p:nvSpPr>
          <p:cNvPr id="2" name="Title 1"/>
          <p:cNvSpPr>
            <a:spLocks noGrp="1"/>
          </p:cNvSpPr>
          <p:nvPr>
            <p:ph type="title"/>
          </p:nvPr>
        </p:nvSpPr>
        <p:spPr/>
        <p:txBody>
          <a:bodyPr/>
          <a:lstStyle/>
          <a:p>
            <a:r>
              <a:rPr lang="en-US" dirty="0" smtClean="0"/>
              <a:t>2013 Highlights and Accomplishments (continued)</a:t>
            </a:r>
            <a:endParaRPr lang="en-US" dirty="0"/>
          </a:p>
        </p:txBody>
      </p:sp>
      <p:sp>
        <p:nvSpPr>
          <p:cNvPr id="3" name="TextBox 2"/>
          <p:cNvSpPr txBox="1"/>
          <p:nvPr/>
        </p:nvSpPr>
        <p:spPr>
          <a:xfrm>
            <a:off x="423862" y="850509"/>
            <a:ext cx="8290176" cy="5637441"/>
          </a:xfrm>
          <a:prstGeom prst="rect">
            <a:avLst/>
          </a:prstGeom>
          <a:noFill/>
        </p:spPr>
        <p:txBody>
          <a:bodyPr wrap="square" rtlCol="0">
            <a:spAutoFit/>
          </a:bodyPr>
          <a:lstStyle/>
          <a:p>
            <a:pPr>
              <a:spcAft>
                <a:spcPts val="900"/>
              </a:spcAft>
            </a:pPr>
            <a:r>
              <a:rPr lang="en-US" sz="2000" b="1" dirty="0">
                <a:solidFill>
                  <a:schemeClr val="bg1"/>
                </a:solidFill>
              </a:rPr>
              <a:t>Working together to strengthen the grid, adapt to changing needs</a:t>
            </a:r>
            <a:endParaRPr lang="en-US" sz="2000" dirty="0">
              <a:solidFill>
                <a:schemeClr val="bg1"/>
              </a:solidFill>
            </a:endParaRPr>
          </a:p>
          <a:p>
            <a:pPr marL="228600" lvl="0" indent="-228600">
              <a:spcAft>
                <a:spcPts val="800"/>
              </a:spcAft>
              <a:buFont typeface="Arial" panose="020B0604020202020204" pitchFamily="34" charset="0"/>
              <a:buChar char="•"/>
            </a:pPr>
            <a:r>
              <a:rPr lang="en-US" dirty="0"/>
              <a:t>Coordinated successful, on-time completion of CREZ projects </a:t>
            </a:r>
          </a:p>
          <a:p>
            <a:pPr marL="228600" lvl="0" indent="-228600">
              <a:spcAft>
                <a:spcPts val="800"/>
              </a:spcAft>
              <a:buFont typeface="Arial" panose="020B0604020202020204" pitchFamily="34" charset="0"/>
              <a:buChar char="•"/>
            </a:pPr>
            <a:r>
              <a:rPr lang="en-US" dirty="0"/>
              <a:t>Completed pilots for new Emergency Response Service and Fast-Responding Regulation Service </a:t>
            </a:r>
            <a:r>
              <a:rPr lang="en-US" dirty="0" smtClean="0"/>
              <a:t>options</a:t>
            </a:r>
          </a:p>
          <a:p>
            <a:pPr marL="228600" lvl="0" indent="-228600">
              <a:spcAft>
                <a:spcPts val="800"/>
              </a:spcAft>
              <a:buFont typeface="Arial" panose="020B0604020202020204" pitchFamily="34" charset="0"/>
              <a:buChar char="•"/>
            </a:pPr>
            <a:r>
              <a:rPr lang="en-US" dirty="0"/>
              <a:t>Collaborated with </a:t>
            </a:r>
            <a:r>
              <a:rPr lang="en-US" dirty="0" smtClean="0"/>
              <a:t>generating companies </a:t>
            </a:r>
            <a:r>
              <a:rPr lang="en-US" dirty="0"/>
              <a:t>to enact best known weatherization practices to prepare for peak summer and winter </a:t>
            </a:r>
            <a:r>
              <a:rPr lang="en-US" dirty="0" smtClean="0"/>
              <a:t>conditions</a:t>
            </a:r>
          </a:p>
          <a:p>
            <a:pPr marL="228600" lvl="0" indent="-228600">
              <a:spcAft>
                <a:spcPts val="800"/>
              </a:spcAft>
              <a:buFont typeface="Arial" panose="020B0604020202020204" pitchFamily="34" charset="0"/>
              <a:buChar char="•"/>
            </a:pPr>
            <a:r>
              <a:rPr lang="en-US" dirty="0" smtClean="0"/>
              <a:t>Achieved settlement of </a:t>
            </a:r>
            <a:r>
              <a:rPr lang="en-US" dirty="0"/>
              <a:t>more than 97 percent of </a:t>
            </a:r>
            <a:r>
              <a:rPr lang="en-US" dirty="0" smtClean="0"/>
              <a:t>retail load in competitive areas with </a:t>
            </a:r>
            <a:r>
              <a:rPr lang="en-US" dirty="0"/>
              <a:t>15-minute </a:t>
            </a:r>
            <a:r>
              <a:rPr lang="en-US"/>
              <a:t>interval </a:t>
            </a:r>
            <a:r>
              <a:rPr lang="en-US" smtClean="0"/>
              <a:t>data </a:t>
            </a:r>
            <a:r>
              <a:rPr lang="en-US" dirty="0"/>
              <a:t>(6.6+ </a:t>
            </a:r>
            <a:r>
              <a:rPr lang="en-US"/>
              <a:t>million </a:t>
            </a:r>
            <a:r>
              <a:rPr lang="en-US" smtClean="0"/>
              <a:t>advanced meters</a:t>
            </a:r>
            <a:r>
              <a:rPr lang="en-US" dirty="0" smtClean="0"/>
              <a:t>)</a:t>
            </a:r>
            <a:endParaRPr lang="en-US" b="1" dirty="0" smtClean="0"/>
          </a:p>
          <a:p>
            <a:pPr>
              <a:spcAft>
                <a:spcPts val="900"/>
              </a:spcAft>
            </a:pPr>
            <a:r>
              <a:rPr lang="en-US" sz="2000" b="1" dirty="0" smtClean="0">
                <a:solidFill>
                  <a:schemeClr val="bg1"/>
                </a:solidFill>
              </a:rPr>
              <a:t>Developing </a:t>
            </a:r>
            <a:r>
              <a:rPr lang="en-US" sz="2000" b="1" dirty="0">
                <a:solidFill>
                  <a:schemeClr val="bg1"/>
                </a:solidFill>
              </a:rPr>
              <a:t>market-based tools to support </a:t>
            </a:r>
            <a:r>
              <a:rPr lang="en-US" sz="2000" b="1" dirty="0" smtClean="0">
                <a:solidFill>
                  <a:schemeClr val="bg1"/>
                </a:solidFill>
              </a:rPr>
              <a:t>reliability, competition</a:t>
            </a:r>
            <a:endParaRPr lang="en-US" sz="2000" dirty="0">
              <a:solidFill>
                <a:schemeClr val="bg1"/>
              </a:solidFill>
            </a:endParaRPr>
          </a:p>
          <a:p>
            <a:pPr marL="228600" lvl="0" indent="-228600">
              <a:spcAft>
                <a:spcPts val="800"/>
              </a:spcAft>
              <a:buFont typeface="Arial" panose="020B0604020202020204" pitchFamily="34" charset="0"/>
              <a:buChar char="•"/>
            </a:pPr>
            <a:r>
              <a:rPr lang="en-US" dirty="0"/>
              <a:t>Established and began implementing </a:t>
            </a:r>
            <a:r>
              <a:rPr lang="en-US" dirty="0" smtClean="0"/>
              <a:t>Operating </a:t>
            </a:r>
            <a:r>
              <a:rPr lang="en-US" dirty="0"/>
              <a:t>Reserve Demand Curve</a:t>
            </a:r>
          </a:p>
          <a:p>
            <a:pPr marL="228600" lvl="0" indent="-228600">
              <a:spcAft>
                <a:spcPts val="800"/>
              </a:spcAft>
              <a:buFont typeface="Arial" panose="020B0604020202020204" pitchFamily="34" charset="0"/>
              <a:buChar char="•"/>
            </a:pPr>
            <a:r>
              <a:rPr lang="en-US" dirty="0"/>
              <a:t>Introduced concepts and began </a:t>
            </a:r>
            <a:r>
              <a:rPr lang="en-US" dirty="0" smtClean="0"/>
              <a:t>discussions about </a:t>
            </a:r>
            <a:r>
              <a:rPr lang="en-US" dirty="0"/>
              <a:t>future Ancillary Services </a:t>
            </a:r>
          </a:p>
          <a:p>
            <a:pPr marL="225425" lvl="0" indent="-225425">
              <a:spcAft>
                <a:spcPts val="800"/>
              </a:spcAft>
              <a:buFont typeface="Arial" panose="020B0604020202020204" pitchFamily="34" charset="0"/>
              <a:buChar char="•"/>
            </a:pPr>
            <a:r>
              <a:rPr lang="en-US" dirty="0"/>
              <a:t>Improved Congestion Revenue Rights (CRR) program with implementation of rolling CRR auction </a:t>
            </a:r>
            <a:r>
              <a:rPr lang="en-US" dirty="0" smtClean="0"/>
              <a:t>and </a:t>
            </a:r>
            <a:r>
              <a:rPr lang="en-US" dirty="0"/>
              <a:t>improvements </a:t>
            </a:r>
            <a:r>
              <a:rPr lang="en-US" dirty="0" smtClean="0"/>
              <a:t>to assignment of </a:t>
            </a:r>
            <a:r>
              <a:rPr lang="en-US" dirty="0"/>
              <a:t>appropriate credit risks to specific paths </a:t>
            </a:r>
          </a:p>
          <a:p>
            <a:pPr marL="228600" lvl="0" indent="-228600">
              <a:spcAft>
                <a:spcPts val="800"/>
              </a:spcAft>
              <a:buFont typeface="Arial" panose="020B0604020202020204" pitchFamily="34" charset="0"/>
              <a:buChar char="•"/>
            </a:pPr>
            <a:r>
              <a:rPr lang="en-US" spc="-30" dirty="0" smtClean="0"/>
              <a:t>Established plan and rules </a:t>
            </a:r>
            <a:r>
              <a:rPr lang="en-US" spc="-30" dirty="0"/>
              <a:t>to shorten settlement timeline from seven days to </a:t>
            </a:r>
            <a:r>
              <a:rPr lang="en-US" spc="-30" dirty="0" smtClean="0"/>
              <a:t>five</a:t>
            </a:r>
          </a:p>
          <a:p>
            <a:endParaRPr lang="en-US" b="1" dirty="0" smtClean="0"/>
          </a:p>
        </p:txBody>
      </p:sp>
    </p:spTree>
    <p:extLst>
      <p:ext uri="{BB962C8B-B14F-4D97-AF65-F5344CB8AC3E}">
        <p14:creationId xmlns:p14="http://schemas.microsoft.com/office/powerpoint/2010/main" val="336994289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Improving communications with consumers</a:t>
            </a:r>
            <a:endParaRPr lang="en-US" sz="2800" dirty="0"/>
          </a:p>
        </p:txBody>
      </p:sp>
      <p:pic>
        <p:nvPicPr>
          <p:cNvPr id="8" name="Picture 7"/>
          <p:cNvPicPr>
            <a:picLocks noChangeAspect="1"/>
          </p:cNvPicPr>
          <p:nvPr/>
        </p:nvPicPr>
        <p:blipFill>
          <a:blip r:embed="rId3"/>
          <a:stretch>
            <a:fillRect/>
          </a:stretch>
        </p:blipFill>
        <p:spPr>
          <a:xfrm>
            <a:off x="6391042" y="679720"/>
            <a:ext cx="2310196" cy="2310198"/>
          </a:xfrm>
          <a:prstGeom prst="rect">
            <a:avLst/>
          </a:prstGeom>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404" t="2148" r="3748" b="29885"/>
          <a:stretch/>
        </p:blipFill>
        <p:spPr bwMode="auto">
          <a:xfrm>
            <a:off x="675770" y="751743"/>
            <a:ext cx="1775600" cy="1846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543055" y="883048"/>
            <a:ext cx="4217744" cy="1333698"/>
          </a:xfrm>
          <a:prstGeom prst="rect">
            <a:avLst/>
          </a:prstGeom>
          <a:noFill/>
        </p:spPr>
        <p:txBody>
          <a:bodyPr wrap="square" rtlCol="0">
            <a:spAutoFit/>
          </a:bodyPr>
          <a:lstStyle/>
          <a:p>
            <a:pPr>
              <a:spcAft>
                <a:spcPts val="400"/>
              </a:spcAft>
            </a:pPr>
            <a:r>
              <a:rPr lang="en-US" sz="2000" b="1" dirty="0" smtClean="0"/>
              <a:t>ERCOT website – added features </a:t>
            </a:r>
          </a:p>
          <a:p>
            <a:pPr marL="231775" indent="-231775">
              <a:spcAft>
                <a:spcPts val="400"/>
              </a:spcAft>
              <a:buFont typeface="Arial" panose="020B0604020202020204" pitchFamily="34" charset="0"/>
              <a:buChar char="•"/>
            </a:pPr>
            <a:r>
              <a:rPr lang="en-US" b="1" dirty="0" smtClean="0"/>
              <a:t>Today’s Outlook: </a:t>
            </a:r>
            <a:r>
              <a:rPr lang="en-US" dirty="0" smtClean="0"/>
              <a:t>Hourly generation and load information</a:t>
            </a:r>
          </a:p>
          <a:p>
            <a:pPr marL="231775" indent="-231775">
              <a:buFont typeface="Arial" panose="020B0604020202020204" pitchFamily="34" charset="0"/>
              <a:buChar char="•"/>
            </a:pPr>
            <a:r>
              <a:rPr lang="en-US" b="1" dirty="0" smtClean="0"/>
              <a:t>Weather page: </a:t>
            </a:r>
            <a:r>
              <a:rPr lang="en-US" dirty="0" smtClean="0"/>
              <a:t>Daily, seasonal</a:t>
            </a:r>
            <a:endParaRPr lang="en-US" dirty="0"/>
          </a:p>
        </p:txBody>
      </p:sp>
      <p:sp>
        <p:nvSpPr>
          <p:cNvPr id="5" name="TextBox 4"/>
          <p:cNvSpPr txBox="1"/>
          <p:nvPr/>
        </p:nvSpPr>
        <p:spPr>
          <a:xfrm>
            <a:off x="5230896" y="2888119"/>
            <a:ext cx="3157087" cy="1384995"/>
          </a:xfrm>
          <a:prstGeom prst="rect">
            <a:avLst/>
          </a:prstGeom>
          <a:noFill/>
        </p:spPr>
        <p:txBody>
          <a:bodyPr wrap="square" rtlCol="0">
            <a:spAutoFit/>
          </a:bodyPr>
          <a:lstStyle/>
          <a:p>
            <a:pPr fontAlgn="auto">
              <a:spcBef>
                <a:spcPts val="0"/>
              </a:spcBef>
              <a:spcAft>
                <a:spcPts val="400"/>
              </a:spcAft>
              <a:defRPr/>
            </a:pPr>
            <a:r>
              <a:rPr lang="en-US" sz="2000" b="1" dirty="0"/>
              <a:t>Social </a:t>
            </a:r>
            <a:r>
              <a:rPr lang="en-US" sz="2000" b="1" dirty="0" smtClean="0"/>
              <a:t>media – join us!</a:t>
            </a:r>
            <a:endParaRPr lang="en-US" sz="2000" b="1" dirty="0"/>
          </a:p>
          <a:p>
            <a:pPr marL="285750" indent="-285750" fontAlgn="auto">
              <a:spcBef>
                <a:spcPts val="0"/>
              </a:spcBef>
              <a:spcAft>
                <a:spcPts val="400"/>
              </a:spcAft>
              <a:buFont typeface="Arial" pitchFamily="34" charset="0"/>
              <a:buChar char="•"/>
              <a:defRPr/>
            </a:pPr>
            <a:r>
              <a:rPr lang="en-US" dirty="0" smtClean="0"/>
              <a:t>Twitter: 5,500+ followers</a:t>
            </a:r>
            <a:endParaRPr lang="en-US" dirty="0"/>
          </a:p>
          <a:p>
            <a:pPr marL="285750" indent="-285750" fontAlgn="auto">
              <a:spcBef>
                <a:spcPts val="0"/>
              </a:spcBef>
              <a:spcAft>
                <a:spcPts val="400"/>
              </a:spcAft>
              <a:buFont typeface="Arial" pitchFamily="34" charset="0"/>
              <a:buChar char="•"/>
              <a:defRPr/>
            </a:pPr>
            <a:r>
              <a:rPr lang="en-US" dirty="0" smtClean="0"/>
              <a:t>Facebook: 1,400+ friends</a:t>
            </a:r>
          </a:p>
          <a:p>
            <a:pPr marL="285750" indent="-285750" fontAlgn="auto">
              <a:spcBef>
                <a:spcPts val="0"/>
              </a:spcBef>
              <a:spcAft>
                <a:spcPts val="400"/>
              </a:spcAft>
              <a:buFont typeface="Arial" pitchFamily="34" charset="0"/>
              <a:buChar char="•"/>
              <a:defRPr/>
            </a:pPr>
            <a:r>
              <a:rPr lang="en-US" dirty="0" smtClean="0"/>
              <a:t>LinkedIn</a:t>
            </a:r>
            <a:r>
              <a:rPr lang="en-US" smtClean="0"/>
              <a:t>: 2,507 </a:t>
            </a:r>
            <a:r>
              <a:rPr lang="en-US" dirty="0" smtClean="0"/>
              <a:t>followers</a:t>
            </a:r>
          </a:p>
        </p:txBody>
      </p:sp>
      <p:grpSp>
        <p:nvGrpSpPr>
          <p:cNvPr id="15" name="Group 14"/>
          <p:cNvGrpSpPr/>
          <p:nvPr/>
        </p:nvGrpSpPr>
        <p:grpSpPr>
          <a:xfrm>
            <a:off x="773975" y="2648839"/>
            <a:ext cx="4361842" cy="1652022"/>
            <a:chOff x="953649" y="2808070"/>
            <a:chExt cx="4361842" cy="1652022"/>
          </a:xfrm>
        </p:grpSpPr>
        <p:pic>
          <p:nvPicPr>
            <p:cNvPr id="10" name="Picture 9"/>
            <p:cNvPicPr>
              <a:picLocks noChangeAspect="1"/>
            </p:cNvPicPr>
            <p:nvPr/>
          </p:nvPicPr>
          <p:blipFill>
            <a:blip r:embed="rId5"/>
            <a:stretch>
              <a:fillRect/>
            </a:stretch>
          </p:blipFill>
          <p:spPr>
            <a:xfrm rot="21324699">
              <a:off x="953649" y="3003996"/>
              <a:ext cx="2509094" cy="1456096"/>
            </a:xfrm>
            <a:prstGeom prst="rect">
              <a:avLst/>
            </a:prstGeom>
            <a:effectLst>
              <a:outerShdw blurRad="50800" dist="38100" dir="2700000" algn="tl" rotWithShape="0">
                <a:prstClr val="black">
                  <a:alpha val="40000"/>
                </a:prstClr>
              </a:outerShdw>
            </a:effectLst>
          </p:spPr>
        </p:pic>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
              <a:off x="3245087" y="2808070"/>
              <a:ext cx="2070404" cy="1609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01117">
            <a:off x="7257227" y="4145164"/>
            <a:ext cx="1566515" cy="1566515"/>
          </a:xfrm>
          <a:prstGeom prst="rect">
            <a:avLst/>
          </a:prstGeom>
          <a:scene3d>
            <a:camera prst="orthographicFront">
              <a:rot lat="0" lon="0" rev="1800000"/>
            </a:camera>
            <a:lightRig rig="threePt" dir="t"/>
          </a:scene3d>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520753">
            <a:off x="6508954" y="4152416"/>
            <a:ext cx="1552009" cy="1552009"/>
          </a:xfrm>
          <a:prstGeom prst="rect">
            <a:avLst/>
          </a:prstGeom>
          <a:scene3d>
            <a:camera prst="orthographicFront">
              <a:rot lat="0" lon="0" rev="20399999"/>
            </a:camera>
            <a:lightRig rig="threePt" dir="t"/>
          </a:scene3d>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57625" y="4884189"/>
            <a:ext cx="1765723" cy="1765723"/>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40936" y="4712753"/>
            <a:ext cx="1688047" cy="1688047"/>
          </a:xfrm>
          <a:prstGeom prst="rect">
            <a:avLst/>
          </a:prstGeom>
          <a:scene3d>
            <a:camera prst="orthographicFront">
              <a:rot lat="0" lon="0" rev="300000"/>
            </a:camera>
            <a:lightRig rig="threePt" dir="t"/>
          </a:scene3d>
        </p:spPr>
      </p:pic>
      <p:sp>
        <p:nvSpPr>
          <p:cNvPr id="16" name="TextBox 15"/>
          <p:cNvSpPr txBox="1"/>
          <p:nvPr/>
        </p:nvSpPr>
        <p:spPr>
          <a:xfrm>
            <a:off x="722384" y="4591449"/>
            <a:ext cx="6099243" cy="1384995"/>
          </a:xfrm>
          <a:prstGeom prst="rect">
            <a:avLst/>
          </a:prstGeom>
          <a:noFill/>
        </p:spPr>
        <p:txBody>
          <a:bodyPr wrap="square" rtlCol="0">
            <a:spAutoFit/>
          </a:bodyPr>
          <a:lstStyle/>
          <a:p>
            <a:pPr>
              <a:spcAft>
                <a:spcPts val="400"/>
              </a:spcAft>
            </a:pPr>
            <a:r>
              <a:rPr lang="en-US" sz="2000" b="1" dirty="0" smtClean="0"/>
              <a:t>ERCOT Energy Saver mobile app – upgraded</a:t>
            </a:r>
          </a:p>
          <a:p>
            <a:pPr marL="285750" indent="-285750">
              <a:spcAft>
                <a:spcPts val="400"/>
              </a:spcAft>
              <a:buFont typeface="Arial" panose="020B0604020202020204" pitchFamily="34" charset="0"/>
              <a:buChar char="•"/>
            </a:pPr>
            <a:r>
              <a:rPr lang="en-US" dirty="0" smtClean="0"/>
              <a:t>System conditions – hourly and real-time updates</a:t>
            </a:r>
          </a:p>
          <a:p>
            <a:pPr marL="285750" indent="-285750">
              <a:spcAft>
                <a:spcPts val="400"/>
              </a:spcAft>
              <a:buFont typeface="Arial" panose="020B0604020202020204" pitchFamily="34" charset="0"/>
              <a:buChar char="•"/>
            </a:pPr>
            <a:r>
              <a:rPr lang="en-US" dirty="0" smtClean="0"/>
              <a:t>Wholesale pricing information – Hubs and Load Zones</a:t>
            </a:r>
          </a:p>
          <a:p>
            <a:pPr marL="285750" indent="-285750">
              <a:spcAft>
                <a:spcPts val="400"/>
              </a:spcAft>
              <a:buFont typeface="Arial" panose="020B0604020202020204" pitchFamily="34" charset="0"/>
              <a:buChar char="•"/>
            </a:pPr>
            <a:r>
              <a:rPr lang="en-US" dirty="0" smtClean="0"/>
              <a:t>Other improved features and information sharing</a:t>
            </a:r>
            <a:endParaRPr lang="en-US" dirty="0"/>
          </a:p>
        </p:txBody>
      </p:sp>
    </p:spTree>
    <p:extLst>
      <p:ext uri="{BB962C8B-B14F-4D97-AF65-F5344CB8AC3E}">
        <p14:creationId xmlns:p14="http://schemas.microsoft.com/office/powerpoint/2010/main" val="8787169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62949" y="844008"/>
            <a:ext cx="6218103" cy="2569464"/>
          </a:xfrm>
          <a:prstGeom prst="rect">
            <a:avLst/>
          </a:prstGeom>
        </p:spPr>
      </p:pic>
      <p:sp>
        <p:nvSpPr>
          <p:cNvPr id="2" name="Title 1"/>
          <p:cNvSpPr>
            <a:spLocks noGrp="1"/>
          </p:cNvSpPr>
          <p:nvPr>
            <p:ph type="title"/>
          </p:nvPr>
        </p:nvSpPr>
        <p:spPr/>
        <p:txBody>
          <a:bodyPr/>
          <a:lstStyle/>
          <a:p>
            <a:r>
              <a:rPr lang="en-US" dirty="0" smtClean="0"/>
              <a:t>Looking back on 2013</a:t>
            </a:r>
            <a:endParaRPr lang="en-US" dirty="0"/>
          </a:p>
        </p:txBody>
      </p:sp>
      <p:sp>
        <p:nvSpPr>
          <p:cNvPr id="3" name="Rectangle 2"/>
          <p:cNvSpPr/>
          <p:nvPr/>
        </p:nvSpPr>
        <p:spPr>
          <a:xfrm>
            <a:off x="730593" y="3416112"/>
            <a:ext cx="7682814" cy="2554545"/>
          </a:xfrm>
          <a:prstGeom prst="rect">
            <a:avLst/>
          </a:prstGeom>
        </p:spPr>
        <p:txBody>
          <a:bodyPr wrap="square">
            <a:spAutoFit/>
          </a:bodyPr>
          <a:lstStyle/>
          <a:p>
            <a:r>
              <a:rPr lang="en-US" sz="1600" dirty="0"/>
              <a:t>ERCOT relies on all of you — transmission and distribution operators, QSE and plant operators, and our own internal team — to accomplish the critical mission we share, every hour of every day.  </a:t>
            </a:r>
            <a:r>
              <a:rPr lang="en-US" sz="1600" dirty="0" smtClean="0"/>
              <a:t>During </a:t>
            </a:r>
            <a:r>
              <a:rPr lang="en-US" sz="1600" dirty="0"/>
              <a:t>2013, we continued to use our shared knowledge and experience to operate even more efficiently while maintaining the reliable state of the grid. Together, we managed final stages of the CREZ projects, drought conditions in some regions, continued growth in wind generation and ongoing resource adequacy discussions. It takes all of us to keep the lights on, and our success in that mission is a testament to your commitment and excellent teamwork. I sincerely thank you all for your continued hard work and dedication. It truly matters and makes a difference</a:t>
            </a:r>
            <a:r>
              <a:rPr lang="en-US" sz="1600" dirty="0" smtClean="0"/>
              <a:t>.</a:t>
            </a:r>
            <a:endParaRPr lang="en-US" sz="1600" dirty="0"/>
          </a:p>
        </p:txBody>
      </p:sp>
    </p:spTree>
    <p:extLst>
      <p:ext uri="{BB962C8B-B14F-4D97-AF65-F5344CB8AC3E}">
        <p14:creationId xmlns:p14="http://schemas.microsoft.com/office/powerpoint/2010/main" val="34547144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1" y="914595"/>
            <a:ext cx="6980902" cy="4154984"/>
          </a:xfrm>
          <a:prstGeom prst="rect">
            <a:avLst/>
          </a:prstGeom>
        </p:spPr>
        <p:txBody>
          <a:bodyPr wrap="square">
            <a:spAutoFit/>
          </a:bodyPr>
          <a:lstStyle/>
          <a:p>
            <a:pPr marL="342900" marR="0" lvl="0" indent="-342900" fontAlgn="base">
              <a:spcBef>
                <a:spcPts val="0"/>
              </a:spcBef>
              <a:spcAft>
                <a:spcPts val="0"/>
              </a:spcAft>
              <a:buAutoNum type="arabicPeriod"/>
              <a:tabLst>
                <a:tab pos="457200" algn="l"/>
              </a:tabLst>
            </a:pPr>
            <a:r>
              <a:rPr lang="en-US" sz="2400" dirty="0" smtClean="0">
                <a:solidFill>
                  <a:srgbClr val="000000"/>
                </a:solidFill>
                <a:ea typeface="Times New Roman"/>
                <a:cs typeface="Times New Roman"/>
              </a:rPr>
              <a:t>During </a:t>
            </a:r>
            <a:r>
              <a:rPr lang="en-US" sz="2400" dirty="0">
                <a:solidFill>
                  <a:srgbClr val="000000"/>
                </a:solidFill>
                <a:ea typeface="Times New Roman"/>
                <a:cs typeface="Times New Roman"/>
              </a:rPr>
              <a:t>2013 which </a:t>
            </a:r>
            <a:r>
              <a:rPr lang="en-US" sz="2400" dirty="0" smtClean="0">
                <a:solidFill>
                  <a:srgbClr val="000000"/>
                </a:solidFill>
                <a:ea typeface="Times New Roman"/>
                <a:cs typeface="Times New Roman"/>
              </a:rPr>
              <a:t>innovative tools </a:t>
            </a:r>
            <a:r>
              <a:rPr lang="en-US" sz="2400" dirty="0">
                <a:solidFill>
                  <a:srgbClr val="000000"/>
                </a:solidFill>
                <a:ea typeface="Times New Roman"/>
                <a:cs typeface="Times New Roman"/>
              </a:rPr>
              <a:t>did ERCOT provide to </a:t>
            </a:r>
            <a:r>
              <a:rPr lang="en-US" sz="2400" dirty="0" smtClean="0">
                <a:solidFill>
                  <a:srgbClr val="000000"/>
                </a:solidFill>
                <a:ea typeface="Times New Roman"/>
                <a:cs typeface="Times New Roman"/>
              </a:rPr>
              <a:t>support preparedness</a:t>
            </a:r>
            <a:r>
              <a:rPr lang="en-US" sz="2400" dirty="0">
                <a:solidFill>
                  <a:srgbClr val="000000"/>
                </a:solidFill>
                <a:ea typeface="Times New Roman"/>
                <a:cs typeface="Times New Roman"/>
              </a:rPr>
              <a:t>?</a:t>
            </a:r>
            <a:endParaRPr lang="en-US" sz="2400" dirty="0">
              <a:ea typeface="Times New Roman"/>
            </a:endParaRPr>
          </a:p>
          <a:p>
            <a:pPr marL="457200" marR="0" fontAlgn="base">
              <a:spcBef>
                <a:spcPts val="0"/>
              </a:spcBef>
              <a:spcAft>
                <a:spcPts val="0"/>
              </a:spcAft>
            </a:pPr>
            <a:r>
              <a:rPr lang="en-US" sz="2400" dirty="0">
                <a:ea typeface="Times New Roman"/>
              </a:rPr>
              <a:t> </a:t>
            </a:r>
          </a:p>
          <a:p>
            <a:pPr marL="342900" marR="0" lvl="0" indent="-342900">
              <a:spcBef>
                <a:spcPts val="0"/>
              </a:spcBef>
              <a:spcAft>
                <a:spcPts val="0"/>
              </a:spcAft>
              <a:buFont typeface="+mj-lt"/>
              <a:buAutoNum type="alphaLcParenR"/>
              <a:tabLst>
                <a:tab pos="457200" algn="l"/>
              </a:tabLst>
            </a:pPr>
            <a:r>
              <a:rPr lang="en-US" sz="2400" dirty="0">
                <a:solidFill>
                  <a:srgbClr val="000000"/>
                </a:solidFill>
                <a:ea typeface="Times New Roman"/>
                <a:cs typeface="Times New Roman"/>
              </a:rPr>
              <a:t>Tested and improved preparedness plans for range of grid situations, from a winter storm to black start restoration</a:t>
            </a:r>
            <a:endParaRPr lang="en-US" sz="2400" dirty="0">
              <a:ea typeface="Times New Roman"/>
            </a:endParaRPr>
          </a:p>
          <a:p>
            <a:pPr marL="342900" marR="0" lvl="0" indent="-342900" fontAlgn="base">
              <a:spcBef>
                <a:spcPts val="0"/>
              </a:spcBef>
              <a:spcAft>
                <a:spcPts val="0"/>
              </a:spcAft>
              <a:buFont typeface="+mj-lt"/>
              <a:buAutoNum type="alphaLcParenR"/>
              <a:tabLst>
                <a:tab pos="457200" algn="l"/>
              </a:tabLst>
            </a:pPr>
            <a:r>
              <a:rPr lang="en-US" sz="2400" dirty="0">
                <a:solidFill>
                  <a:srgbClr val="000000"/>
                </a:solidFill>
                <a:ea typeface="Times New Roman"/>
              </a:rPr>
              <a:t>Released Macomber Map as open source software with training support and improved interface</a:t>
            </a:r>
            <a:endParaRPr lang="en-US" sz="2400" dirty="0">
              <a:ea typeface="Times New Roman"/>
            </a:endParaRPr>
          </a:p>
          <a:p>
            <a:pPr marL="342900" marR="0" lvl="0" indent="-342900" fontAlgn="base">
              <a:spcBef>
                <a:spcPts val="0"/>
              </a:spcBef>
              <a:spcAft>
                <a:spcPts val="0"/>
              </a:spcAft>
              <a:buFont typeface="+mj-lt"/>
              <a:buAutoNum type="alphaLcParenR"/>
              <a:tabLst>
                <a:tab pos="457200" algn="l"/>
              </a:tabLst>
            </a:pPr>
            <a:r>
              <a:rPr lang="en-US" sz="2400" dirty="0">
                <a:solidFill>
                  <a:srgbClr val="000000"/>
                </a:solidFill>
                <a:ea typeface="Times New Roman"/>
              </a:rPr>
              <a:t>Supported our community in a variety of ways</a:t>
            </a:r>
            <a:endParaRPr lang="en-US" sz="2400" dirty="0">
              <a:ea typeface="Times New Roman"/>
            </a:endParaRPr>
          </a:p>
          <a:p>
            <a:pPr marL="342900" marR="0" lvl="0" indent="-342900" fontAlgn="base">
              <a:spcBef>
                <a:spcPts val="0"/>
              </a:spcBef>
              <a:spcAft>
                <a:spcPts val="0"/>
              </a:spcAft>
              <a:buFont typeface="+mj-lt"/>
              <a:buAutoNum type="alphaLcParenR"/>
              <a:tabLst>
                <a:tab pos="457200" algn="l"/>
              </a:tabLst>
            </a:pPr>
            <a:r>
              <a:rPr lang="en-US" sz="2400" dirty="0">
                <a:solidFill>
                  <a:srgbClr val="000000"/>
                </a:solidFill>
                <a:ea typeface="Times New Roman"/>
              </a:rPr>
              <a:t>Both a and b </a:t>
            </a:r>
            <a:endParaRPr lang="en-US" sz="2400" dirty="0">
              <a:effectLst/>
              <a:ea typeface="Times New Roman"/>
            </a:endParaRPr>
          </a:p>
        </p:txBody>
      </p:sp>
    </p:spTree>
    <p:extLst>
      <p:ext uri="{BB962C8B-B14F-4D97-AF65-F5344CB8AC3E}">
        <p14:creationId xmlns:p14="http://schemas.microsoft.com/office/powerpoint/2010/main" val="19538244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1" y="1337382"/>
            <a:ext cx="6980902" cy="2677656"/>
          </a:xfrm>
          <a:prstGeom prst="rect">
            <a:avLst/>
          </a:prstGeom>
        </p:spPr>
        <p:txBody>
          <a:bodyPr wrap="square">
            <a:spAutoFit/>
          </a:bodyPr>
          <a:lstStyle/>
          <a:p>
            <a:pPr marL="342900" marR="0" lvl="0" indent="-342900" fontAlgn="base">
              <a:spcBef>
                <a:spcPts val="0"/>
              </a:spcBef>
              <a:spcAft>
                <a:spcPts val="0"/>
              </a:spcAft>
              <a:buFont typeface="+mj-lt"/>
              <a:buAutoNum type="arabicPeriod" startAt="2"/>
              <a:tabLst>
                <a:tab pos="457200" algn="l"/>
              </a:tabLst>
            </a:pPr>
            <a:r>
              <a:rPr lang="en-US" sz="2400" dirty="0">
                <a:solidFill>
                  <a:srgbClr val="000000"/>
                </a:solidFill>
                <a:ea typeface="Times New Roman"/>
                <a:cs typeface="Times New Roman"/>
              </a:rPr>
              <a:t>The peak demand record of </a:t>
            </a:r>
            <a:r>
              <a:rPr lang="en-US" sz="2400" dirty="0" smtClean="0">
                <a:solidFill>
                  <a:srgbClr val="000000"/>
                </a:solidFill>
                <a:ea typeface="Times New Roman"/>
                <a:cs typeface="Times New Roman"/>
              </a:rPr>
              <a:t>____________ occurred </a:t>
            </a:r>
            <a:r>
              <a:rPr lang="en-US" sz="2400" dirty="0">
                <a:solidFill>
                  <a:srgbClr val="000000"/>
                </a:solidFill>
                <a:ea typeface="Times New Roman"/>
                <a:cs typeface="Times New Roman"/>
              </a:rPr>
              <a:t>on August 3, 2011.</a:t>
            </a:r>
            <a:endParaRPr lang="en-US" sz="2400" dirty="0">
              <a:ea typeface="Times New Roman"/>
            </a:endParaRPr>
          </a:p>
          <a:p>
            <a:pPr marL="457200" marR="0" fontAlgn="base">
              <a:spcBef>
                <a:spcPts val="0"/>
              </a:spcBef>
              <a:spcAft>
                <a:spcPts val="0"/>
              </a:spcAft>
            </a:pPr>
            <a:r>
              <a:rPr lang="en-US" sz="2400" dirty="0">
                <a:ea typeface="Times New Roman"/>
              </a:rPr>
              <a:t> </a:t>
            </a:r>
          </a:p>
          <a:p>
            <a:pPr marL="342900" marR="0" lvl="0" indent="-342900" fontAlgn="base">
              <a:spcBef>
                <a:spcPts val="0"/>
              </a:spcBef>
              <a:spcAft>
                <a:spcPts val="0"/>
              </a:spcAft>
              <a:buFont typeface="+mj-lt"/>
              <a:buAutoNum type="alphaLcParenR"/>
              <a:tabLst>
                <a:tab pos="457200" algn="l"/>
              </a:tabLst>
            </a:pPr>
            <a:r>
              <a:rPr lang="en-US" sz="2400" dirty="0">
                <a:solidFill>
                  <a:srgbClr val="000000"/>
                </a:solidFill>
                <a:ea typeface="Times New Roman"/>
                <a:cs typeface="Times New Roman"/>
              </a:rPr>
              <a:t>68,305 MW</a:t>
            </a:r>
            <a:endParaRPr lang="en-US" sz="2400" dirty="0">
              <a:ea typeface="Times New Roman"/>
            </a:endParaRPr>
          </a:p>
          <a:p>
            <a:pPr marL="342900" marR="0" lvl="0" indent="-342900" fontAlgn="base">
              <a:spcBef>
                <a:spcPts val="0"/>
              </a:spcBef>
              <a:spcAft>
                <a:spcPts val="0"/>
              </a:spcAft>
              <a:buFont typeface="+mj-lt"/>
              <a:buAutoNum type="alphaLcParenR"/>
              <a:tabLst>
                <a:tab pos="457200" algn="l"/>
              </a:tabLst>
            </a:pPr>
            <a:r>
              <a:rPr lang="en-US" sz="2400" dirty="0">
                <a:solidFill>
                  <a:srgbClr val="000000"/>
                </a:solidFill>
                <a:ea typeface="Times New Roman"/>
                <a:cs typeface="Times New Roman"/>
              </a:rPr>
              <a:t>59,911 MW</a:t>
            </a:r>
            <a:endParaRPr lang="en-US" sz="2400" dirty="0">
              <a:ea typeface="Times New Roman"/>
            </a:endParaRPr>
          </a:p>
          <a:p>
            <a:pPr marL="342900" marR="0" lvl="0" indent="-342900" fontAlgn="base">
              <a:spcBef>
                <a:spcPts val="0"/>
              </a:spcBef>
              <a:spcAft>
                <a:spcPts val="0"/>
              </a:spcAft>
              <a:buFont typeface="+mj-lt"/>
              <a:buAutoNum type="alphaLcParenR"/>
              <a:tabLst>
                <a:tab pos="457200" algn="l"/>
              </a:tabLst>
            </a:pPr>
            <a:r>
              <a:rPr lang="en-US" sz="2400" dirty="0">
                <a:solidFill>
                  <a:srgbClr val="000000"/>
                </a:solidFill>
                <a:ea typeface="Times New Roman"/>
                <a:cs typeface="Times New Roman"/>
              </a:rPr>
              <a:t>60,002 MW</a:t>
            </a:r>
            <a:endParaRPr lang="en-US" sz="2400" dirty="0">
              <a:ea typeface="Times New Roman"/>
            </a:endParaRPr>
          </a:p>
          <a:p>
            <a:pPr marL="342900" marR="0" lvl="0" indent="-342900" fontAlgn="base">
              <a:spcBef>
                <a:spcPts val="0"/>
              </a:spcBef>
              <a:spcAft>
                <a:spcPts val="0"/>
              </a:spcAft>
              <a:buFont typeface="+mj-lt"/>
              <a:buAutoNum type="alphaLcParenR"/>
              <a:tabLst>
                <a:tab pos="457200" algn="l"/>
              </a:tabLst>
            </a:pPr>
            <a:r>
              <a:rPr lang="en-US" sz="2400" dirty="0">
                <a:ea typeface="Times New Roman"/>
              </a:rPr>
              <a:t>64,325 MW</a:t>
            </a:r>
            <a:endParaRPr lang="en-US" sz="2400" dirty="0">
              <a:effectLst/>
              <a:ea typeface="Times New Roman"/>
            </a:endParaRPr>
          </a:p>
        </p:txBody>
      </p:sp>
    </p:spTree>
    <p:extLst>
      <p:ext uri="{BB962C8B-B14F-4D97-AF65-F5344CB8AC3E}">
        <p14:creationId xmlns:p14="http://schemas.microsoft.com/office/powerpoint/2010/main" val="22564989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1" y="1720840"/>
            <a:ext cx="6980902" cy="2677656"/>
          </a:xfrm>
          <a:prstGeom prst="rect">
            <a:avLst/>
          </a:prstGeom>
        </p:spPr>
        <p:txBody>
          <a:bodyPr wrap="square">
            <a:spAutoFit/>
          </a:bodyPr>
          <a:lstStyle/>
          <a:p>
            <a:pPr marL="342900" marR="0" lvl="0" indent="-342900">
              <a:spcBef>
                <a:spcPts val="0"/>
              </a:spcBef>
              <a:spcAft>
                <a:spcPts val="0"/>
              </a:spcAft>
              <a:buFont typeface="+mj-lt"/>
              <a:buAutoNum type="arabicPeriod" startAt="3"/>
              <a:tabLst>
                <a:tab pos="457200" algn="l"/>
              </a:tabLst>
            </a:pPr>
            <a:r>
              <a:rPr lang="en-US" sz="2400" dirty="0">
                <a:solidFill>
                  <a:srgbClr val="000000"/>
                </a:solidFill>
                <a:ea typeface="Times New Roman"/>
                <a:cs typeface="Times New Roman"/>
              </a:rPr>
              <a:t>A new wind record of _____________ occurred on </a:t>
            </a:r>
            <a:r>
              <a:rPr lang="en-US" sz="2400" dirty="0" smtClean="0">
                <a:solidFill>
                  <a:srgbClr val="000000"/>
                </a:solidFill>
                <a:ea typeface="Times New Roman"/>
                <a:cs typeface="Times New Roman"/>
              </a:rPr>
              <a:t>March 26, 2014 </a:t>
            </a:r>
            <a:r>
              <a:rPr lang="en-US" sz="2400" dirty="0">
                <a:solidFill>
                  <a:srgbClr val="000000"/>
                </a:solidFill>
                <a:ea typeface="Times New Roman"/>
                <a:cs typeface="Times New Roman"/>
              </a:rPr>
              <a:t>at </a:t>
            </a:r>
            <a:r>
              <a:rPr lang="en-US" sz="2400" dirty="0" smtClean="0">
                <a:solidFill>
                  <a:srgbClr val="000000"/>
                </a:solidFill>
                <a:ea typeface="Times New Roman"/>
                <a:cs typeface="Times New Roman"/>
              </a:rPr>
              <a:t>8:48 p.m.</a:t>
            </a:r>
            <a:endParaRPr lang="en-US" sz="2400" dirty="0">
              <a:ea typeface="Times New Roman"/>
            </a:endParaRPr>
          </a:p>
          <a:p>
            <a:pPr marL="457200" marR="0" fontAlgn="base">
              <a:spcBef>
                <a:spcPts val="0"/>
              </a:spcBef>
              <a:spcAft>
                <a:spcPts val="0"/>
              </a:spcAft>
            </a:pPr>
            <a:r>
              <a:rPr lang="en-US" sz="2400" dirty="0">
                <a:ea typeface="Times New Roman"/>
              </a:rPr>
              <a:t> </a:t>
            </a:r>
          </a:p>
          <a:p>
            <a:pPr marL="342900" marR="0" lvl="0" indent="-342900" fontAlgn="base">
              <a:spcBef>
                <a:spcPts val="0"/>
              </a:spcBef>
              <a:spcAft>
                <a:spcPts val="0"/>
              </a:spcAft>
              <a:buFont typeface="+mj-lt"/>
              <a:buAutoNum type="alphaLcParenR"/>
              <a:tabLst>
                <a:tab pos="457200" algn="l"/>
              </a:tabLst>
            </a:pPr>
            <a:r>
              <a:rPr lang="en-US" sz="2400" dirty="0">
                <a:solidFill>
                  <a:srgbClr val="000000"/>
                </a:solidFill>
                <a:ea typeface="Times New Roman"/>
                <a:cs typeface="Times New Roman"/>
              </a:rPr>
              <a:t>11,025 MW</a:t>
            </a:r>
            <a:endParaRPr lang="en-US" sz="2400" dirty="0">
              <a:ea typeface="Times New Roman"/>
            </a:endParaRPr>
          </a:p>
          <a:p>
            <a:pPr marL="342900" marR="0" lvl="0" indent="-342900" fontAlgn="base">
              <a:spcBef>
                <a:spcPts val="0"/>
              </a:spcBef>
              <a:spcAft>
                <a:spcPts val="0"/>
              </a:spcAft>
              <a:buFont typeface="+mj-lt"/>
              <a:buAutoNum type="alphaLcParenR"/>
              <a:tabLst>
                <a:tab pos="457200" algn="l"/>
              </a:tabLst>
            </a:pPr>
            <a:r>
              <a:rPr lang="en-US" sz="2400" dirty="0" smtClean="0">
                <a:solidFill>
                  <a:srgbClr val="000000"/>
                </a:solidFill>
                <a:ea typeface="Times New Roman"/>
                <a:cs typeface="Times New Roman"/>
              </a:rPr>
              <a:t>10,296 </a:t>
            </a:r>
            <a:r>
              <a:rPr lang="en-US" sz="2400" dirty="0">
                <a:solidFill>
                  <a:srgbClr val="000000"/>
                </a:solidFill>
                <a:ea typeface="Times New Roman"/>
                <a:cs typeface="Times New Roman"/>
              </a:rPr>
              <a:t>MW</a:t>
            </a:r>
            <a:endParaRPr lang="en-US" sz="2400" dirty="0">
              <a:ea typeface="Times New Roman"/>
            </a:endParaRPr>
          </a:p>
          <a:p>
            <a:pPr marL="342900" marR="0" lvl="0" indent="-342900" fontAlgn="base">
              <a:spcBef>
                <a:spcPts val="0"/>
              </a:spcBef>
              <a:spcAft>
                <a:spcPts val="0"/>
              </a:spcAft>
              <a:buFont typeface="+mj-lt"/>
              <a:buAutoNum type="alphaLcParenR"/>
              <a:tabLst>
                <a:tab pos="457200" algn="l"/>
              </a:tabLst>
            </a:pPr>
            <a:r>
              <a:rPr lang="en-US" sz="2400" dirty="0">
                <a:solidFill>
                  <a:srgbClr val="000000"/>
                </a:solidFill>
                <a:ea typeface="Times New Roman"/>
                <a:cs typeface="Times New Roman"/>
              </a:rPr>
              <a:t>7,252 MW</a:t>
            </a:r>
            <a:endParaRPr lang="en-US" sz="2400" dirty="0">
              <a:ea typeface="Times New Roman"/>
            </a:endParaRPr>
          </a:p>
          <a:p>
            <a:pPr marL="342900" marR="0" lvl="0" indent="-342900" fontAlgn="base">
              <a:spcBef>
                <a:spcPts val="0"/>
              </a:spcBef>
              <a:spcAft>
                <a:spcPts val="0"/>
              </a:spcAft>
              <a:buFont typeface="+mj-lt"/>
              <a:buAutoNum type="alphaLcParenR"/>
              <a:tabLst>
                <a:tab pos="457200" algn="l"/>
              </a:tabLst>
            </a:pPr>
            <a:r>
              <a:rPr lang="en-US" sz="2400" dirty="0">
                <a:solidFill>
                  <a:srgbClr val="000000"/>
                </a:solidFill>
                <a:ea typeface="Times New Roman"/>
                <a:cs typeface="Times New Roman"/>
              </a:rPr>
              <a:t>12,159 MW</a:t>
            </a:r>
            <a:endParaRPr lang="en-US" sz="2400" dirty="0">
              <a:effectLst/>
              <a:ea typeface="Times New Roman"/>
            </a:endParaRPr>
          </a:p>
        </p:txBody>
      </p:sp>
    </p:spTree>
    <p:extLst>
      <p:ext uri="{BB962C8B-B14F-4D97-AF65-F5344CB8AC3E}">
        <p14:creationId xmlns:p14="http://schemas.microsoft.com/office/powerpoint/2010/main" val="35075031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1" y="1720840"/>
            <a:ext cx="6980902" cy="3046988"/>
          </a:xfrm>
          <a:prstGeom prst="rect">
            <a:avLst/>
          </a:prstGeom>
        </p:spPr>
        <p:txBody>
          <a:bodyPr wrap="square">
            <a:spAutoFit/>
          </a:bodyPr>
          <a:lstStyle/>
          <a:p>
            <a:pPr marL="457200" marR="0" lvl="0" indent="-457200" fontAlgn="base">
              <a:spcBef>
                <a:spcPts val="0"/>
              </a:spcBef>
              <a:spcAft>
                <a:spcPts val="0"/>
              </a:spcAft>
              <a:buAutoNum type="arabicPeriod" startAt="4"/>
              <a:tabLst>
                <a:tab pos="457200" algn="l"/>
              </a:tabLst>
            </a:pPr>
            <a:r>
              <a:rPr lang="en-US" sz="2400" dirty="0" smtClean="0">
                <a:solidFill>
                  <a:srgbClr val="000000"/>
                </a:solidFill>
                <a:ea typeface="Times New Roman"/>
                <a:cs typeface="Times New Roman"/>
              </a:rPr>
              <a:t>During </a:t>
            </a:r>
            <a:r>
              <a:rPr lang="en-US" sz="2400" dirty="0">
                <a:solidFill>
                  <a:srgbClr val="000000"/>
                </a:solidFill>
                <a:ea typeface="Times New Roman"/>
                <a:cs typeface="Times New Roman"/>
              </a:rPr>
              <a:t>capacity, demand and reserves analysis </a:t>
            </a:r>
            <a:r>
              <a:rPr lang="en-US" sz="2400" dirty="0" smtClean="0">
                <a:solidFill>
                  <a:srgbClr val="000000"/>
                </a:solidFill>
                <a:ea typeface="Times New Roman"/>
                <a:cs typeface="Times New Roman"/>
              </a:rPr>
              <a:t>wind is </a:t>
            </a:r>
            <a:r>
              <a:rPr lang="en-US" sz="2400" dirty="0">
                <a:solidFill>
                  <a:srgbClr val="000000"/>
                </a:solidFill>
                <a:ea typeface="Times New Roman"/>
                <a:cs typeface="Times New Roman"/>
              </a:rPr>
              <a:t>measured at what percentage of total capacity?</a:t>
            </a:r>
            <a:endParaRPr lang="en-US" sz="2400" dirty="0">
              <a:ea typeface="Times New Roman"/>
            </a:endParaRPr>
          </a:p>
          <a:p>
            <a:pPr marL="457200" marR="0" fontAlgn="base">
              <a:spcBef>
                <a:spcPts val="0"/>
              </a:spcBef>
              <a:spcAft>
                <a:spcPts val="0"/>
              </a:spcAft>
            </a:pPr>
            <a:r>
              <a:rPr lang="en-US" sz="2400" dirty="0">
                <a:ea typeface="Times New Roman"/>
              </a:rPr>
              <a:t> </a:t>
            </a:r>
          </a:p>
          <a:p>
            <a:pPr marL="342900" marR="0" lvl="0" indent="-342900" fontAlgn="base">
              <a:spcBef>
                <a:spcPts val="0"/>
              </a:spcBef>
              <a:spcAft>
                <a:spcPts val="0"/>
              </a:spcAft>
              <a:buFont typeface="+mj-lt"/>
              <a:buAutoNum type="alphaLcParenR"/>
              <a:tabLst>
                <a:tab pos="457200" algn="l"/>
              </a:tabLst>
            </a:pPr>
            <a:r>
              <a:rPr lang="en-US" sz="2400" dirty="0">
                <a:solidFill>
                  <a:srgbClr val="000000"/>
                </a:solidFill>
                <a:ea typeface="Times New Roman"/>
                <a:cs typeface="Times New Roman"/>
              </a:rPr>
              <a:t>21.5%</a:t>
            </a:r>
            <a:endParaRPr lang="en-US" sz="2400" dirty="0">
              <a:ea typeface="Times New Roman"/>
            </a:endParaRPr>
          </a:p>
          <a:p>
            <a:pPr marL="342900" marR="0" lvl="0" indent="-342900" fontAlgn="base">
              <a:spcBef>
                <a:spcPts val="0"/>
              </a:spcBef>
              <a:spcAft>
                <a:spcPts val="0"/>
              </a:spcAft>
              <a:buFont typeface="+mj-lt"/>
              <a:buAutoNum type="alphaLcParenR"/>
              <a:tabLst>
                <a:tab pos="457200" algn="l"/>
              </a:tabLst>
            </a:pPr>
            <a:r>
              <a:rPr lang="en-US" sz="2400" dirty="0">
                <a:solidFill>
                  <a:srgbClr val="000000"/>
                </a:solidFill>
                <a:ea typeface="Times New Roman"/>
                <a:cs typeface="Times New Roman"/>
              </a:rPr>
              <a:t>59.91%</a:t>
            </a:r>
            <a:endParaRPr lang="en-US" sz="2400" dirty="0">
              <a:ea typeface="Times New Roman"/>
            </a:endParaRPr>
          </a:p>
          <a:p>
            <a:pPr marL="342900" marR="0" lvl="0" indent="-342900" fontAlgn="base">
              <a:spcBef>
                <a:spcPts val="0"/>
              </a:spcBef>
              <a:spcAft>
                <a:spcPts val="0"/>
              </a:spcAft>
              <a:buFont typeface="+mj-lt"/>
              <a:buAutoNum type="alphaLcParenR"/>
              <a:tabLst>
                <a:tab pos="457200" algn="l"/>
              </a:tabLst>
            </a:pPr>
            <a:r>
              <a:rPr lang="en-US" sz="2400" dirty="0">
                <a:solidFill>
                  <a:srgbClr val="000000"/>
                </a:solidFill>
                <a:ea typeface="Times New Roman"/>
                <a:cs typeface="Times New Roman"/>
              </a:rPr>
              <a:t>60.02%</a:t>
            </a:r>
            <a:endParaRPr lang="en-US" sz="2400" dirty="0">
              <a:ea typeface="Times New Roman"/>
            </a:endParaRPr>
          </a:p>
          <a:p>
            <a:pPr marL="342900" marR="0" lvl="0" indent="-342900" fontAlgn="base">
              <a:spcBef>
                <a:spcPts val="0"/>
              </a:spcBef>
              <a:spcAft>
                <a:spcPts val="0"/>
              </a:spcAft>
              <a:buFont typeface="+mj-lt"/>
              <a:buAutoNum type="alphaLcParenR"/>
              <a:tabLst>
                <a:tab pos="457200" algn="l"/>
              </a:tabLst>
            </a:pPr>
            <a:r>
              <a:rPr lang="en-US" sz="2400" dirty="0">
                <a:solidFill>
                  <a:srgbClr val="000000"/>
                </a:solidFill>
                <a:ea typeface="Times New Roman"/>
                <a:cs typeface="Times New Roman"/>
              </a:rPr>
              <a:t>8.7%</a:t>
            </a:r>
            <a:endParaRPr lang="en-US" sz="2400" dirty="0">
              <a:effectLst/>
              <a:ea typeface="Times New Roman"/>
            </a:endParaRPr>
          </a:p>
        </p:txBody>
      </p:sp>
    </p:spTree>
    <p:extLst>
      <p:ext uri="{BB962C8B-B14F-4D97-AF65-F5344CB8AC3E}">
        <p14:creationId xmlns:p14="http://schemas.microsoft.com/office/powerpoint/2010/main" val="22960647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1" y="1720840"/>
            <a:ext cx="6980902" cy="3046988"/>
          </a:xfrm>
          <a:prstGeom prst="rect">
            <a:avLst/>
          </a:prstGeom>
        </p:spPr>
        <p:txBody>
          <a:bodyPr wrap="square">
            <a:spAutoFit/>
          </a:bodyPr>
          <a:lstStyle/>
          <a:p>
            <a:pPr marL="457200" marR="0" lvl="0" indent="-457200" fontAlgn="base">
              <a:spcBef>
                <a:spcPts val="0"/>
              </a:spcBef>
              <a:spcAft>
                <a:spcPts val="0"/>
              </a:spcAft>
              <a:buAutoNum type="arabicPeriod" startAt="5"/>
              <a:tabLst>
                <a:tab pos="457200" algn="l"/>
              </a:tabLst>
            </a:pPr>
            <a:r>
              <a:rPr lang="en-US" sz="2400" dirty="0" smtClean="0">
                <a:solidFill>
                  <a:srgbClr val="000000"/>
                </a:solidFill>
                <a:ea typeface="Times New Roman"/>
                <a:cs typeface="Times New Roman"/>
              </a:rPr>
              <a:t>Six </a:t>
            </a:r>
            <a:r>
              <a:rPr lang="en-US" sz="2400" dirty="0">
                <a:solidFill>
                  <a:srgbClr val="000000"/>
                </a:solidFill>
                <a:ea typeface="Times New Roman"/>
                <a:cs typeface="Times New Roman"/>
              </a:rPr>
              <a:t>of the top ten constraints on the ERCOT </a:t>
            </a:r>
            <a:r>
              <a:rPr lang="en-US" sz="2400" dirty="0" smtClean="0">
                <a:solidFill>
                  <a:srgbClr val="000000"/>
                </a:solidFill>
                <a:ea typeface="Times New Roman"/>
                <a:cs typeface="Times New Roman"/>
              </a:rPr>
              <a:t>System </a:t>
            </a:r>
            <a:r>
              <a:rPr lang="en-US" sz="2400" dirty="0">
                <a:solidFill>
                  <a:srgbClr val="000000"/>
                </a:solidFill>
                <a:ea typeface="Times New Roman"/>
                <a:cs typeface="Times New Roman"/>
              </a:rPr>
              <a:t>in 2013 were related to what?</a:t>
            </a:r>
            <a:endParaRPr lang="en-US" sz="2400" dirty="0">
              <a:ea typeface="Times New Roman"/>
            </a:endParaRPr>
          </a:p>
          <a:p>
            <a:pPr marL="457200" marR="0" fontAlgn="base">
              <a:spcBef>
                <a:spcPts val="0"/>
              </a:spcBef>
              <a:spcAft>
                <a:spcPts val="0"/>
              </a:spcAft>
            </a:pPr>
            <a:r>
              <a:rPr lang="en-US" sz="2400" dirty="0">
                <a:ea typeface="Times New Roman"/>
              </a:rPr>
              <a:t> </a:t>
            </a:r>
          </a:p>
          <a:p>
            <a:pPr marL="342900" marR="0" lvl="0" indent="-342900" fontAlgn="base">
              <a:spcBef>
                <a:spcPts val="0"/>
              </a:spcBef>
              <a:spcAft>
                <a:spcPts val="0"/>
              </a:spcAft>
              <a:buFont typeface="+mj-lt"/>
              <a:buAutoNum type="alphaLcParenR"/>
              <a:tabLst>
                <a:tab pos="457200" algn="l"/>
              </a:tabLst>
            </a:pPr>
            <a:r>
              <a:rPr lang="en-US" sz="2400" dirty="0">
                <a:solidFill>
                  <a:srgbClr val="000000"/>
                </a:solidFill>
                <a:ea typeface="Times New Roman"/>
                <a:cs typeface="Times New Roman"/>
              </a:rPr>
              <a:t>Increased demand in West Texas</a:t>
            </a:r>
            <a:endParaRPr lang="en-US" sz="2400" dirty="0">
              <a:ea typeface="Times New Roman"/>
            </a:endParaRPr>
          </a:p>
          <a:p>
            <a:pPr marL="342900" marR="0" lvl="0" indent="-342900" fontAlgn="base">
              <a:spcBef>
                <a:spcPts val="0"/>
              </a:spcBef>
              <a:spcAft>
                <a:spcPts val="0"/>
              </a:spcAft>
              <a:buFont typeface="+mj-lt"/>
              <a:buAutoNum type="alphaLcParenR"/>
              <a:tabLst>
                <a:tab pos="457200" algn="l"/>
              </a:tabLst>
            </a:pPr>
            <a:r>
              <a:rPr lang="en-US" sz="2400" dirty="0">
                <a:solidFill>
                  <a:srgbClr val="000000"/>
                </a:solidFill>
                <a:ea typeface="Times New Roman"/>
                <a:cs typeface="Times New Roman"/>
              </a:rPr>
              <a:t>Lack of demand in West Texas</a:t>
            </a:r>
            <a:endParaRPr lang="en-US" sz="2400" dirty="0">
              <a:ea typeface="Times New Roman"/>
            </a:endParaRPr>
          </a:p>
          <a:p>
            <a:pPr marL="342900" marR="0" lvl="0" indent="-342900" fontAlgn="base">
              <a:spcBef>
                <a:spcPts val="0"/>
              </a:spcBef>
              <a:spcAft>
                <a:spcPts val="0"/>
              </a:spcAft>
              <a:buFont typeface="+mj-lt"/>
              <a:buAutoNum type="alphaLcParenR"/>
              <a:tabLst>
                <a:tab pos="457200" algn="l"/>
              </a:tabLst>
            </a:pPr>
            <a:r>
              <a:rPr lang="en-US" sz="2400" dirty="0">
                <a:solidFill>
                  <a:srgbClr val="000000"/>
                </a:solidFill>
                <a:ea typeface="Times New Roman"/>
                <a:cs typeface="Times New Roman"/>
              </a:rPr>
              <a:t>Consumers running air conditioners during off peak</a:t>
            </a:r>
            <a:endParaRPr lang="en-US" sz="2400" dirty="0">
              <a:ea typeface="Times New Roman"/>
            </a:endParaRPr>
          </a:p>
          <a:p>
            <a:pPr marL="342900" marR="0" lvl="0" indent="-342900" fontAlgn="base">
              <a:spcBef>
                <a:spcPts val="0"/>
              </a:spcBef>
              <a:spcAft>
                <a:spcPts val="0"/>
              </a:spcAft>
              <a:buFont typeface="+mj-lt"/>
              <a:buAutoNum type="alphaLcParenR"/>
              <a:tabLst>
                <a:tab pos="457200" algn="l"/>
              </a:tabLst>
            </a:pPr>
            <a:r>
              <a:rPr lang="en-US" sz="2400" dirty="0">
                <a:solidFill>
                  <a:srgbClr val="000000"/>
                </a:solidFill>
                <a:ea typeface="Times New Roman"/>
                <a:cs typeface="Times New Roman"/>
              </a:rPr>
              <a:t>None of the above</a:t>
            </a:r>
            <a:endParaRPr lang="en-US" sz="2400" dirty="0">
              <a:effectLst/>
              <a:ea typeface="Times New Roman"/>
            </a:endParaRPr>
          </a:p>
        </p:txBody>
      </p:sp>
    </p:spTree>
    <p:extLst>
      <p:ext uri="{BB962C8B-B14F-4D97-AF65-F5344CB8AC3E}">
        <p14:creationId xmlns:p14="http://schemas.microsoft.com/office/powerpoint/2010/main" val="775966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a:blip r:embed="rId2">
            <a:extLst>
              <a:ext uri="{28A0092B-C50C-407E-A947-70E740481C1C}">
                <a14:useLocalDpi xmlns:a14="http://schemas.microsoft.com/office/drawing/2010/main" val="0"/>
              </a:ext>
            </a:extLst>
          </a:blip>
          <a:stretch>
            <a:fillRect/>
          </a:stretch>
        </p:blipFill>
        <p:spPr>
          <a:xfrm>
            <a:off x="223265" y="829914"/>
            <a:ext cx="8714232" cy="448056"/>
          </a:xfrm>
          <a:prstGeom prst="rect">
            <a:avLst/>
          </a:prstGeom>
        </p:spPr>
      </p:pic>
      <p:sp>
        <p:nvSpPr>
          <p:cNvPr id="2" name="Title 1"/>
          <p:cNvSpPr>
            <a:spLocks noGrp="1"/>
          </p:cNvSpPr>
          <p:nvPr>
            <p:ph type="title"/>
          </p:nvPr>
        </p:nvSpPr>
        <p:spPr/>
        <p:txBody>
          <a:bodyPr/>
          <a:lstStyle/>
          <a:p>
            <a:r>
              <a:rPr lang="en-US" dirty="0"/>
              <a:t>2013 Highlights and Accomplishments (continued)</a:t>
            </a:r>
          </a:p>
        </p:txBody>
      </p:sp>
      <p:pic>
        <p:nvPicPr>
          <p:cNvPr id="4" name="Picture 3"/>
          <p:cNvPicPr>
            <a:picLocks/>
          </p:cNvPicPr>
          <p:nvPr/>
        </p:nvPicPr>
        <p:blipFill>
          <a:blip r:embed="rId3">
            <a:extLst>
              <a:ext uri="{28A0092B-C50C-407E-A947-70E740481C1C}">
                <a14:useLocalDpi xmlns:a14="http://schemas.microsoft.com/office/drawing/2010/main" val="0"/>
              </a:ext>
            </a:extLst>
          </a:blip>
          <a:stretch>
            <a:fillRect/>
          </a:stretch>
        </p:blipFill>
        <p:spPr>
          <a:xfrm>
            <a:off x="227456" y="3217952"/>
            <a:ext cx="8714232" cy="448056"/>
          </a:xfrm>
          <a:prstGeom prst="rect">
            <a:avLst/>
          </a:prstGeom>
        </p:spPr>
      </p:pic>
      <p:sp>
        <p:nvSpPr>
          <p:cNvPr id="3" name="TextBox 2"/>
          <p:cNvSpPr txBox="1"/>
          <p:nvPr/>
        </p:nvSpPr>
        <p:spPr>
          <a:xfrm>
            <a:off x="422719" y="829914"/>
            <a:ext cx="8315325" cy="5078313"/>
          </a:xfrm>
          <a:prstGeom prst="rect">
            <a:avLst/>
          </a:prstGeom>
          <a:noFill/>
        </p:spPr>
        <p:txBody>
          <a:bodyPr wrap="square" rtlCol="0">
            <a:spAutoFit/>
          </a:bodyPr>
          <a:lstStyle/>
          <a:p>
            <a:pPr>
              <a:spcAft>
                <a:spcPts val="900"/>
              </a:spcAft>
            </a:pPr>
            <a:r>
              <a:rPr lang="en-US" sz="2000" b="1" dirty="0" smtClean="0"/>
              <a:t>Providing innovative tools to support preparedness </a:t>
            </a:r>
            <a:endParaRPr lang="en-US" sz="2000" dirty="0"/>
          </a:p>
          <a:p>
            <a:pPr marL="228600" lvl="0" indent="-228600">
              <a:spcAft>
                <a:spcPts val="800"/>
              </a:spcAft>
              <a:buFont typeface="Arial" panose="020B0604020202020204" pitchFamily="34" charset="0"/>
              <a:buChar char="•"/>
            </a:pPr>
            <a:r>
              <a:rPr lang="en-US" dirty="0" smtClean="0"/>
              <a:t>Tested </a:t>
            </a:r>
            <a:r>
              <a:rPr lang="en-US" dirty="0"/>
              <a:t>and </a:t>
            </a:r>
            <a:r>
              <a:rPr lang="en-US"/>
              <a:t>improved </a:t>
            </a:r>
            <a:r>
              <a:rPr lang="en-US" smtClean="0"/>
              <a:t>preparedness plans </a:t>
            </a:r>
            <a:r>
              <a:rPr lang="en-US" dirty="0"/>
              <a:t>for range of grid situations, from a winter storm to </a:t>
            </a:r>
            <a:r>
              <a:rPr lang="en-US" dirty="0" smtClean="0"/>
              <a:t>black start restoration</a:t>
            </a:r>
            <a:endParaRPr lang="en-US" dirty="0"/>
          </a:p>
          <a:p>
            <a:pPr marL="228600" lvl="0" indent="-228600">
              <a:spcAft>
                <a:spcPts val="800"/>
              </a:spcAft>
              <a:buFont typeface="Arial" panose="020B0604020202020204" pitchFamily="34" charset="0"/>
              <a:buChar char="•"/>
            </a:pPr>
            <a:r>
              <a:rPr lang="en-US" dirty="0"/>
              <a:t>Redesigned and enhanced mobile app with more real-time </a:t>
            </a:r>
            <a:r>
              <a:rPr lang="en-US" dirty="0" smtClean="0"/>
              <a:t>information, to improve public awareness</a:t>
            </a:r>
          </a:p>
          <a:p>
            <a:pPr marL="228600" lvl="0" indent="-228600">
              <a:spcAft>
                <a:spcPts val="1000"/>
              </a:spcAft>
              <a:buFont typeface="Arial" panose="020B0604020202020204" pitchFamily="34" charset="0"/>
              <a:buChar char="•"/>
            </a:pPr>
            <a:r>
              <a:rPr lang="en-US" dirty="0" smtClean="0"/>
              <a:t>Released </a:t>
            </a:r>
            <a:r>
              <a:rPr lang="en-US" dirty="0"/>
              <a:t>Macomber Map® as </a:t>
            </a:r>
            <a:r>
              <a:rPr lang="en-US" dirty="0" smtClean="0"/>
              <a:t>open </a:t>
            </a:r>
            <a:r>
              <a:rPr lang="en-US" dirty="0"/>
              <a:t>source </a:t>
            </a:r>
            <a:r>
              <a:rPr lang="en-US" dirty="0" smtClean="0"/>
              <a:t>software with training support and improved interface </a:t>
            </a:r>
            <a:endParaRPr lang="en-US" sz="1200" dirty="0"/>
          </a:p>
          <a:p>
            <a:pPr>
              <a:spcAft>
                <a:spcPts val="900"/>
              </a:spcAft>
            </a:pPr>
            <a:r>
              <a:rPr lang="en-US" sz="2000" b="1" dirty="0" smtClean="0"/>
              <a:t>Ensuring accountability while preparing for the future</a:t>
            </a:r>
            <a:endParaRPr lang="en-US" sz="2000" dirty="0"/>
          </a:p>
          <a:p>
            <a:pPr marL="228600" indent="-228600">
              <a:spcAft>
                <a:spcPts val="800"/>
              </a:spcAft>
              <a:buFont typeface="Arial" panose="020B0604020202020204" pitchFamily="34" charset="0"/>
              <a:buChar char="•"/>
            </a:pPr>
            <a:r>
              <a:rPr lang="en-US" dirty="0" smtClean="0"/>
              <a:t>Supported development </a:t>
            </a:r>
            <a:r>
              <a:rPr lang="en-US" dirty="0"/>
              <a:t>of  </a:t>
            </a:r>
            <a:r>
              <a:rPr lang="en-US" dirty="0" smtClean="0"/>
              <a:t>five-year comprehensive strategic plan by </a:t>
            </a:r>
            <a:br>
              <a:rPr lang="en-US" dirty="0" smtClean="0"/>
            </a:br>
            <a:r>
              <a:rPr lang="en-US" dirty="0" smtClean="0"/>
              <a:t>Board </a:t>
            </a:r>
            <a:r>
              <a:rPr lang="en-US" dirty="0"/>
              <a:t>of </a:t>
            </a:r>
            <a:r>
              <a:rPr lang="en-US" dirty="0" smtClean="0"/>
              <a:t>Directors</a:t>
            </a:r>
          </a:p>
          <a:p>
            <a:pPr marL="228600" lvl="0" indent="-228600">
              <a:spcAft>
                <a:spcPts val="800"/>
              </a:spcAft>
              <a:buFont typeface="Arial" panose="020B0604020202020204" pitchFamily="34" charset="0"/>
              <a:buChar char="•"/>
            </a:pPr>
            <a:r>
              <a:rPr lang="en-US" dirty="0" smtClean="0"/>
              <a:t>Achieved </a:t>
            </a:r>
            <a:r>
              <a:rPr lang="en-US" dirty="0"/>
              <a:t>favorable audit results for </a:t>
            </a:r>
            <a:r>
              <a:rPr lang="en-US" dirty="0" smtClean="0"/>
              <a:t>2012 financials</a:t>
            </a:r>
            <a:r>
              <a:rPr lang="en-US" dirty="0"/>
              <a:t>, </a:t>
            </a:r>
            <a:r>
              <a:rPr lang="en-US" dirty="0" smtClean="0"/>
              <a:t>SSAE16, NERC CIP and an independent review of internal audit practices</a:t>
            </a:r>
          </a:p>
          <a:p>
            <a:pPr marL="228600" lvl="0" indent="-228600">
              <a:spcAft>
                <a:spcPts val="800"/>
              </a:spcAft>
              <a:buFont typeface="Arial" panose="020B0604020202020204" pitchFamily="34" charset="0"/>
              <a:buChar char="•"/>
            </a:pPr>
            <a:r>
              <a:rPr lang="en-US" dirty="0" smtClean="0"/>
              <a:t>Realized at least $4.4 million in cost savings through vendor negotiations and other actions while continuing to identify opportunities to streamline projects and processes</a:t>
            </a:r>
          </a:p>
        </p:txBody>
      </p:sp>
    </p:spTree>
    <p:extLst>
      <p:ext uri="{BB962C8B-B14F-4D97-AF65-F5344CB8AC3E}">
        <p14:creationId xmlns:p14="http://schemas.microsoft.com/office/powerpoint/2010/main" val="21986302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a:blip r:embed="rId2">
            <a:extLst>
              <a:ext uri="{28A0092B-C50C-407E-A947-70E740481C1C}">
                <a14:useLocalDpi xmlns:a14="http://schemas.microsoft.com/office/drawing/2010/main" val="0"/>
              </a:ext>
            </a:extLst>
          </a:blip>
          <a:stretch>
            <a:fillRect/>
          </a:stretch>
        </p:blipFill>
        <p:spPr>
          <a:xfrm>
            <a:off x="213934" y="1033853"/>
            <a:ext cx="8714232" cy="448056"/>
          </a:xfrm>
          <a:prstGeom prst="rect">
            <a:avLst/>
          </a:prstGeom>
        </p:spPr>
      </p:pic>
      <p:sp>
        <p:nvSpPr>
          <p:cNvPr id="2" name="Title 1"/>
          <p:cNvSpPr>
            <a:spLocks noGrp="1"/>
          </p:cNvSpPr>
          <p:nvPr>
            <p:ph type="title"/>
          </p:nvPr>
        </p:nvSpPr>
        <p:spPr/>
        <p:txBody>
          <a:bodyPr/>
          <a:lstStyle/>
          <a:p>
            <a:r>
              <a:rPr lang="en-US" dirty="0"/>
              <a:t>2013 Highlights and Accomplishments (continued)</a:t>
            </a:r>
          </a:p>
        </p:txBody>
      </p:sp>
      <p:sp>
        <p:nvSpPr>
          <p:cNvPr id="3" name="TextBox 2"/>
          <p:cNvSpPr txBox="1"/>
          <p:nvPr/>
        </p:nvSpPr>
        <p:spPr>
          <a:xfrm>
            <a:off x="409575" y="790575"/>
            <a:ext cx="8315325" cy="2292935"/>
          </a:xfrm>
          <a:prstGeom prst="rect">
            <a:avLst/>
          </a:prstGeom>
          <a:noFill/>
        </p:spPr>
        <p:txBody>
          <a:bodyPr wrap="square" rtlCol="0">
            <a:spAutoFit/>
          </a:bodyPr>
          <a:lstStyle/>
          <a:p>
            <a:pPr marL="285750" lvl="0" indent="-285750">
              <a:buFont typeface="Arial" panose="020B0604020202020204" pitchFamily="34" charset="0"/>
              <a:buChar char="•"/>
            </a:pPr>
            <a:endParaRPr lang="en-US" dirty="0"/>
          </a:p>
          <a:p>
            <a:pPr>
              <a:spcAft>
                <a:spcPts val="900"/>
              </a:spcAft>
            </a:pPr>
            <a:r>
              <a:rPr lang="en-US" sz="2000" b="1" dirty="0" smtClean="0">
                <a:solidFill>
                  <a:schemeClr val="bg1"/>
                </a:solidFill>
              </a:rPr>
              <a:t>Supporting our neighbors and preparing for a brighter future</a:t>
            </a:r>
            <a:endParaRPr lang="en-US" sz="2000" dirty="0">
              <a:solidFill>
                <a:schemeClr val="bg1"/>
              </a:solidFill>
            </a:endParaRPr>
          </a:p>
          <a:p>
            <a:pPr marL="228600" lvl="0" indent="-228600">
              <a:spcAft>
                <a:spcPts val="900"/>
              </a:spcAft>
              <a:buFont typeface="Arial" panose="020B0604020202020204" pitchFamily="34" charset="0"/>
              <a:buChar char="•"/>
            </a:pPr>
            <a:r>
              <a:rPr lang="en-US" dirty="0" smtClean="0"/>
              <a:t>Received recognition from the State Board of Education and Texas Education Agency with 2013 Employers for Education Excellence Award for effective mentoring and other educational partnership programs with Taylor ISD</a:t>
            </a:r>
          </a:p>
          <a:p>
            <a:pPr marL="228600" lvl="0" indent="-228600">
              <a:spcAft>
                <a:spcPts val="900"/>
              </a:spcAft>
              <a:buFont typeface="Arial" panose="020B0604020202020204" pitchFamily="34" charset="0"/>
              <a:buChar char="•"/>
            </a:pPr>
            <a:r>
              <a:rPr lang="en-US" dirty="0" smtClean="0"/>
              <a:t>Donated $16,500 to United Way of Williamson County through employees’ first annual giving campaign</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1143" r="8191" b="-2742"/>
          <a:stretch/>
        </p:blipFill>
        <p:spPr>
          <a:xfrm>
            <a:off x="4125111" y="2980617"/>
            <a:ext cx="4190214" cy="2787101"/>
          </a:xfrm>
          <a:prstGeom prst="rect">
            <a:avLst/>
          </a:prstGeom>
          <a:effectLst>
            <a:outerShdw blurRad="50800" dist="38100" dir="2700000" algn="tl" rotWithShape="0">
              <a:prstClr val="black">
                <a:alpha val="40000"/>
              </a:prstClr>
            </a:outerShdw>
          </a:effectLst>
        </p:spPr>
      </p:pic>
      <p:sp>
        <p:nvSpPr>
          <p:cNvPr id="6" name="Rectangle 5"/>
          <p:cNvSpPr/>
          <p:nvPr/>
        </p:nvSpPr>
        <p:spPr>
          <a:xfrm>
            <a:off x="409575" y="3162298"/>
            <a:ext cx="3514725" cy="2423740"/>
          </a:xfrm>
          <a:prstGeom prst="rect">
            <a:avLst/>
          </a:prstGeom>
        </p:spPr>
        <p:txBody>
          <a:bodyPr wrap="square">
            <a:spAutoFit/>
          </a:bodyPr>
          <a:lstStyle/>
          <a:p>
            <a:pPr marL="228600" lvl="0" indent="-228600">
              <a:spcAft>
                <a:spcPts val="900"/>
              </a:spcAft>
              <a:buFont typeface="Arial" panose="020B0604020202020204" pitchFamily="34" charset="0"/>
              <a:buChar char="•"/>
            </a:pPr>
            <a:r>
              <a:rPr lang="en-US" dirty="0"/>
              <a:t>Sent four World War II veterans to Washington, D.C., through Honor Flight Austin</a:t>
            </a:r>
          </a:p>
          <a:p>
            <a:pPr marL="228600" lvl="0" indent="-228600">
              <a:spcAft>
                <a:spcPts val="900"/>
              </a:spcAft>
              <a:buFont typeface="Arial" panose="020B0604020202020204" pitchFamily="34" charset="0"/>
              <a:buChar char="•"/>
            </a:pPr>
            <a:r>
              <a:rPr lang="en-US" dirty="0"/>
              <a:t>Provided meals, financial donations, holiday gifts, blood donations and other support to organizations serving children, the elderly and others in need</a:t>
            </a:r>
          </a:p>
        </p:txBody>
      </p:sp>
    </p:spTree>
    <p:extLst>
      <p:ext uri="{BB962C8B-B14F-4D97-AF65-F5344CB8AC3E}">
        <p14:creationId xmlns:p14="http://schemas.microsoft.com/office/powerpoint/2010/main" val="35887656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Current Records – </a:t>
            </a:r>
            <a:r>
              <a:rPr lang="en-US" sz="2000" dirty="0" smtClean="0">
                <a:solidFill>
                  <a:srgbClr val="005386"/>
                </a:solidFill>
              </a:rPr>
              <a:t>April 18, 2014</a:t>
            </a:r>
            <a:endParaRPr lang="en-US" sz="2000" dirty="0">
              <a:solidFill>
                <a:srgbClr val="005386"/>
              </a:solidFill>
            </a:endParaRPr>
          </a:p>
        </p:txBody>
      </p:sp>
      <p:sp>
        <p:nvSpPr>
          <p:cNvPr id="6" name="Rectangle 5"/>
          <p:cNvSpPr/>
          <p:nvPr/>
        </p:nvSpPr>
        <p:spPr>
          <a:xfrm>
            <a:off x="444061" y="829340"/>
            <a:ext cx="7992367" cy="5146024"/>
          </a:xfrm>
          <a:prstGeom prst="rect">
            <a:avLst/>
          </a:prstGeom>
        </p:spPr>
        <p:txBody>
          <a:bodyPr wrap="square">
            <a:spAutoFit/>
          </a:bodyPr>
          <a:lstStyle/>
          <a:p>
            <a:pPr>
              <a:lnSpc>
                <a:spcPts val="1300"/>
              </a:lnSpc>
              <a:spcBef>
                <a:spcPts val="1000"/>
              </a:spcBef>
              <a:spcAft>
                <a:spcPts val="300"/>
              </a:spcAft>
              <a:tabLst>
                <a:tab pos="1600200" algn="l"/>
              </a:tabLst>
              <a:defRPr/>
            </a:pPr>
            <a:r>
              <a:rPr lang="en-US" sz="1600" b="1" dirty="0" smtClean="0">
                <a:solidFill>
                  <a:srgbClr val="005386"/>
                </a:solidFill>
                <a:latin typeface="Arial"/>
                <a:cs typeface="Times New Roman"/>
              </a:rPr>
              <a:t>Peak </a:t>
            </a:r>
            <a:r>
              <a:rPr lang="en-US" sz="1600" b="1" dirty="0">
                <a:solidFill>
                  <a:srgbClr val="005386"/>
                </a:solidFill>
                <a:latin typeface="Arial"/>
                <a:cs typeface="Times New Roman"/>
              </a:rPr>
              <a:t>Demand Record: </a:t>
            </a:r>
            <a:r>
              <a:rPr lang="en-US" sz="1600" b="1" dirty="0" smtClean="0">
                <a:solidFill>
                  <a:srgbClr val="005386"/>
                </a:solidFill>
                <a:latin typeface="Arial"/>
                <a:cs typeface="Times New Roman"/>
              </a:rPr>
              <a:t>68,305 megawatts (MW)</a:t>
            </a:r>
            <a:endParaRPr lang="en-US" sz="1600" b="1" dirty="0">
              <a:solidFill>
                <a:srgbClr val="005386"/>
              </a:solidFill>
              <a:latin typeface="Arial"/>
              <a:cs typeface="Times New Roman"/>
            </a:endParaRPr>
          </a:p>
          <a:p>
            <a:pPr marL="342900" indent="-342900">
              <a:lnSpc>
                <a:spcPct val="115000"/>
              </a:lnSpc>
              <a:spcBef>
                <a:spcPts val="0"/>
              </a:spcBef>
              <a:spcAft>
                <a:spcPts val="0"/>
              </a:spcAft>
              <a:buFont typeface="Symbol"/>
              <a:buChar char=""/>
              <a:defRPr/>
            </a:pPr>
            <a:r>
              <a:rPr lang="en-US" sz="1600" dirty="0" smtClean="0">
                <a:solidFill>
                  <a:srgbClr val="000000"/>
                </a:solidFill>
                <a:latin typeface="Arial"/>
                <a:ea typeface="Times New Roman"/>
                <a:cs typeface="Times New Roman"/>
              </a:rPr>
              <a:t>68,305 MW, August 3, 2011</a:t>
            </a:r>
          </a:p>
          <a:p>
            <a:pPr marL="342900" indent="-342900">
              <a:lnSpc>
                <a:spcPct val="115000"/>
              </a:lnSpc>
              <a:spcBef>
                <a:spcPts val="0"/>
              </a:spcBef>
              <a:spcAft>
                <a:spcPts val="0"/>
              </a:spcAft>
              <a:buFont typeface="Symbol"/>
              <a:buChar char=""/>
              <a:defRPr/>
            </a:pPr>
            <a:endParaRPr lang="en-US" sz="800" dirty="0" smtClean="0">
              <a:solidFill>
                <a:srgbClr val="000000"/>
              </a:solidFill>
              <a:latin typeface="Arial"/>
              <a:ea typeface="Times New Roman"/>
              <a:cs typeface="Times New Roman"/>
            </a:endParaRPr>
          </a:p>
          <a:p>
            <a:pPr>
              <a:lnSpc>
                <a:spcPts val="1300"/>
              </a:lnSpc>
              <a:spcBef>
                <a:spcPts val="1500"/>
              </a:spcBef>
              <a:spcAft>
                <a:spcPts val="300"/>
              </a:spcAft>
              <a:tabLst>
                <a:tab pos="1600200" algn="l"/>
              </a:tabLst>
              <a:defRPr/>
            </a:pPr>
            <a:r>
              <a:rPr lang="en-US" sz="1600" b="1" dirty="0" smtClean="0">
                <a:solidFill>
                  <a:srgbClr val="005386"/>
                </a:solidFill>
                <a:latin typeface="Arial"/>
                <a:cs typeface="Times New Roman"/>
              </a:rPr>
              <a:t>Weekend </a:t>
            </a:r>
            <a:r>
              <a:rPr lang="en-US" sz="1600" b="1" dirty="0">
                <a:solidFill>
                  <a:srgbClr val="005386"/>
                </a:solidFill>
                <a:latin typeface="Arial"/>
                <a:cs typeface="Times New Roman"/>
              </a:rPr>
              <a:t>Record</a:t>
            </a:r>
          </a:p>
          <a:p>
            <a:pPr marL="342900" indent="-342900">
              <a:lnSpc>
                <a:spcPct val="115000"/>
              </a:lnSpc>
              <a:spcBef>
                <a:spcPts val="0"/>
              </a:spcBef>
              <a:spcAft>
                <a:spcPts val="0"/>
              </a:spcAft>
              <a:buFont typeface="Symbol"/>
              <a:buChar char=""/>
              <a:defRPr/>
            </a:pPr>
            <a:r>
              <a:rPr lang="en-US" sz="1600" dirty="0">
                <a:solidFill>
                  <a:srgbClr val="000000"/>
                </a:solidFill>
                <a:latin typeface="Arial"/>
                <a:ea typeface="Times New Roman"/>
                <a:cs typeface="Times New Roman"/>
              </a:rPr>
              <a:t>65,159 MW, Sunday, </a:t>
            </a:r>
            <a:r>
              <a:rPr lang="en-US" sz="1600" dirty="0" smtClean="0">
                <a:solidFill>
                  <a:srgbClr val="000000"/>
                </a:solidFill>
                <a:latin typeface="Arial"/>
                <a:ea typeface="Times New Roman"/>
                <a:cs typeface="Times New Roman"/>
              </a:rPr>
              <a:t>August 28, 2011</a:t>
            </a:r>
          </a:p>
          <a:p>
            <a:pPr marL="342900" indent="-342900">
              <a:lnSpc>
                <a:spcPct val="115000"/>
              </a:lnSpc>
              <a:spcBef>
                <a:spcPts val="0"/>
              </a:spcBef>
              <a:spcAft>
                <a:spcPts val="0"/>
              </a:spcAft>
              <a:buFont typeface="Symbol"/>
              <a:buChar char=""/>
              <a:defRPr/>
            </a:pPr>
            <a:endParaRPr lang="en-US" sz="800" dirty="0" smtClean="0">
              <a:solidFill>
                <a:srgbClr val="000000"/>
              </a:solidFill>
              <a:latin typeface="Arial"/>
              <a:ea typeface="Times New Roman"/>
              <a:cs typeface="Times New Roman"/>
            </a:endParaRPr>
          </a:p>
          <a:p>
            <a:pPr>
              <a:lnSpc>
                <a:spcPts val="1300"/>
              </a:lnSpc>
              <a:spcBef>
                <a:spcPts val="1500"/>
              </a:spcBef>
              <a:spcAft>
                <a:spcPts val="300"/>
              </a:spcAft>
              <a:tabLst>
                <a:tab pos="1600200" algn="l"/>
              </a:tabLst>
              <a:defRPr/>
            </a:pPr>
            <a:r>
              <a:rPr lang="en-US" sz="1600" b="1" dirty="0" smtClean="0">
                <a:solidFill>
                  <a:srgbClr val="005386"/>
                </a:solidFill>
                <a:latin typeface="Arial"/>
                <a:cs typeface="Times New Roman"/>
              </a:rPr>
              <a:t>Winter </a:t>
            </a:r>
            <a:r>
              <a:rPr lang="en-US" sz="1600" b="1" dirty="0">
                <a:solidFill>
                  <a:srgbClr val="005386"/>
                </a:solidFill>
                <a:latin typeface="Arial"/>
                <a:cs typeface="Times New Roman"/>
              </a:rPr>
              <a:t>Peak </a:t>
            </a:r>
            <a:r>
              <a:rPr lang="en-US" sz="1600" b="1" dirty="0" smtClean="0">
                <a:solidFill>
                  <a:srgbClr val="005386"/>
                </a:solidFill>
                <a:latin typeface="Arial"/>
                <a:cs typeface="Times New Roman"/>
              </a:rPr>
              <a:t>Record: 57,265 MW</a:t>
            </a:r>
            <a:endParaRPr lang="en-US" sz="1600" b="1" dirty="0">
              <a:solidFill>
                <a:srgbClr val="005386"/>
              </a:solidFill>
              <a:latin typeface="Arial"/>
              <a:cs typeface="Times New Roman"/>
            </a:endParaRPr>
          </a:p>
          <a:p>
            <a:pPr marL="342900" indent="-342900">
              <a:lnSpc>
                <a:spcPct val="115000"/>
              </a:lnSpc>
              <a:spcBef>
                <a:spcPts val="0"/>
              </a:spcBef>
              <a:spcAft>
                <a:spcPts val="0"/>
              </a:spcAft>
              <a:buFont typeface="Symbol"/>
              <a:buChar char=""/>
              <a:defRPr/>
            </a:pPr>
            <a:r>
              <a:rPr lang="en-US" sz="1600" dirty="0" smtClean="0"/>
              <a:t>57,265 MW, February 10, 2011</a:t>
            </a:r>
          </a:p>
          <a:p>
            <a:pPr marL="342900" indent="-342900">
              <a:lnSpc>
                <a:spcPct val="115000"/>
              </a:lnSpc>
              <a:spcBef>
                <a:spcPts val="0"/>
              </a:spcBef>
              <a:spcAft>
                <a:spcPts val="0"/>
              </a:spcAft>
              <a:buFont typeface="Symbol"/>
              <a:buChar char=""/>
              <a:defRPr/>
            </a:pPr>
            <a:endParaRPr lang="en-US" sz="800" dirty="0" smtClean="0"/>
          </a:p>
          <a:p>
            <a:pPr marL="285750" indent="-285750">
              <a:lnSpc>
                <a:spcPct val="115000"/>
              </a:lnSpc>
              <a:spcBef>
                <a:spcPts val="1500"/>
              </a:spcBef>
              <a:spcAft>
                <a:spcPts val="300"/>
              </a:spcAft>
              <a:tabLst>
                <a:tab pos="914400" algn="l"/>
              </a:tabLst>
              <a:defRPr/>
            </a:pPr>
            <a:r>
              <a:rPr lang="en-US" sz="1600" b="1" dirty="0" smtClean="0">
                <a:solidFill>
                  <a:srgbClr val="005386"/>
                </a:solidFill>
                <a:latin typeface="Arial"/>
                <a:cs typeface="Times New Roman"/>
              </a:rPr>
              <a:t>Wind Generation Records (instantaneous)</a:t>
            </a:r>
          </a:p>
          <a:p>
            <a:pPr marL="342900" indent="-342900">
              <a:lnSpc>
                <a:spcPct val="115000"/>
              </a:lnSpc>
              <a:spcBef>
                <a:spcPts val="0"/>
              </a:spcBef>
              <a:spcAft>
                <a:spcPts val="0"/>
              </a:spcAft>
              <a:buFont typeface="Symbol"/>
              <a:buChar char=""/>
              <a:defRPr/>
            </a:pPr>
            <a:r>
              <a:rPr lang="en-US" sz="1600" dirty="0" smtClean="0"/>
              <a:t>10,296 MW, March 26, 2014, 8:48 p.m.</a:t>
            </a:r>
            <a:endParaRPr lang="en-US" sz="1600" dirty="0" smtClean="0">
              <a:latin typeface="Arial"/>
              <a:ea typeface="Times New Roman"/>
              <a:cs typeface="Times New Roman"/>
            </a:endParaRPr>
          </a:p>
          <a:p>
            <a:pPr marL="742950" lvl="1" indent="-285750">
              <a:lnSpc>
                <a:spcPct val="115000"/>
              </a:lnSpc>
              <a:buFont typeface="Courier New"/>
              <a:buChar char="­"/>
              <a:tabLst>
                <a:tab pos="914400" algn="l"/>
              </a:tabLst>
              <a:defRPr/>
            </a:pPr>
            <a:r>
              <a:rPr lang="en-US" sz="1600" dirty="0"/>
              <a:t>Non-Coastal Wind </a:t>
            </a:r>
            <a:r>
              <a:rPr lang="en-US" sz="1600" dirty="0" smtClean="0"/>
              <a:t>Output = 8,863 MW</a:t>
            </a:r>
            <a:endParaRPr lang="en-US" sz="1600" dirty="0"/>
          </a:p>
          <a:p>
            <a:pPr marL="742950" lvl="1" indent="-285750">
              <a:lnSpc>
                <a:spcPct val="115000"/>
              </a:lnSpc>
              <a:buFont typeface="Courier New"/>
              <a:buChar char="­"/>
              <a:tabLst>
                <a:tab pos="914400" algn="l"/>
              </a:tabLst>
              <a:defRPr/>
            </a:pPr>
            <a:r>
              <a:rPr lang="en-US" sz="1600" dirty="0"/>
              <a:t>Coastal Wind </a:t>
            </a:r>
            <a:r>
              <a:rPr lang="en-US" sz="1600" dirty="0" smtClean="0"/>
              <a:t>Output = 1,433 MW</a:t>
            </a:r>
            <a:endParaRPr lang="en-US" sz="1600" dirty="0">
              <a:ea typeface="Times New Roman"/>
              <a:cs typeface="Times New Roman"/>
            </a:endParaRPr>
          </a:p>
          <a:p>
            <a:pPr marL="742950" lvl="1" indent="-285750">
              <a:lnSpc>
                <a:spcPct val="115000"/>
              </a:lnSpc>
              <a:buFont typeface="Courier New"/>
              <a:buChar char="­"/>
              <a:tabLst>
                <a:tab pos="914400" algn="l"/>
              </a:tabLst>
              <a:defRPr/>
            </a:pPr>
            <a:r>
              <a:rPr lang="en-US" sz="1600" dirty="0" smtClean="0"/>
              <a:t>Supplying 28.78% </a:t>
            </a:r>
            <a:r>
              <a:rPr lang="en-US" sz="1600" dirty="0"/>
              <a:t>of the </a:t>
            </a:r>
            <a:r>
              <a:rPr lang="en-US" sz="1600" dirty="0" smtClean="0"/>
              <a:t>35,768 </a:t>
            </a:r>
            <a:r>
              <a:rPr lang="en-US" sz="1600" dirty="0"/>
              <a:t>MW L</a:t>
            </a:r>
            <a:r>
              <a:rPr lang="en-US" sz="1600" dirty="0" smtClean="0"/>
              <a:t>oad</a:t>
            </a:r>
          </a:p>
          <a:p>
            <a:pPr marL="742950" lvl="1" indent="-285750">
              <a:lnSpc>
                <a:spcPct val="115000"/>
              </a:lnSpc>
              <a:buFont typeface="Courier New"/>
              <a:buChar char="­"/>
              <a:tabLst>
                <a:tab pos="914400" algn="l"/>
              </a:tabLst>
              <a:defRPr/>
            </a:pPr>
            <a:r>
              <a:rPr lang="en-US" sz="1600" dirty="0"/>
              <a:t>Installed Commercial Capacity = </a:t>
            </a:r>
            <a:r>
              <a:rPr lang="en-US" sz="1600" dirty="0" smtClean="0"/>
              <a:t>11,055 MW</a:t>
            </a:r>
          </a:p>
          <a:p>
            <a:pPr marL="285750" indent="-285750">
              <a:lnSpc>
                <a:spcPct val="115000"/>
              </a:lnSpc>
              <a:buFont typeface="Arial" panose="020B0604020202020204" pitchFamily="34" charset="0"/>
              <a:buChar char="•"/>
              <a:tabLst>
                <a:tab pos="914400" algn="l"/>
              </a:tabLst>
              <a:defRPr/>
            </a:pPr>
            <a:r>
              <a:rPr lang="en-US" sz="1600" dirty="0" smtClean="0">
                <a:solidFill>
                  <a:prstClr val="black"/>
                </a:solidFill>
              </a:rPr>
              <a:t>39.40% Wind Penetration, March 31, 2013, 2:12 a.m.</a:t>
            </a:r>
          </a:p>
          <a:p>
            <a:pPr marL="742950" lvl="1" indent="-285750">
              <a:lnSpc>
                <a:spcPct val="115000"/>
              </a:lnSpc>
              <a:buFont typeface="Courier New"/>
              <a:buChar char="­"/>
              <a:tabLst>
                <a:tab pos="914400" algn="l"/>
              </a:tabLst>
              <a:defRPr/>
            </a:pPr>
            <a:r>
              <a:rPr lang="en-US" sz="1600" dirty="0" smtClean="0">
                <a:solidFill>
                  <a:prstClr val="black"/>
                </a:solidFill>
              </a:rPr>
              <a:t>Total Wind Output = 9,699 MW</a:t>
            </a:r>
          </a:p>
          <a:p>
            <a:pPr marL="742950" lvl="1" indent="-285750">
              <a:lnSpc>
                <a:spcPct val="115000"/>
              </a:lnSpc>
              <a:buFont typeface="Courier New"/>
              <a:buChar char="­"/>
              <a:tabLst>
                <a:tab pos="914400" algn="l"/>
              </a:tabLst>
              <a:defRPr/>
            </a:pPr>
            <a:r>
              <a:rPr lang="en-US" sz="1600" dirty="0" smtClean="0"/>
              <a:t>Total Load = 24,618 MW</a:t>
            </a:r>
            <a:endParaRPr lang="en-US" sz="1600" dirty="0"/>
          </a:p>
        </p:txBody>
      </p:sp>
      <p:sp>
        <p:nvSpPr>
          <p:cNvPr id="3" name="TextBox 2"/>
          <p:cNvSpPr txBox="1"/>
          <p:nvPr/>
        </p:nvSpPr>
        <p:spPr>
          <a:xfrm>
            <a:off x="5307520" y="1806000"/>
            <a:ext cx="3128909" cy="1791260"/>
          </a:xfrm>
          <a:prstGeom prst="rect">
            <a:avLst/>
          </a:prstGeom>
          <a:solidFill>
            <a:schemeClr val="accent2">
              <a:lumMod val="75000"/>
              <a:alpha val="17000"/>
            </a:schemeClr>
          </a:solidFill>
        </p:spPr>
        <p:txBody>
          <a:bodyPr wrap="square" rtlCol="0">
            <a:spAutoFit/>
          </a:bodyPr>
          <a:lstStyle/>
          <a:p>
            <a:pPr>
              <a:lnSpc>
                <a:spcPct val="115000"/>
              </a:lnSpc>
              <a:tabLst>
                <a:tab pos="914400" algn="l"/>
              </a:tabLst>
              <a:defRPr/>
            </a:pPr>
            <a:r>
              <a:rPr lang="en-US" sz="1600" b="1" dirty="0">
                <a:solidFill>
                  <a:srgbClr val="005386"/>
                </a:solidFill>
                <a:cs typeface="Times New Roman"/>
              </a:rPr>
              <a:t>Summer 2013 </a:t>
            </a:r>
            <a:r>
              <a:rPr lang="en-US" sz="1600" b="1" dirty="0" smtClean="0">
                <a:solidFill>
                  <a:srgbClr val="005386"/>
                </a:solidFill>
                <a:cs typeface="Times New Roman"/>
              </a:rPr>
              <a:t>Demand</a:t>
            </a:r>
            <a:endParaRPr lang="en-US" sz="1600" b="1" dirty="0">
              <a:solidFill>
                <a:srgbClr val="005386"/>
              </a:solidFill>
              <a:cs typeface="Times New Roman"/>
            </a:endParaRPr>
          </a:p>
          <a:p>
            <a:pPr marL="548640" lvl="1" indent="-274320">
              <a:lnSpc>
                <a:spcPct val="115000"/>
              </a:lnSpc>
              <a:buFont typeface="Lucida Grande"/>
              <a:buChar char="-"/>
              <a:tabLst>
                <a:tab pos="914400" algn="l"/>
              </a:tabLst>
              <a:defRPr/>
            </a:pPr>
            <a:r>
              <a:rPr lang="en-US" sz="1600" dirty="0"/>
              <a:t>64,418 MW, June 27</a:t>
            </a:r>
          </a:p>
          <a:p>
            <a:pPr marL="548640" lvl="1" indent="-274320">
              <a:lnSpc>
                <a:spcPct val="115000"/>
              </a:lnSpc>
              <a:buFont typeface="Lucida Grande"/>
              <a:buChar char="-"/>
              <a:tabLst>
                <a:tab pos="914400" algn="l"/>
              </a:tabLst>
              <a:defRPr/>
            </a:pPr>
            <a:r>
              <a:rPr lang="en-US" sz="1600" dirty="0"/>
              <a:t>64,814 MW, July 31</a:t>
            </a:r>
          </a:p>
          <a:p>
            <a:pPr marL="548640" lvl="1" indent="-274320">
              <a:lnSpc>
                <a:spcPct val="115000"/>
              </a:lnSpc>
              <a:buFont typeface="Lucida Grande"/>
              <a:buChar char="-"/>
              <a:tabLst>
                <a:tab pos="914400" algn="l"/>
              </a:tabLst>
              <a:defRPr/>
            </a:pPr>
            <a:r>
              <a:rPr lang="en-US" sz="1600" dirty="0"/>
              <a:t>67,245 MW, August </a:t>
            </a:r>
            <a:r>
              <a:rPr lang="en-US" sz="1600" dirty="0" smtClean="0"/>
              <a:t>7</a:t>
            </a:r>
          </a:p>
          <a:p>
            <a:pPr marL="548640" lvl="1" indent="-274320">
              <a:lnSpc>
                <a:spcPct val="115000"/>
              </a:lnSpc>
              <a:buFont typeface="Lucida Grande"/>
              <a:buChar char="-"/>
              <a:tabLst>
                <a:tab pos="914400" algn="l"/>
              </a:tabLst>
              <a:defRPr/>
            </a:pPr>
            <a:r>
              <a:rPr lang="en-US" sz="1600" dirty="0" smtClean="0"/>
              <a:t>63,388 MW, September 3</a:t>
            </a:r>
          </a:p>
          <a:p>
            <a:pPr marL="548640" lvl="1" indent="-274320">
              <a:lnSpc>
                <a:spcPct val="115000"/>
              </a:lnSpc>
              <a:buFont typeface="Lucida Grande"/>
              <a:buChar char="-"/>
              <a:tabLst>
                <a:tab pos="914400" algn="l"/>
              </a:tabLst>
              <a:defRPr/>
            </a:pPr>
            <a:r>
              <a:rPr lang="en-US" sz="1600" dirty="0" smtClean="0"/>
              <a:t>No new records</a:t>
            </a:r>
          </a:p>
        </p:txBody>
      </p:sp>
    </p:spTree>
    <p:extLst>
      <p:ext uri="{BB962C8B-B14F-4D97-AF65-F5344CB8AC3E}">
        <p14:creationId xmlns:p14="http://schemas.microsoft.com/office/powerpoint/2010/main" val="40593362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79664" y="179143"/>
            <a:ext cx="7620000" cy="461665"/>
          </a:xfrm>
          <a:prstGeom prst="rect">
            <a:avLst/>
          </a:prstGeom>
        </p:spPr>
        <p:txBody>
          <a:bodyPr vert="horz" lIns="91440" tIns="45720" rIns="91440" bIns="45720" rtlCol="0" anchor="ctr">
            <a:noAutofit/>
          </a:bodyPr>
          <a:lstStyle>
            <a:lvl1pPr>
              <a:spcBef>
                <a:spcPct val="0"/>
              </a:spcBef>
              <a:buNone/>
              <a:defRPr sz="2400" b="1">
                <a:latin typeface="+mj-lt"/>
                <a:ea typeface="+mj-ea"/>
                <a:cs typeface="+mj-cs"/>
              </a:defRPr>
            </a:lvl1pPr>
          </a:lstStyle>
          <a:p>
            <a:r>
              <a:rPr lang="en-US" dirty="0" smtClean="0"/>
              <a:t>Grid Modernization Index (GMI) </a:t>
            </a:r>
            <a:endParaRPr lang="en-US" dirty="0"/>
          </a:p>
        </p:txBody>
      </p:sp>
      <p:sp>
        <p:nvSpPr>
          <p:cNvPr id="3" name="TextBox 2"/>
          <p:cNvSpPr txBox="1"/>
          <p:nvPr/>
        </p:nvSpPr>
        <p:spPr>
          <a:xfrm>
            <a:off x="3260037" y="943562"/>
            <a:ext cx="5280042" cy="1631216"/>
          </a:xfrm>
          <a:prstGeom prst="rect">
            <a:avLst/>
          </a:prstGeom>
          <a:noFill/>
        </p:spPr>
        <p:txBody>
          <a:bodyPr wrap="square" rtlCol="0">
            <a:spAutoFit/>
          </a:bodyPr>
          <a:lstStyle/>
          <a:p>
            <a:pPr marL="228600" indent="-228600">
              <a:spcBef>
                <a:spcPts val="1200"/>
              </a:spcBef>
              <a:buFont typeface="Arial" panose="020B0604020202020204" pitchFamily="34" charset="0"/>
              <a:buChar char="•"/>
            </a:pPr>
            <a:r>
              <a:rPr lang="en-US" dirty="0" smtClean="0"/>
              <a:t>Texas and California tied for #1 ranking (83 of 100 points) based on grid modernization policies and activities</a:t>
            </a:r>
          </a:p>
          <a:p>
            <a:pPr marL="228600" indent="-228600">
              <a:spcBef>
                <a:spcPts val="1200"/>
              </a:spcBef>
              <a:buFont typeface="Arial" panose="020B0604020202020204" pitchFamily="34" charset="0"/>
              <a:buChar char="•"/>
            </a:pPr>
            <a:r>
              <a:rPr lang="en-US" dirty="0" err="1" smtClean="0"/>
              <a:t>GridWise</a:t>
            </a:r>
            <a:r>
              <a:rPr lang="en-US" dirty="0" smtClean="0"/>
              <a:t> Alliance and Smart Grid Policy Center studied 41 states and District of Columbia</a:t>
            </a:r>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49" t="11539" r="2899" b="2634"/>
          <a:stretch/>
        </p:blipFill>
        <p:spPr bwMode="auto">
          <a:xfrm>
            <a:off x="839304" y="3468927"/>
            <a:ext cx="3911600" cy="2352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862" t="7056"/>
          <a:stretch/>
        </p:blipFill>
        <p:spPr>
          <a:xfrm rot="21239340">
            <a:off x="602326" y="867651"/>
            <a:ext cx="2281052" cy="2609100"/>
          </a:xfrm>
          <a:prstGeom prst="rect">
            <a:avLst/>
          </a:prstGeom>
          <a:effectLst>
            <a:outerShdw blurRad="50800" dist="38100" dir="2700000" algn="tl" rotWithShape="0">
              <a:prstClr val="black">
                <a:alpha val="23000"/>
              </a:prstClr>
            </a:outerShdw>
          </a:effectLst>
        </p:spPr>
      </p:pic>
      <p:sp>
        <p:nvSpPr>
          <p:cNvPr id="2" name="TextBox 1"/>
          <p:cNvSpPr txBox="1"/>
          <p:nvPr/>
        </p:nvSpPr>
        <p:spPr>
          <a:xfrm>
            <a:off x="5029201" y="3051851"/>
            <a:ext cx="3508512" cy="2769989"/>
          </a:xfrm>
          <a:prstGeom prst="rect">
            <a:avLst/>
          </a:prstGeom>
          <a:solidFill>
            <a:srgbClr val="E5F4FF"/>
          </a:solidFill>
          <a:ln>
            <a:solidFill>
              <a:schemeClr val="tx2"/>
            </a:solidFill>
          </a:ln>
        </p:spPr>
        <p:txBody>
          <a:bodyPr wrap="square" rtlCol="0">
            <a:spAutoFit/>
          </a:bodyPr>
          <a:lstStyle/>
          <a:p>
            <a:pPr>
              <a:spcBef>
                <a:spcPts val="600"/>
              </a:spcBef>
            </a:pPr>
            <a:r>
              <a:rPr lang="en-US" sz="1400" b="1" dirty="0"/>
              <a:t>Highest-ranking states typically:</a:t>
            </a:r>
          </a:p>
          <a:p>
            <a:pPr lvl="1" indent="-168275">
              <a:spcBef>
                <a:spcPts val="600"/>
              </a:spcBef>
              <a:buFont typeface="Arial" panose="020B0604020202020204" pitchFamily="34" charset="0"/>
              <a:buChar char="•"/>
            </a:pPr>
            <a:r>
              <a:rPr lang="en-US" sz="1400" dirty="0"/>
              <a:t>Belong to </a:t>
            </a:r>
            <a:r>
              <a:rPr lang="en-US" sz="1400" dirty="0" smtClean="0"/>
              <a:t>Regional </a:t>
            </a:r>
            <a:r>
              <a:rPr lang="en-US" sz="1400" dirty="0"/>
              <a:t>Transmission Organization (RTO) or Independent System Operator (</a:t>
            </a:r>
            <a:r>
              <a:rPr lang="en-US" sz="1400" dirty="0" smtClean="0"/>
              <a:t>ISO, </a:t>
            </a:r>
            <a:r>
              <a:rPr lang="en-US" sz="1400" dirty="0"/>
              <a:t>such as ERCOT)</a:t>
            </a:r>
          </a:p>
          <a:p>
            <a:pPr lvl="1" indent="-168275">
              <a:spcBef>
                <a:spcPts val="600"/>
              </a:spcBef>
              <a:buFont typeface="Arial" panose="020B0604020202020204" pitchFamily="34" charset="0"/>
              <a:buChar char="•"/>
            </a:pPr>
            <a:r>
              <a:rPr lang="en-US" sz="1400" dirty="0"/>
              <a:t>Have Renewable Portfolio Standards</a:t>
            </a:r>
          </a:p>
          <a:p>
            <a:pPr lvl="1" indent="-168275">
              <a:spcBef>
                <a:spcPts val="600"/>
              </a:spcBef>
              <a:buFont typeface="Arial" panose="020B0604020202020204" pitchFamily="34" charset="0"/>
              <a:buChar char="•"/>
            </a:pPr>
            <a:r>
              <a:rPr lang="en-US" sz="1400" dirty="0"/>
              <a:t>Have higher scores </a:t>
            </a:r>
            <a:r>
              <a:rPr lang="en-US" sz="1400" dirty="0" smtClean="0"/>
              <a:t>for cyber-security </a:t>
            </a:r>
            <a:r>
              <a:rPr lang="en-US" sz="1400" dirty="0"/>
              <a:t>and data privacy </a:t>
            </a:r>
            <a:endParaRPr lang="en-US" sz="1400" dirty="0" smtClean="0"/>
          </a:p>
          <a:p>
            <a:pPr lvl="1" indent="-168275">
              <a:spcBef>
                <a:spcPts val="600"/>
              </a:spcBef>
              <a:buFont typeface="Arial" panose="020B0604020202020204" pitchFamily="34" charset="0"/>
              <a:buChar char="•"/>
            </a:pPr>
            <a:r>
              <a:rPr lang="en-US" sz="1400" dirty="0" smtClean="0"/>
              <a:t>Have residential/commercial </a:t>
            </a:r>
            <a:r>
              <a:rPr lang="en-US" sz="1400" dirty="0"/>
              <a:t>smart meters, </a:t>
            </a:r>
            <a:r>
              <a:rPr lang="en-US" sz="1400" dirty="0" smtClean="0"/>
              <a:t>top 10 = 60</a:t>
            </a:r>
            <a:r>
              <a:rPr lang="en-US" sz="1400" dirty="0"/>
              <a:t>% </a:t>
            </a:r>
            <a:r>
              <a:rPr lang="en-US" sz="1400" dirty="0" smtClean="0"/>
              <a:t>or more</a:t>
            </a:r>
            <a:endParaRPr lang="en-US" sz="1400" dirty="0"/>
          </a:p>
        </p:txBody>
      </p:sp>
    </p:spTree>
    <p:extLst>
      <p:ext uri="{BB962C8B-B14F-4D97-AF65-F5344CB8AC3E}">
        <p14:creationId xmlns:p14="http://schemas.microsoft.com/office/powerpoint/2010/main" val="22719911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ERCOT Colors">
      <a:dk1>
        <a:sysClr val="windowText" lastClr="000000"/>
      </a:dk1>
      <a:lt1>
        <a:sysClr val="window" lastClr="FFFFFF"/>
      </a:lt1>
      <a:dk2>
        <a:srgbClr val="00385E"/>
      </a:dk2>
      <a:lt2>
        <a:srgbClr val="EEECE1"/>
      </a:lt2>
      <a:accent1>
        <a:srgbClr val="008373"/>
      </a:accent1>
      <a:accent2>
        <a:srgbClr val="056BB8"/>
      </a:accent2>
      <a:accent3>
        <a:srgbClr val="680546"/>
      </a:accent3>
      <a:accent4>
        <a:srgbClr val="FDC709"/>
      </a:accent4>
      <a:accent5>
        <a:srgbClr val="E5E5E2"/>
      </a:accent5>
      <a:accent6>
        <a:srgbClr val="1F8A4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ERCOT Colors">
      <a:dk1>
        <a:sysClr val="windowText" lastClr="000000"/>
      </a:dk1>
      <a:lt1>
        <a:sysClr val="window" lastClr="FFFFFF"/>
      </a:lt1>
      <a:dk2>
        <a:srgbClr val="00385E"/>
      </a:dk2>
      <a:lt2>
        <a:srgbClr val="EEECE1"/>
      </a:lt2>
      <a:accent1>
        <a:srgbClr val="008373"/>
      </a:accent1>
      <a:accent2>
        <a:srgbClr val="056BB8"/>
      </a:accent2>
      <a:accent3>
        <a:srgbClr val="680546"/>
      </a:accent3>
      <a:accent4>
        <a:srgbClr val="FDC709"/>
      </a:accent4>
      <a:accent5>
        <a:srgbClr val="E5E5E2"/>
      </a:accent5>
      <a:accent6>
        <a:srgbClr val="1F8A4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nformation_x0020_Classification xmlns="c34af464-7aa1-4edd-9be4-83dffc1cb926">ERCOT Limited</Information_x0020_Classification>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EB6C32BA7893B4D8D08DA703C6B8599" ma:contentTypeVersion="0" ma:contentTypeDescription="Create a new document." ma:contentTypeScope="" ma:versionID="438847a72b75665982a8a359f97ca60b">
  <xsd:schema xmlns:xsd="http://www.w3.org/2001/XMLSchema" xmlns:xs="http://www.w3.org/2001/XMLSchema" xmlns:p="http://schemas.microsoft.com/office/2006/metadata/properties" xmlns:ns2="c34af464-7aa1-4edd-9be4-83dffc1cb926" targetNamespace="http://schemas.microsoft.com/office/2006/metadata/properties" ma:root="true" ma:fieldsID="429eac13a7923d6b47fc28e8f4096b10" ns2:_="">
    <xsd:import namespace="c34af464-7aa1-4edd-9be4-83dffc1cb926"/>
    <xsd:element name="properties">
      <xsd:complexType>
        <xsd:sequence>
          <xsd:element name="documentManagement">
            <xsd:complexType>
              <xsd:all>
                <xsd:element ref="ns2:Information_x0020_Classification"/>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4af464-7aa1-4edd-9be4-83dffc1cb926" elementFormDefault="qualified">
    <xsd:import namespace="http://schemas.microsoft.com/office/2006/documentManagement/types"/>
    <xsd:import namespace="http://schemas.microsoft.com/office/infopath/2007/PartnerControls"/>
    <xsd:element name="Information_x0020_Classification" ma:index="8" ma:displayName="Information Classification" ma:default="ERCOT Limited" ma:description="ERCOT Information Classification" ma:format="Dropdown" ma:internalName="Information_x0020_Classification">
      <xsd:simpleType>
        <xsd:restriction base="dms:Choice">
          <xsd:enumeration value="Public"/>
          <xsd:enumeration value="ERCOT Limited"/>
          <xsd:enumeration value="ERCOT Confidential"/>
          <xsd:enumeration value="ERCOT Restricted"/>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6F2769-7194-4217-93D3-3AF3A4742282}">
  <ds:schemaRefs>
    <ds:schemaRef ds:uri="http://purl.org/dc/elements/1.1/"/>
    <ds:schemaRef ds:uri="http://schemas.openxmlformats.org/package/2006/metadata/core-properties"/>
    <ds:schemaRef ds:uri="http://www.w3.org/XML/1998/namespace"/>
    <ds:schemaRef ds:uri="http://schemas.microsoft.com/office/2006/documentManagement/types"/>
    <ds:schemaRef ds:uri="c34af464-7aa1-4edd-9be4-83dffc1cb926"/>
    <ds:schemaRef ds:uri="http://schemas.microsoft.com/office/2006/metadata/properties"/>
    <ds:schemaRef ds:uri="http://purl.org/dc/dcmitype/"/>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6C9659B9-8752-4DC3-8CFE-950F74D5E7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4af464-7aa1-4edd-9be4-83dffc1cb9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3412</TotalTime>
  <Words>3483</Words>
  <Application>Microsoft Office PowerPoint</Application>
  <PresentationFormat>On-screen Show (4:3)</PresentationFormat>
  <Paragraphs>438</Paragraphs>
  <Slides>56</Slides>
  <Notes>24</Notes>
  <HiddenSlides>0</HiddenSlides>
  <MMClips>0</MMClips>
  <ScaleCrop>false</ScaleCrop>
  <HeadingPairs>
    <vt:vector size="4" baseType="variant">
      <vt:variant>
        <vt:lpstr>Theme</vt:lpstr>
      </vt:variant>
      <vt:variant>
        <vt:i4>2</vt:i4>
      </vt:variant>
      <vt:variant>
        <vt:lpstr>Slide Titles</vt:lpstr>
      </vt:variant>
      <vt:variant>
        <vt:i4>56</vt:i4>
      </vt:variant>
    </vt:vector>
  </HeadingPairs>
  <TitlesOfParts>
    <vt:vector size="58" baseType="lpstr">
      <vt:lpstr>Office Theme</vt:lpstr>
      <vt:lpstr>Custom Design</vt:lpstr>
      <vt:lpstr>PowerPoint Presentation</vt:lpstr>
      <vt:lpstr>PowerPoint Presentation</vt:lpstr>
      <vt:lpstr>PowerPoint Presentation</vt:lpstr>
      <vt:lpstr>2013 in Review – Highlights and Accomplishments</vt:lpstr>
      <vt:lpstr>2013 Highlights and Accomplishments (continued)</vt:lpstr>
      <vt:lpstr>2013 Highlights and Accomplishments (continued)</vt:lpstr>
      <vt:lpstr>2013 Highlights and Accomplishments (continued)</vt:lpstr>
      <vt:lpstr>Current Records – April 18, 2014</vt:lpstr>
      <vt:lpstr>PowerPoint Presentation</vt:lpstr>
      <vt:lpstr>Top Retail Market in the United States and Canada</vt:lpstr>
      <vt:lpstr>Retail Market Success through 2013</vt:lpstr>
      <vt:lpstr>Retail Market Activity</vt:lpstr>
      <vt:lpstr>Energy Use Comparison</vt:lpstr>
      <vt:lpstr>Wind Generation Capacity – March 2014</vt:lpstr>
      <vt:lpstr>PowerPoint Presentation</vt:lpstr>
      <vt:lpstr>Economic Growth based Peak Demand Forecast</vt:lpstr>
      <vt:lpstr>National trends</vt:lpstr>
      <vt:lpstr>Changing Relation Between Load and Nonfarm Employment</vt:lpstr>
      <vt:lpstr>2012 Summer Peak - 4 CP &amp; Price Response Impacts (June 26)</vt:lpstr>
      <vt:lpstr>Load Forecasting Review Process</vt:lpstr>
      <vt:lpstr>Comparison of historical peak demand forecasts</vt:lpstr>
      <vt:lpstr>Comparison of historical energy forecasts</vt:lpstr>
      <vt:lpstr>PowerPoint Presentation</vt:lpstr>
      <vt:lpstr>Annual Energy and Peak Demand (2003-2013)</vt:lpstr>
      <vt:lpstr>Capacity, Demand and Reserves (CDR) – February 2014</vt:lpstr>
      <vt:lpstr>Generation Interconnection Activity by Fuel</vt:lpstr>
      <vt:lpstr>2013 Completed Actions</vt:lpstr>
      <vt:lpstr>What’s Around the Corner?</vt:lpstr>
      <vt:lpstr>PowerPoint Presentation</vt:lpstr>
      <vt:lpstr>CREZ Transmission Update – January 30, 2014</vt:lpstr>
      <vt:lpstr>ERCOT Panhandle Grid Characteristics</vt:lpstr>
      <vt:lpstr>Panhandle Renewable Energy Zones (PREZ) Study</vt:lpstr>
      <vt:lpstr>Eagle Ford and Cline Shale</vt:lpstr>
      <vt:lpstr>Eagle Ford Shale Projects I</vt:lpstr>
      <vt:lpstr>Eagle Ford Shale Projects II</vt:lpstr>
      <vt:lpstr>Houston Import Project</vt:lpstr>
      <vt:lpstr>Houston Import Project – Board Endorsement</vt:lpstr>
      <vt:lpstr>PowerPoint Presentation</vt:lpstr>
      <vt:lpstr>Comparing Mid-April Drought Conditions</vt:lpstr>
      <vt:lpstr>Lake Levels Risk Analysis</vt:lpstr>
      <vt:lpstr>PowerPoint Presentation</vt:lpstr>
      <vt:lpstr>30-Minute ERS</vt:lpstr>
      <vt:lpstr>Weather Sensitive (WS) ERS</vt:lpstr>
      <vt:lpstr>Fast Responding Regulation Service (FRRS) Pilot</vt:lpstr>
      <vt:lpstr>Current Ancillary Services (AS) Framework</vt:lpstr>
      <vt:lpstr>Drivers for new AS Framework</vt:lpstr>
      <vt:lpstr>Goal for AS Framework</vt:lpstr>
      <vt:lpstr>ERCOT Proposal for Future AS Framework</vt:lpstr>
      <vt:lpstr>PowerPoint Presentation</vt:lpstr>
      <vt:lpstr>Improving communications with consumers</vt:lpstr>
      <vt:lpstr>Looking back on 2013</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Loaner</cp:lastModifiedBy>
  <cp:revision>496</cp:revision>
  <cp:lastPrinted>2014-02-19T17:29:23Z</cp:lastPrinted>
  <dcterms:created xsi:type="dcterms:W3CDTF">2010-04-12T23:12:02Z</dcterms:created>
  <dcterms:modified xsi:type="dcterms:W3CDTF">2014-04-28T16:42:59Z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0x0101000EB6C32BA7893B4D8D08DA703C6B8599</vt:lpwstr>
  </property>
</Properties>
</file>