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  <p:sldMasterId id="2147493812" r:id="rId5"/>
    <p:sldMasterId id="2147493824" r:id="rId6"/>
    <p:sldMasterId id="2147493467" r:id="rId7"/>
  </p:sldMasterIdLst>
  <p:notesMasterIdLst>
    <p:notesMasterId r:id="rId18"/>
  </p:notesMasterIdLst>
  <p:sldIdLst>
    <p:sldId id="260" r:id="rId8"/>
    <p:sldId id="360" r:id="rId9"/>
    <p:sldId id="369" r:id="rId10"/>
    <p:sldId id="356" r:id="rId11"/>
    <p:sldId id="364" r:id="rId12"/>
    <p:sldId id="365" r:id="rId13"/>
    <p:sldId id="366" r:id="rId14"/>
    <p:sldId id="373" r:id="rId15"/>
    <p:sldId id="370" r:id="rId16"/>
    <p:sldId id="371" r:id="rId17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281EF6"/>
    <a:srgbClr val="DFD6FE"/>
    <a:srgbClr val="FFCC99"/>
    <a:srgbClr val="00385E"/>
    <a:srgbClr val="005386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60" autoAdjust="0"/>
    <p:restoredTop sz="87826" autoAdjust="0"/>
  </p:normalViewPr>
  <p:slideViewPr>
    <p:cSldViewPr snapToGrid="0" snapToObjects="1">
      <p:cViewPr>
        <p:scale>
          <a:sx n="100" d="100"/>
          <a:sy n="100" d="100"/>
        </p:scale>
        <p:origin x="-4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E8807-EACC-4C7F-A743-E20B2A900DDB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62ADF-9CC2-4326-AAB8-D6FCCEF4C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436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B4BAE2-1AB1-4300-9881-E1CBB6FAC18E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F67A0-520F-46FE-A238-DEDA1EA90F2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294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DF15-46A6-4659-9CD4-776EACFD33AB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8EA0D-97BE-4F66-B678-B3A4BAE0D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9587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86D4AB-595C-4A21-B1BB-F435240CE856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936F2-CE85-4A66-9732-DBD2980B1FF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8938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44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023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6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177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7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60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048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8774"/>
            <a:ext cx="8229600" cy="73389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90EF72DD-33D4-493D-A0E1-01B1DACF33D3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CD7BDF7-3609-4F44-BABD-6646F30B184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3157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145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032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28863-5AC7-4063-801F-3951635D68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468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091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74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7584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9674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606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3429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12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9638B-7B95-463F-B814-036BEFEAE38D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E69B5-48F7-4DBC-8458-F36337C196D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29737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523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805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6980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18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ERCOT cmyk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6518275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702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8774"/>
            <a:ext cx="8229600" cy="73389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90EF72DD-33D4-493D-A0E1-01B1DACF33D3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CD7BDF7-3609-4F44-BABD-6646F30B184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0912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037097-7B95-42E1-AE48-8297372243FC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80FFC-0D1A-44B9-82BE-8BDB78EEBA4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381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FBEC5-A15B-4A28-A5EA-1005DAABEEC8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24B16-D883-4E69-9908-54CE66AD35D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1336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0EDD6-4A85-4E24-9696-D075A19142A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779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209B2-EF2E-4898-BBA6-441CBE5923C0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07705-6019-49FB-A0BB-847FCE8795F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324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406408-DF89-499C-98CA-9454B4268D9E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D2D8E-75EC-472D-8E69-313810B6D14A}" type="slidenum">
              <a:rPr lang="en-US" altLang="en-US"/>
              <a:pPr/>
              <a:t>‹#›</a:t>
            </a:fld>
            <a:endParaRPr lang="en-US" altLang="en-US" dirty="0">
              <a:solidFill>
                <a:srgbClr val="0C10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440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1EBB9-39B5-47DE-AADD-0583A4B00086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5DF45-92D8-4707-A482-60117C65677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8408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19FE5AE-6342-4862-9BBC-663D2DC9DADA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CCA7828-74E8-43EC-8FEF-981B54520FD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93799" r:id="rId1"/>
    <p:sldLayoutId id="2147493809" r:id="rId2"/>
    <p:sldLayoutId id="2147493800" r:id="rId3"/>
    <p:sldLayoutId id="2147493801" r:id="rId4"/>
    <p:sldLayoutId id="2147493802" r:id="rId5"/>
    <p:sldLayoutId id="2147493803" r:id="rId6"/>
    <p:sldLayoutId id="2147493804" r:id="rId7"/>
    <p:sldLayoutId id="2147493810" r:id="rId8"/>
    <p:sldLayoutId id="2147493805" r:id="rId9"/>
    <p:sldLayoutId id="2147493806" r:id="rId10"/>
    <p:sldLayoutId id="2147493807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101A0-227E-4B20-A3DA-ADCD44A9EE1C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43189-1E2B-47D2-91AB-773860171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88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813" r:id="rId1"/>
    <p:sldLayoutId id="2147493814" r:id="rId2"/>
    <p:sldLayoutId id="2147493815" r:id="rId3"/>
    <p:sldLayoutId id="2147493816" r:id="rId4"/>
    <p:sldLayoutId id="2147493817" r:id="rId5"/>
    <p:sldLayoutId id="2147493818" r:id="rId6"/>
    <p:sldLayoutId id="2147493819" r:id="rId7"/>
    <p:sldLayoutId id="2147493820" r:id="rId8"/>
    <p:sldLayoutId id="2147493821" r:id="rId9"/>
    <p:sldLayoutId id="2147493822" r:id="rId10"/>
    <p:sldLayoutId id="214749382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16672-D4F4-4BDD-A816-49E0AB7EE9B7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C4F8D-A767-457B-8869-42A6682D75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5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825" r:id="rId1"/>
    <p:sldLayoutId id="2147493826" r:id="rId2"/>
    <p:sldLayoutId id="2147493827" r:id="rId3"/>
    <p:sldLayoutId id="2147493828" r:id="rId4"/>
    <p:sldLayoutId id="2147493829" r:id="rId5"/>
    <p:sldLayoutId id="2147493830" r:id="rId6"/>
    <p:sldLayoutId id="2147493831" r:id="rId7"/>
    <p:sldLayoutId id="2147493832" r:id="rId8"/>
    <p:sldLayoutId id="2147493833" r:id="rId9"/>
    <p:sldLayoutId id="2147493834" r:id="rId10"/>
    <p:sldLayoutId id="214749383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E2F4796E-E75C-429C-B2A7-901628269619}" type="datetime1">
              <a:rPr lang="en-US" altLang="en-US" smtClean="0"/>
              <a:t>5/22/2014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1E23D21-3B2B-4212-B14E-DC77E2295993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808" r:id="rId1"/>
    <p:sldLayoutId id="2147493811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3"/>
          <p:cNvGrpSpPr>
            <a:grpSpLocks/>
          </p:cNvGrpSpPr>
          <p:nvPr/>
        </p:nvGrpSpPr>
        <p:grpSpPr bwMode="auto">
          <a:xfrm>
            <a:off x="603250" y="1498600"/>
            <a:ext cx="7727950" cy="4353357"/>
            <a:chOff x="603250" y="546100"/>
            <a:chExt cx="7727950" cy="4355987"/>
          </a:xfrm>
        </p:grpSpPr>
        <p:pic>
          <p:nvPicPr>
            <p:cNvPr id="5123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77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 dirty="0" smtClean="0"/>
                <a:t>ERCOT Independent Review: Leander – Parmer Lane – Round Rock 138 kV Project</a:t>
              </a:r>
              <a:endParaRPr lang="en-US" altLang="en-US" sz="2400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Technical Advisory Committee (TAC)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May 29, 2014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 smtClean="0"/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en-US" sz="1800" dirty="0" smtClean="0"/>
                <a:t>Prabhu Gnanam, </a:t>
              </a:r>
              <a:r>
                <a:rPr lang="en-US" altLang="en-US" sz="1800" dirty="0"/>
                <a:t>ERCOT Transmission </a:t>
              </a:r>
              <a:r>
                <a:rPr lang="en-US" altLang="en-US" sz="1800" dirty="0" smtClean="0"/>
                <a:t>Planning</a:t>
              </a:r>
              <a:endParaRPr lang="en-US" altLang="en-US" sz="18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3402"/>
              <a:ext cx="6286500" cy="1270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2022 </a:t>
            </a:r>
            <a:r>
              <a:rPr lang="en-US" sz="2800" b="1" dirty="0"/>
              <a:t>Study Results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10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807385"/>
            <a:ext cx="851535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1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Project Background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1453"/>
            <a:ext cx="8229600" cy="5123328"/>
          </a:xfrm>
        </p:spPr>
        <p:txBody>
          <a:bodyPr/>
          <a:lstStyle/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Load in </a:t>
            </a:r>
            <a:r>
              <a:rPr lang="en-US" sz="1800" dirty="0"/>
              <a:t>western Williamson County </a:t>
            </a:r>
            <a:r>
              <a:rPr lang="en-US" sz="1800" dirty="0" smtClean="0"/>
              <a:t>(including </a:t>
            </a:r>
            <a:r>
              <a:rPr lang="en-US" sz="1800" dirty="0"/>
              <a:t>the cities of Leander and Cedar Park </a:t>
            </a:r>
            <a:r>
              <a:rPr lang="en-US" sz="1800" dirty="0" smtClean="0"/>
              <a:t>areas) served </a:t>
            </a:r>
            <a:r>
              <a:rPr lang="en-US" sz="1800" dirty="0"/>
              <a:t>in part by the Pedernales Electric Cooperative </a:t>
            </a:r>
            <a:r>
              <a:rPr lang="en-US" sz="1800" dirty="0" smtClean="0"/>
              <a:t>(PEC) -owned </a:t>
            </a:r>
            <a:r>
              <a:rPr lang="en-US" sz="1800" dirty="0"/>
              <a:t>Avery Ranch, Balcones, Blockhouse, Buttercup, Kent Street, Leander, Seward Junction, and Whitestone substations </a:t>
            </a:r>
            <a:r>
              <a:rPr lang="en-US" sz="1800" dirty="0" smtClean="0"/>
              <a:t>have </a:t>
            </a:r>
            <a:r>
              <a:rPr lang="en-US" sz="1800" dirty="0"/>
              <a:t>experienced </a:t>
            </a:r>
            <a:r>
              <a:rPr lang="en-US" sz="1800" dirty="0" smtClean="0"/>
              <a:t>significant growth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From 2002 to 2012 the summer peak load served by these substations has grown </a:t>
            </a:r>
            <a:r>
              <a:rPr lang="en-US" sz="1800" dirty="0" smtClean="0"/>
              <a:t>from </a:t>
            </a:r>
            <a:r>
              <a:rPr lang="en-US" sz="1800" dirty="0"/>
              <a:t>183.8 MW to 360.1 </a:t>
            </a:r>
            <a:r>
              <a:rPr lang="en-US" sz="1800" dirty="0" smtClean="0"/>
              <a:t>MW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PEC has forecasted these substations to serve </a:t>
            </a:r>
            <a:r>
              <a:rPr lang="en-US" sz="1800" dirty="0" smtClean="0"/>
              <a:t>575 </a:t>
            </a:r>
            <a:r>
              <a:rPr lang="en-US" sz="1800" dirty="0"/>
              <a:t>MW in </a:t>
            </a:r>
            <a:r>
              <a:rPr lang="en-US" sz="1800" dirty="0" smtClean="0"/>
              <a:t>2022</a:t>
            </a:r>
            <a:endParaRPr lang="en-US" altLang="en-US" sz="18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PEC has identified the need for two new substation to serve the load growth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One substation near </a:t>
            </a:r>
            <a:r>
              <a:rPr lang="en-US" sz="1800" dirty="0"/>
              <a:t>the intersection of Parmer Lane and Highway </a:t>
            </a:r>
            <a:r>
              <a:rPr lang="en-US" sz="1800" dirty="0" smtClean="0"/>
              <a:t>1431 (needed by 2019)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Second </a:t>
            </a:r>
            <a:r>
              <a:rPr lang="en-US" sz="1800" dirty="0"/>
              <a:t>substation </a:t>
            </a:r>
            <a:r>
              <a:rPr lang="en-US" sz="1800" dirty="0" smtClean="0"/>
              <a:t>near </a:t>
            </a:r>
            <a:r>
              <a:rPr lang="en-US" sz="1800" dirty="0"/>
              <a:t>the intersection of East Crystal Falls Parkway and Ronald Reagan </a:t>
            </a:r>
            <a:r>
              <a:rPr lang="en-US" sz="1800" dirty="0" smtClean="0"/>
              <a:t>Boulevard (needed by 2020)</a:t>
            </a:r>
            <a:endParaRPr lang="en-US" altLang="en-US" sz="18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In addition to the </a:t>
            </a:r>
            <a:r>
              <a:rPr lang="en-US" sz="1800" dirty="0" smtClean="0"/>
              <a:t>PEC need for new substation, LCRA has identified reliability criteria violations in the area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>
                    <a:lumMod val="95000"/>
                  </a:schemeClr>
                </a:solidFill>
              </a:rPr>
              <a:pPr/>
              <a:t>2</a:t>
            </a:fld>
            <a:endParaRPr lang="en-US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Picture 8" descr="ERCOT cmy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5997388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57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5623"/>
            <a:ext cx="8229600" cy="733892"/>
          </a:xfrm>
        </p:spPr>
        <p:txBody>
          <a:bodyPr>
            <a:noAutofit/>
          </a:bodyPr>
          <a:lstStyle/>
          <a:p>
            <a:r>
              <a:rPr lang="en-US" sz="2800" b="1" dirty="0"/>
              <a:t>Area Map of PEC and LCRA TSC System in Western Williamson County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3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569" y="1105694"/>
            <a:ext cx="5122862" cy="512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3362326" y="2295525"/>
            <a:ext cx="2085974" cy="1933575"/>
            <a:chOff x="3362326" y="2295525"/>
            <a:chExt cx="2085974" cy="1933575"/>
          </a:xfrm>
        </p:grpSpPr>
        <p:sp>
          <p:nvSpPr>
            <p:cNvPr id="3" name="Rectangle 2"/>
            <p:cNvSpPr/>
            <p:nvPr/>
          </p:nvSpPr>
          <p:spPr>
            <a:xfrm>
              <a:off x="3695700" y="2562225"/>
              <a:ext cx="1562100" cy="4667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General Location for New Substation 2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/>
            <p:cNvCxnSpPr>
              <a:stCxn id="3" idx="0"/>
            </p:cNvCxnSpPr>
            <p:nvPr/>
          </p:nvCxnSpPr>
          <p:spPr>
            <a:xfrm flipH="1" flipV="1">
              <a:off x="3362326" y="2295525"/>
              <a:ext cx="1114424" cy="26670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3938587" y="3810000"/>
              <a:ext cx="1509713" cy="419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General Location for New Substation </a:t>
              </a:r>
              <a:r>
                <a:rPr lang="en-US" sz="1100" dirty="0" smtClean="0">
                  <a:solidFill>
                    <a:schemeClr val="tx1"/>
                  </a:solidFill>
                </a:rPr>
                <a:t>1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7" idx="0"/>
            </p:cNvCxnSpPr>
            <p:nvPr/>
          </p:nvCxnSpPr>
          <p:spPr>
            <a:xfrm flipH="1" flipV="1">
              <a:off x="3867151" y="3524250"/>
              <a:ext cx="826293" cy="28575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620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Project </a:t>
            </a:r>
            <a:r>
              <a:rPr lang="en-US" sz="2800" b="1" dirty="0" smtClean="0"/>
              <a:t>Evaluation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5003"/>
            <a:ext cx="8229600" cy="5123328"/>
          </a:xfrm>
        </p:spPr>
        <p:txBody>
          <a:bodyPr/>
          <a:lstStyle/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New Parmer Substation is needed </a:t>
            </a:r>
            <a:r>
              <a:rPr lang="en-US" sz="1800" dirty="0" smtClean="0"/>
              <a:t>to meet PEC load growth by </a:t>
            </a:r>
            <a:r>
              <a:rPr lang="en-US" sz="1800" dirty="0"/>
              <a:t>2019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No </a:t>
            </a:r>
            <a:r>
              <a:rPr lang="en-US" sz="1800" dirty="0"/>
              <a:t>reliability issues were identified in </a:t>
            </a:r>
            <a:r>
              <a:rPr lang="en-US" sz="1800" dirty="0" smtClean="0"/>
              <a:t>2019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Both </a:t>
            </a:r>
            <a:r>
              <a:rPr lang="en-US" sz="1800" dirty="0"/>
              <a:t>thermal overloads and low voltages were observed in </a:t>
            </a:r>
            <a:r>
              <a:rPr lang="en-US" sz="1800" dirty="0" smtClean="0"/>
              <a:t>2022 (With G-1 condition: Loss of Ferguson Unit)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457200" lvl="1" indent="0">
              <a:spcAft>
                <a:spcPts val="600"/>
              </a:spcAft>
              <a:buNone/>
            </a:pPr>
            <a:endParaRPr lang="en-US" sz="1800" dirty="0" smtClean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Thirteen </a:t>
            </a:r>
            <a:r>
              <a:rPr lang="en-US" sz="1800" dirty="0"/>
              <a:t>options were evaluated, all the options connect via the new Parmer Substation.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4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971183"/>
              </p:ext>
            </p:extLst>
          </p:nvPr>
        </p:nvGraphicFramePr>
        <p:xfrm>
          <a:off x="1047748" y="2647612"/>
          <a:ext cx="7239004" cy="1153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54"/>
                <a:gridCol w="2838447"/>
                <a:gridCol w="2019303"/>
              </a:tblGrid>
              <a:tr h="3442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Branch</a:t>
                      </a:r>
                      <a:endParaRPr lang="en-US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Contingency</a:t>
                      </a:r>
                      <a:endParaRPr lang="en-US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Loading in 2022</a:t>
                      </a:r>
                      <a:endParaRPr lang="en-US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7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600" baseline="0" dirty="0" smtClean="0">
                          <a:effectLst/>
                          <a:latin typeface="Times New Roman"/>
                          <a:ea typeface="Calibri"/>
                        </a:rPr>
                        <a:t>Lago Vista – Nameless 138 kV</a:t>
                      </a:r>
                      <a:endParaRPr lang="en-US" sz="1400" baseline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Times New Roman"/>
                          <a:ea typeface="Calibri"/>
                        </a:rPr>
                        <a:t>Whitestone – Buttercup 138 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</a:rPr>
                        <a:t>kV</a:t>
                      </a:r>
                      <a:endParaRPr lang="en-US" sz="1400" baseline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600" baseline="0" dirty="0" smtClean="0">
                          <a:effectLst/>
                          <a:latin typeface="Times New Roman"/>
                          <a:ea typeface="Calibri"/>
                        </a:rPr>
                        <a:t>106.7%</a:t>
                      </a:r>
                      <a:endParaRPr lang="en-US" sz="1400" baseline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61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</a:rPr>
                        <a:t>Hutto – Round Rock NE 138 kV ckt 2</a:t>
                      </a:r>
                      <a:endParaRPr lang="en-US" sz="1400" baseline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</a:rPr>
                        <a:t>Techridge – Howard Lane 138 kV</a:t>
                      </a:r>
                      <a:endParaRPr lang="en-US" sz="1400" baseline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</a:rPr>
                        <a:t>103.4%</a:t>
                      </a:r>
                      <a:endParaRPr lang="en-US" sz="1400" baseline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665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/>
              <a:t>ERCOT </a:t>
            </a:r>
            <a:r>
              <a:rPr lang="en-US" altLang="en-US" sz="2800" b="1" dirty="0" smtClean="0"/>
              <a:t>Recommendation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en-US" sz="1800" b="1" dirty="0"/>
              <a:t>ERCOT will seek Board of Director endorsement of the following project (Option # </a:t>
            </a:r>
            <a:r>
              <a:rPr lang="en-US" altLang="en-US" sz="1800" b="1" dirty="0" smtClean="0"/>
              <a:t>11) </a:t>
            </a:r>
            <a:r>
              <a:rPr lang="en-US" altLang="en-US" sz="1800" b="1" dirty="0"/>
              <a:t>as the best option to address both the </a:t>
            </a:r>
            <a:r>
              <a:rPr lang="en-US" altLang="en-US" sz="1800" b="1" dirty="0" smtClean="0"/>
              <a:t>load growth and </a:t>
            </a:r>
            <a:r>
              <a:rPr lang="en-US" altLang="en-US" sz="1800" b="1" dirty="0"/>
              <a:t>reliability needs </a:t>
            </a:r>
            <a:r>
              <a:rPr lang="en-US" altLang="en-US" sz="1800" b="1" dirty="0" smtClean="0"/>
              <a:t>in </a:t>
            </a:r>
            <a:r>
              <a:rPr lang="en-US" altLang="en-US" sz="1800" b="1" dirty="0"/>
              <a:t>the </a:t>
            </a:r>
            <a:r>
              <a:rPr lang="en-US" sz="1800" b="1" dirty="0"/>
              <a:t>western Williamson </a:t>
            </a:r>
            <a:r>
              <a:rPr lang="en-US" sz="1800" b="1" dirty="0" smtClean="0"/>
              <a:t>County</a:t>
            </a:r>
            <a:r>
              <a:rPr lang="en-US" altLang="en-US" sz="1800" b="1" dirty="0" smtClean="0"/>
              <a:t>: </a:t>
            </a:r>
            <a:endParaRPr lang="en-US" sz="14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Construct a new </a:t>
            </a:r>
            <a:r>
              <a:rPr lang="en-US" sz="1800" dirty="0" smtClean="0"/>
              <a:t>Parmer 138 kV Substation</a:t>
            </a:r>
            <a:endParaRPr lang="en-US" sz="18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Construct a new </a:t>
            </a:r>
            <a:r>
              <a:rPr lang="en-US" sz="1800" dirty="0"/>
              <a:t>138-kV </a:t>
            </a:r>
            <a:r>
              <a:rPr lang="en-US" sz="1800" dirty="0" smtClean="0"/>
              <a:t>single circuit line on a double-circuit </a:t>
            </a:r>
            <a:r>
              <a:rPr lang="en-US" sz="1800" dirty="0"/>
              <a:t>capable </a:t>
            </a:r>
            <a:r>
              <a:rPr lang="en-US" sz="1800" dirty="0" smtClean="0"/>
              <a:t>transmission structure </a:t>
            </a:r>
            <a:r>
              <a:rPr lang="en-US" sz="1800" dirty="0"/>
              <a:t>(approximately </a:t>
            </a:r>
            <a:r>
              <a:rPr lang="en-US" sz="1800" dirty="0" smtClean="0"/>
              <a:t>12.6 </a:t>
            </a:r>
            <a:r>
              <a:rPr lang="en-US" sz="1800" dirty="0"/>
              <a:t>miles) </a:t>
            </a:r>
            <a:r>
              <a:rPr lang="en-US" sz="1800" dirty="0" smtClean="0"/>
              <a:t>that </a:t>
            </a:r>
            <a:r>
              <a:rPr lang="en-US" sz="1800" dirty="0"/>
              <a:t>connects the existing Leander and Round Rock substations to the new Parmer Substation </a:t>
            </a:r>
            <a:r>
              <a:rPr lang="en-US" sz="1800" dirty="0" smtClean="0"/>
              <a:t>with an </a:t>
            </a:r>
            <a:r>
              <a:rPr lang="en-US" sz="1800" dirty="0"/>
              <a:t>emergency </a:t>
            </a:r>
            <a:r>
              <a:rPr lang="en-US" sz="1800" dirty="0" smtClean="0"/>
              <a:t>rating of at least 446 MVA</a:t>
            </a:r>
            <a:endParaRPr lang="en-US" sz="18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Add </a:t>
            </a:r>
            <a:r>
              <a:rPr lang="en-US" sz="1800" dirty="0"/>
              <a:t>terminal equipment at the existing Leander and Round Rock substations for the new transmission line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Upgrade the 138-kV bus at the Leander Substation</a:t>
            </a:r>
          </a:p>
          <a:p>
            <a:pPr lvl="2">
              <a:spcAft>
                <a:spcPts val="600"/>
              </a:spcAft>
            </a:pPr>
            <a:endParaRPr lang="en-US" sz="1800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The </a:t>
            </a:r>
            <a:r>
              <a:rPr lang="en-US" sz="1800" dirty="0" smtClean="0"/>
              <a:t>cost estimate is </a:t>
            </a:r>
            <a:r>
              <a:rPr lang="en-US" sz="1800" dirty="0"/>
              <a:t>$</a:t>
            </a:r>
            <a:r>
              <a:rPr lang="en-US" sz="1800" dirty="0" smtClean="0"/>
              <a:t>50.96 million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5</a:t>
            </a:fld>
            <a:endParaRPr lang="en-US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5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7250" y="1630363"/>
            <a:ext cx="3635375" cy="3635375"/>
          </a:xfrm>
        </p:spPr>
      </p:pic>
    </p:spTree>
    <p:extLst>
      <p:ext uri="{BB962C8B-B14F-4D97-AF65-F5344CB8AC3E}">
        <p14:creationId xmlns:p14="http://schemas.microsoft.com/office/powerpoint/2010/main" val="41032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 smtClean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 smtClean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 smtClean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 smtClean="0"/>
          </a:p>
          <a:p>
            <a:pPr marL="285750" lvl="1">
              <a:spcAft>
                <a:spcPts val="600"/>
              </a:spcAft>
              <a:buFont typeface="Wingdings" pitchFamily="2" charset="2"/>
              <a:buChar char="§"/>
            </a:pPr>
            <a:endParaRPr lang="en-US" sz="1800" dirty="0"/>
          </a:p>
          <a:p>
            <a:pPr marL="0" lvl="1" indent="0">
              <a:spcAft>
                <a:spcPts val="600"/>
              </a:spcAft>
              <a:buNone/>
            </a:pPr>
            <a:r>
              <a:rPr lang="en-US" sz="3200" b="1" dirty="0" smtClean="0"/>
              <a:t>APPENDIX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7</a:t>
            </a:fld>
            <a:endParaRPr lang="en-US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06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Project Options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Thirteen </a:t>
            </a:r>
            <a:r>
              <a:rPr lang="en-US" sz="1800" dirty="0"/>
              <a:t>options were </a:t>
            </a:r>
            <a:r>
              <a:rPr lang="en-US" sz="1800" dirty="0" smtClean="0"/>
              <a:t>evaluated, all the options connect via the new Parmer Substation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8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360589"/>
              </p:ext>
            </p:extLst>
          </p:nvPr>
        </p:nvGraphicFramePr>
        <p:xfrm>
          <a:off x="1200150" y="1733554"/>
          <a:ext cx="6781800" cy="4368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450"/>
                <a:gridCol w="1695450"/>
                <a:gridCol w="1695450"/>
                <a:gridCol w="1695450"/>
              </a:tblGrid>
              <a:tr h="4691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Option</a:t>
                      </a:r>
                      <a:endParaRPr lang="en-US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From</a:t>
                      </a:r>
                      <a:endParaRPr lang="en-US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To</a:t>
                      </a:r>
                      <a:endParaRPr lang="en-US" sz="1200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Estimated Cost ($million)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Chief Brady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Whitestone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62.30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Chief Brady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Avery Ranch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60.90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Chief Brady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Jollyville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63.60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Avery Ranch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Seward Junction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54.00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Jollyville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Seward Junction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56.80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Round Rock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Seward Junction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61.90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72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Avery Ranch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43.10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Jollyville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46.20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Chandler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54.40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Round Rock 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77.50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Round Rock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51.00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Chief Brady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63.70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7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Westinghouse South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196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Leander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52.40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6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2019 Study Results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smtClean="0">
                <a:solidFill>
                  <a:schemeClr val="bg1"/>
                </a:solidFill>
              </a:rPr>
              <a:pPr/>
              <a:t>9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795338"/>
            <a:ext cx="809625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64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CEAE3A-0A86-42ED-B2A4-432B975BBAC3}">
  <ds:schemaRefs>
    <ds:schemaRef ds:uri="http://schemas.microsoft.com/office/infopath/2007/PartnerControls"/>
    <ds:schemaRef ds:uri="http://purl.org/dc/elements/1.1/"/>
    <ds:schemaRef ds:uri="http://www.w3.org/XML/1998/namespace"/>
    <ds:schemaRef ds:uri="c34af464-7aa1-4edd-9be4-83dffc1cb926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12752</TotalTime>
  <Words>519</Words>
  <Application>Microsoft Office PowerPoint</Application>
  <PresentationFormat>On-screen Show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Office Theme</vt:lpstr>
      <vt:lpstr>1_Custom Design</vt:lpstr>
      <vt:lpstr>2_Custom Design</vt:lpstr>
      <vt:lpstr>Custom Design</vt:lpstr>
      <vt:lpstr>PowerPoint Presentation</vt:lpstr>
      <vt:lpstr>Project Background</vt:lpstr>
      <vt:lpstr>Area Map of PEC and LCRA TSC System in Western Williamson County</vt:lpstr>
      <vt:lpstr>Project Evaluation</vt:lpstr>
      <vt:lpstr>ERCOT Recommendation</vt:lpstr>
      <vt:lpstr>PowerPoint Presentation</vt:lpstr>
      <vt:lpstr>PowerPoint Presentation</vt:lpstr>
      <vt:lpstr>Project Options</vt:lpstr>
      <vt:lpstr>2019 Study Results</vt:lpstr>
      <vt:lpstr>2022 Study 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Kang, Sun Wook</dc:creator>
  <cp:lastModifiedBy>Gnanam, Prabhu</cp:lastModifiedBy>
  <cp:revision>634</cp:revision>
  <cp:lastPrinted>2013-12-06T18:45:41Z</cp:lastPrinted>
  <dcterms:created xsi:type="dcterms:W3CDTF">2010-04-12T23:12:02Z</dcterms:created>
  <dcterms:modified xsi:type="dcterms:W3CDTF">2014-05-22T21:26:48Z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