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2"/>
  </p:notesMasterIdLst>
  <p:handoutMasterIdLst>
    <p:handoutMasterId r:id="rId13"/>
  </p:handoutMasterIdLst>
  <p:sldIdLst>
    <p:sldId id="395" r:id="rId6"/>
    <p:sldId id="403" r:id="rId7"/>
    <p:sldId id="404" r:id="rId8"/>
    <p:sldId id="400" r:id="rId9"/>
    <p:sldId id="406" r:id="rId10"/>
    <p:sldId id="401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73"/>
    <a:srgbClr val="005386"/>
    <a:srgbClr val="00385E"/>
    <a:srgbClr val="55BAB7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08" d="100"/>
          <a:sy n="108" d="100"/>
        </p:scale>
        <p:origin x="-78" y="-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000" b="1" cap="all" dirty="0"/>
          </a:p>
        </p:txBody>
      </p:sp>
    </p:spTree>
    <p:extLst>
      <p:ext uri="{BB962C8B-B14F-4D97-AF65-F5344CB8AC3E}">
        <p14:creationId xmlns:p14="http://schemas.microsoft.com/office/powerpoint/2010/main" val="286384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10/23/2013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110308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497" r:id="rId8"/>
    <p:sldLayoutId id="2147493498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66926-D824-4DA7-81D0-FFA84EA46C11}" type="datetime1">
              <a:rPr lang="en-US" smtClean="0"/>
              <a:t>5/28/2014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343650" cy="1905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John Dumas</a:t>
            </a:r>
          </a:p>
          <a:p>
            <a:pPr eaLnBrk="1" hangingPunct="1"/>
            <a:r>
              <a:rPr lang="en-US" sz="1800" dirty="0" smtClean="0"/>
              <a:t>Director of Wholesale Market Operations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TAC</a:t>
            </a:r>
          </a:p>
          <a:p>
            <a:pPr eaLnBrk="1" hangingPunct="1"/>
            <a:r>
              <a:rPr lang="en-US" sz="1800" dirty="0" smtClean="0"/>
              <a:t>May 29, 2014</a:t>
            </a:r>
          </a:p>
        </p:txBody>
      </p:sp>
      <p:sp>
        <p:nvSpPr>
          <p:cNvPr id="5123" name="Title 1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6477000" cy="1752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Mu and </a:t>
            </a:r>
            <a:r>
              <a:rPr lang="en-US" b="1" dirty="0" smtClean="0"/>
              <a:t>Sigma Posting </a:t>
            </a:r>
            <a:r>
              <a:rPr lang="en-US" b="1" dirty="0"/>
              <a:t>Calendar </a:t>
            </a:r>
            <a:r>
              <a:rPr lang="en-US" b="1" dirty="0" smtClean="0"/>
              <a:t>and Updated Values</a:t>
            </a:r>
          </a:p>
        </p:txBody>
      </p:sp>
    </p:spTree>
    <p:extLst>
      <p:ext uri="{BB962C8B-B14F-4D97-AF65-F5344CB8AC3E}">
        <p14:creationId xmlns:p14="http://schemas.microsoft.com/office/powerpoint/2010/main" val="23534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and Sigma Posting Calendar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9663" y="761868"/>
            <a:ext cx="8320992" cy="286232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Values are posted 9 months prior to being used by SCED (e.g. Summer 2015 posted Sep-2014 and used on Jun-2015)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Based </a:t>
            </a:r>
            <a:r>
              <a:rPr lang="en-US" dirty="0">
                <a:solidFill>
                  <a:srgbClr val="FF0000"/>
                </a:solidFill>
              </a:rPr>
              <a:t>on the decision not to change the values until after one year of </a:t>
            </a:r>
            <a:r>
              <a:rPr lang="en-US" dirty="0" smtClean="0">
                <a:solidFill>
                  <a:srgbClr val="FF0000"/>
                </a:solidFill>
              </a:rPr>
              <a:t>Go-Live, through Spring of 2015 the values used will be based on values published in the white paper and will not have the latest changes applied.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All data will be refreshed for the June -2015 period.  This means that the historical data will be recomputed  using current methodology and data from nodal go live.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" y="4166465"/>
            <a:ext cx="86010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45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to be used in Mu and Sigma calculations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763588"/>
            <a:ext cx="4524375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40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Mu and Sigma Values (</a:t>
            </a:r>
            <a:r>
              <a:rPr lang="en-US" dirty="0" smtClean="0">
                <a:solidFill>
                  <a:srgbClr val="FF0000"/>
                </a:solidFill>
              </a:rPr>
              <a:t>INFORMATION ONLY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9664" y="1343607"/>
            <a:ext cx="2606132" cy="393954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FOR INFORMATION PURPOSES ONLY! 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Values  will not be used  at go live but will be used in determining future updated values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Calculated the values of the different seasons using the new methodology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Used data from 12/2010 through 2/28/2014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Final values will be posted by 20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day after each season (e.g. Summer 2015 by  9/20/2014)</a:t>
            </a:r>
          </a:p>
          <a:p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739" y="970383"/>
            <a:ext cx="5318371" cy="504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9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Mu and Sigma Values (</a:t>
            </a:r>
            <a:r>
              <a:rPr lang="en-US" dirty="0" smtClean="0">
                <a:solidFill>
                  <a:srgbClr val="FF0000"/>
                </a:solidFill>
              </a:rPr>
              <a:t>INFORMATION ONLY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5606" y="773204"/>
            <a:ext cx="7588679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Comparison of current values to recalculated values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840" y="1147665"/>
            <a:ext cx="6435535" cy="505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8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Mu and Sigma will </a:t>
            </a:r>
            <a:r>
              <a:rPr lang="en-US" sz="2400" dirty="0"/>
              <a:t>not </a:t>
            </a:r>
            <a:r>
              <a:rPr lang="en-US" sz="2400" dirty="0" smtClean="0"/>
              <a:t>change until Summer 2015 </a:t>
            </a:r>
            <a:r>
              <a:rPr lang="en-US" sz="2400" dirty="0"/>
              <a:t>due to less than 1 year since Go Live</a:t>
            </a:r>
          </a:p>
          <a:p>
            <a:endParaRPr lang="en-US" sz="2400" dirty="0" smtClean="0"/>
          </a:p>
          <a:p>
            <a:r>
              <a:rPr lang="en-US" sz="2400" dirty="0" smtClean="0"/>
              <a:t>Revised methodology used in calculating Mu and Sigma for ORDC from Summer 2015</a:t>
            </a:r>
          </a:p>
          <a:p>
            <a:endParaRPr lang="en-US" sz="2400" dirty="0"/>
          </a:p>
          <a:p>
            <a:r>
              <a:rPr lang="en-US" sz="2400" dirty="0" smtClean="0"/>
              <a:t>The Summer 2015 (effective 6/1/2015) values will be updated and posted by 9/20/2014</a:t>
            </a:r>
          </a:p>
          <a:p>
            <a:endParaRPr lang="en-US" sz="2400" dirty="0" smtClean="0"/>
          </a:p>
          <a:p>
            <a:r>
              <a:rPr lang="en-US" sz="2400" dirty="0" smtClean="0"/>
              <a:t>The revised Fall values for Fall 2015 (effective 9/1/2015) will be updated </a:t>
            </a:r>
            <a:r>
              <a:rPr lang="en-US" sz="2400" dirty="0"/>
              <a:t>and posted by </a:t>
            </a:r>
            <a:r>
              <a:rPr lang="en-US" sz="2400" dirty="0" smtClean="0"/>
              <a:t>December 20, 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77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c34af464-7aa1-4edd-9be4-83dffc1cb926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10036</TotalTime>
  <Words>282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Mu and Sigma Posting Calendar and Updated Values</vt:lpstr>
      <vt:lpstr>Mu and Sigma Posting Calendar</vt:lpstr>
      <vt:lpstr>Data to be used in Mu and Sigma calculations</vt:lpstr>
      <vt:lpstr>Updated Mu and Sigma Values (INFORMATION ONLY )</vt:lpstr>
      <vt:lpstr>Updated Mu and Sigma Values (INFORMATION ONLY)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Albracht, Brittney</cp:lastModifiedBy>
  <cp:revision>316</cp:revision>
  <cp:lastPrinted>2013-09-06T15:28:51Z</cp:lastPrinted>
  <dcterms:created xsi:type="dcterms:W3CDTF">2010-04-12T23:12:02Z</dcterms:created>
  <dcterms:modified xsi:type="dcterms:W3CDTF">2014-05-28T20:24:52Z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