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6" r:id="rId2"/>
    <p:sldId id="259" r:id="rId3"/>
    <p:sldId id="258" r:id="rId4"/>
    <p:sldId id="260"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9841" autoAdjust="0"/>
  </p:normalViewPr>
  <p:slideViewPr>
    <p:cSldViewPr snapToGrid="0" snapToObjects="1">
      <p:cViewPr>
        <p:scale>
          <a:sx n="145" d="100"/>
          <a:sy n="145" d="100"/>
        </p:scale>
        <p:origin x="-7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1CE6B8-2F64-4F48-B174-496BE2E80289}" type="datetimeFigureOut">
              <a:rPr lang="en-US" smtClean="0"/>
              <a:t>5/28/2014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2FFF69-2078-4644-8F6D-F4394CCA2371}" type="slidenum">
              <a:rPr lang="en-US" smtClean="0"/>
              <a:t>‹#›</a:t>
            </a:fld>
            <a:endParaRPr lang="en-US"/>
          </a:p>
        </p:txBody>
      </p:sp>
    </p:spTree>
    <p:extLst>
      <p:ext uri="{BB962C8B-B14F-4D97-AF65-F5344CB8AC3E}">
        <p14:creationId xmlns:p14="http://schemas.microsoft.com/office/powerpoint/2010/main" val="106386154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589 implementation- </a:t>
            </a:r>
          </a:p>
          <a:p>
            <a:r>
              <a:rPr lang="en-US" dirty="0" smtClean="0"/>
              <a:t>-removed option of</a:t>
            </a:r>
            <a:r>
              <a:rPr lang="en-US" baseline="0" dirty="0" smtClean="0"/>
              <a:t> sending a market notice for </a:t>
            </a:r>
            <a:r>
              <a:rPr lang="en-US" dirty="0" smtClean="0"/>
              <a:t>replacement</a:t>
            </a:r>
            <a:r>
              <a:rPr lang="en-US" baseline="0" dirty="0" smtClean="0"/>
              <a:t> of AS  related to the </a:t>
            </a:r>
            <a:r>
              <a:rPr lang="en-US" baseline="0" dirty="0" err="1" smtClean="0"/>
              <a:t>undeliverability</a:t>
            </a:r>
            <a:r>
              <a:rPr lang="en-US" baseline="0" dirty="0" smtClean="0"/>
              <a:t> or failure to provide </a:t>
            </a:r>
          </a:p>
          <a:p>
            <a:r>
              <a:rPr lang="en-US" sz="1200" kern="1200" dirty="0" smtClean="0">
                <a:solidFill>
                  <a:schemeClr val="tx1"/>
                </a:solidFill>
                <a:latin typeface="+mn-lt"/>
                <a:ea typeface="+mn-ea"/>
                <a:cs typeface="+mn-cs"/>
              </a:rPr>
              <a:t>-add language to the Supplemental Ancillary Services Market (SASM) timeline to allow Qualified Scheduling Entities (QSEs) to submit Ancillary Service Offers after notification of the need to run a SASM.  </a:t>
            </a: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GATF</a:t>
            </a:r>
          </a:p>
          <a:p>
            <a:r>
              <a:rPr lang="en-US" sz="1200" kern="1200" dirty="0" smtClean="0">
                <a:solidFill>
                  <a:schemeClr val="tx1"/>
                </a:solidFill>
                <a:latin typeface="+mn-lt"/>
                <a:ea typeface="+mn-ea"/>
                <a:cs typeface="+mn-cs"/>
              </a:rPr>
              <a:t>Changes to ERS: awaiting ERCOT Draft NPRR  - -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1) ERCOT wants more flexibility in coming up with the ERS load forecast - estimate to account for proposed modifications to the program including expense limit. --  Some concern about whether this is too unbounded and may need review.</a:t>
            </a:r>
          </a:p>
          <a:p>
            <a:r>
              <a:rPr lang="en-US" sz="1200" kern="1200" dirty="0" smtClean="0">
                <a:solidFill>
                  <a:schemeClr val="tx1"/>
                </a:solidFill>
                <a:latin typeface="+mn-lt"/>
                <a:ea typeface="+mn-ea"/>
                <a:cs typeface="+mn-cs"/>
              </a:rPr>
              <a:t>2) What happens when there is a call for ERS and how does that influence load forecast?  ERCOT still wanting to come up with an analysis and proposal later this year (before September). (This is the crux of the assignment from WMS).    (No protocol needed) Adding Load providing RRS to that analysis.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Energy Efficiency : ERCOT Proposal   - Include the line item back into the CDR.  There is a chance that EIA data could be included for the next CDR, though ERCOT is concerned about double dipping by removing Energy Efficiency forecasts from the  load forecast</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Distributed Generation: ERCOT doing more analysis on how to handle the DG, currently they would prefer to keep it embedded in the load forecast.</a:t>
            </a:r>
          </a:p>
          <a:p>
            <a:r>
              <a:rPr lang="en-US" sz="1200" kern="1200" dirty="0" smtClean="0">
                <a:solidFill>
                  <a:schemeClr val="tx1"/>
                </a:solidFill>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D52FFF69-2078-4644-8F6D-F4394CCA2371}" type="slidenum">
              <a:rPr lang="en-US" smtClean="0"/>
              <a:t>3</a:t>
            </a:fld>
            <a:endParaRPr lang="en-US"/>
          </a:p>
        </p:txBody>
      </p:sp>
    </p:spTree>
    <p:extLst>
      <p:ext uri="{BB962C8B-B14F-4D97-AF65-F5344CB8AC3E}">
        <p14:creationId xmlns:p14="http://schemas.microsoft.com/office/powerpoint/2010/main" val="37654725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Post ORDC we could reach</a:t>
            </a:r>
            <a:r>
              <a:rPr lang="en-US" baseline="0" dirty="0" smtClean="0"/>
              <a:t> the upper bands of the</a:t>
            </a:r>
            <a:r>
              <a:rPr lang="en-US" dirty="0" smtClean="0"/>
              <a:t> PBPC and</a:t>
            </a:r>
            <a:r>
              <a:rPr lang="en-US" baseline="0" dirty="0" smtClean="0"/>
              <a:t> then release the RRS HASL and see a price reversal due to n</a:t>
            </a:r>
            <a:r>
              <a:rPr lang="en-US" dirty="0" smtClean="0"/>
              <a:t>o</a:t>
            </a:r>
            <a:r>
              <a:rPr lang="en-US" baseline="0" dirty="0" smtClean="0"/>
              <a:t> AS floor for RRS</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Responsive Reserve for capacity: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capacity may be released, under any of the following conditions::</a:t>
            </a:r>
          </a:p>
          <a:p>
            <a:pPr lvl="0"/>
            <a:r>
              <a:rPr lang="en-US" sz="1200" kern="1200" dirty="0" smtClean="0">
                <a:solidFill>
                  <a:schemeClr val="tx1"/>
                </a:solidFill>
                <a:effectLst/>
                <a:latin typeface="+mn-lt"/>
                <a:ea typeface="+mn-ea"/>
                <a:cs typeface="+mn-cs"/>
              </a:rPr>
              <a:t>When HASL – (Gen + 5 minute load ramp)  &lt; =200 MW, deploy 500MWs of the available RRS capacity from Generation and Controllable Load Resources (CLRs) after all the available Non-Spin has been deployed;</a:t>
            </a:r>
          </a:p>
          <a:p>
            <a:pPr lvl="0"/>
            <a:r>
              <a:rPr lang="en-US" sz="1200" kern="1200" dirty="0" smtClean="0">
                <a:solidFill>
                  <a:schemeClr val="tx1"/>
                </a:solidFill>
                <a:effectLst/>
                <a:latin typeface="+mn-lt"/>
                <a:ea typeface="+mn-ea"/>
                <a:cs typeface="+mn-cs"/>
              </a:rPr>
              <a:t> When PRC &lt;= 2000 MW release all remaining RRS capacity from Generation and Controllable Load Resources (CLRs) after all the available Non-Spin has been deployed;</a:t>
            </a:r>
          </a:p>
          <a:p>
            <a:pPr lvl="0"/>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latin typeface="+mn-lt"/>
                <a:ea typeface="+mn-ea"/>
                <a:cs typeface="+mn-cs"/>
              </a:rPr>
              <a:t> ERCOT indicated that they were going to revise the document again and move the RRS release to a separate Business Practice document.  They are going to have to design changes to the ERCOT Operator displays to help them assess if they have adequate reserves which are primary frequency responsive.  One of the concerns expressed was that some of the price reversal could be caused by extending unoffered MW at the SWOC instead of extending the curve at the last price offered.  Another issue which causes price reversal is the requirement to offer </a:t>
            </a:r>
            <a:r>
              <a:rPr lang="en-US" sz="1200" kern="1200" dirty="0" err="1" smtClean="0">
                <a:solidFill>
                  <a:schemeClr val="tx1"/>
                </a:solidFill>
                <a:latin typeface="+mn-lt"/>
                <a:ea typeface="+mn-ea"/>
                <a:cs typeface="+mn-cs"/>
              </a:rPr>
              <a:t>Reg</a:t>
            </a:r>
            <a:r>
              <a:rPr lang="en-US" sz="1200" kern="1200" dirty="0" smtClean="0">
                <a:solidFill>
                  <a:schemeClr val="tx1"/>
                </a:solidFill>
                <a:latin typeface="+mn-lt"/>
                <a:ea typeface="+mn-ea"/>
                <a:cs typeface="+mn-cs"/>
              </a:rPr>
              <a:t> Up and RRS capacity at SWOC which will go away on June 1.  The concern I see from a reliability perspective is in releasing more MW than the 500 MW of NS that was moved to RRS.  Bottom line, QMWG is still working on it.  Waiting on the new revisions from ERCOT.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ERCOT may deploy Non-Spin, which has not been deployed as part of a standing On-Line Non-Spin deployment, under the following conditions:</a:t>
            </a:r>
          </a:p>
          <a:p>
            <a:pPr lvl="0"/>
            <a:r>
              <a:rPr lang="en-US" sz="1200" kern="1200" dirty="0" smtClean="0">
                <a:solidFill>
                  <a:schemeClr val="tx1"/>
                </a:solidFill>
                <a:effectLst/>
                <a:latin typeface="+mn-lt"/>
                <a:ea typeface="+mn-ea"/>
                <a:cs typeface="+mn-cs"/>
              </a:rPr>
              <a:t>When (HASL –Gen) – (30-minute load ramp) &lt; 0 MW, deploy the available Non-Spin capacity.</a:t>
            </a:r>
          </a:p>
          <a:p>
            <a:r>
              <a:rPr lang="en-US" sz="1200" kern="1200" dirty="0" smtClean="0">
                <a:solidFill>
                  <a:schemeClr val="tx1"/>
                </a:solidFill>
                <a:effectLst/>
                <a:latin typeface="+mn-lt"/>
                <a:ea typeface="+mn-ea"/>
                <a:cs typeface="+mn-cs"/>
              </a:rPr>
              <a:t>When PRC &lt; 2500 MW deploy all of the available Non-Spin capacity</a:t>
            </a:r>
            <a:r>
              <a:rPr lang="en-US" dirty="0" smtClean="0">
                <a:effectLst/>
              </a:rPr>
              <a:t> </a:t>
            </a:r>
            <a:endParaRPr lang="en-US" dirty="0"/>
          </a:p>
        </p:txBody>
      </p:sp>
      <p:sp>
        <p:nvSpPr>
          <p:cNvPr id="4" name="Slide Number Placeholder 3"/>
          <p:cNvSpPr>
            <a:spLocks noGrp="1"/>
          </p:cNvSpPr>
          <p:nvPr>
            <p:ph type="sldNum" sz="quarter" idx="10"/>
          </p:nvPr>
        </p:nvSpPr>
        <p:spPr/>
        <p:txBody>
          <a:bodyPr/>
          <a:lstStyle/>
          <a:p>
            <a:fld id="{D52FFF69-2078-4644-8F6D-F4394CCA2371}" type="slidenum">
              <a:rPr lang="en-US" smtClean="0"/>
              <a:t>4</a:t>
            </a:fld>
            <a:endParaRPr lang="en-US"/>
          </a:p>
        </p:txBody>
      </p:sp>
    </p:spTree>
    <p:extLst>
      <p:ext uri="{BB962C8B-B14F-4D97-AF65-F5344CB8AC3E}">
        <p14:creationId xmlns:p14="http://schemas.microsoft.com/office/powerpoint/2010/main" val="19039096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35043834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665739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1565827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6463161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624282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6960295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27901326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328916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1162925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551152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E4CB44-72A2-7846-A430-9D24DAE912B2}" type="datetimeFigureOut">
              <a:rPr lang="en-US" smtClean="0"/>
              <a:t>5/28/2014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393A830-CC28-9E48-9E48-A64A18D0B7D8}" type="slidenum">
              <a:rPr lang="en-US" smtClean="0"/>
              <a:t>‹#›</a:t>
            </a:fld>
            <a:endParaRPr lang="en-US" dirty="0"/>
          </a:p>
        </p:txBody>
      </p:sp>
    </p:spTree>
    <p:extLst>
      <p:ext uri="{BB962C8B-B14F-4D97-AF65-F5344CB8AC3E}">
        <p14:creationId xmlns:p14="http://schemas.microsoft.com/office/powerpoint/2010/main" val="4054074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E4CB44-72A2-7846-A430-9D24DAE912B2}" type="datetimeFigureOut">
              <a:rPr lang="en-US" smtClean="0"/>
              <a:t>5/28/2014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393A830-CC28-9E48-9E48-A64A18D0B7D8}" type="slidenum">
              <a:rPr lang="en-US" smtClean="0"/>
              <a:t>‹#›</a:t>
            </a:fld>
            <a:endParaRPr lang="en-US" dirty="0"/>
          </a:p>
        </p:txBody>
      </p:sp>
    </p:spTree>
    <p:extLst>
      <p:ext uri="{BB962C8B-B14F-4D97-AF65-F5344CB8AC3E}">
        <p14:creationId xmlns:p14="http://schemas.microsoft.com/office/powerpoint/2010/main" val="11791799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Wholesale Market Subcommittee Update</a:t>
            </a:r>
            <a:endParaRPr lang="en-US" dirty="0"/>
          </a:p>
        </p:txBody>
      </p:sp>
      <p:sp>
        <p:nvSpPr>
          <p:cNvPr id="3" name="Subtitle 2"/>
          <p:cNvSpPr>
            <a:spLocks noGrp="1"/>
          </p:cNvSpPr>
          <p:nvPr>
            <p:ph type="subTitle" idx="1"/>
          </p:nvPr>
        </p:nvSpPr>
        <p:spPr>
          <a:xfrm>
            <a:off x="1371600" y="3886200"/>
            <a:ext cx="3051503" cy="1752600"/>
          </a:xfrm>
        </p:spPr>
        <p:txBody>
          <a:bodyPr>
            <a:normAutofit/>
          </a:bodyPr>
          <a:lstStyle/>
          <a:p>
            <a:pPr algn="l"/>
            <a:r>
              <a:rPr lang="en-US" sz="2000" dirty="0" smtClean="0"/>
              <a:t>Prepared for the May 29-30</a:t>
            </a:r>
            <a:r>
              <a:rPr lang="en-US" sz="2000" baseline="30000" dirty="0" smtClean="0"/>
              <a:t>th</a:t>
            </a:r>
            <a:r>
              <a:rPr lang="en-US" sz="2000" dirty="0" smtClean="0"/>
              <a:t> TAC meeting</a:t>
            </a:r>
            <a:endParaRPr lang="en-US" sz="2000" dirty="0"/>
          </a:p>
        </p:txBody>
      </p:sp>
    </p:spTree>
    <p:extLst>
      <p:ext uri="{BB962C8B-B14F-4D97-AF65-F5344CB8AC3E}">
        <p14:creationId xmlns:p14="http://schemas.microsoft.com/office/powerpoint/2010/main" val="2996865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Voting Item</a:t>
            </a:r>
            <a:endParaRPr lang="en-US" dirty="0"/>
          </a:p>
        </p:txBody>
      </p:sp>
      <p:sp>
        <p:nvSpPr>
          <p:cNvPr id="3" name="Content Placeholder 2"/>
          <p:cNvSpPr>
            <a:spLocks noGrp="1"/>
          </p:cNvSpPr>
          <p:nvPr>
            <p:ph idx="1"/>
          </p:nvPr>
        </p:nvSpPr>
        <p:spPr/>
        <p:txBody>
          <a:bodyPr>
            <a:normAutofit/>
          </a:bodyPr>
          <a:lstStyle/>
          <a:p>
            <a:pPr lvl="0"/>
            <a:r>
              <a:rPr lang="en-US" sz="2800" dirty="0"/>
              <a:t>Other Binding Document, Requirements for Aggregate Load Resource Participation in the ERCOT Markets </a:t>
            </a:r>
          </a:p>
          <a:p>
            <a:pPr lvl="0" hangingPunct="0"/>
            <a:endParaRPr lang="en-US" sz="2800" dirty="0"/>
          </a:p>
          <a:p>
            <a:endParaRPr lang="en-US" sz="2800" dirty="0" smtClean="0"/>
          </a:p>
          <a:p>
            <a:endParaRPr lang="en-US" dirty="0" smtClean="0"/>
          </a:p>
          <a:p>
            <a:pPr marL="0" indent="0">
              <a:buNone/>
            </a:pPr>
            <a:endParaRPr lang="en-US" dirty="0"/>
          </a:p>
        </p:txBody>
      </p:sp>
    </p:spTree>
    <p:extLst>
      <p:ext uri="{BB962C8B-B14F-4D97-AF65-F5344CB8AC3E}">
        <p14:creationId xmlns:p14="http://schemas.microsoft.com/office/powerpoint/2010/main" val="30189617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486" y="0"/>
            <a:ext cx="8229600" cy="849586"/>
          </a:xfrm>
        </p:spPr>
        <p:txBody>
          <a:bodyPr>
            <a:normAutofit/>
          </a:bodyPr>
          <a:lstStyle/>
          <a:p>
            <a:r>
              <a:rPr lang="en-US" sz="3600" dirty="0" smtClean="0"/>
              <a:t>TAC Assignment List Update</a:t>
            </a:r>
            <a:endParaRPr lang="en-US" sz="3600" dirty="0"/>
          </a:p>
        </p:txBody>
      </p:sp>
      <p:graphicFrame>
        <p:nvGraphicFramePr>
          <p:cNvPr id="31" name="Content Placeholder 30"/>
          <p:cNvGraphicFramePr>
            <a:graphicFrameLocks noGrp="1"/>
          </p:cNvGraphicFramePr>
          <p:nvPr>
            <p:ph idx="1"/>
            <p:extLst>
              <p:ext uri="{D42A27DB-BD31-4B8C-83A1-F6EECF244321}">
                <p14:modId xmlns:p14="http://schemas.microsoft.com/office/powerpoint/2010/main" val="1926509678"/>
              </p:ext>
            </p:extLst>
          </p:nvPr>
        </p:nvGraphicFramePr>
        <p:xfrm>
          <a:off x="804707" y="849584"/>
          <a:ext cx="7313406" cy="4740411"/>
        </p:xfrm>
        <a:graphic>
          <a:graphicData uri="http://schemas.openxmlformats.org/drawingml/2006/table">
            <a:tbl>
              <a:tblPr/>
              <a:tblGrid>
                <a:gridCol w="839978"/>
                <a:gridCol w="3236714"/>
                <a:gridCol w="3236714"/>
              </a:tblGrid>
              <a:tr h="469893">
                <a:tc gridSpan="3">
                  <a:txBody>
                    <a:bodyPr/>
                    <a:lstStyle/>
                    <a:p>
                      <a:pPr algn="ctr" fontAlgn="b"/>
                      <a:r>
                        <a:rPr lang="en-US" sz="1300" b="1" i="0" u="none" strike="noStrike" dirty="0">
                          <a:solidFill>
                            <a:srgbClr val="000000"/>
                          </a:solidFill>
                          <a:effectLst/>
                          <a:latin typeface="Calibri"/>
                        </a:rPr>
                        <a:t>WMS Assignments From The TAC</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r>
              <a:tr h="172294">
                <a:tc>
                  <a:txBody>
                    <a:bodyPr/>
                    <a:lstStyle/>
                    <a:p>
                      <a:pPr algn="l" fontAlgn="b"/>
                      <a:r>
                        <a:rPr lang="en-US" sz="900" b="1" i="0" u="none" strike="noStrike" dirty="0">
                          <a:solidFill>
                            <a:srgbClr val="000000"/>
                          </a:solidFill>
                          <a:effectLst/>
                          <a:latin typeface="Calibri"/>
                        </a:rPr>
                        <a:t>Date </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dirty="0">
                          <a:solidFill>
                            <a:srgbClr val="000000"/>
                          </a:solidFill>
                          <a:effectLst/>
                          <a:latin typeface="Calibri"/>
                        </a:rPr>
                        <a:t>Assignment</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900" b="1" i="0" u="none" strike="noStrike" dirty="0">
                          <a:solidFill>
                            <a:srgbClr val="000000"/>
                          </a:solidFill>
                          <a:effectLst/>
                          <a:latin typeface="Calibri"/>
                        </a:rPr>
                        <a:t>Status</a:t>
                      </a:r>
                    </a:p>
                  </a:txBody>
                  <a:tcPr marL="9943" marR="9943" marT="994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86919">
                <a:tc>
                  <a:txBody>
                    <a:bodyPr/>
                    <a:lstStyle/>
                    <a:p>
                      <a:pPr algn="ctr" fontAlgn="ctr"/>
                      <a:r>
                        <a:rPr lang="en-US" sz="900" b="0" i="0" u="none" strike="noStrike" dirty="0">
                          <a:solidFill>
                            <a:srgbClr val="000000"/>
                          </a:solidFill>
                          <a:effectLst/>
                          <a:latin typeface="Calibri"/>
                        </a:rPr>
                        <a:t>7/9/12</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Consider long-term solution for credit requirements in light of revisions to System Wide Offer Cap</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The </a:t>
                      </a:r>
                      <a:r>
                        <a:rPr lang="en-US" sz="900" b="0" i="0" u="none" strike="noStrike" dirty="0">
                          <a:solidFill>
                            <a:srgbClr val="000000"/>
                          </a:solidFill>
                          <a:effectLst/>
                          <a:latin typeface="Calibri"/>
                        </a:rPr>
                        <a:t>Market Credit Working </a:t>
                      </a:r>
                      <a:r>
                        <a:rPr lang="en-US" sz="900" b="0" i="0" u="none" strike="noStrike" dirty="0" smtClean="0">
                          <a:solidFill>
                            <a:srgbClr val="000000"/>
                          </a:solidFill>
                          <a:effectLst/>
                          <a:latin typeface="Calibri"/>
                        </a:rPr>
                        <a:t>Group is looking</a:t>
                      </a:r>
                      <a:r>
                        <a:rPr lang="en-US" sz="900" b="0" i="0" u="none" strike="noStrike" baseline="0" dirty="0" smtClean="0">
                          <a:solidFill>
                            <a:srgbClr val="000000"/>
                          </a:solidFill>
                          <a:effectLst/>
                          <a:latin typeface="Calibri"/>
                        </a:rPr>
                        <a:t> into insurance that would absorb uncollected market defaults.  Insurance brokers attended the last MCWG. The next step is for them to gain a better understanding of the ERCOT market and its risks.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9172">
                <a:tc>
                  <a:txBody>
                    <a:bodyPr/>
                    <a:lstStyle/>
                    <a:p>
                      <a:pPr algn="ctr" fontAlgn="ctr"/>
                      <a:r>
                        <a:rPr lang="en-US" sz="900" b="0" i="0" u="none" strike="noStrike" dirty="0">
                          <a:solidFill>
                            <a:srgbClr val="000000"/>
                          </a:solidFill>
                          <a:effectLst/>
                          <a:latin typeface="Calibri"/>
                        </a:rPr>
                        <a:t>9/5/13</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Review steps ERCOT utilizes in the CDR load forecasts</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GATF met</a:t>
                      </a:r>
                      <a:r>
                        <a:rPr lang="en-US" sz="900" b="0" i="0" u="none" strike="noStrike" baseline="0" dirty="0" smtClean="0">
                          <a:solidFill>
                            <a:srgbClr val="000000"/>
                          </a:solidFill>
                          <a:effectLst/>
                          <a:latin typeface="Calibri"/>
                        </a:rPr>
                        <a:t> on 5/19 and review is ongoing.  The treatment of ERS, Load Resources providing RRS,</a:t>
                      </a:r>
                      <a:r>
                        <a:rPr lang="en-US" sz="900" b="0" i="0" u="none" strike="noStrike" baseline="0" dirty="0" smtClean="0">
                          <a:solidFill>
                            <a:srgbClr val="000000"/>
                          </a:solidFill>
                          <a:effectLst/>
                          <a:latin typeface="+mn-lt"/>
                        </a:rPr>
                        <a:t> energy efficiency, and distributive generation are being reviewed.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3903">
                <a:tc>
                  <a:txBody>
                    <a:bodyPr/>
                    <a:lstStyle/>
                    <a:p>
                      <a:pPr algn="ctr" fontAlgn="ctr"/>
                      <a:r>
                        <a:rPr lang="en-US" sz="900" b="0" i="0" u="none" strike="noStrike" dirty="0">
                          <a:solidFill>
                            <a:srgbClr val="000000"/>
                          </a:solidFill>
                          <a:effectLst/>
                          <a:latin typeface="Calibri"/>
                        </a:rPr>
                        <a:t>2/27/14</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Review Operating Procedure that ERCOT uses to determine when they need RUC (specifically RUC for bad weather) </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baseline="0" dirty="0" smtClean="0">
                          <a:solidFill>
                            <a:srgbClr val="000000"/>
                          </a:solidFill>
                          <a:effectLst/>
                          <a:latin typeface="+mn-lt"/>
                        </a:rPr>
                        <a:t>QMWG consensus was for ERCOT to only RUC units for the hours needed.  Also, procuring more NSRS was looked into.  The WMS discussion evolved into the potential need for a full review of the RUC operating procedure with the focus on making RUC more efficient.  At our next meeting we discuss the potential need for a task force to take a deeper review of the RUC procedures. </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9673">
                <a:tc>
                  <a:txBody>
                    <a:bodyPr/>
                    <a:lstStyle/>
                    <a:p>
                      <a:pPr algn="ctr" fontAlgn="ctr"/>
                      <a:r>
                        <a:rPr lang="en-US" sz="900" b="0" i="0" u="none" strike="noStrike" dirty="0">
                          <a:solidFill>
                            <a:srgbClr val="000000"/>
                          </a:solidFill>
                          <a:effectLst/>
                          <a:latin typeface="Calibri"/>
                        </a:rPr>
                        <a:t>2/27/14</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Related to NPRR582, Refinements to Testing ERS – address testing requirements for all Resources.</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QMWG </a:t>
                      </a:r>
                      <a:r>
                        <a:rPr lang="en-US" sz="900" b="0" i="0" u="none" strike="noStrike" dirty="0">
                          <a:solidFill>
                            <a:srgbClr val="000000"/>
                          </a:solidFill>
                          <a:effectLst/>
                          <a:latin typeface="Calibri"/>
                        </a:rPr>
                        <a:t>review ongoing</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76687">
                <a:tc>
                  <a:txBody>
                    <a:bodyPr/>
                    <a:lstStyle/>
                    <a:p>
                      <a:pPr algn="ctr" fontAlgn="ctr"/>
                      <a:r>
                        <a:rPr lang="en-US" sz="900" b="0" i="0" u="none" strike="noStrike" dirty="0">
                          <a:solidFill>
                            <a:srgbClr val="000000"/>
                          </a:solidFill>
                          <a:effectLst/>
                          <a:latin typeface="Calibri"/>
                        </a:rPr>
                        <a:t>2/27/14</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a:solidFill>
                            <a:srgbClr val="000000"/>
                          </a:solidFill>
                          <a:effectLst/>
                          <a:latin typeface="Calibri"/>
                        </a:rPr>
                        <a:t>Related to NPRR598, Clarify Inputs to PRC and ORDC – address additional ORDC enhancements including addressing bandwidth oscillations</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QMWG </a:t>
                      </a:r>
                      <a:r>
                        <a:rPr lang="en-US" sz="900" b="0" i="0" u="none" strike="noStrike" dirty="0">
                          <a:solidFill>
                            <a:srgbClr val="000000"/>
                          </a:solidFill>
                          <a:effectLst/>
                          <a:latin typeface="Calibri"/>
                        </a:rPr>
                        <a:t>review ongoing</a:t>
                      </a: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82870">
                <a:tc>
                  <a:txBody>
                    <a:bodyPr/>
                    <a:lstStyle/>
                    <a:p>
                      <a:pPr algn="ctr" fontAlgn="ctr"/>
                      <a:r>
                        <a:rPr lang="en-US" sz="900" b="0" i="0" u="none" strike="noStrike" dirty="0" smtClean="0">
                          <a:solidFill>
                            <a:srgbClr val="000000"/>
                          </a:solidFill>
                          <a:effectLst/>
                          <a:latin typeface="Calibri"/>
                        </a:rPr>
                        <a:t>3/27/14</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Calibri"/>
                        </a:rPr>
                        <a:t>Review SASM liquidity issue-high prices</a:t>
                      </a:r>
                      <a:r>
                        <a:rPr lang="en-US" sz="900" b="0" i="0" u="none" strike="noStrike" baseline="0" dirty="0" smtClean="0">
                          <a:solidFill>
                            <a:srgbClr val="000000"/>
                          </a:solidFill>
                          <a:effectLst/>
                          <a:latin typeface="Calibri"/>
                        </a:rPr>
                        <a:t> clearing in the SASM</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sz="900" b="0" i="0" u="none" strike="noStrike" dirty="0" smtClean="0">
                          <a:solidFill>
                            <a:srgbClr val="000000"/>
                          </a:solidFill>
                          <a:effectLst/>
                          <a:latin typeface="+mn-lt"/>
                        </a:rPr>
                        <a:t>ERCOT is planning to implement the portions of NPRR589 Ancillary Service Offers in the Supplemental Ancillary Services Market</a:t>
                      </a:r>
                      <a:r>
                        <a:rPr lang="en-US" sz="900" b="0" i="0" u="none" strike="noStrike" baseline="0" dirty="0" smtClean="0">
                          <a:solidFill>
                            <a:srgbClr val="000000"/>
                          </a:solidFill>
                          <a:effectLst/>
                          <a:latin typeface="+mn-lt"/>
                        </a:rPr>
                        <a:t> </a:t>
                      </a:r>
                      <a:r>
                        <a:rPr lang="en-US" sz="900" b="0" i="0" u="none" strike="noStrike" dirty="0" smtClean="0">
                          <a:solidFill>
                            <a:srgbClr val="000000"/>
                          </a:solidFill>
                          <a:effectLst/>
                          <a:latin typeface="+mn-lt"/>
                        </a:rPr>
                        <a:t>that</a:t>
                      </a:r>
                      <a:r>
                        <a:rPr lang="en-US" sz="900" b="0" i="0" u="none" strike="noStrike" baseline="0" dirty="0" smtClean="0">
                          <a:solidFill>
                            <a:srgbClr val="000000"/>
                          </a:solidFill>
                          <a:effectLst/>
                          <a:latin typeface="+mn-lt"/>
                        </a:rPr>
                        <a:t> </a:t>
                      </a:r>
                      <a:r>
                        <a:rPr lang="en-US" sz="900" b="0" i="0" u="none" strike="noStrike" dirty="0" smtClean="0">
                          <a:solidFill>
                            <a:srgbClr val="000000"/>
                          </a:solidFill>
                          <a:effectLst/>
                          <a:latin typeface="+mn-lt"/>
                        </a:rPr>
                        <a:t>do not require a system change (June 1, 2014).  This should improve liquidity in the SASM and address the issues which were raised at TAC.</a:t>
                      </a:r>
                      <a:endParaRPr lang="en-US" sz="900" b="0" i="0" u="none" strike="noStrike" dirty="0">
                        <a:solidFill>
                          <a:srgbClr val="000000"/>
                        </a:solidFill>
                        <a:effectLst/>
                        <a:latin typeface="Calibri"/>
                      </a:endParaRPr>
                    </a:p>
                  </a:txBody>
                  <a:tcPr marL="9943" marR="9943" marT="994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7025394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Item</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QMWG is reviewing the ERCOT proposed changes to the </a:t>
            </a:r>
            <a:r>
              <a:rPr lang="en-US" dirty="0"/>
              <a:t>Nodal Non-Spinning and Responsive Reserve Service Deployment </a:t>
            </a:r>
            <a:r>
              <a:rPr lang="en-US" dirty="0" smtClean="0"/>
              <a:t>document</a:t>
            </a:r>
          </a:p>
          <a:p>
            <a:pPr lvl="1"/>
            <a:r>
              <a:rPr lang="en-US" dirty="0" smtClean="0"/>
              <a:t>The revisions are designed to address the HASL release issue post ORDC implementation when regulation and RRS floors are removed</a:t>
            </a:r>
          </a:p>
          <a:p>
            <a:pPr lvl="1"/>
            <a:r>
              <a:rPr lang="en-US" dirty="0"/>
              <a:t> ERCOT indicated that they were going to revise the document again and move the RRS release to a separate Business Practice document.  </a:t>
            </a:r>
            <a:endParaRPr lang="en-US" dirty="0" smtClean="0"/>
          </a:p>
          <a:p>
            <a:pPr lvl="1"/>
            <a:r>
              <a:rPr lang="en-US" dirty="0" smtClean="0"/>
              <a:t>Possible design </a:t>
            </a:r>
            <a:r>
              <a:rPr lang="en-US" dirty="0"/>
              <a:t>changes to the ERCOT Operator displays to help them assess if they have adequate reserves which are primary frequency </a:t>
            </a:r>
            <a:r>
              <a:rPr lang="en-US" dirty="0" smtClean="0"/>
              <a:t>responsive</a:t>
            </a:r>
          </a:p>
          <a:p>
            <a:pPr lvl="1"/>
            <a:endParaRPr lang="en-US" dirty="0" smtClean="0"/>
          </a:p>
        </p:txBody>
      </p:sp>
    </p:spTree>
    <p:extLst>
      <p:ext uri="{BB962C8B-B14F-4D97-AF65-F5344CB8AC3E}">
        <p14:creationId xmlns:p14="http://schemas.microsoft.com/office/powerpoint/2010/main" val="33537031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2537</TotalTime>
  <Words>592</Words>
  <Application>Microsoft Office PowerPoint</Application>
  <PresentationFormat>On-screen Show (4:3)</PresentationFormat>
  <Paragraphs>64</Paragraphs>
  <Slides>4</Slides>
  <Notes>2</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The Wholesale Market Subcommittee Update</vt:lpstr>
      <vt:lpstr>Voting Item</vt:lpstr>
      <vt:lpstr>TAC Assignment List Update</vt:lpstr>
      <vt:lpstr>Other Item</vt:lpstr>
    </vt:vector>
  </TitlesOfParts>
  <Company>Dean &amp; Co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Wholesale Market Subcommittee</dc:title>
  <dc:creator>Systems Administrator</dc:creator>
  <cp:lastModifiedBy>Albracht, Brittney</cp:lastModifiedBy>
  <cp:revision>99</cp:revision>
  <cp:lastPrinted>2014-03-25T15:14:24Z</cp:lastPrinted>
  <dcterms:created xsi:type="dcterms:W3CDTF">2014-03-24T20:43:11Z</dcterms:created>
  <dcterms:modified xsi:type="dcterms:W3CDTF">2014-05-28T20:27:45Z</dcterms:modified>
</cp:coreProperties>
</file>