
<file path=[Content_Types].xml><?xml version="1.0" encoding="utf-8"?>
<Types xmlns="http://schemas.openxmlformats.org/package/2006/content-types">
  <Default Extension="png" ContentType="image/pn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55" r:id="rId4"/>
    <p:sldMasterId id="2147493467" r:id="rId5"/>
  </p:sldMasterIdLst>
  <p:sldIdLst>
    <p:sldId id="260" r:id="rId6"/>
    <p:sldId id="264" r:id="rId7"/>
    <p:sldId id="265" r:id="rId8"/>
    <p:sldId id="262" r:id="rId9"/>
  </p:sldIdLst>
  <p:sldSz cx="9144000" cy="6858000" type="screen4x3"/>
  <p:notesSz cx="7010400" cy="9296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071" autoAdjust="0"/>
    <p:restoredTop sz="94595" autoAdjust="0"/>
  </p:normalViewPr>
  <p:slideViewPr>
    <p:cSldViewPr snapToGrid="0" snapToObjects="1">
      <p:cViewPr>
        <p:scale>
          <a:sx n="100" d="100"/>
          <a:sy n="100" d="100"/>
        </p:scale>
        <p:origin x="-318" y="-10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theme" Target="theme/theme1.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viewProps" Target="viewProps.xml"/><Relationship Id="rId5" Type="http://schemas.openxmlformats.org/officeDocument/2006/relationships/slideMaster" Target="slideMasters/slideMaster2.xml"/><Relationship Id="rId10"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s>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ACDB3CC-F982-40F9-8DD6-BCC9AFBF44BD}" type="datetime1">
              <a:rPr lang="en-US" smtClean="0"/>
              <a:pPr/>
              <a:t>5/2/2014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AF88E988-FB04-AB4E-BE5A-59F242AF7F7A}" type="slidenum">
              <a:rPr lang="en-US" smtClean="0"/>
              <a:t>‹#›</a:t>
            </a:fld>
            <a:endParaRPr lang="en-US" dirty="0"/>
          </a:p>
        </p:txBody>
      </p:sp>
    </p:spTree>
    <p:extLst>
      <p:ext uri="{BB962C8B-B14F-4D97-AF65-F5344CB8AC3E}">
        <p14:creationId xmlns:p14="http://schemas.microsoft.com/office/powerpoint/2010/main" val="17283514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8C2560D-EC28-3B41-86E8-18F1CE0113B4}" type="datetimeFigureOut">
              <a:rPr lang="en-US" smtClean="0"/>
              <a:t>5/2/2014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066355A-084C-D24E-9AD2-7E4FC41EA627}" type="slidenum">
              <a:rPr lang="en-US" smtClean="0"/>
              <a:t>‹#›</a:t>
            </a:fld>
            <a:endParaRPr lang="en-US" dirty="0"/>
          </a:p>
        </p:txBody>
      </p:sp>
    </p:spTree>
    <p:extLst>
      <p:ext uri="{BB962C8B-B14F-4D97-AF65-F5344CB8AC3E}">
        <p14:creationId xmlns:p14="http://schemas.microsoft.com/office/powerpoint/2010/main" val="37233172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8C2560D-EC28-3B41-86E8-18F1CE0113B4}" type="datetimeFigureOut">
              <a:rPr lang="en-US" smtClean="0"/>
              <a:t>5/2/2014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066355A-084C-D24E-9AD2-7E4FC41EA627}" type="slidenum">
              <a:rPr lang="en-US" smtClean="0"/>
              <a:t>‹#›</a:t>
            </a:fld>
            <a:endParaRPr lang="en-US" dirty="0"/>
          </a:p>
        </p:txBody>
      </p:sp>
    </p:spTree>
    <p:extLst>
      <p:ext uri="{BB962C8B-B14F-4D97-AF65-F5344CB8AC3E}">
        <p14:creationId xmlns:p14="http://schemas.microsoft.com/office/powerpoint/2010/main" val="241799648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E0017B3-6606-854F-A86E-1A5425819F84}" type="datetimeFigureOut">
              <a:rPr lang="en-US" smtClean="0"/>
              <a:t>5/2/2014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55E1B48D-6708-5141-8A45-C2E8F9E83312}" type="slidenum">
              <a:rPr lang="en-US" smtClean="0"/>
              <a:t>‹#›</a:t>
            </a:fld>
            <a:endParaRPr lang="en-US" dirty="0"/>
          </a:p>
        </p:txBody>
      </p:sp>
    </p:spTree>
    <p:extLst>
      <p:ext uri="{BB962C8B-B14F-4D97-AF65-F5344CB8AC3E}">
        <p14:creationId xmlns:p14="http://schemas.microsoft.com/office/powerpoint/2010/main" val="112663116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8C2560D-EC28-3B41-86E8-18F1CE0113B4}" type="datetimeFigureOut">
              <a:rPr lang="en-US" smtClean="0"/>
              <a:t>5/2/2014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066355A-084C-D24E-9AD2-7E4FC41EA627}" type="slidenum">
              <a:rPr lang="en-US" smtClean="0"/>
              <a:t>‹#›</a:t>
            </a:fld>
            <a:endParaRPr lang="en-US" dirty="0"/>
          </a:p>
        </p:txBody>
      </p:sp>
    </p:spTree>
    <p:extLst>
      <p:ext uri="{BB962C8B-B14F-4D97-AF65-F5344CB8AC3E}">
        <p14:creationId xmlns:p14="http://schemas.microsoft.com/office/powerpoint/2010/main" val="32203822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A9E7B99-7C3F-4BC3-B7B8-7E1F8C620B24}" type="datetime1">
              <a:rPr lang="en-US" smtClean="0"/>
              <a:pPr/>
              <a:t>5/2/2014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91AF2B4D-6B12-4EDF-87BB-2B55CECB6611}" type="slidenum">
              <a:rPr lang="en-US" smtClean="0"/>
              <a:pPr/>
              <a:t>‹#›</a:t>
            </a:fld>
            <a:endParaRPr lang="en-US" dirty="0"/>
          </a:p>
        </p:txBody>
      </p:sp>
    </p:spTree>
    <p:extLst>
      <p:ext uri="{BB962C8B-B14F-4D97-AF65-F5344CB8AC3E}">
        <p14:creationId xmlns:p14="http://schemas.microsoft.com/office/powerpoint/2010/main" val="11223948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8C2560D-EC28-3B41-86E8-18F1CE0113B4}" type="datetimeFigureOut">
              <a:rPr lang="en-US" smtClean="0"/>
              <a:t>5/2/2014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066355A-084C-D24E-9AD2-7E4FC41EA627}" type="slidenum">
              <a:rPr lang="en-US" smtClean="0"/>
              <a:t>‹#›</a:t>
            </a:fld>
            <a:endParaRPr lang="en-US" dirty="0"/>
          </a:p>
        </p:txBody>
      </p:sp>
    </p:spTree>
    <p:extLst>
      <p:ext uri="{BB962C8B-B14F-4D97-AF65-F5344CB8AC3E}">
        <p14:creationId xmlns:p14="http://schemas.microsoft.com/office/powerpoint/2010/main" val="126059461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8C2560D-EC28-3B41-86E8-18F1CE0113B4}" type="datetimeFigureOut">
              <a:rPr lang="en-US" smtClean="0"/>
              <a:t>5/2/2014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2066355A-084C-D24E-9AD2-7E4FC41EA627}" type="slidenum">
              <a:rPr lang="en-US" smtClean="0"/>
              <a:t>‹#›</a:t>
            </a:fld>
            <a:endParaRPr lang="en-US" dirty="0"/>
          </a:p>
        </p:txBody>
      </p:sp>
    </p:spTree>
    <p:extLst>
      <p:ext uri="{BB962C8B-B14F-4D97-AF65-F5344CB8AC3E}">
        <p14:creationId xmlns:p14="http://schemas.microsoft.com/office/powerpoint/2010/main" val="248682443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8C2560D-EC28-3B41-86E8-18F1CE0113B4}" type="datetimeFigureOut">
              <a:rPr lang="en-US" smtClean="0"/>
              <a:t>5/2/2014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2066355A-084C-D24E-9AD2-7E4FC41EA627}" type="slidenum">
              <a:rPr lang="en-US" smtClean="0"/>
              <a:t>‹#›</a:t>
            </a:fld>
            <a:endParaRPr lang="en-US" dirty="0"/>
          </a:p>
        </p:txBody>
      </p:sp>
    </p:spTree>
    <p:extLst>
      <p:ext uri="{BB962C8B-B14F-4D97-AF65-F5344CB8AC3E}">
        <p14:creationId xmlns:p14="http://schemas.microsoft.com/office/powerpoint/2010/main" val="10847129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8C2560D-EC28-3B41-86E8-18F1CE0113B4}" type="datetimeFigureOut">
              <a:rPr lang="en-US" smtClean="0"/>
              <a:t>5/2/2014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2066355A-084C-D24E-9AD2-7E4FC41EA627}" type="slidenum">
              <a:rPr lang="en-US" smtClean="0"/>
              <a:t>‹#›</a:t>
            </a:fld>
            <a:endParaRPr lang="en-US" dirty="0"/>
          </a:p>
        </p:txBody>
      </p:sp>
    </p:spTree>
    <p:extLst>
      <p:ext uri="{BB962C8B-B14F-4D97-AF65-F5344CB8AC3E}">
        <p14:creationId xmlns:p14="http://schemas.microsoft.com/office/powerpoint/2010/main" val="12492246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8C2560D-EC28-3B41-86E8-18F1CE0113B4}" type="datetimeFigureOut">
              <a:rPr lang="en-US" smtClean="0"/>
              <a:t>5/2/2014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C6B1FF6-39B9-40F5-8B67-33C6354A3D4F}" type="slidenum">
              <a:rPr kumimoji="0" lang="en-US" smtClean="0"/>
              <a:pPr eaLnBrk="1" latinLnBrk="0" hangingPunct="1"/>
              <a:t>‹#›</a:t>
            </a:fld>
            <a:endParaRPr kumimoji="0" lang="en-US" dirty="0">
              <a:solidFill>
                <a:schemeClr val="accent3">
                  <a:shade val="75000"/>
                </a:schemeClr>
              </a:solidFill>
            </a:endParaRPr>
          </a:p>
        </p:txBody>
      </p:sp>
    </p:spTree>
    <p:extLst>
      <p:ext uri="{BB962C8B-B14F-4D97-AF65-F5344CB8AC3E}">
        <p14:creationId xmlns:p14="http://schemas.microsoft.com/office/powerpoint/2010/main" val="121822031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8C2560D-EC28-3B41-86E8-18F1CE0113B4}" type="datetimeFigureOut">
              <a:rPr lang="en-US" smtClean="0"/>
              <a:t>5/2/2014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066355A-084C-D24E-9AD2-7E4FC41EA627}" type="slidenum">
              <a:rPr lang="en-US" smtClean="0"/>
              <a:t>‹#›</a:t>
            </a:fld>
            <a:endParaRPr lang="en-US" dirty="0"/>
          </a:p>
        </p:txBody>
      </p:sp>
    </p:spTree>
    <p:extLst>
      <p:ext uri="{BB962C8B-B14F-4D97-AF65-F5344CB8AC3E}">
        <p14:creationId xmlns:p14="http://schemas.microsoft.com/office/powerpoint/2010/main" val="361598310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emf"/><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2.png"/></Relationships>
</file>

<file path=ppt/slideMasters/_rels/slideMaster2.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theme" Target="../theme/theme2.xml"/><Relationship Id="rId1" Type="http://schemas.openxmlformats.org/officeDocument/2006/relationships/slideLayout" Target="../slideLayouts/slideLayout1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8C2560D-EC28-3B41-86E8-18F1CE0113B4}" type="datetimeFigureOut">
              <a:rPr lang="en-US" smtClean="0"/>
              <a:t>5/2/2014</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066355A-084C-D24E-9AD2-7E4FC41EA627}" type="slidenum">
              <a:rPr lang="en-US" smtClean="0"/>
              <a:t>‹#›</a:t>
            </a:fld>
            <a:endParaRPr lang="en-US" dirty="0"/>
          </a:p>
        </p:txBody>
      </p:sp>
      <p:sp>
        <p:nvSpPr>
          <p:cNvPr id="7" name="Rectangle 6"/>
          <p:cNvSpPr/>
          <p:nvPr userDrawn="1"/>
        </p:nvSpPr>
        <p:spPr>
          <a:xfrm>
            <a:off x="0" y="-168453"/>
            <a:ext cx="9144000" cy="7216953"/>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pic>
        <p:nvPicPr>
          <p:cNvPr id="8" name="Picture 7"/>
          <p:cNvPicPr>
            <a:picLocks noChangeAspect="1"/>
          </p:cNvPicPr>
          <p:nvPr userDrawn="1"/>
        </p:nvPicPr>
        <p:blipFill rotWithShape="1">
          <a:blip r:embed="rId13"/>
          <a:srcRect t="9220"/>
          <a:stretch/>
        </p:blipFill>
        <p:spPr>
          <a:xfrm>
            <a:off x="214993" y="-168453"/>
            <a:ext cx="8714015" cy="6634475"/>
          </a:xfrm>
          <a:prstGeom prst="rect">
            <a:avLst/>
          </a:prstGeom>
          <a:effectLst>
            <a:reflection stA="58000" endPos="7000" dir="5400000" sy="-100000" algn="bl" rotWithShape="0"/>
          </a:effectLst>
        </p:spPr>
      </p:pic>
      <p:pic>
        <p:nvPicPr>
          <p:cNvPr id="9" name="Picture 8" descr="ERCOT cmyk-01.png"/>
          <p:cNvPicPr>
            <a:picLocks noChangeAspect="1"/>
          </p:cNvPicPr>
          <p:nvPr userDrawn="1"/>
        </p:nvPicPr>
        <p:blipFill>
          <a:blip r:embed="rId14">
            <a:extLst>
              <a:ext uri="{28A0092B-C50C-407E-A947-70E740481C1C}">
                <a14:useLocalDpi xmlns:a14="http://schemas.microsoft.com/office/drawing/2010/main" val="0"/>
              </a:ext>
            </a:extLst>
          </a:blip>
          <a:stretch>
            <a:fillRect/>
          </a:stretch>
        </p:blipFill>
        <p:spPr>
          <a:xfrm>
            <a:off x="247650" y="6024691"/>
            <a:ext cx="817615" cy="346452"/>
          </a:xfrm>
          <a:prstGeom prst="rect">
            <a:avLst/>
          </a:prstGeom>
        </p:spPr>
      </p:pic>
      <p:cxnSp>
        <p:nvCxnSpPr>
          <p:cNvPr id="10" name="Straight Connector 9"/>
          <p:cNvCxnSpPr/>
          <p:nvPr userDrawn="1"/>
        </p:nvCxnSpPr>
        <p:spPr>
          <a:xfrm>
            <a:off x="247650" y="640808"/>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3693843513"/>
      </p:ext>
    </p:extLst>
  </p:cSld>
  <p:clrMap bg1="lt1" tx1="dk1" bg2="lt2" tx2="dk2" accent1="accent1" accent2="accent2" accent3="accent3" accent4="accent4" accent5="accent5" accent6="accent6" hlink="hlink" folHlink="folHlink"/>
  <p:sldLayoutIdLst>
    <p:sldLayoutId id="2147493456" r:id="rId1"/>
    <p:sldLayoutId id="2147493457" r:id="rId2"/>
    <p:sldLayoutId id="2147493458" r:id="rId3"/>
    <p:sldLayoutId id="2147493459" r:id="rId4"/>
    <p:sldLayoutId id="2147493460" r:id="rId5"/>
    <p:sldLayoutId id="2147493461" r:id="rId6"/>
    <p:sldLayoutId id="2147493462" r:id="rId7"/>
    <p:sldLayoutId id="2147493463" r:id="rId8"/>
    <p:sldLayoutId id="2147493464" r:id="rId9"/>
    <p:sldLayoutId id="2147493465" r:id="rId10"/>
    <p:sldLayoutId id="2147493466"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E0017B3-6606-854F-A86E-1A5425819F84}" type="datetimeFigureOut">
              <a:rPr lang="en-US" smtClean="0"/>
              <a:t>5/2/2014</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E1B48D-6708-5141-8A45-C2E8F9E83312}" type="slidenum">
              <a:rPr lang="en-US" smtClean="0"/>
              <a:t>‹#›</a:t>
            </a:fld>
            <a:endParaRPr lang="en-US" dirty="0"/>
          </a:p>
        </p:txBody>
      </p:sp>
      <p:sp>
        <p:nvSpPr>
          <p:cNvPr id="9" name="Rectangle 8"/>
          <p:cNvSpPr/>
          <p:nvPr userDrawn="1"/>
        </p:nvSpPr>
        <p:spPr>
          <a:xfrm>
            <a:off x="0" y="-168453"/>
            <a:ext cx="9144000" cy="7216953"/>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pic>
        <p:nvPicPr>
          <p:cNvPr id="10" name="Picture 9"/>
          <p:cNvPicPr>
            <a:picLocks noChangeAspect="1"/>
          </p:cNvPicPr>
          <p:nvPr userDrawn="1"/>
        </p:nvPicPr>
        <p:blipFill rotWithShape="1">
          <a:blip r:embed="rId3"/>
          <a:srcRect t="9220"/>
          <a:stretch/>
        </p:blipFill>
        <p:spPr>
          <a:xfrm>
            <a:off x="214993" y="-168453"/>
            <a:ext cx="8714015" cy="6634475"/>
          </a:xfrm>
          <a:prstGeom prst="rect">
            <a:avLst/>
          </a:prstGeom>
          <a:effectLst>
            <a:reflection stA="58000" endPos="7000" dir="5400000" sy="-100000" algn="bl" rotWithShape="0"/>
          </a:effectLst>
        </p:spPr>
      </p:pic>
    </p:spTree>
    <p:extLst>
      <p:ext uri="{BB962C8B-B14F-4D97-AF65-F5344CB8AC3E}">
        <p14:creationId xmlns:p14="http://schemas.microsoft.com/office/powerpoint/2010/main" val="3663339703"/>
      </p:ext>
    </p:extLst>
  </p:cSld>
  <p:clrMap bg1="lt1" tx1="dk1" bg2="lt2" tx2="dk2" accent1="accent1" accent2="accent2" accent3="accent3" accent4="accent4" accent5="accent5" accent6="accent6" hlink="hlink" folHlink="folHlink"/>
  <p:sldLayoutIdLst>
    <p:sldLayoutId id="2147493474" r:id="rId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 name="Group 13"/>
          <p:cNvGrpSpPr/>
          <p:nvPr/>
        </p:nvGrpSpPr>
        <p:grpSpPr>
          <a:xfrm>
            <a:off x="603250" y="1498064"/>
            <a:ext cx="7727950" cy="4261981"/>
            <a:chOff x="603250" y="546100"/>
            <a:chExt cx="7727950" cy="4261981"/>
          </a:xfrm>
        </p:grpSpPr>
        <p:pic>
          <p:nvPicPr>
            <p:cNvPr id="9" name="Picture 8" descr="ERCOT cmyk-01.png"/>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603250" y="546100"/>
              <a:ext cx="2457704" cy="1041400"/>
            </a:xfrm>
            <a:prstGeom prst="rect">
              <a:avLst/>
            </a:prstGeom>
          </p:spPr>
        </p:pic>
        <p:sp>
          <p:nvSpPr>
            <p:cNvPr id="10" name="TextBox 9"/>
            <p:cNvSpPr txBox="1"/>
            <p:nvPr/>
          </p:nvSpPr>
          <p:spPr>
            <a:xfrm>
              <a:off x="787400" y="2130425"/>
              <a:ext cx="7543800" cy="2677656"/>
            </a:xfrm>
            <a:prstGeom prst="rect">
              <a:avLst/>
            </a:prstGeom>
            <a:noFill/>
          </p:spPr>
          <p:txBody>
            <a:bodyPr wrap="square" rtlCol="0">
              <a:spAutoFit/>
            </a:bodyPr>
            <a:lstStyle/>
            <a:p>
              <a:r>
                <a:rPr lang="en-US" sz="3200" b="1" dirty="0" smtClean="0"/>
                <a:t>Flight Testing Update:</a:t>
              </a:r>
            </a:p>
            <a:p>
              <a:r>
                <a:rPr lang="en-US" sz="2800" kern="0" dirty="0"/>
                <a:t>Proposed Upload to Retail Testing </a:t>
              </a:r>
              <a:r>
                <a:rPr lang="en-US" sz="2800" kern="0" dirty="0" smtClean="0"/>
                <a:t>Website</a:t>
              </a:r>
              <a:endParaRPr lang="en-US" sz="2800" b="1" dirty="0" smtClean="0"/>
            </a:p>
            <a:p>
              <a:endParaRPr lang="en-US" b="1" dirty="0" smtClean="0"/>
            </a:p>
            <a:p>
              <a:r>
                <a:rPr lang="en-US" i="1" dirty="0" smtClean="0"/>
                <a:t>Paul Yockey</a:t>
              </a:r>
            </a:p>
            <a:p>
              <a:r>
                <a:rPr lang="en-US" dirty="0" smtClean="0"/>
                <a:t>Flight Administrator</a:t>
              </a:r>
            </a:p>
            <a:p>
              <a:r>
                <a:rPr lang="en-US" dirty="0" smtClean="0"/>
                <a:t> </a:t>
              </a:r>
            </a:p>
            <a:p>
              <a:r>
                <a:rPr lang="en-US" dirty="0" smtClean="0"/>
                <a:t>Retail Market Subcommittee</a:t>
              </a:r>
            </a:p>
            <a:p>
              <a:r>
                <a:rPr lang="en-US" dirty="0" smtClean="0"/>
                <a:t>05/06/14</a:t>
              </a:r>
            </a:p>
          </p:txBody>
        </p:sp>
        <p:cxnSp>
          <p:nvCxnSpPr>
            <p:cNvPr id="13" name="Straight Connector 12"/>
            <p:cNvCxnSpPr/>
            <p:nvPr/>
          </p:nvCxnSpPr>
          <p:spPr>
            <a:xfrm flipV="1">
              <a:off x="787400" y="1852613"/>
              <a:ext cx="6286500" cy="12700"/>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46979799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TextBox 12"/>
          <p:cNvSpPr txBox="1"/>
          <p:nvPr/>
        </p:nvSpPr>
        <p:spPr>
          <a:xfrm>
            <a:off x="6419850" y="5790143"/>
            <a:ext cx="2357869" cy="415498"/>
          </a:xfrm>
          <a:prstGeom prst="rect">
            <a:avLst/>
          </a:prstGeom>
          <a:noFill/>
        </p:spPr>
        <p:txBody>
          <a:bodyPr wrap="square" rtlCol="0">
            <a:spAutoFit/>
          </a:bodyPr>
          <a:lstStyle/>
          <a:p>
            <a:pPr algn="r"/>
            <a:r>
              <a:rPr lang="en-US" sz="1050" b="1" dirty="0" smtClean="0"/>
              <a:t>Retail Market Subcommittee</a:t>
            </a:r>
            <a:endParaRPr lang="en-US" sz="1050" b="1" dirty="0"/>
          </a:p>
          <a:p>
            <a:pPr algn="r"/>
            <a:r>
              <a:rPr lang="en-US" sz="1050" i="1" dirty="0" smtClean="0"/>
              <a:t>05/06/14</a:t>
            </a:r>
            <a:endParaRPr lang="en-US" sz="1050" dirty="0"/>
          </a:p>
        </p:txBody>
      </p:sp>
      <p:sp>
        <p:nvSpPr>
          <p:cNvPr id="15" name="TextBox 14"/>
          <p:cNvSpPr txBox="1"/>
          <p:nvPr/>
        </p:nvSpPr>
        <p:spPr>
          <a:xfrm>
            <a:off x="379663" y="179143"/>
            <a:ext cx="7620000" cy="461665"/>
          </a:xfrm>
          <a:prstGeom prst="rect">
            <a:avLst/>
          </a:prstGeom>
          <a:noFill/>
        </p:spPr>
        <p:txBody>
          <a:bodyPr wrap="square" rtlCol="0">
            <a:spAutoFit/>
          </a:bodyPr>
          <a:lstStyle/>
          <a:p>
            <a:r>
              <a:rPr lang="en-US" sz="2400" b="1" dirty="0" smtClean="0"/>
              <a:t>Flight 0614</a:t>
            </a:r>
            <a:endParaRPr lang="en-US" sz="2400" b="1" dirty="0"/>
          </a:p>
        </p:txBody>
      </p:sp>
      <p:sp>
        <p:nvSpPr>
          <p:cNvPr id="4" name="Rectangle 3"/>
          <p:cNvSpPr txBox="1">
            <a:spLocks noChangeArrowheads="1"/>
          </p:cNvSpPr>
          <p:nvPr/>
        </p:nvSpPr>
        <p:spPr bwMode="auto">
          <a:xfrm>
            <a:off x="403749" y="714500"/>
            <a:ext cx="5797026"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buFontTx/>
              <a:buNone/>
            </a:pPr>
            <a:r>
              <a:rPr lang="en-US" kern="0" dirty="0" smtClean="0"/>
              <a:t>Proposed Upload to Retail Testing Website </a:t>
            </a:r>
            <a:endParaRPr lang="en-US" kern="0" dirty="0"/>
          </a:p>
        </p:txBody>
      </p:sp>
      <p:graphicFrame>
        <p:nvGraphicFramePr>
          <p:cNvPr id="7" name="Table 6"/>
          <p:cNvGraphicFramePr>
            <a:graphicFrameLocks noGrp="1"/>
          </p:cNvGraphicFramePr>
          <p:nvPr>
            <p:extLst>
              <p:ext uri="{D42A27DB-BD31-4B8C-83A1-F6EECF244321}">
                <p14:modId xmlns:p14="http://schemas.microsoft.com/office/powerpoint/2010/main" val="806901280"/>
              </p:ext>
            </p:extLst>
          </p:nvPr>
        </p:nvGraphicFramePr>
        <p:xfrm>
          <a:off x="590549" y="1591469"/>
          <a:ext cx="7962901" cy="3857625"/>
        </p:xfrm>
        <a:graphic>
          <a:graphicData uri="http://schemas.openxmlformats.org/drawingml/2006/table">
            <a:tbl>
              <a:tblPr/>
              <a:tblGrid>
                <a:gridCol w="343174"/>
                <a:gridCol w="562424"/>
                <a:gridCol w="813449"/>
                <a:gridCol w="1232883"/>
                <a:gridCol w="699057"/>
                <a:gridCol w="876999"/>
                <a:gridCol w="247848"/>
                <a:gridCol w="257380"/>
                <a:gridCol w="257380"/>
                <a:gridCol w="247848"/>
                <a:gridCol w="330464"/>
                <a:gridCol w="330464"/>
                <a:gridCol w="352706"/>
                <a:gridCol w="276445"/>
                <a:gridCol w="333641"/>
                <a:gridCol w="333641"/>
                <a:gridCol w="247848"/>
                <a:gridCol w="219250"/>
              </a:tblGrid>
              <a:tr h="190500">
                <a:tc>
                  <a:txBody>
                    <a:bodyPr/>
                    <a:lstStyle/>
                    <a:p>
                      <a:pPr algn="l" fontAlgn="b"/>
                      <a:endParaRPr lang="en-US" sz="900" b="0" i="0" u="none" strike="noStrike" dirty="0">
                        <a:solidFill>
                          <a:srgbClr val="000000"/>
                        </a:solidFill>
                        <a:effectLst/>
                        <a:latin typeface="Calibri"/>
                      </a:endParaRPr>
                    </a:p>
                  </a:txBody>
                  <a:tcPr marL="9525" marR="9525" marT="9525"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endParaRPr lang="en-US" sz="900" b="0" i="0" u="none" strike="noStrike">
                        <a:solidFill>
                          <a:srgbClr val="000000"/>
                        </a:solidFill>
                        <a:effectLst/>
                        <a:latin typeface="Calibri"/>
                      </a:endParaRPr>
                    </a:p>
                  </a:txBody>
                  <a:tcPr marL="9525" marR="9525" marT="9525"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endParaRPr lang="en-US" sz="900" b="0" i="0" u="none" strike="noStrike">
                        <a:solidFill>
                          <a:srgbClr val="000000"/>
                        </a:solidFill>
                        <a:effectLst/>
                        <a:latin typeface="Calibri"/>
                      </a:endParaRPr>
                    </a:p>
                  </a:txBody>
                  <a:tcPr marL="9525" marR="9525" marT="9525"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endParaRPr lang="en-US" sz="900" b="0" i="0" u="none" strike="noStrike">
                        <a:solidFill>
                          <a:srgbClr val="000000"/>
                        </a:solidFill>
                        <a:effectLst/>
                        <a:latin typeface="Calibri"/>
                      </a:endParaRPr>
                    </a:p>
                  </a:txBody>
                  <a:tcPr marL="9525" marR="9525" marT="9525"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endParaRPr lang="en-US" sz="900" b="0" i="0" u="none" strike="noStrike">
                        <a:solidFill>
                          <a:srgbClr val="000000"/>
                        </a:solidFill>
                        <a:effectLst/>
                        <a:latin typeface="Calibri"/>
                      </a:endParaRPr>
                    </a:p>
                  </a:txBody>
                  <a:tcPr marL="9525" marR="9525" marT="9525"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 </a:t>
                      </a:r>
                    </a:p>
                  </a:txBody>
                  <a:tcPr marL="9525" marR="9525" marT="9525" marB="0" anchor="b">
                    <a:lnL>
                      <a:noFill/>
                    </a:lnL>
                    <a:lnR w="1905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gridSpan="7">
                  <a:txBody>
                    <a:bodyPr/>
                    <a:lstStyle/>
                    <a:p>
                      <a:pPr algn="ctr" fontAlgn="b"/>
                      <a:r>
                        <a:rPr lang="en-US" sz="900" b="1" i="0" u="none" strike="noStrike">
                          <a:solidFill>
                            <a:srgbClr val="000000"/>
                          </a:solidFill>
                          <a:effectLst/>
                          <a:latin typeface="Calibri"/>
                        </a:rPr>
                        <a:t>Territories</a:t>
                      </a:r>
                    </a:p>
                  </a:txBody>
                  <a:tcPr marL="9525" marR="9525" marT="9525" marB="0" anchor="b">
                    <a:lnL w="190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gridSpan="5">
                  <a:txBody>
                    <a:bodyPr/>
                    <a:lstStyle/>
                    <a:p>
                      <a:pPr algn="ctr" fontAlgn="b"/>
                      <a:r>
                        <a:rPr lang="en-US" sz="900" b="1" i="0" u="none" strike="noStrike" dirty="0">
                          <a:solidFill>
                            <a:srgbClr val="000000"/>
                          </a:solidFill>
                          <a:effectLst/>
                          <a:latin typeface="Calibri"/>
                        </a:rPr>
                        <a:t>Functions</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619125">
                <a:tc>
                  <a:txBody>
                    <a:bodyPr/>
                    <a:lstStyle/>
                    <a:p>
                      <a:pPr algn="ctr" fontAlgn="b"/>
                      <a:r>
                        <a:rPr lang="en-US" sz="900" b="1" i="0" u="none" strike="noStrike" dirty="0" smtClean="0">
                          <a:solidFill>
                            <a:srgbClr val="000000"/>
                          </a:solidFill>
                          <a:effectLst/>
                          <a:latin typeface="Calibri"/>
                        </a:rPr>
                        <a:t>Latest </a:t>
                      </a:r>
                      <a:r>
                        <a:rPr lang="en-US" sz="900" b="1" i="0" u="none" strike="noStrike" dirty="0">
                          <a:solidFill>
                            <a:srgbClr val="000000"/>
                          </a:solidFill>
                          <a:effectLst/>
                          <a:latin typeface="Calibri"/>
                        </a:rPr>
                        <a:t>Cert </a:t>
                      </a:r>
                      <a:r>
                        <a:rPr lang="en-US" sz="900" b="1" i="0" u="none" strike="noStrike" dirty="0" smtClean="0">
                          <a:solidFill>
                            <a:srgbClr val="000000"/>
                          </a:solidFill>
                          <a:effectLst/>
                          <a:latin typeface="Calibri"/>
                        </a:rPr>
                        <a:t>Letter</a:t>
                      </a:r>
                      <a:endParaRPr lang="en-US" sz="900" b="1" i="0" u="none" strike="noStrike" dirty="0">
                        <a:solidFill>
                          <a:srgbClr val="000000"/>
                        </a:solidFill>
                        <a:effectLst/>
                        <a:latin typeface="Calibri"/>
                      </a:endParaRP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Active TDSP Partner(s)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DUNS Number</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Company Name</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Certification Umbrella Status</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Service Provider</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AEP</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CNP</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Nue</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Onc</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Shary Util</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Shary McA</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TNMP</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DNP</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solidFill>
                            <a:srgbClr val="000000"/>
                          </a:solidFill>
                          <a:effectLst/>
                          <a:latin typeface="Calibri"/>
                        </a:rPr>
                        <a:t>SVC Opt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FFFF00"/>
                    </a:solidFill>
                  </a:tcPr>
                </a:tc>
                <a:tc>
                  <a:txBody>
                    <a:bodyPr/>
                    <a:lstStyle/>
                    <a:p>
                      <a:pPr algn="ctr" fontAlgn="b"/>
                      <a:r>
                        <a:rPr lang="en-US" sz="900" b="1" i="0" u="none" strike="noStrike">
                          <a:solidFill>
                            <a:srgbClr val="000000"/>
                          </a:solidFill>
                          <a:effectLst/>
                          <a:latin typeface="Calibri"/>
                        </a:rPr>
                        <a:t>PUCT Opt 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FFFF00"/>
                    </a:solidFill>
                  </a:tcPr>
                </a:tc>
                <a:tc>
                  <a:txBody>
                    <a:bodyPr/>
                    <a:lstStyle/>
                    <a:p>
                      <a:pPr algn="ctr" fontAlgn="b"/>
                      <a:r>
                        <a:rPr lang="en-US" sz="900" b="1" i="0" u="none" strike="noStrike">
                          <a:solidFill>
                            <a:srgbClr val="000000"/>
                          </a:solidFill>
                          <a:effectLst/>
                          <a:latin typeface="Calibri"/>
                        </a:rPr>
                        <a:t>CSA</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FFFF00"/>
                    </a:solidFill>
                  </a:tcPr>
                </a:tc>
                <a:tc>
                  <a:txBody>
                    <a:bodyPr/>
                    <a:lstStyle/>
                    <a:p>
                      <a:pPr algn="ctr" fontAlgn="b"/>
                      <a:r>
                        <a:rPr lang="en-US" sz="900" b="1" i="0" u="none" strike="noStrike">
                          <a:solidFill>
                            <a:srgbClr val="000000"/>
                          </a:solidFill>
                          <a:effectLst/>
                          <a:latin typeface="Calibri"/>
                        </a:rPr>
                        <a:t>API</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0214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1111111111200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ABC ENERGY 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Stand Alone</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SP1</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111111111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ABC ENERGY</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Parent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SP2</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222222222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          DIG ENERGY</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Child</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SP2</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4444444441000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          BASE POWER 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Child</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SP2</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333333333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          CORE POWER</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Child</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SP2</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3333333331000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          CORE POWER 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Child</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SP2</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444444444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          BASE POWER</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Child</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SP2</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2222222221200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          DIG ENERGY 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Child</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SP2</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1111111111300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ABC ENERGY 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Parent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SP2</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2222222221300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          DIG ENERGY 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Child</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SP2</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1013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1111111111400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ABC ENERGY 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Parent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SP3</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1013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2222222221400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          DIG ENERGY 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Child</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SP3</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1111111111100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ABC ENERGY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Parent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SP1</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4444444441400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          BASE POWER 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Child</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SP1</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4444444441200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BASE POWER 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Parent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SP3</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3333333331100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          CORE POWER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Child</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SP3</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2222222221100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DIG ENERGY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Stand Alone</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SP1</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4444444441300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BASE POWER 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Stand Alone</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SP3</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Opt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0613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555555555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BASE POWER ENERGY</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Stand Alone</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SP1</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52400">
                <a:tc>
                  <a:txBody>
                    <a:bodyPr/>
                    <a:lstStyle/>
                    <a:p>
                      <a:pPr algn="ctr" fontAlgn="b"/>
                      <a:r>
                        <a:rPr lang="en-US" sz="900" b="0" i="0" u="none" strike="noStrike">
                          <a:solidFill>
                            <a:srgbClr val="000000"/>
                          </a:solidFill>
                          <a:effectLst/>
                          <a:latin typeface="Calibri"/>
                        </a:rPr>
                        <a:t>0312</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5555555551000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solidFill>
                            <a:srgbClr val="000000"/>
                          </a:solidFill>
                          <a:effectLst/>
                          <a:latin typeface="Calibri"/>
                        </a:rPr>
                        <a:t>BASE POWER ENERGY 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Stand Alone</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SP4</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190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solidFill>
                            <a:srgbClr val="000000"/>
                          </a:solidFill>
                          <a:effectLst/>
                          <a:latin typeface="Calibri"/>
                        </a:rPr>
                        <a:t>X</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dirty="0">
                          <a:solidFill>
                            <a:srgbClr val="000000"/>
                          </a:solidFill>
                          <a:effectLst/>
                          <a:latin typeface="Calibri"/>
                        </a:rPr>
                        <a:t> </a:t>
                      </a:r>
                    </a:p>
                  </a:txBody>
                  <a:tcPr marL="9525" marR="9525" marT="9525" marB="0" anchor="b">
                    <a:lnL w="63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299510439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TextBox 12"/>
          <p:cNvSpPr txBox="1"/>
          <p:nvPr/>
        </p:nvSpPr>
        <p:spPr>
          <a:xfrm>
            <a:off x="6419850" y="5790143"/>
            <a:ext cx="2357869" cy="415498"/>
          </a:xfrm>
          <a:prstGeom prst="rect">
            <a:avLst/>
          </a:prstGeom>
          <a:noFill/>
        </p:spPr>
        <p:txBody>
          <a:bodyPr wrap="square" rtlCol="0">
            <a:spAutoFit/>
          </a:bodyPr>
          <a:lstStyle/>
          <a:p>
            <a:pPr algn="r"/>
            <a:r>
              <a:rPr lang="en-US" sz="1050" b="1" dirty="0" smtClean="0"/>
              <a:t>Retail Market Subcommittee</a:t>
            </a:r>
            <a:endParaRPr lang="en-US" sz="1050" b="1" dirty="0"/>
          </a:p>
          <a:p>
            <a:pPr algn="r"/>
            <a:r>
              <a:rPr lang="en-US" sz="1050" i="1" dirty="0" smtClean="0"/>
              <a:t>05/06/14</a:t>
            </a:r>
            <a:endParaRPr lang="en-US" sz="1050" dirty="0"/>
          </a:p>
        </p:txBody>
      </p:sp>
      <p:sp>
        <p:nvSpPr>
          <p:cNvPr id="15" name="TextBox 14"/>
          <p:cNvSpPr txBox="1"/>
          <p:nvPr/>
        </p:nvSpPr>
        <p:spPr>
          <a:xfrm>
            <a:off x="379663" y="179143"/>
            <a:ext cx="7620000" cy="461665"/>
          </a:xfrm>
          <a:prstGeom prst="rect">
            <a:avLst/>
          </a:prstGeom>
          <a:noFill/>
        </p:spPr>
        <p:txBody>
          <a:bodyPr wrap="square" rtlCol="0">
            <a:spAutoFit/>
          </a:bodyPr>
          <a:lstStyle/>
          <a:p>
            <a:r>
              <a:rPr lang="en-US" sz="2400" b="1" dirty="0" smtClean="0"/>
              <a:t>Flight 0614</a:t>
            </a:r>
            <a:endParaRPr lang="en-US" sz="2400" b="1" dirty="0"/>
          </a:p>
        </p:txBody>
      </p:sp>
      <p:sp>
        <p:nvSpPr>
          <p:cNvPr id="4" name="Rectangle 3"/>
          <p:cNvSpPr txBox="1">
            <a:spLocks noChangeArrowheads="1"/>
          </p:cNvSpPr>
          <p:nvPr/>
        </p:nvSpPr>
        <p:spPr bwMode="auto">
          <a:xfrm>
            <a:off x="403749" y="714500"/>
            <a:ext cx="5797026"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buFontTx/>
              <a:buNone/>
            </a:pPr>
            <a:r>
              <a:rPr lang="en-US" kern="0" dirty="0" smtClean="0"/>
              <a:t>Proposed Upload to Retail Testing Website </a:t>
            </a:r>
            <a:endParaRPr lang="en-US" kern="0" dirty="0"/>
          </a:p>
        </p:txBody>
      </p:sp>
      <p:sp>
        <p:nvSpPr>
          <p:cNvPr id="5" name="Rectangle 5"/>
          <p:cNvSpPr txBox="1">
            <a:spLocks noChangeArrowheads="1"/>
          </p:cNvSpPr>
          <p:nvPr/>
        </p:nvSpPr>
        <p:spPr bwMode="auto">
          <a:xfrm>
            <a:off x="250373" y="1173214"/>
            <a:ext cx="8573975" cy="426270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spAutoFit/>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457200" indent="-228600" algn="just">
              <a:spcBef>
                <a:spcPts val="0"/>
              </a:spcBef>
              <a:spcAft>
                <a:spcPts val="600"/>
              </a:spcAft>
              <a:defRPr/>
            </a:pPr>
            <a:endParaRPr lang="en-US" sz="1800" b="0" dirty="0" smtClean="0"/>
          </a:p>
          <a:p>
            <a:pPr marL="228600" indent="0" algn="just">
              <a:spcBef>
                <a:spcPts val="0"/>
              </a:spcBef>
              <a:spcAft>
                <a:spcPts val="600"/>
              </a:spcAft>
              <a:buNone/>
              <a:defRPr/>
            </a:pPr>
            <a:r>
              <a:rPr lang="en-US" dirty="0" smtClean="0"/>
              <a:t>Intended to assist ongoing synchronization of Certification data</a:t>
            </a:r>
          </a:p>
          <a:p>
            <a:pPr marL="457200" indent="-228600" algn="just">
              <a:spcBef>
                <a:spcPts val="0"/>
              </a:spcBef>
              <a:spcAft>
                <a:spcPts val="600"/>
              </a:spcAft>
              <a:defRPr/>
            </a:pPr>
            <a:endParaRPr lang="en-US" sz="1800" b="0" dirty="0" smtClean="0"/>
          </a:p>
          <a:p>
            <a:pPr marL="457200" indent="-228600" algn="just">
              <a:spcBef>
                <a:spcPts val="0"/>
              </a:spcBef>
              <a:spcAft>
                <a:spcPts val="600"/>
              </a:spcAft>
              <a:defRPr/>
            </a:pPr>
            <a:r>
              <a:rPr lang="en-US" sz="1800" dirty="0" smtClean="0"/>
              <a:t>Service Provider</a:t>
            </a:r>
            <a:r>
              <a:rPr lang="en-US" sz="1800" b="0" dirty="0" smtClean="0"/>
              <a:t> data will be shown as generic (SP1, SP2) and utilized to indicate differences that drive </a:t>
            </a:r>
            <a:r>
              <a:rPr lang="en-US" sz="1800" dirty="0" smtClean="0"/>
              <a:t>Certification Umbrella Status</a:t>
            </a:r>
          </a:p>
          <a:p>
            <a:pPr marL="457200" indent="-228600" algn="just">
              <a:spcBef>
                <a:spcPts val="0"/>
              </a:spcBef>
              <a:spcAft>
                <a:spcPts val="600"/>
              </a:spcAft>
              <a:defRPr/>
            </a:pPr>
            <a:r>
              <a:rPr lang="en-US" sz="1800" b="0" dirty="0" smtClean="0"/>
              <a:t>Remaining columns are currently available publically at PUCT and/or Power To Choose websites</a:t>
            </a:r>
          </a:p>
          <a:p>
            <a:pPr marL="457200" indent="-228600" algn="just">
              <a:spcBef>
                <a:spcPts val="0"/>
              </a:spcBef>
              <a:spcAft>
                <a:spcPts val="600"/>
              </a:spcAft>
              <a:defRPr/>
            </a:pPr>
            <a:r>
              <a:rPr lang="en-US" sz="1800" dirty="0" smtClean="0"/>
              <a:t>Active TDSP Partner(s)</a:t>
            </a:r>
            <a:r>
              <a:rPr lang="en-US" sz="1800" b="0" dirty="0" smtClean="0"/>
              <a:t> indicates completion of all steps to establish TDSP partnerships in ERCOT systems and that at least one is in place </a:t>
            </a:r>
          </a:p>
          <a:p>
            <a:pPr marL="457200" indent="-228600" algn="just">
              <a:spcBef>
                <a:spcPts val="0"/>
              </a:spcBef>
              <a:spcAft>
                <a:spcPts val="600"/>
              </a:spcAft>
              <a:defRPr/>
            </a:pPr>
            <a:r>
              <a:rPr lang="en-US" sz="1800" dirty="0" smtClean="0"/>
              <a:t>Latest CERT Letter</a:t>
            </a:r>
            <a:r>
              <a:rPr lang="en-US" sz="1800" b="0" dirty="0" smtClean="0"/>
              <a:t> indicates the last flight which resulted in receipt of an updated Certification Letter from ERCOT (null value indicates the MP has not completed all steps required to receive certification letter from ERCOT)</a:t>
            </a:r>
          </a:p>
          <a:p>
            <a:pPr marL="457200" indent="-228600" algn="just">
              <a:spcBef>
                <a:spcPts val="0"/>
              </a:spcBef>
              <a:spcAft>
                <a:spcPts val="600"/>
              </a:spcAft>
              <a:defRPr/>
            </a:pPr>
            <a:endParaRPr lang="en-US" sz="1800" b="0" dirty="0" smtClean="0"/>
          </a:p>
        </p:txBody>
      </p:sp>
    </p:spTree>
    <p:extLst>
      <p:ext uri="{BB962C8B-B14F-4D97-AF65-F5344CB8AC3E}">
        <p14:creationId xmlns:p14="http://schemas.microsoft.com/office/powerpoint/2010/main" val="376339142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TextBox 12"/>
          <p:cNvSpPr txBox="1"/>
          <p:nvPr/>
        </p:nvSpPr>
        <p:spPr>
          <a:xfrm>
            <a:off x="6553200" y="5809193"/>
            <a:ext cx="2224519" cy="415498"/>
          </a:xfrm>
          <a:prstGeom prst="rect">
            <a:avLst/>
          </a:prstGeom>
          <a:noFill/>
        </p:spPr>
        <p:txBody>
          <a:bodyPr wrap="square" rtlCol="0">
            <a:spAutoFit/>
          </a:bodyPr>
          <a:lstStyle/>
          <a:p>
            <a:pPr algn="r"/>
            <a:r>
              <a:rPr lang="en-US" sz="1050" b="1" dirty="0" smtClean="0">
                <a:solidFill>
                  <a:prstClr val="black"/>
                </a:solidFill>
              </a:rPr>
              <a:t>Retail Market Subcommittee</a:t>
            </a:r>
            <a:endParaRPr lang="en-US" sz="1050" b="1" dirty="0">
              <a:solidFill>
                <a:prstClr val="black"/>
              </a:solidFill>
            </a:endParaRPr>
          </a:p>
          <a:p>
            <a:pPr algn="r"/>
            <a:r>
              <a:rPr lang="en-US" sz="1050" i="1" dirty="0" smtClean="0">
                <a:solidFill>
                  <a:prstClr val="black"/>
                </a:solidFill>
              </a:rPr>
              <a:t>05/06/14</a:t>
            </a:r>
            <a:endParaRPr lang="en-US" sz="1050" i="1" dirty="0">
              <a:solidFill>
                <a:prstClr val="black"/>
              </a:solidFill>
            </a:endParaRPr>
          </a:p>
        </p:txBody>
      </p:sp>
      <p:sp>
        <p:nvSpPr>
          <p:cNvPr id="4" name="Rectangle 3"/>
          <p:cNvSpPr txBox="1">
            <a:spLocks noChangeArrowheads="1"/>
          </p:cNvSpPr>
          <p:nvPr/>
        </p:nvSpPr>
        <p:spPr bwMode="auto">
          <a:xfrm>
            <a:off x="403749" y="714500"/>
            <a:ext cx="2768075"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a:buFontTx/>
              <a:buNone/>
            </a:pPr>
            <a:endParaRPr lang="en-US" kern="0" dirty="0">
              <a:solidFill>
                <a:prstClr val="black"/>
              </a:solidFill>
            </a:endParaRPr>
          </a:p>
        </p:txBody>
      </p:sp>
      <p:sp>
        <p:nvSpPr>
          <p:cNvPr id="5" name="Rectangle 5"/>
          <p:cNvSpPr txBox="1">
            <a:spLocks noChangeArrowheads="1"/>
          </p:cNvSpPr>
          <p:nvPr/>
        </p:nvSpPr>
        <p:spPr bwMode="auto">
          <a:xfrm>
            <a:off x="203743" y="2179125"/>
            <a:ext cx="8573975" cy="172354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spAutoFit/>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228600" indent="0" algn="just">
              <a:spcBef>
                <a:spcPts val="0"/>
              </a:spcBef>
              <a:spcAft>
                <a:spcPts val="600"/>
              </a:spcAft>
              <a:buNone/>
              <a:defRPr/>
            </a:pPr>
            <a:endParaRPr lang="en-US" sz="1800" b="0" dirty="0" smtClean="0">
              <a:solidFill>
                <a:prstClr val="black"/>
              </a:solidFill>
            </a:endParaRPr>
          </a:p>
          <a:p>
            <a:pPr marL="457200" indent="-228600" algn="just">
              <a:spcBef>
                <a:spcPts val="0"/>
              </a:spcBef>
              <a:spcAft>
                <a:spcPts val="600"/>
              </a:spcAft>
              <a:defRPr/>
            </a:pPr>
            <a:endParaRPr lang="en-US" sz="1800" b="0" dirty="0" smtClean="0">
              <a:solidFill>
                <a:prstClr val="black"/>
              </a:solidFill>
            </a:endParaRPr>
          </a:p>
          <a:p>
            <a:pPr marL="228600" indent="0" algn="ctr">
              <a:spcBef>
                <a:spcPts val="0"/>
              </a:spcBef>
              <a:spcAft>
                <a:spcPts val="600"/>
              </a:spcAft>
              <a:buNone/>
              <a:defRPr/>
            </a:pPr>
            <a:r>
              <a:rPr lang="en-US" sz="6000" b="0" dirty="0" smtClean="0">
                <a:solidFill>
                  <a:prstClr val="black"/>
                </a:solidFill>
              </a:rPr>
              <a:t>Questions?</a:t>
            </a:r>
            <a:endParaRPr lang="en-US" sz="6000" b="0" dirty="0">
              <a:solidFill>
                <a:prstClr val="black"/>
              </a:solidFill>
            </a:endParaRPr>
          </a:p>
        </p:txBody>
      </p:sp>
    </p:spTree>
    <p:extLst>
      <p:ext uri="{BB962C8B-B14F-4D97-AF65-F5344CB8AC3E}">
        <p14:creationId xmlns:p14="http://schemas.microsoft.com/office/powerpoint/2010/main" val="2078984599"/>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ERCOT Limited</Information_x0020_Classification>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B6F2769-7194-4217-93D3-3AF3A4742282}">
  <ds:schemaRefs>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openxmlformats.org/package/2006/metadata/core-properties"/>
    <ds:schemaRef ds:uri="http://purl.org/dc/dcmitype/"/>
    <ds:schemaRef ds:uri="http://schemas.microsoft.com/office/2006/metadata/properties"/>
    <ds:schemaRef ds:uri="http://www.w3.org/XML/1998/namespace"/>
  </ds:schemaRefs>
</ds:datastoreItem>
</file>

<file path=customXml/itemProps3.xml><?xml version="1.0" encoding="utf-8"?>
<ds:datastoreItem xmlns:ds="http://schemas.openxmlformats.org/officeDocument/2006/customXml" ds:itemID="{87D2A1B0-FF3E-4009-940D-AED0EB70AA20}">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1258</TotalTime>
  <Words>550</Words>
  <Application>Microsoft Office PowerPoint</Application>
  <PresentationFormat>On-screen Show (4:3)</PresentationFormat>
  <Paragraphs>409</Paragraphs>
  <Slides>4</Slides>
  <Notes>0</Notes>
  <HiddenSlides>0</HiddenSlides>
  <MMClips>0</MMClips>
  <ScaleCrop>false</ScaleCrop>
  <HeadingPairs>
    <vt:vector size="4" baseType="variant">
      <vt:variant>
        <vt:lpstr>Theme</vt:lpstr>
      </vt:variant>
      <vt:variant>
        <vt:i4>2</vt:i4>
      </vt:variant>
      <vt:variant>
        <vt:lpstr>Slide Titles</vt:lpstr>
      </vt:variant>
      <vt:variant>
        <vt:i4>4</vt:i4>
      </vt:variant>
    </vt:vector>
  </HeadingPairs>
  <TitlesOfParts>
    <vt:vector size="6" baseType="lpstr">
      <vt:lpstr>Office Theme</vt:lpstr>
      <vt:lpstr>Custom Design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Yockey, Paul</cp:lastModifiedBy>
  <cp:revision>134</cp:revision>
  <cp:lastPrinted>2013-01-30T23:16:36Z</cp:lastPrinted>
  <dcterms:created xsi:type="dcterms:W3CDTF">2010-04-12T23:12:02Z</dcterms:created>
  <dcterms:modified xsi:type="dcterms:W3CDTF">2014-05-02T20:43:24Z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