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7"/>
  </p:notesMasterIdLst>
  <p:handoutMasterIdLst>
    <p:handoutMasterId r:id="rId8"/>
  </p:handoutMasterIdLst>
  <p:sldIdLst>
    <p:sldId id="264" r:id="rId2"/>
    <p:sldId id="312" r:id="rId3"/>
    <p:sldId id="311" r:id="rId4"/>
    <p:sldId id="309" r:id="rId5"/>
    <p:sldId id="281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gency FB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gency FB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gency FB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gency FB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66"/>
    <a:srgbClr val="FF0000"/>
    <a:srgbClr val="EFD491"/>
    <a:srgbClr val="FABE00"/>
    <a:srgbClr val="009900"/>
    <a:srgbClr val="6666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74083" autoAdjust="0"/>
  </p:normalViewPr>
  <p:slideViewPr>
    <p:cSldViewPr>
      <p:cViewPr>
        <p:scale>
          <a:sx n="69" d="100"/>
          <a:sy n="69" d="100"/>
        </p:scale>
        <p:origin x="-1194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DFD91F2D-CB3E-413E-BBD7-68ADE5B555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875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1E339D6-DD98-498F-9591-42E991CED9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37200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A538B2-DC8E-4E7B-93EB-F3F59AFFE4FB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800" b="1" kern="1200" dirty="0" smtClean="0">
              <a:solidFill>
                <a:schemeClr val="bg1"/>
              </a:solidFill>
              <a:latin typeface="Agency FB" pitchFamily="34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E339D6-DD98-498F-9591-42E991CED9A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800" b="1" kern="1200" dirty="0" smtClean="0">
              <a:solidFill>
                <a:schemeClr val="bg1"/>
              </a:solidFill>
              <a:latin typeface="Agency FB" pitchFamily="34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E339D6-DD98-498F-9591-42E991CED9A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16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gency FB" pitchFamily="34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CDCEE-C103-4268-9EB6-3981ED61C4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75B4E-58CB-4FF9-B79F-C829BCCF92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2FC8D-0BAF-43D9-B72F-C7FB0BDF82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58BA8-A283-4170-8BCD-11A7F41941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3DE16-E376-4B43-8EDE-DB475F36A3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57FF3-E7C6-4E7A-8F5C-51AC57A33F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23598-7F5E-4D30-814E-058A66521C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0C576-EA73-4CE6-8892-C0DCFA9C79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10A1DE-3542-4BB6-98B7-8D4270DD17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9237B-5E33-4396-94AD-348689B096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861AF-E049-473D-A63E-9314FDED96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113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A18DB61-E5D3-4D7A-8C1C-0B248CACF8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80F04-51E7-4A82-B7B3-66055ADBB3C0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73742" name="Rectangle 14"/>
          <p:cNvSpPr>
            <a:spLocks noGrp="1" noRot="1" noChangeArrowheads="1"/>
          </p:cNvSpPr>
          <p:nvPr>
            <p:ph type="title"/>
          </p:nvPr>
        </p:nvSpPr>
        <p:spPr>
          <a:xfrm>
            <a:off x="381000" y="2667000"/>
            <a:ext cx="8305800" cy="4191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bg1"/>
                </a:solidFill>
                <a:effectLst/>
              </a:rPr>
              <a:t>Update to RMS </a:t>
            </a:r>
            <a:br>
              <a:rPr lang="en-US" sz="4800" b="1" dirty="0" smtClean="0">
                <a:solidFill>
                  <a:schemeClr val="bg1"/>
                </a:solidFill>
                <a:effectLst/>
              </a:rPr>
            </a:br>
            <a:r>
              <a:rPr lang="en-US" sz="4800" b="1" dirty="0" smtClean="0">
                <a:solidFill>
                  <a:schemeClr val="bg1"/>
                </a:solidFill>
                <a:effectLst/>
              </a:rPr>
              <a:t/>
            </a:r>
            <a:br>
              <a:rPr lang="en-US" sz="4800" b="1" dirty="0" smtClean="0">
                <a:solidFill>
                  <a:schemeClr val="bg1"/>
                </a:solidFill>
                <a:effectLst/>
              </a:rPr>
            </a:br>
            <a:r>
              <a:rPr lang="en-US" sz="4800" b="1" dirty="0" smtClean="0">
                <a:solidFill>
                  <a:schemeClr val="bg1"/>
                </a:solidFill>
                <a:effectLst/>
              </a:rPr>
              <a:t>May 6, 2014</a:t>
            </a:r>
            <a:endParaRPr lang="en-US" sz="4800" dirty="0" smtClean="0">
              <a:solidFill>
                <a:schemeClr val="bg1"/>
              </a:solidFill>
              <a:effectLst/>
            </a:endParaRPr>
          </a:p>
        </p:txBody>
      </p:sp>
      <p:sp>
        <p:nvSpPr>
          <p:cNvPr id="2052" name="AutoShape 26"/>
          <p:cNvSpPr>
            <a:spLocks noChangeAspect="1" noChangeArrowheads="1"/>
          </p:cNvSpPr>
          <p:nvPr/>
        </p:nvSpPr>
        <p:spPr bwMode="auto">
          <a:xfrm>
            <a:off x="2819400" y="685800"/>
            <a:ext cx="35814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053" name="Oval 27"/>
          <p:cNvSpPr>
            <a:spLocks noChangeArrowheads="1"/>
          </p:cNvSpPr>
          <p:nvPr/>
        </p:nvSpPr>
        <p:spPr bwMode="auto">
          <a:xfrm>
            <a:off x="3048000" y="457200"/>
            <a:ext cx="3149600" cy="2895600"/>
          </a:xfrm>
          <a:prstGeom prst="ellipse">
            <a:avLst/>
          </a:prstGeom>
          <a:solidFill>
            <a:srgbClr val="000080"/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56" name="AutoShape 28"/>
          <p:cNvSpPr>
            <a:spLocks noChangeArrowheads="1"/>
          </p:cNvSpPr>
          <p:nvPr/>
        </p:nvSpPr>
        <p:spPr bwMode="auto">
          <a:xfrm>
            <a:off x="3424238" y="785813"/>
            <a:ext cx="2371725" cy="1943100"/>
          </a:xfrm>
          <a:prstGeom prst="star5">
            <a:avLst/>
          </a:prstGeom>
          <a:solidFill>
            <a:srgbClr val="FFFFFF"/>
          </a:solidFill>
          <a:ln w="57150" cmpd="thickThin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055" name="WordArt 30"/>
          <p:cNvSpPr>
            <a:spLocks noChangeArrowheads="1" noChangeShapeType="1" noTextEdit="1"/>
          </p:cNvSpPr>
          <p:nvPr/>
        </p:nvSpPr>
        <p:spPr bwMode="auto">
          <a:xfrm>
            <a:off x="2209800" y="685800"/>
            <a:ext cx="4724400" cy="2667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810"/>
              </a:avLst>
            </a:prstTxWarp>
          </a:bodyPr>
          <a:lstStyle/>
          <a:p>
            <a:pPr algn="ctr"/>
            <a:r>
              <a:rPr lang="en-US" sz="3600" kern="10" dirty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Niagara Solid"/>
              </a:rPr>
              <a:t>TX SET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3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3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3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1557634D-C320-4AE7-B3F9-A08A7F11D7D3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pPr algn="r" eaLnBrk="1" hangingPunct="1">
                <a:defRPr/>
              </a:pPr>
              <a:t>2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228600"/>
            <a:ext cx="8510588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bg1"/>
                </a:solidFill>
                <a:effectLst/>
              </a:rPr>
              <a:t>April Meeting Update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371600"/>
            <a:ext cx="8540750" cy="5334000"/>
          </a:xfrm>
        </p:spPr>
        <p:txBody>
          <a:bodyPr/>
          <a:lstStyle/>
          <a:p>
            <a:pPr marL="342900" lvl="2" indent="-342900">
              <a:buClr>
                <a:schemeClr val="bg1"/>
              </a:buClr>
              <a:buNone/>
              <a:defRPr/>
            </a:pPr>
            <a:endParaRPr lang="en-US" sz="3200" b="1" dirty="0" smtClean="0">
              <a:solidFill>
                <a:schemeClr val="bg1"/>
              </a:solidFill>
              <a:effectLst/>
            </a:endParaRPr>
          </a:p>
          <a:p>
            <a:pPr marL="342900" lvl="2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3200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Issue 134: CSA Bypass Discussion</a:t>
            </a: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Texas SET reviewed the proposed language to the Retail Market Guide (RMG) submitted by the sub team and made changes where necessary.</a:t>
            </a: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The language will be added as REP Operating Rule 13: Continuous Service Agreement Bypass Code to Section 11: Solution </a:t>
            </a:r>
            <a:r>
              <a:rPr lang="en-US" b="1" kern="120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to Stacking of </a:t>
            </a: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the RMG.</a:t>
            </a: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The group also </a:t>
            </a:r>
            <a:r>
              <a:rPr lang="en-US" b="1" kern="1200" dirty="0" smtClean="0">
                <a:solidFill>
                  <a:srgbClr val="000066"/>
                </a:solidFill>
                <a:effectLst/>
                <a:latin typeface="Agency FB" pitchFamily="34" charset="0"/>
                <a:ea typeface="+mn-ea"/>
                <a:cs typeface="+mn-cs"/>
              </a:rPr>
              <a:t>reopened</a:t>
            </a: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 and made changes to Issue 2011-I134 to update the NPRR withdrawal and to document the changes being made to the RMG.</a:t>
            </a: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2400" b="1" kern="1200" dirty="0" smtClean="0">
              <a:solidFill>
                <a:schemeClr val="bg1"/>
              </a:solidFill>
              <a:effectLst/>
              <a:latin typeface="Agency FB" pitchFamily="34" charset="0"/>
              <a:ea typeface="+mn-ea"/>
              <a:cs typeface="+mn-cs"/>
            </a:endParaRP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800" b="1" dirty="0" smtClean="0">
              <a:solidFill>
                <a:schemeClr val="bg1"/>
              </a:solidFill>
              <a:ea typeface="+mn-ea"/>
              <a:cs typeface="+mn-cs"/>
            </a:endParaRPr>
          </a:p>
          <a:p>
            <a:pPr marL="342900" lvl="2" indent="-342900">
              <a:buFont typeface="Arial" pitchFamily="34" charset="0"/>
              <a:buChar char="•"/>
              <a:defRPr/>
            </a:pPr>
            <a:endParaRPr lang="en-US" sz="2800" b="1" dirty="0" smtClean="0">
              <a:ea typeface="+mn-ea"/>
              <a:cs typeface="+mn-cs"/>
            </a:endParaRPr>
          </a:p>
          <a:p>
            <a:pPr lvl="2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sz="800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sz="2000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 lvl="1" eaLnBrk="1" hangingPunct="1">
              <a:buFont typeface="Arial" pitchFamily="34" charset="0"/>
              <a:buChar char="•"/>
              <a:defRPr/>
            </a:pPr>
            <a:endParaRPr lang="en-US" sz="3200" b="1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2800" dirty="0" smtClean="0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1557634D-C320-4AE7-B3F9-A08A7F11D7D3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pPr algn="r" eaLnBrk="1" hangingPunct="1">
                <a:defRPr/>
              </a:pPr>
              <a:t>3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228600"/>
            <a:ext cx="8510588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bg1"/>
                </a:solidFill>
                <a:effectLst/>
              </a:rPr>
              <a:t>April Meeting Update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371600"/>
            <a:ext cx="8540750" cy="5334000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endParaRPr lang="en-US" sz="800" b="1" dirty="0" smtClean="0"/>
          </a:p>
          <a:p>
            <a:pPr marL="342900" lvl="2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3200" b="1" kern="1200" dirty="0" smtClean="0">
                <a:solidFill>
                  <a:schemeClr val="bg1"/>
                </a:solidFill>
                <a:effectLst/>
                <a:latin typeface="Agency FB" pitchFamily="34" charset="0"/>
              </a:rPr>
              <a:t>Texas SET review of NPRR608, Alignment of Transaction Timing to the PUCT Performance Measures and RMGRR122, Synchronization with NPRR 608.</a:t>
            </a: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The group reviewed the language in both documents to verify consistency </a:t>
            </a: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No changes were found to be necessary.</a:t>
            </a: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3200" b="1" kern="1200" dirty="0" smtClean="0">
              <a:solidFill>
                <a:schemeClr val="bg1"/>
              </a:solidFill>
              <a:effectLst/>
              <a:latin typeface="Agency FB" pitchFamily="34" charset="0"/>
              <a:ea typeface="+mn-ea"/>
              <a:cs typeface="+mn-cs"/>
            </a:endParaRP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800" b="1" dirty="0" smtClean="0">
              <a:solidFill>
                <a:schemeClr val="bg1"/>
              </a:solidFill>
              <a:ea typeface="+mn-ea"/>
              <a:cs typeface="+mn-cs"/>
            </a:endParaRPr>
          </a:p>
          <a:p>
            <a:pPr marL="342900" lvl="2" indent="-342900">
              <a:buFont typeface="Arial" pitchFamily="34" charset="0"/>
              <a:buChar char="•"/>
              <a:defRPr/>
            </a:pPr>
            <a:endParaRPr lang="en-US" sz="2800" b="1" dirty="0" smtClean="0">
              <a:ea typeface="+mn-ea"/>
              <a:cs typeface="+mn-cs"/>
            </a:endParaRPr>
          </a:p>
          <a:p>
            <a:pPr lvl="2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sz="800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sz="2000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 lvl="1" eaLnBrk="1" hangingPunct="1">
              <a:buFont typeface="Arial" pitchFamily="34" charset="0"/>
              <a:buChar char="•"/>
              <a:defRPr/>
            </a:pPr>
            <a:endParaRPr lang="en-US" sz="3200" b="1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2800" dirty="0" smtClean="0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10A1DE-3542-4BB6-98B7-8D4270DD176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81000" y="228600"/>
            <a:ext cx="85105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April Meeting Update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1981200"/>
            <a:ext cx="7772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Texas Market Testing Process Review</a:t>
            </a:r>
          </a:p>
          <a:p>
            <a:pPr marL="800100" lvl="3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Texas SET reviewed the updated test scripts from the Script Sub Team and made further changes where necessary.</a:t>
            </a: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Next meeting Austin </a:t>
            </a:r>
          </a:p>
          <a:p>
            <a:pPr marL="800100" lvl="3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May 19</a:t>
            </a:r>
            <a:r>
              <a:rPr lang="en-US" sz="20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RM 168 MET Center</a:t>
            </a:r>
          </a:p>
          <a:p>
            <a:pPr marL="800100" lvl="3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May 20</a:t>
            </a:r>
            <a:r>
              <a:rPr lang="en-US" sz="20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RM 168 MET Center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E7D2BBA7-A35F-4FFB-8818-F065C2A8718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pPr algn="r" eaLnBrk="1" hangingPunct="1">
                <a:defRPr/>
              </a:pPr>
              <a:t>5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30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229600" cy="6096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bg1"/>
                </a:solidFill>
                <a:effectLst/>
              </a:rPr>
              <a:t>Any questions?</a:t>
            </a:r>
          </a:p>
        </p:txBody>
      </p:sp>
      <p:pic>
        <p:nvPicPr>
          <p:cNvPr id="1026" name="Picture 2" descr="C:\Documents and Settings\UA2525\Local Settings\Temporary Internet Files\Content.IE5\5UU5HFLT\MM900282747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990600"/>
            <a:ext cx="23622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ouds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gency FB"/>
        <a:ea typeface=""/>
        <a:cs typeface=""/>
      </a:majorFont>
      <a:minorFont>
        <a:latin typeface="Agency FB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ency FB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ency FB" pitchFamily="34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4432</TotalTime>
  <Words>187</Words>
  <Application>Microsoft Office PowerPoint</Application>
  <PresentationFormat>On-screen Show (4:3)</PresentationFormat>
  <Paragraphs>56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Clouds</vt:lpstr>
      <vt:lpstr>Update to RMS   May 6, 2014</vt:lpstr>
      <vt:lpstr>April Meeting Update</vt:lpstr>
      <vt:lpstr>April Meeting Update</vt:lpstr>
      <vt:lpstr>Slide 4</vt:lpstr>
      <vt:lpstr>Any questions?</vt:lpstr>
    </vt:vector>
  </TitlesOfParts>
  <Company>Reliant Resources,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kpatrick</dc:creator>
  <cp:lastModifiedBy>TXSET03192013</cp:lastModifiedBy>
  <cp:revision>281</cp:revision>
  <dcterms:created xsi:type="dcterms:W3CDTF">2004-12-01T20:37:34Z</dcterms:created>
  <dcterms:modified xsi:type="dcterms:W3CDTF">2014-04-22T14:56:48Z</dcterms:modified>
</cp:coreProperties>
</file>