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57" r:id="rId2"/>
  </p:sldMasterIdLst>
  <p:notesMasterIdLst>
    <p:notesMasterId r:id="rId6"/>
  </p:notesMasterIdLst>
  <p:handoutMasterIdLst>
    <p:handoutMasterId r:id="rId7"/>
  </p:handoutMasterIdLst>
  <p:sldIdLst>
    <p:sldId id="258" r:id="rId3"/>
    <p:sldId id="338" r:id="rId4"/>
    <p:sldId id="340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750" autoAdjust="0"/>
  </p:normalViewPr>
  <p:slideViewPr>
    <p:cSldViewPr>
      <p:cViewPr varScale="1">
        <p:scale>
          <a:sx n="125" d="100"/>
          <a:sy n="125" d="100"/>
        </p:scale>
        <p:origin x="1260" y="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May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May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– April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>
                <a:solidFill>
                  <a:schemeClr val="tx2"/>
                </a:solidFill>
              </a:rPr>
              <a:t>Market </a:t>
            </a:r>
            <a:r>
              <a:rPr lang="en-US" sz="1600" dirty="0">
                <a:solidFill>
                  <a:schemeClr val="tx2"/>
                </a:solidFill>
              </a:rPr>
              <a:t>Data Transparency IT systems met all SLA </a:t>
            </a:r>
            <a:r>
              <a:rPr lang="en-US" sz="1600" dirty="0" smtClean="0">
                <a:solidFill>
                  <a:schemeClr val="tx2"/>
                </a:solidFill>
              </a:rPr>
              <a:t>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Grid Operations IT </a:t>
            </a:r>
            <a:r>
              <a:rPr lang="en-US" sz="1600" dirty="0"/>
              <a:t>systems </a:t>
            </a:r>
            <a:r>
              <a:rPr lang="en-US" sz="1600" dirty="0" smtClean="0"/>
              <a:t>met all SLA targets 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 smtClean="0"/>
              <a:t>Retail Market </a:t>
            </a:r>
            <a:r>
              <a:rPr lang="en-US" sz="1600" dirty="0"/>
              <a:t>IT Systems </a:t>
            </a:r>
            <a:r>
              <a:rPr lang="en-US" sz="1600" dirty="0" smtClean="0"/>
              <a:t>met all SLA targets</a:t>
            </a:r>
          </a:p>
          <a:p>
            <a:pPr lvl="1"/>
            <a:endParaRPr lang="en-US" sz="1600" dirty="0" smtClean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/>
              <a:t>April</a:t>
            </a:r>
          </a:p>
          <a:p>
            <a:pPr lvl="1"/>
            <a:r>
              <a:rPr lang="en-US" sz="1600" dirty="0" smtClean="0"/>
              <a:t>The </a:t>
            </a:r>
            <a:r>
              <a:rPr lang="en-US" sz="1600" dirty="0"/>
              <a:t>April 26/27 Release window </a:t>
            </a:r>
            <a:r>
              <a:rPr lang="en-US" sz="1600" dirty="0" smtClean="0"/>
              <a:t>was not used</a:t>
            </a:r>
            <a:endParaRPr lang="en-US" sz="1600" dirty="0"/>
          </a:p>
          <a:p>
            <a:pPr lvl="2"/>
            <a:r>
              <a:rPr lang="en-US" sz="1600" dirty="0"/>
              <a:t>The Retail portion of the market enhancements with this release cycle will not require significant downtime and will be incorporated during an upcoming Sunday maintenance</a:t>
            </a:r>
            <a:r>
              <a:rPr lang="en-US" sz="1600" dirty="0" smtClean="0"/>
              <a:t>.</a:t>
            </a:r>
          </a:p>
          <a:p>
            <a:pPr lvl="2"/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May</a:t>
            </a:r>
          </a:p>
          <a:p>
            <a:pPr lvl="1"/>
            <a:r>
              <a:rPr lang="en-US" sz="1600" dirty="0" err="1" smtClean="0"/>
              <a:t>FindESIID</a:t>
            </a:r>
            <a:r>
              <a:rPr lang="en-US" sz="1600" dirty="0" smtClean="0"/>
              <a:t> Outage on May 8</a:t>
            </a:r>
            <a:r>
              <a:rPr lang="en-US" sz="1600" baseline="30000" dirty="0" smtClean="0"/>
              <a:t>th</a:t>
            </a:r>
            <a:endParaRPr lang="en-US" sz="1600" dirty="0" smtClean="0"/>
          </a:p>
          <a:p>
            <a:pPr lvl="2"/>
            <a:r>
              <a:rPr lang="en-US" sz="1600" dirty="0"/>
              <a:t>Find ESIID </a:t>
            </a:r>
            <a:r>
              <a:rPr lang="en-US" sz="1600" dirty="0" smtClean="0"/>
              <a:t>in MIS will </a:t>
            </a:r>
            <a:r>
              <a:rPr lang="en-US" sz="1600" dirty="0"/>
              <a:t>be unavailable </a:t>
            </a:r>
            <a:r>
              <a:rPr lang="en-US" sz="1600" dirty="0"/>
              <a:t>(</a:t>
            </a:r>
            <a:r>
              <a:rPr lang="en-US" sz="1600" dirty="0" smtClean="0"/>
              <a:t>5:00 </a:t>
            </a:r>
            <a:r>
              <a:rPr lang="en-US" sz="1600" dirty="0"/>
              <a:t>am </a:t>
            </a:r>
            <a:r>
              <a:rPr lang="en-US" sz="1600" dirty="0" smtClean="0"/>
              <a:t>- 2:00 pm) due </a:t>
            </a:r>
            <a:r>
              <a:rPr lang="en-US" sz="1600" dirty="0"/>
              <a:t>to maintenance on </a:t>
            </a:r>
            <a:r>
              <a:rPr lang="en-US" sz="1600" dirty="0" smtClean="0"/>
              <a:t>source systems</a:t>
            </a:r>
            <a:r>
              <a:rPr lang="en-US" sz="1600" dirty="0"/>
              <a:t>    </a:t>
            </a:r>
          </a:p>
          <a:p>
            <a:pPr lvl="2"/>
            <a:r>
              <a:rPr lang="en-US" sz="1600" dirty="0"/>
              <a:t>No additional system impacts are expected during the </a:t>
            </a:r>
            <a:r>
              <a:rPr lang="en-US" sz="1600" dirty="0" smtClean="0"/>
              <a:t>outage</a:t>
            </a:r>
            <a:r>
              <a:rPr lang="en-US" sz="1600" dirty="0"/>
              <a:t>  </a:t>
            </a:r>
            <a:endParaRPr lang="en-US" sz="1600" dirty="0" smtClean="0"/>
          </a:p>
          <a:p>
            <a:pPr lvl="2"/>
            <a:r>
              <a:rPr lang="en-US" sz="1600" dirty="0" smtClean="0"/>
              <a:t>Retail </a:t>
            </a:r>
            <a:r>
              <a:rPr lang="en-US" sz="1600" dirty="0"/>
              <a:t>transactions will continue to process as </a:t>
            </a:r>
            <a:r>
              <a:rPr lang="en-US" sz="1600" dirty="0" smtClean="0"/>
              <a:t>normal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MarkeTrak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2014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33" y="751409"/>
            <a:ext cx="8872933" cy="535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39702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42448</TotalTime>
  <Words>123</Words>
  <Application>Microsoft Office PowerPoint</Application>
  <PresentationFormat>On-screen Show (4:3)</PresentationFormat>
  <Paragraphs>27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Custom Design</vt:lpstr>
      <vt:lpstr>1_Custom Design</vt:lpstr>
      <vt:lpstr>Information Technology Report</vt:lpstr>
      <vt:lpstr>Highlights</vt:lpstr>
      <vt:lpstr>MarkeTrak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Felton, Trey</cp:lastModifiedBy>
  <cp:revision>1296</cp:revision>
  <cp:lastPrinted>2013-05-06T17:58:27Z</cp:lastPrinted>
  <dcterms:created xsi:type="dcterms:W3CDTF">2005-04-21T14:28:35Z</dcterms:created>
  <dcterms:modified xsi:type="dcterms:W3CDTF">2014-05-05T20:04:42Z</dcterms:modified>
</cp:coreProperties>
</file>