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56" r:id="rId2"/>
    <p:sldId id="262" r:id="rId3"/>
    <p:sldId id="281" r:id="rId4"/>
    <p:sldId id="285" r:id="rId5"/>
    <p:sldId id="257" r:id="rId6"/>
    <p:sldId id="283" r:id="rId7"/>
    <p:sldId id="284" r:id="rId8"/>
    <p:sldId id="286" r:id="rId9"/>
    <p:sldId id="28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5620"/>
    <p:restoredTop sz="94629" autoAdjust="0"/>
  </p:normalViewPr>
  <p:slideViewPr>
    <p:cSldViewPr>
      <p:cViewPr>
        <p:scale>
          <a:sx n="100" d="100"/>
          <a:sy n="100" d="100"/>
        </p:scale>
        <p:origin x="-90"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8.wmf"/><Relationship Id="rId7" Type="http://schemas.openxmlformats.org/officeDocument/2006/relationships/image" Target="../media/image12.wmf"/><Relationship Id="rId2" Type="http://schemas.openxmlformats.org/officeDocument/2006/relationships/image" Target="../media/image7.wmf"/><Relationship Id="rId1" Type="http://schemas.openxmlformats.org/officeDocument/2006/relationships/image" Target="../media/image6.wmf"/><Relationship Id="rId6" Type="http://schemas.openxmlformats.org/officeDocument/2006/relationships/image" Target="../media/image11.wmf"/><Relationship Id="rId5" Type="http://schemas.openxmlformats.org/officeDocument/2006/relationships/image" Target="../media/image10.wmf"/><Relationship Id="rId10" Type="http://schemas.openxmlformats.org/officeDocument/2006/relationships/image" Target="../media/image15.wmf"/><Relationship Id="rId4" Type="http://schemas.openxmlformats.org/officeDocument/2006/relationships/image" Target="../media/image9.wmf"/><Relationship Id="rId9"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8.wmf"/><Relationship Id="rId7" Type="http://schemas.openxmlformats.org/officeDocument/2006/relationships/image" Target="../media/image22.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21.wmf"/><Relationship Id="rId5" Type="http://schemas.openxmlformats.org/officeDocument/2006/relationships/image" Target="../media/image20.wmf"/><Relationship Id="rId4" Type="http://schemas.openxmlformats.org/officeDocument/2006/relationships/image" Target="../media/image1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3E7137-85A6-4609-980B-8800E4E3A724}" type="datetimeFigureOut">
              <a:rPr lang="en-US" smtClean="0"/>
              <a:t>5/5/2014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0C3013C-F8DD-4728-9E7A-441DA0E1D102}" type="slidenum">
              <a:rPr lang="en-US" smtClean="0"/>
              <a:t>‹#›</a:t>
            </a:fld>
            <a:endParaRPr lang="en-US"/>
          </a:p>
        </p:txBody>
      </p:sp>
    </p:spTree>
    <p:extLst>
      <p:ext uri="{BB962C8B-B14F-4D97-AF65-F5344CB8AC3E}">
        <p14:creationId xmlns:p14="http://schemas.microsoft.com/office/powerpoint/2010/main" val="17005546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29CB437-5B9C-4530-9D61-DF23CAEC089D}" type="datetimeFigureOut">
              <a:rPr lang="en-US" smtClean="0"/>
              <a:t>5/5/2014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FDDDE2-6978-4244-8012-C83BB66F01CD}" type="slidenum">
              <a:rPr lang="en-US" smtClean="0"/>
              <a:t>‹#›</a:t>
            </a:fld>
            <a:endParaRPr lang="en-US"/>
          </a:p>
        </p:txBody>
      </p:sp>
    </p:spTree>
    <p:extLst>
      <p:ext uri="{BB962C8B-B14F-4D97-AF65-F5344CB8AC3E}">
        <p14:creationId xmlns:p14="http://schemas.microsoft.com/office/powerpoint/2010/main" val="3159319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1"/>
          <p:cNvSpPr>
            <a:spLocks noGrp="1" noChangeArrowheads="1"/>
          </p:cNvSpPr>
          <p:nvPr>
            <p:ph type="dt" sz="quarter" idx="1"/>
          </p:nvPr>
        </p:nvSpPr>
        <p:spPr>
          <a:noFill/>
        </p:spPr>
        <p:txBody>
          <a:bodyPr/>
          <a:lstStyle/>
          <a:p>
            <a:fld id="{CFB929C2-5C51-41E5-9231-E55BFCB50DC3}" type="datetime1">
              <a:rPr lang="en-US" altLang="en-US" smtClean="0"/>
              <a:pPr/>
              <a:t>5/5/2014</a:t>
            </a:fld>
            <a:endParaRPr lang="en-US" altLang="en-US" dirty="0" smtClean="0"/>
          </a:p>
        </p:txBody>
      </p:sp>
      <p:sp>
        <p:nvSpPr>
          <p:cNvPr id="54275" name="Rectangle 13"/>
          <p:cNvSpPr>
            <a:spLocks noGrp="1" noChangeArrowheads="1"/>
          </p:cNvSpPr>
          <p:nvPr>
            <p:ph type="sldNum" sz="quarter" idx="5"/>
          </p:nvPr>
        </p:nvSpPr>
        <p:spPr>
          <a:noFill/>
        </p:spPr>
        <p:txBody>
          <a:bodyPr/>
          <a:lstStyle/>
          <a:p>
            <a:fld id="{D2A12975-34BB-44D6-8468-87083C2672CA}" type="slidenum">
              <a:rPr lang="en-US" altLang="en-US" smtClean="0"/>
              <a:pPr/>
              <a:t>4</a:t>
            </a:fld>
            <a:endParaRPr lang="en-US" altLang="en-US" dirty="0" smtClean="0"/>
          </a:p>
        </p:txBody>
      </p:sp>
      <p:sp>
        <p:nvSpPr>
          <p:cNvPr id="54276" name="Rectangle 2"/>
          <p:cNvSpPr>
            <a:spLocks noGrp="1" noRot="1" noChangeAspect="1" noChangeArrowheads="1" noTextEdit="1"/>
          </p:cNvSpPr>
          <p:nvPr>
            <p:ph type="sldImg"/>
          </p:nvPr>
        </p:nvSpPr>
        <p:spPr>
          <a:ln/>
        </p:spPr>
      </p:sp>
      <p:sp>
        <p:nvSpPr>
          <p:cNvPr id="54277"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138C63C-3BD2-426F-854A-72649AB77BF2}" type="slidenum">
              <a:rPr lang="en-US" smtClean="0"/>
              <a:pPr>
                <a:defRPr/>
              </a:pPr>
              <a:t>6</a:t>
            </a:fld>
            <a:endParaRPr lang="en-US"/>
          </a:p>
        </p:txBody>
      </p:sp>
    </p:spTree>
    <p:extLst>
      <p:ext uri="{BB962C8B-B14F-4D97-AF65-F5344CB8AC3E}">
        <p14:creationId xmlns:p14="http://schemas.microsoft.com/office/powerpoint/2010/main" val="1477428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1"/>
          <p:cNvSpPr>
            <a:spLocks noGrp="1" noChangeArrowheads="1"/>
          </p:cNvSpPr>
          <p:nvPr>
            <p:ph type="dt" sz="quarter" idx="1"/>
          </p:nvPr>
        </p:nvSpPr>
        <p:spPr>
          <a:noFill/>
        </p:spPr>
        <p:txBody>
          <a:bodyPr/>
          <a:lstStyle/>
          <a:p>
            <a:fld id="{CFB929C2-5C51-41E5-9231-E55BFCB50DC3}" type="datetime1">
              <a:rPr lang="en-US" altLang="en-US" smtClean="0"/>
              <a:pPr/>
              <a:t>5/5/2014</a:t>
            </a:fld>
            <a:endParaRPr lang="en-US" altLang="en-US" dirty="0" smtClean="0"/>
          </a:p>
        </p:txBody>
      </p:sp>
      <p:sp>
        <p:nvSpPr>
          <p:cNvPr id="54275" name="Rectangle 13"/>
          <p:cNvSpPr>
            <a:spLocks noGrp="1" noChangeArrowheads="1"/>
          </p:cNvSpPr>
          <p:nvPr>
            <p:ph type="sldNum" sz="quarter" idx="5"/>
          </p:nvPr>
        </p:nvSpPr>
        <p:spPr>
          <a:noFill/>
        </p:spPr>
        <p:txBody>
          <a:bodyPr/>
          <a:lstStyle/>
          <a:p>
            <a:fld id="{D2A12975-34BB-44D6-8468-87083C2672CA}" type="slidenum">
              <a:rPr lang="en-US" altLang="en-US" smtClean="0"/>
              <a:pPr/>
              <a:t>8</a:t>
            </a:fld>
            <a:endParaRPr lang="en-US" altLang="en-US" dirty="0" smtClean="0"/>
          </a:p>
        </p:txBody>
      </p:sp>
      <p:sp>
        <p:nvSpPr>
          <p:cNvPr id="54276" name="Rectangle 2"/>
          <p:cNvSpPr>
            <a:spLocks noGrp="1" noRot="1" noChangeAspect="1" noChangeArrowheads="1" noTextEdit="1"/>
          </p:cNvSpPr>
          <p:nvPr>
            <p:ph type="sldImg"/>
          </p:nvPr>
        </p:nvSpPr>
        <p:spPr>
          <a:ln/>
        </p:spPr>
      </p:sp>
      <p:sp>
        <p:nvSpPr>
          <p:cNvPr id="54277" name="Rectangle 3"/>
          <p:cNvSpPr>
            <a:spLocks noGrp="1" noChangeArrowheads="1"/>
          </p:cNvSpPr>
          <p:nvPr>
            <p:ph type="body" idx="1"/>
          </p:nvPr>
        </p:nvSpPr>
        <p:spPr>
          <a:noFill/>
          <a:ln/>
        </p:spPr>
        <p:txBody>
          <a:bodyPr/>
          <a:lstStyle/>
          <a:p>
            <a:endParaRPr lang="en-US" dirty="0"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E65D69-37F0-41B5-AEFE-C738EB6EA714}" type="datetime1">
              <a:rPr lang="en-US" smtClean="0"/>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6C506-8EF9-49FE-BAD8-BB04BE2F5208}" type="slidenum">
              <a:rPr lang="en-US" smtClean="0"/>
              <a:t>‹#›</a:t>
            </a:fld>
            <a:endParaRPr lang="en-US"/>
          </a:p>
        </p:txBody>
      </p:sp>
    </p:spTree>
    <p:extLst>
      <p:ext uri="{BB962C8B-B14F-4D97-AF65-F5344CB8AC3E}">
        <p14:creationId xmlns:p14="http://schemas.microsoft.com/office/powerpoint/2010/main" val="28121815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sz="3200">
                <a:solidFill>
                  <a:srgbClr val="C00000"/>
                </a:solidFill>
                <a:latin typeface="Arial Black" panose="020B0A04020102020204" pitchFamily="34" charset="0"/>
              </a:defRPr>
            </a:lvl1pPr>
          </a:lstStyle>
          <a:p>
            <a:r>
              <a:rPr lang="en-US" dirty="0" smtClean="0"/>
              <a:t/>
            </a:r>
            <a:br>
              <a:rPr lang="en-US" dirty="0" smtClean="0"/>
            </a:br>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2327D292-D99E-4457-B117-C2E655E5F7BB}" type="datetime1">
              <a:rPr lang="en-US" smtClean="0"/>
              <a:t>5/5/2014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6C506-8EF9-49FE-BAD8-BB04BE2F5208}" type="slidenum">
              <a:rPr lang="en-US" smtClean="0"/>
              <a:t>‹#›</a:t>
            </a:fld>
            <a:endParaRPr lang="en-US"/>
          </a:p>
        </p:txBody>
      </p:sp>
    </p:spTree>
    <p:extLst>
      <p:ext uri="{BB962C8B-B14F-4D97-AF65-F5344CB8AC3E}">
        <p14:creationId xmlns:p14="http://schemas.microsoft.com/office/powerpoint/2010/main" val="1658591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a:solidFill>
                  <a:srgbClr val="C00000"/>
                </a:solidFill>
                <a:latin typeface="Arial Black" panose="020B0A04020102020204" pitchFamily="34" charset="0"/>
              </a:defRPr>
            </a:lvl1pPr>
          </a:lstStyle>
          <a:p>
            <a:r>
              <a:rPr lang="en-US" dirty="0" smtClean="0"/>
              <a:t/>
            </a:r>
            <a:br>
              <a:rPr lang="en-US" dirty="0" smtClean="0"/>
            </a:br>
            <a:r>
              <a:rPr lang="en-US" dirty="0" smtClean="0"/>
              <a:t>Click to edit Master title style</a:t>
            </a:r>
            <a:endParaRPr lang="en-US" dirty="0"/>
          </a:p>
        </p:txBody>
      </p:sp>
      <p:sp>
        <p:nvSpPr>
          <p:cNvPr id="3" name="Content Placeholder 2"/>
          <p:cNvSpPr>
            <a:spLocks noGrp="1"/>
          </p:cNvSpPr>
          <p:nvPr>
            <p:ph sz="half" idx="1"/>
          </p:nvPr>
        </p:nvSpPr>
        <p:spPr>
          <a:xfrm>
            <a:off x="457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76400"/>
            <a:ext cx="4038600" cy="4449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fld id="{3378C5C8-49A7-41C6-BEEE-739D53155D8F}" type="datetime1">
              <a:rPr lang="en-US" smtClean="0"/>
              <a:t>5/5/2014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6C506-8EF9-49FE-BAD8-BB04BE2F5208}" type="slidenum">
              <a:rPr lang="en-US" smtClean="0"/>
              <a:t>‹#›</a:t>
            </a:fld>
            <a:endParaRPr lang="en-US"/>
          </a:p>
        </p:txBody>
      </p:sp>
    </p:spTree>
    <p:extLst>
      <p:ext uri="{BB962C8B-B14F-4D97-AF65-F5344CB8AC3E}">
        <p14:creationId xmlns:p14="http://schemas.microsoft.com/office/powerpoint/2010/main" val="1808762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85800"/>
            <a:ext cx="8229600" cy="1143000"/>
          </a:xfrm>
        </p:spPr>
        <p:txBody>
          <a:bodyPr>
            <a:normAutofit/>
          </a:bodyPr>
          <a:lstStyle>
            <a:lvl1pPr>
              <a:defRPr sz="3200">
                <a:solidFill>
                  <a:srgbClr val="C00000"/>
                </a:solidFill>
                <a:latin typeface="Arial Black" panose="020B0A04020102020204" pitchFamily="34" charset="0"/>
              </a:defRPr>
            </a:lvl1pPr>
          </a:lstStyle>
          <a:p>
            <a:r>
              <a:rPr lang="en-US" dirty="0" smtClean="0"/>
              <a:t/>
            </a:r>
            <a:br>
              <a:rPr lang="en-US" dirty="0" smtClean="0"/>
            </a:br>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8A5FAED0-717B-45E5-96E5-EA67E8C92710}" type="datetime1">
              <a:rPr lang="en-US" smtClean="0"/>
              <a:t>5/5/2014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A6C506-8EF9-49FE-BAD8-BB04BE2F5208}" type="slidenum">
              <a:rPr lang="en-US" smtClean="0"/>
              <a:t>‹#›</a:t>
            </a:fld>
            <a:endParaRPr lang="en-US"/>
          </a:p>
        </p:txBody>
      </p:sp>
    </p:spTree>
    <p:extLst>
      <p:ext uri="{BB962C8B-B14F-4D97-AF65-F5344CB8AC3E}">
        <p14:creationId xmlns:p14="http://schemas.microsoft.com/office/powerpoint/2010/main" val="309404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F5A75F-3538-420A-BC3E-010DF82DB237}" type="datetime1">
              <a:rPr lang="en-US" smtClean="0"/>
              <a:t>5/5/2014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A6C506-8EF9-49FE-BAD8-BB04BE2F5208}" type="slidenum">
              <a:rPr lang="en-US" smtClean="0"/>
              <a:t>‹#›</a:t>
            </a:fld>
            <a:endParaRPr lang="en-US"/>
          </a:p>
        </p:txBody>
      </p:sp>
    </p:spTree>
    <p:extLst>
      <p:ext uri="{BB962C8B-B14F-4D97-AF65-F5344CB8AC3E}">
        <p14:creationId xmlns:p14="http://schemas.microsoft.com/office/powerpoint/2010/main" val="3965027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jpe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533400"/>
            <a:ext cx="8229600" cy="1143000"/>
          </a:xfrm>
          <a:prstGeom prst="rect">
            <a:avLst/>
          </a:prstGeom>
        </p:spPr>
        <p:txBody>
          <a:bodyPr vert="horz" lIns="91440" tIns="45720" rIns="91440" bIns="45720" rtlCol="0" anchor="ctr">
            <a:noAutofit/>
          </a:bodyPr>
          <a:lstStyle/>
          <a:p>
            <a:r>
              <a:rPr lang="en-US" dirty="0" smtClean="0"/>
              <a:t/>
            </a:r>
            <a:br>
              <a:rPr lang="en-US" dirty="0" smtClean="0"/>
            </a:br>
            <a:r>
              <a:rPr lang="en-US" dirty="0" smtClean="0"/>
              <a:t>Click to edit Master title style</a:t>
            </a:r>
            <a:endParaRPr lang="en-US" dirty="0"/>
          </a:p>
        </p:txBody>
      </p:sp>
      <p:sp>
        <p:nvSpPr>
          <p:cNvPr id="3" name="Text Placeholder 2"/>
          <p:cNvSpPr>
            <a:spLocks noGrp="1"/>
          </p:cNvSpPr>
          <p:nvPr>
            <p:ph type="body" idx="1"/>
          </p:nvPr>
        </p:nvSpPr>
        <p:spPr>
          <a:xfrm>
            <a:off x="457200" y="1828800"/>
            <a:ext cx="8229600" cy="42973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65AFFE-9C9A-4725-B251-C727B417E5AD}" type="datetime1">
              <a:rPr lang="en-US" smtClean="0"/>
              <a:t>5/5/2014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A6C506-8EF9-49FE-BAD8-BB04BE2F5208}" type="slidenum">
              <a:rPr lang="en-US" smtClean="0"/>
              <a:t>‹#›</a:t>
            </a:fld>
            <a:endParaRPr lang="en-US"/>
          </a:p>
        </p:txBody>
      </p:sp>
      <p:pic>
        <p:nvPicPr>
          <p:cNvPr id="14" name="Picture 8" descr="SMT Logo"/>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04799" y="76200"/>
            <a:ext cx="2385129"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userDrawn="1"/>
        </p:nvSpPr>
        <p:spPr>
          <a:xfrm>
            <a:off x="7315200" y="130175"/>
            <a:ext cx="1524000" cy="8048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b="0" dirty="0"/>
          </a:p>
        </p:txBody>
      </p:sp>
      <p:sp>
        <p:nvSpPr>
          <p:cNvPr id="16" name="Rectangle 15"/>
          <p:cNvSpPr/>
          <p:nvPr userDrawn="1"/>
        </p:nvSpPr>
        <p:spPr>
          <a:xfrm>
            <a:off x="7315200" y="130175"/>
            <a:ext cx="1524000" cy="804863"/>
          </a:xfrm>
          <a:prstGeom prst="rect">
            <a:avLst/>
          </a:prstGeom>
          <a:solidFill>
            <a:schemeClr val="bg1"/>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b="0" dirty="0"/>
          </a:p>
        </p:txBody>
      </p:sp>
      <p:pic>
        <p:nvPicPr>
          <p:cNvPr id="18" name="Picture 17"/>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7391400" y="550862"/>
            <a:ext cx="53340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9"/>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7924800" y="152400"/>
            <a:ext cx="838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0"/>
          <p:cNvPicPr>
            <a:picLocks noChangeAspect="1"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8077200" y="542925"/>
            <a:ext cx="6096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image002"/>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7391400" y="217487"/>
            <a:ext cx="762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89914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hf hdr="0" ftr="0" dt="0"/>
  <p:txStyles>
    <p:titleStyle>
      <a:lvl1pPr algn="ctr" defTabSz="914400" rtl="0" eaLnBrk="1" latinLnBrk="0" hangingPunct="1">
        <a:spcBef>
          <a:spcPct val="0"/>
        </a:spcBef>
        <a:buNone/>
        <a:defRPr sz="3200" kern="1200">
          <a:solidFill>
            <a:srgbClr val="C00000"/>
          </a:solidFill>
          <a:latin typeface="Arial Black" panose="020B0A04020102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ercot.com/committees/board/tac/rms/amw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oleObject" Target="../embeddings/Microsoft_Word_97_-_2003_Document2.doc"/><Relationship Id="rId13" Type="http://schemas.openxmlformats.org/officeDocument/2006/relationships/oleObject" Target="../embeddings/oleObject4.bin"/><Relationship Id="rId18" Type="http://schemas.openxmlformats.org/officeDocument/2006/relationships/image" Target="../media/image10.wmf"/><Relationship Id="rId26" Type="http://schemas.openxmlformats.org/officeDocument/2006/relationships/oleObject" Target="../embeddings/Microsoft_Word_97_-_2003_Document8.doc"/><Relationship Id="rId3" Type="http://schemas.openxmlformats.org/officeDocument/2006/relationships/notesSlide" Target="../notesSlides/notesSlide2.xml"/><Relationship Id="rId21" Type="http://schemas.openxmlformats.org/officeDocument/2006/relationships/image" Target="../media/image11.wmf"/><Relationship Id="rId7" Type="http://schemas.openxmlformats.org/officeDocument/2006/relationships/oleObject" Target="../embeddings/oleObject2.bin"/><Relationship Id="rId12" Type="http://schemas.openxmlformats.org/officeDocument/2006/relationships/image" Target="../media/image8.wmf"/><Relationship Id="rId17" Type="http://schemas.openxmlformats.org/officeDocument/2006/relationships/oleObject" Target="../embeddings/Microsoft_Word_97_-_2003_Document5.doc"/><Relationship Id="rId25" Type="http://schemas.openxmlformats.org/officeDocument/2006/relationships/oleObject" Target="../embeddings/oleObject8.bin"/><Relationship Id="rId33" Type="http://schemas.openxmlformats.org/officeDocument/2006/relationships/image" Target="../media/image15.wmf"/><Relationship Id="rId2" Type="http://schemas.openxmlformats.org/officeDocument/2006/relationships/slideLayout" Target="../slideLayouts/slideLayout5.xml"/><Relationship Id="rId16" Type="http://schemas.openxmlformats.org/officeDocument/2006/relationships/oleObject" Target="../embeddings/oleObject5.bin"/><Relationship Id="rId20" Type="http://schemas.openxmlformats.org/officeDocument/2006/relationships/oleObject" Target="../embeddings/Microsoft_Word_97_-_2003_Document6.doc"/><Relationship Id="rId29" Type="http://schemas.openxmlformats.org/officeDocument/2006/relationships/oleObject" Target="../embeddings/Microsoft_Word_97_-_2003_Document9.doc"/><Relationship Id="rId1" Type="http://schemas.openxmlformats.org/officeDocument/2006/relationships/vmlDrawing" Target="../drawings/vmlDrawing1.vml"/><Relationship Id="rId6" Type="http://schemas.openxmlformats.org/officeDocument/2006/relationships/image" Target="../media/image6.wmf"/><Relationship Id="rId11" Type="http://schemas.openxmlformats.org/officeDocument/2006/relationships/oleObject" Target="../embeddings/Microsoft_Word_97_-_2003_Document3.doc"/><Relationship Id="rId24" Type="http://schemas.openxmlformats.org/officeDocument/2006/relationships/image" Target="../media/image12.wmf"/><Relationship Id="rId32" Type="http://schemas.openxmlformats.org/officeDocument/2006/relationships/oleObject" Target="../embeddings/Microsoft_Word_97_-_2003_Document10.doc"/><Relationship Id="rId5" Type="http://schemas.openxmlformats.org/officeDocument/2006/relationships/oleObject" Target="../embeddings/Microsoft_Word_97_-_2003_Document1.doc"/><Relationship Id="rId15" Type="http://schemas.openxmlformats.org/officeDocument/2006/relationships/image" Target="../media/image9.wmf"/><Relationship Id="rId23" Type="http://schemas.openxmlformats.org/officeDocument/2006/relationships/oleObject" Target="../embeddings/Microsoft_Word_97_-_2003_Document7.doc"/><Relationship Id="rId28" Type="http://schemas.openxmlformats.org/officeDocument/2006/relationships/oleObject" Target="../embeddings/oleObject9.bin"/><Relationship Id="rId10" Type="http://schemas.openxmlformats.org/officeDocument/2006/relationships/oleObject" Target="../embeddings/oleObject3.bin"/><Relationship Id="rId19" Type="http://schemas.openxmlformats.org/officeDocument/2006/relationships/oleObject" Target="../embeddings/oleObject6.bin"/><Relationship Id="rId31" Type="http://schemas.openxmlformats.org/officeDocument/2006/relationships/oleObject" Target="../embeddings/oleObject10.bin"/><Relationship Id="rId4" Type="http://schemas.openxmlformats.org/officeDocument/2006/relationships/oleObject" Target="../embeddings/oleObject1.bin"/><Relationship Id="rId9" Type="http://schemas.openxmlformats.org/officeDocument/2006/relationships/image" Target="../media/image7.wmf"/><Relationship Id="rId14" Type="http://schemas.openxmlformats.org/officeDocument/2006/relationships/oleObject" Target="../embeddings/Microsoft_Word_97_-_2003_Document4.doc"/><Relationship Id="rId22" Type="http://schemas.openxmlformats.org/officeDocument/2006/relationships/oleObject" Target="../embeddings/oleObject7.bin"/><Relationship Id="rId27" Type="http://schemas.openxmlformats.org/officeDocument/2006/relationships/image" Target="../media/image13.wmf"/><Relationship Id="rId30" Type="http://schemas.openxmlformats.org/officeDocument/2006/relationships/image" Target="../media/image14.wmf"/></Relationships>
</file>

<file path=ppt/slides/_rels/slide7.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oleObject" Target="../embeddings/Microsoft_Word_97_-_2003_Document14.doc"/><Relationship Id="rId18" Type="http://schemas.openxmlformats.org/officeDocument/2006/relationships/oleObject" Target="../embeddings/oleObject16.bin"/><Relationship Id="rId3" Type="http://schemas.openxmlformats.org/officeDocument/2006/relationships/oleObject" Target="../embeddings/oleObject11.bin"/><Relationship Id="rId21" Type="http://schemas.openxmlformats.org/officeDocument/2006/relationships/oleObject" Target="../embeddings/oleObject17.bin"/><Relationship Id="rId7" Type="http://schemas.openxmlformats.org/officeDocument/2006/relationships/oleObject" Target="../embeddings/Microsoft_Word_97_-_2003_Document12.doc"/><Relationship Id="rId12" Type="http://schemas.openxmlformats.org/officeDocument/2006/relationships/oleObject" Target="../embeddings/oleObject14.bin"/><Relationship Id="rId17" Type="http://schemas.openxmlformats.org/officeDocument/2006/relationships/image" Target="../media/image20.wmf"/><Relationship Id="rId2" Type="http://schemas.openxmlformats.org/officeDocument/2006/relationships/slideLayout" Target="../slideLayouts/slideLayout5.xml"/><Relationship Id="rId16" Type="http://schemas.openxmlformats.org/officeDocument/2006/relationships/oleObject" Target="../embeddings/Microsoft_Word_97_-_2003_Document15.doc"/><Relationship Id="rId20" Type="http://schemas.openxmlformats.org/officeDocument/2006/relationships/image" Target="../media/image21.wmf"/><Relationship Id="rId1" Type="http://schemas.openxmlformats.org/officeDocument/2006/relationships/vmlDrawing" Target="../drawings/vmlDrawing2.vml"/><Relationship Id="rId6" Type="http://schemas.openxmlformats.org/officeDocument/2006/relationships/oleObject" Target="../embeddings/oleObject12.bin"/><Relationship Id="rId11" Type="http://schemas.openxmlformats.org/officeDocument/2006/relationships/image" Target="../media/image18.wmf"/><Relationship Id="rId5" Type="http://schemas.openxmlformats.org/officeDocument/2006/relationships/image" Target="../media/image16.wmf"/><Relationship Id="rId15" Type="http://schemas.openxmlformats.org/officeDocument/2006/relationships/oleObject" Target="../embeddings/oleObject15.bin"/><Relationship Id="rId23" Type="http://schemas.openxmlformats.org/officeDocument/2006/relationships/image" Target="../media/image22.wmf"/><Relationship Id="rId10" Type="http://schemas.openxmlformats.org/officeDocument/2006/relationships/oleObject" Target="../embeddings/Microsoft_Word_97_-_2003_Document13.doc"/><Relationship Id="rId19" Type="http://schemas.openxmlformats.org/officeDocument/2006/relationships/oleObject" Target="../embeddings/Microsoft_Word_97_-_2003_Document16.doc"/><Relationship Id="rId4" Type="http://schemas.openxmlformats.org/officeDocument/2006/relationships/oleObject" Target="../embeddings/Microsoft_Word_97_-_2003_Document11.doc"/><Relationship Id="rId9" Type="http://schemas.openxmlformats.org/officeDocument/2006/relationships/oleObject" Target="../embeddings/oleObject13.bin"/><Relationship Id="rId14" Type="http://schemas.openxmlformats.org/officeDocument/2006/relationships/image" Target="../media/image19.wmf"/><Relationship Id="rId22" Type="http://schemas.openxmlformats.org/officeDocument/2006/relationships/oleObject" Target="../embeddings/Microsoft_Word_97_-_2003_Document17.doc"/></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533400" y="1273175"/>
            <a:ext cx="8229600" cy="1470025"/>
          </a:xfrm>
        </p:spPr>
        <p:txBody>
          <a:bodyPr>
            <a:noAutofit/>
          </a:bodyPr>
          <a:lstStyle/>
          <a:p>
            <a:r>
              <a:rPr lang="en-US" sz="2800" b="1" dirty="0" smtClean="0">
                <a:solidFill>
                  <a:schemeClr val="tx1"/>
                </a:solidFill>
                <a:cs typeface="Aharoni" pitchFamily="2" charset="-79"/>
              </a:rPr>
              <a:t>SMT Joint TDSPs AMWG </a:t>
            </a:r>
            <a:br>
              <a:rPr lang="en-US" sz="2800" b="1" dirty="0" smtClean="0">
                <a:solidFill>
                  <a:schemeClr val="tx1"/>
                </a:solidFill>
                <a:cs typeface="Aharoni" pitchFamily="2" charset="-79"/>
              </a:rPr>
            </a:br>
            <a:r>
              <a:rPr lang="en-US" sz="2800" b="1" dirty="0" smtClean="0">
                <a:solidFill>
                  <a:schemeClr val="tx1"/>
                </a:solidFill>
                <a:cs typeface="Aharoni" pitchFamily="2" charset="-79"/>
              </a:rPr>
              <a:t>17 Change Requests </a:t>
            </a:r>
            <a:br>
              <a:rPr lang="en-US" sz="2800" b="1" dirty="0" smtClean="0">
                <a:solidFill>
                  <a:schemeClr val="tx1"/>
                </a:solidFill>
                <a:cs typeface="Aharoni" pitchFamily="2" charset="-79"/>
              </a:rPr>
            </a:br>
            <a:r>
              <a:rPr lang="en-US" sz="2800" b="1" dirty="0" smtClean="0">
                <a:solidFill>
                  <a:schemeClr val="tx1"/>
                </a:solidFill>
                <a:cs typeface="Aharoni" pitchFamily="2" charset="-79"/>
              </a:rPr>
              <a:t>Update </a:t>
            </a:r>
            <a:r>
              <a:rPr lang="en-US" sz="2800" b="1" dirty="0" smtClean="0">
                <a:solidFill>
                  <a:schemeClr val="tx1"/>
                </a:solidFill>
              </a:rPr>
              <a:t>To RMS</a:t>
            </a:r>
            <a:endParaRPr lang="en-US" sz="2800" dirty="0">
              <a:solidFill>
                <a:schemeClr val="tx1"/>
              </a:solidFill>
            </a:endParaRPr>
          </a:p>
        </p:txBody>
      </p:sp>
      <p:sp>
        <p:nvSpPr>
          <p:cNvPr id="12" name="Subtitle 11"/>
          <p:cNvSpPr>
            <a:spLocks noGrp="1"/>
          </p:cNvSpPr>
          <p:nvPr>
            <p:ph type="subTitle" idx="1"/>
          </p:nvPr>
        </p:nvSpPr>
        <p:spPr>
          <a:xfrm>
            <a:off x="2247900" y="5715000"/>
            <a:ext cx="4495800" cy="990600"/>
          </a:xfrm>
        </p:spPr>
        <p:txBody>
          <a:bodyPr>
            <a:normAutofit/>
          </a:bodyPr>
          <a:lstStyle/>
          <a:p>
            <a:r>
              <a:rPr lang="en-US" sz="2800" b="1" dirty="0" smtClean="0">
                <a:solidFill>
                  <a:schemeClr val="tx1"/>
                </a:solidFill>
                <a:cs typeface="Aharoni" pitchFamily="2" charset="-79"/>
              </a:rPr>
              <a:t>May 6, 2014</a:t>
            </a:r>
            <a:r>
              <a:rPr lang="en-US" sz="2800" b="1" dirty="0">
                <a:cs typeface="Aharoni" pitchFamily="2" charset="-79"/>
              </a:rPr>
              <a:t/>
            </a:r>
            <a:br>
              <a:rPr lang="en-US" sz="2800" b="1" dirty="0">
                <a:cs typeface="Aharoni" pitchFamily="2" charset="-79"/>
              </a:rPr>
            </a:br>
            <a:endParaRPr lang="en-US" sz="2800" dirty="0"/>
          </a:p>
        </p:txBody>
      </p:sp>
      <p:sp>
        <p:nvSpPr>
          <p:cNvPr id="2" name="TextBox 1"/>
          <p:cNvSpPr txBox="1"/>
          <p:nvPr/>
        </p:nvSpPr>
        <p:spPr>
          <a:xfrm>
            <a:off x="838200" y="2971800"/>
            <a:ext cx="7315200" cy="1815882"/>
          </a:xfrm>
          <a:prstGeom prst="rect">
            <a:avLst/>
          </a:prstGeom>
          <a:noFill/>
        </p:spPr>
        <p:txBody>
          <a:bodyPr wrap="square" rtlCol="0">
            <a:spAutoFit/>
          </a:bodyPr>
          <a:lstStyle/>
          <a:p>
            <a:pPr algn="ctr"/>
            <a:r>
              <a:rPr lang="en-US" sz="2800" b="1" dirty="0">
                <a:cs typeface="Aharoni" pitchFamily="2" charset="-79"/>
              </a:rPr>
              <a:t>Bob</a:t>
            </a:r>
            <a:r>
              <a:rPr lang="en-US" sz="2800" dirty="0" smtClean="0"/>
              <a:t> </a:t>
            </a:r>
            <a:r>
              <a:rPr lang="en-US" sz="2800" b="1" dirty="0">
                <a:cs typeface="Aharoni" pitchFamily="2" charset="-79"/>
              </a:rPr>
              <a:t>Frazier</a:t>
            </a:r>
          </a:p>
          <a:p>
            <a:pPr algn="ctr"/>
            <a:r>
              <a:rPr lang="en-US" sz="2800" b="1" dirty="0">
                <a:cs typeface="Aharoni" pitchFamily="2" charset="-79"/>
              </a:rPr>
              <a:t>Senior Director of Electric Technology</a:t>
            </a:r>
          </a:p>
          <a:p>
            <a:pPr algn="ctr"/>
            <a:r>
              <a:rPr lang="en-US" sz="2800" b="1" dirty="0">
                <a:cs typeface="Aharoni" pitchFamily="2" charset="-79"/>
              </a:rPr>
              <a:t>CenterPoint </a:t>
            </a:r>
            <a:r>
              <a:rPr lang="en-US" sz="2800" b="1" dirty="0" smtClean="0">
                <a:cs typeface="Aharoni" pitchFamily="2" charset="-79"/>
              </a:rPr>
              <a:t>Energy</a:t>
            </a:r>
          </a:p>
          <a:p>
            <a:pPr algn="ctr"/>
            <a:r>
              <a:rPr lang="en-US" sz="2800" b="1" dirty="0" smtClean="0">
                <a:cs typeface="Aharoni" pitchFamily="2" charset="-79"/>
              </a:rPr>
              <a:t>(representing SMT JDOA)</a:t>
            </a:r>
            <a:endParaRPr lang="en-US" sz="2800" b="1" dirty="0">
              <a:cs typeface="Aharoni" pitchFamily="2" charset="-79"/>
            </a:endParaRPr>
          </a:p>
        </p:txBody>
      </p:sp>
    </p:spTree>
    <p:extLst>
      <p:ext uri="{BB962C8B-B14F-4D97-AF65-F5344CB8AC3E}">
        <p14:creationId xmlns:p14="http://schemas.microsoft.com/office/powerpoint/2010/main" val="20448316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762000"/>
            <a:ext cx="8839200" cy="685800"/>
          </a:xfrm>
        </p:spPr>
        <p:txBody>
          <a:bodyPr>
            <a:noAutofit/>
          </a:bodyPr>
          <a:lstStyle/>
          <a:p>
            <a:r>
              <a:rPr lang="en-US" sz="2600" dirty="0"/>
              <a:t>AMWG CR 2013 017 -  Q2 </a:t>
            </a:r>
            <a:r>
              <a:rPr lang="en-US" altLang="en-US" sz="2600" dirty="0"/>
              <a:t>2014 Implementation</a:t>
            </a:r>
            <a:endParaRPr lang="en-US" sz="2600" dirty="0"/>
          </a:p>
        </p:txBody>
      </p:sp>
      <p:sp>
        <p:nvSpPr>
          <p:cNvPr id="2" name="Slide Number Placeholder 1"/>
          <p:cNvSpPr>
            <a:spLocks noGrp="1"/>
          </p:cNvSpPr>
          <p:nvPr>
            <p:ph type="sldNum" sz="quarter" idx="12"/>
          </p:nvPr>
        </p:nvSpPr>
        <p:spPr/>
        <p:txBody>
          <a:bodyPr/>
          <a:lstStyle/>
          <a:p>
            <a:fld id="{55A6C506-8EF9-49FE-BAD8-BB04BE2F5208}" type="slidenum">
              <a:rPr lang="en-US" smtClean="0"/>
              <a:t>2</a:t>
            </a:fld>
            <a:endParaRPr lang="en-US"/>
          </a:p>
        </p:txBody>
      </p:sp>
      <p:sp>
        <p:nvSpPr>
          <p:cNvPr id="6" name="Content Placeholder 12"/>
          <p:cNvSpPr>
            <a:spLocks noGrp="1"/>
          </p:cNvSpPr>
          <p:nvPr>
            <p:ph idx="1"/>
          </p:nvPr>
        </p:nvSpPr>
        <p:spPr>
          <a:xfrm>
            <a:off x="457200" y="1219200"/>
            <a:ext cx="8229600" cy="5638800"/>
          </a:xfrm>
        </p:spPr>
        <p:txBody>
          <a:bodyPr>
            <a:normAutofit fontScale="77500" lnSpcReduction="20000"/>
          </a:bodyPr>
          <a:lstStyle/>
          <a:p>
            <a:pPr marL="234950" lvl="2">
              <a:spcBef>
                <a:spcPts val="1000"/>
              </a:spcBef>
              <a:buClr>
                <a:srgbClr val="FF0000"/>
              </a:buClr>
              <a:buFont typeface="Wingdings" pitchFamily="2" charset="2"/>
              <a:buChar char=""/>
            </a:pPr>
            <a:endParaRPr lang="en-US" altLang="en-US" sz="3100" dirty="0" smtClean="0">
              <a:cs typeface="Aharoni" pitchFamily="2" charset="-79"/>
            </a:endParaRPr>
          </a:p>
          <a:p>
            <a:pPr marL="234950" lvl="2">
              <a:spcBef>
                <a:spcPts val="1000"/>
              </a:spcBef>
              <a:buClr>
                <a:srgbClr val="FF0000"/>
              </a:buClr>
              <a:buFont typeface="Wingdings" pitchFamily="2" charset="2"/>
              <a:buChar char=""/>
            </a:pPr>
            <a:r>
              <a:rPr lang="en-US" altLang="en-US" sz="3100" dirty="0" smtClean="0">
                <a:cs typeface="Aharoni" pitchFamily="2" charset="-79"/>
              </a:rPr>
              <a:t>Backfill </a:t>
            </a:r>
            <a:r>
              <a:rPr lang="en-US" altLang="en-US" sz="3100" dirty="0">
                <a:cs typeface="Aharoni" pitchFamily="2" charset="-79"/>
              </a:rPr>
              <a:t>of Historical Usage Data for Existing Customers </a:t>
            </a:r>
          </a:p>
          <a:p>
            <a:pPr lvl="1"/>
            <a:r>
              <a:rPr lang="en-US" altLang="en-US" dirty="0"/>
              <a:t>Ability for the REP of Record to request a one-time retrieval of historical interval usage data (up to 12 months) for some or all of its existing customer base (backfill requests</a:t>
            </a:r>
            <a:r>
              <a:rPr lang="en-US" altLang="en-US" dirty="0" smtClean="0"/>
              <a:t>) - Available</a:t>
            </a:r>
            <a:endParaRPr lang="en-US" altLang="en-US" dirty="0"/>
          </a:p>
          <a:p>
            <a:pPr marL="234950" lvl="2">
              <a:spcBef>
                <a:spcPts val="1000"/>
              </a:spcBef>
              <a:buClr>
                <a:srgbClr val="FF0000"/>
              </a:buClr>
              <a:buFont typeface="Wingdings" pitchFamily="2" charset="2"/>
              <a:buChar char=""/>
            </a:pPr>
            <a:r>
              <a:rPr lang="en-US" altLang="en-US" sz="3100" dirty="0" smtClean="0">
                <a:cs typeface="Aharoni" pitchFamily="2" charset="-79"/>
              </a:rPr>
              <a:t>Subscription </a:t>
            </a:r>
            <a:r>
              <a:rPr lang="en-US" altLang="en-US" sz="3100" dirty="0">
                <a:cs typeface="Aharoni" pitchFamily="2" charset="-79"/>
              </a:rPr>
              <a:t>for New Customer Historical Usage </a:t>
            </a:r>
          </a:p>
          <a:p>
            <a:pPr lvl="2"/>
            <a:r>
              <a:rPr lang="en-US" altLang="en-US" sz="2900" dirty="0"/>
              <a:t>Ability for the REP of Record to subscribe to automatically receive a one-time report of historical interval usage data (up to 12 months) for customers/ESIIDs that are newly served by them </a:t>
            </a:r>
            <a:r>
              <a:rPr lang="en-US" altLang="en-US" sz="2900" dirty="0" smtClean="0"/>
              <a:t>(MVI &amp; Switches) – Acceptance testing</a:t>
            </a:r>
            <a:endParaRPr lang="en-US" altLang="en-US" sz="2900" dirty="0"/>
          </a:p>
          <a:p>
            <a:r>
              <a:rPr lang="en-US" altLang="en-US" dirty="0"/>
              <a:t>Short term solutions </a:t>
            </a:r>
            <a:r>
              <a:rPr lang="en-US" altLang="en-US" dirty="0" smtClean="0"/>
              <a:t>– </a:t>
            </a:r>
          </a:p>
          <a:p>
            <a:pPr lvl="1"/>
            <a:r>
              <a:rPr lang="en-US" altLang="en-US" dirty="0" smtClean="0"/>
              <a:t>in </a:t>
            </a:r>
            <a:r>
              <a:rPr lang="en-US" altLang="en-US" dirty="0"/>
              <a:t>production and available for </a:t>
            </a:r>
            <a:r>
              <a:rPr lang="en-US" altLang="en-US" dirty="0" smtClean="0"/>
              <a:t>use soon</a:t>
            </a:r>
            <a:endParaRPr lang="en-US" altLang="en-US" dirty="0"/>
          </a:p>
          <a:p>
            <a:pPr lvl="1"/>
            <a:r>
              <a:rPr lang="en-US" dirty="0"/>
              <a:t>Long term permanent solution -scheduled for future release</a:t>
            </a:r>
          </a:p>
          <a:p>
            <a:pPr lvl="1"/>
            <a:r>
              <a:rPr lang="en-US" altLang="en-US" dirty="0"/>
              <a:t>Documentation and forms will be </a:t>
            </a:r>
            <a:r>
              <a:rPr lang="en-US" altLang="en-US" dirty="0" smtClean="0"/>
              <a:t>available at</a:t>
            </a:r>
            <a:r>
              <a:rPr lang="en-US" altLang="en-US" dirty="0"/>
              <a:t>: </a:t>
            </a:r>
            <a:r>
              <a:rPr lang="en-US" altLang="en-US" dirty="0">
                <a:hlinkClick r:id="rId2"/>
              </a:rPr>
              <a:t>http://www.ercot.com/committees/board/tac/rms/amwg/</a:t>
            </a:r>
            <a:r>
              <a:rPr lang="en-US" altLang="en-US" dirty="0"/>
              <a:t> </a:t>
            </a:r>
            <a:endParaRPr lang="en-US" sz="2800" dirty="0">
              <a:cs typeface="Aharoni" pitchFamily="2" charset="-79"/>
            </a:endParaRPr>
          </a:p>
        </p:txBody>
      </p:sp>
    </p:spTree>
    <p:extLst>
      <p:ext uri="{BB962C8B-B14F-4D97-AF65-F5344CB8AC3E}">
        <p14:creationId xmlns:p14="http://schemas.microsoft.com/office/powerpoint/2010/main" val="2466915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85800"/>
            <a:ext cx="8229600" cy="1143000"/>
          </a:xfrm>
        </p:spPr>
        <p:txBody>
          <a:bodyPr>
            <a:normAutofit/>
          </a:bodyPr>
          <a:lstStyle/>
          <a:p>
            <a:r>
              <a:rPr lang="en-US" sz="2600" dirty="0" smtClean="0">
                <a:solidFill>
                  <a:srgbClr val="C00000"/>
                </a:solidFill>
              </a:rPr>
              <a:t>5 More </a:t>
            </a:r>
            <a:r>
              <a:rPr lang="en-US" sz="2600" dirty="0"/>
              <a:t>Change</a:t>
            </a:r>
            <a:r>
              <a:rPr lang="en-US" sz="2600" dirty="0" smtClean="0">
                <a:solidFill>
                  <a:srgbClr val="C00000"/>
                </a:solidFill>
              </a:rPr>
              <a:t> Requests Coming Soon</a:t>
            </a:r>
            <a:endParaRPr lang="en-US" sz="2600" dirty="0"/>
          </a:p>
        </p:txBody>
      </p:sp>
      <p:sp>
        <p:nvSpPr>
          <p:cNvPr id="2" name="Slide Number Placeholder 1"/>
          <p:cNvSpPr>
            <a:spLocks noGrp="1"/>
          </p:cNvSpPr>
          <p:nvPr>
            <p:ph type="sldNum" sz="quarter" idx="12"/>
          </p:nvPr>
        </p:nvSpPr>
        <p:spPr/>
        <p:txBody>
          <a:bodyPr/>
          <a:lstStyle/>
          <a:p>
            <a:fld id="{55A6C506-8EF9-49FE-BAD8-BB04BE2F5208}" type="slidenum">
              <a:rPr lang="en-US" smtClean="0"/>
              <a:t>3</a:t>
            </a:fld>
            <a:endParaRPr lang="en-US"/>
          </a:p>
        </p:txBody>
      </p:sp>
      <p:sp>
        <p:nvSpPr>
          <p:cNvPr id="6" name="Content Placeholder 12"/>
          <p:cNvSpPr>
            <a:spLocks noGrp="1"/>
          </p:cNvSpPr>
          <p:nvPr>
            <p:ph idx="1"/>
          </p:nvPr>
        </p:nvSpPr>
        <p:spPr>
          <a:xfrm>
            <a:off x="457200" y="1600200"/>
            <a:ext cx="8229600" cy="4876800"/>
          </a:xfrm>
        </p:spPr>
        <p:txBody>
          <a:bodyPr>
            <a:normAutofit/>
          </a:bodyPr>
          <a:lstStyle/>
          <a:p>
            <a:pPr marL="457200" indent="-457200"/>
            <a:r>
              <a:rPr lang="en-US" sz="2400" dirty="0">
                <a:cs typeface="Aharoni" pitchFamily="2" charset="-79"/>
              </a:rPr>
              <a:t>5</a:t>
            </a:r>
            <a:r>
              <a:rPr lang="en-US" sz="2400" dirty="0" smtClean="0">
                <a:cs typeface="Aharoni" pitchFamily="2" charset="-79"/>
              </a:rPr>
              <a:t> AMWG Change Requests Targeted for Delivery in Q2 or early Q3 2014 </a:t>
            </a:r>
            <a:endParaRPr lang="en-US" sz="1600" dirty="0" smtClean="0">
              <a:cs typeface="Aharoni" pitchFamily="2" charset="-79"/>
            </a:endParaRPr>
          </a:p>
          <a:p>
            <a:pPr marL="857250" lvl="1" indent="-457200"/>
            <a:r>
              <a:rPr lang="en-US" sz="2000" dirty="0" smtClean="0">
                <a:cs typeface="Aharoni" pitchFamily="2" charset="-79"/>
              </a:rPr>
              <a:t>AMWG CR 2013 002, AMWG CR 2013 005, AMWG CR 2013 006, AMWG CR 2013 007, and AMWG CR 2013 009</a:t>
            </a:r>
          </a:p>
          <a:p>
            <a:pPr marL="857250" lvl="1" indent="-457200"/>
            <a:r>
              <a:rPr lang="en-US" sz="2000" dirty="0" smtClean="0">
                <a:cs typeface="Aharoni" pitchFamily="2" charset="-79"/>
              </a:rPr>
              <a:t>These 5 AMWG Change Requests are reports already existing from IBM to Joint TDSPs but restricted by contract.  </a:t>
            </a:r>
          </a:p>
          <a:p>
            <a:pPr marL="857250" lvl="1" indent="-457200"/>
            <a:r>
              <a:rPr lang="en-US" sz="2000" dirty="0" smtClean="0">
                <a:cs typeface="Aharoni" pitchFamily="2" charset="-79"/>
              </a:rPr>
              <a:t>These require minimal effort to repurpose to the Texas Market and will have zero cost </a:t>
            </a:r>
          </a:p>
          <a:p>
            <a:pPr marL="857250" lvl="1" indent="-457200"/>
            <a:r>
              <a:rPr lang="en-US" sz="2000" dirty="0" smtClean="0">
                <a:cs typeface="Aharoni" pitchFamily="2" charset="-79"/>
              </a:rPr>
              <a:t>Minor contract revisions are required between SMT vendor and TDSPs to publish these slightly modified existing </a:t>
            </a:r>
            <a:r>
              <a:rPr lang="en-US" sz="2000" dirty="0">
                <a:cs typeface="Aharoni" pitchFamily="2" charset="-79"/>
              </a:rPr>
              <a:t>reports </a:t>
            </a:r>
            <a:r>
              <a:rPr lang="en-US" sz="2000" dirty="0" smtClean="0">
                <a:cs typeface="Aharoni" pitchFamily="2" charset="-79"/>
              </a:rPr>
              <a:t>externally  These Revisions will be Complete in Q2 2014</a:t>
            </a:r>
          </a:p>
          <a:p>
            <a:pPr marL="857250" lvl="1" indent="-457200"/>
            <a:endParaRPr lang="en-US" sz="2000" dirty="0" smtClean="0">
              <a:cs typeface="Aharoni" pitchFamily="2" charset="-79"/>
            </a:endParaRPr>
          </a:p>
          <a:p>
            <a:pPr marL="457200" indent="-457200"/>
            <a:endParaRPr lang="en-US" sz="2400" dirty="0">
              <a:cs typeface="Aharoni" pitchFamily="2" charset="-79"/>
            </a:endParaRPr>
          </a:p>
        </p:txBody>
      </p:sp>
    </p:spTree>
    <p:extLst>
      <p:ext uri="{BB962C8B-B14F-4D97-AF65-F5344CB8AC3E}">
        <p14:creationId xmlns:p14="http://schemas.microsoft.com/office/powerpoint/2010/main" val="1315401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76200" y="685800"/>
            <a:ext cx="8610600" cy="762000"/>
          </a:xfrm>
        </p:spPr>
        <p:txBody>
          <a:bodyPr/>
          <a:lstStyle/>
          <a:p>
            <a:pPr lvl="1" algn="ctr" rtl="0">
              <a:spcBef>
                <a:spcPct val="0"/>
              </a:spcBef>
            </a:pPr>
            <a:r>
              <a:rPr lang="en-US" sz="2600" kern="1200" dirty="0">
                <a:solidFill>
                  <a:srgbClr val="C00000"/>
                </a:solidFill>
                <a:latin typeface="Arial Black" panose="020B0A04020102020204" pitchFamily="34" charset="0"/>
                <a:ea typeface="+mj-ea"/>
                <a:cs typeface="+mj-cs"/>
              </a:rPr>
              <a:t>Status of Additional AMWG Change Requests</a:t>
            </a:r>
            <a:endParaRPr lang="en-US" altLang="en-US" sz="2600" kern="1200" dirty="0">
              <a:solidFill>
                <a:srgbClr val="C00000"/>
              </a:solidFill>
              <a:latin typeface="Arial Black" panose="020B0A04020102020204" pitchFamily="34" charset="0"/>
              <a:ea typeface="+mj-ea"/>
              <a:cs typeface="+mj-cs"/>
            </a:endParaRPr>
          </a:p>
        </p:txBody>
      </p:sp>
      <p:sp>
        <p:nvSpPr>
          <p:cNvPr id="6" name="Content Placeholder 5"/>
          <p:cNvSpPr>
            <a:spLocks noGrp="1"/>
          </p:cNvSpPr>
          <p:nvPr>
            <p:ph idx="1"/>
          </p:nvPr>
        </p:nvSpPr>
        <p:spPr>
          <a:xfrm>
            <a:off x="506412" y="1392195"/>
            <a:ext cx="8270875" cy="5005430"/>
          </a:xfrm>
        </p:spPr>
        <p:txBody>
          <a:bodyPr>
            <a:normAutofit fontScale="92500" lnSpcReduction="20000"/>
          </a:bodyPr>
          <a:lstStyle/>
          <a:p>
            <a:pPr marL="457200" indent="-457200"/>
            <a:endParaRPr lang="en-US" sz="2400" dirty="0">
              <a:cs typeface="Aharoni" pitchFamily="2" charset="-79"/>
            </a:endParaRPr>
          </a:p>
          <a:p>
            <a:pPr marL="457200" indent="-457200"/>
            <a:r>
              <a:rPr lang="en-US" sz="2400" dirty="0">
                <a:cs typeface="Aharoni" pitchFamily="2" charset="-79"/>
              </a:rPr>
              <a:t>3 AMWG Change Requests in Delivery for Q4 2014 with Third Party</a:t>
            </a:r>
          </a:p>
          <a:p>
            <a:pPr marL="857250" lvl="1" indent="-457200"/>
            <a:r>
              <a:rPr lang="en-US" sz="2000" dirty="0">
                <a:cs typeface="Aharoni" pitchFamily="2" charset="-79"/>
              </a:rPr>
              <a:t>AMWG CR 2013 012, AMWG CR 2013 013, and AMWG CR 2013 014</a:t>
            </a:r>
          </a:p>
          <a:p>
            <a:pPr marL="857250" lvl="1" indent="-457200"/>
            <a:r>
              <a:rPr lang="en-US" sz="2000" dirty="0">
                <a:cs typeface="Aharoni" pitchFamily="2" charset="-79"/>
              </a:rPr>
              <a:t>The SMT Usability Study Conducted in 2013 Identified Enhancements Approved for Implementation to SMT</a:t>
            </a:r>
          </a:p>
          <a:p>
            <a:pPr marL="857250" lvl="1" indent="-457200"/>
            <a:r>
              <a:rPr lang="en-US" sz="2000" dirty="0">
                <a:cs typeface="Aharoni" pitchFamily="2" charset="-79"/>
              </a:rPr>
              <a:t>These 3 AMWG Change Requests are </a:t>
            </a:r>
            <a:r>
              <a:rPr lang="en-US" sz="2000" dirty="0" smtClean="0">
                <a:cs typeface="Aharoni" pitchFamily="2" charset="-79"/>
              </a:rPr>
              <a:t>covered </a:t>
            </a:r>
            <a:r>
              <a:rPr lang="en-US" sz="2000" dirty="0">
                <a:cs typeface="Aharoni" pitchFamily="2" charset="-79"/>
              </a:rPr>
              <a:t>by the </a:t>
            </a:r>
            <a:r>
              <a:rPr lang="en-US" sz="2000" dirty="0" smtClean="0">
                <a:cs typeface="Aharoni" pitchFamily="2" charset="-79"/>
              </a:rPr>
              <a:t>approved enhancements </a:t>
            </a:r>
            <a:r>
              <a:rPr lang="en-US" sz="2000" dirty="0">
                <a:cs typeface="Aharoni" pitchFamily="2" charset="-79"/>
              </a:rPr>
              <a:t>from the Usability Study and </a:t>
            </a:r>
            <a:r>
              <a:rPr lang="en-US" sz="2000" dirty="0" smtClean="0">
                <a:cs typeface="Aharoni" pitchFamily="2" charset="-79"/>
              </a:rPr>
              <a:t>are targeted </a:t>
            </a:r>
            <a:r>
              <a:rPr lang="en-US" sz="2000" dirty="0">
                <a:cs typeface="Aharoni" pitchFamily="2" charset="-79"/>
              </a:rPr>
              <a:t>to be </a:t>
            </a:r>
            <a:r>
              <a:rPr lang="en-US" sz="2000" dirty="0" smtClean="0">
                <a:cs typeface="Aharoni" pitchFamily="2" charset="-79"/>
              </a:rPr>
              <a:t>delivered </a:t>
            </a:r>
            <a:r>
              <a:rPr lang="en-US" sz="2000" dirty="0">
                <a:cs typeface="Aharoni" pitchFamily="2" charset="-79"/>
              </a:rPr>
              <a:t>with Third </a:t>
            </a:r>
            <a:r>
              <a:rPr lang="en-US" sz="2000" dirty="0" smtClean="0">
                <a:cs typeface="Aharoni" pitchFamily="2" charset="-79"/>
              </a:rPr>
              <a:t>Party functionality</a:t>
            </a:r>
            <a:endParaRPr lang="en-US" sz="2000" dirty="0">
              <a:cs typeface="Aharoni" pitchFamily="2" charset="-79"/>
            </a:endParaRPr>
          </a:p>
          <a:p>
            <a:pPr marL="457200" indent="-457200"/>
            <a:r>
              <a:rPr lang="en-US" sz="2400" dirty="0">
                <a:cs typeface="Aharoni" pitchFamily="2" charset="-79"/>
              </a:rPr>
              <a:t>7 AMWG Change Requests in Process for SMT Joint TDSP Estimation Process Step</a:t>
            </a:r>
          </a:p>
          <a:p>
            <a:pPr marL="857250" lvl="1" indent="-457200"/>
            <a:r>
              <a:rPr lang="en-US" sz="2000" dirty="0">
                <a:cs typeface="Aharoni" pitchFamily="2" charset="-79"/>
              </a:rPr>
              <a:t>AMWG CR 2013 001, AMWG CR 2013 003, AMWG CR 2013 004, AMWG CR 2013 008, AMWG CR 2013 010, AMWG CR 2013 011, and AMWG CR 2013 015</a:t>
            </a:r>
          </a:p>
          <a:p>
            <a:pPr marL="857250" lvl="1" indent="-457200"/>
            <a:r>
              <a:rPr lang="en-US" sz="2000" dirty="0">
                <a:cs typeface="Aharoni" pitchFamily="2" charset="-79"/>
              </a:rPr>
              <a:t>These 7 AMWG Change Requests are all New Requirements requiring New Development and will be in Process of Estimation with the SMT Joint TDSPs as Resources are Available in 2014 for development in 2015</a:t>
            </a:r>
            <a:endParaRPr lang="en-US" sz="2400" dirty="0">
              <a:cs typeface="Aharoni" pitchFamily="2" charset="-79"/>
            </a:endParaRPr>
          </a:p>
          <a:p>
            <a:pPr marL="0" lvl="2" indent="0">
              <a:spcBef>
                <a:spcPts val="1000"/>
              </a:spcBef>
              <a:buClr>
                <a:srgbClr val="FF0000"/>
              </a:buClr>
              <a:buNone/>
            </a:pPr>
            <a:endParaRPr lang="en-US" altLang="en-US" sz="2000" dirty="0" smtClean="0">
              <a:ea typeface="+mn-ea"/>
              <a:cs typeface="+mn-cs"/>
            </a:endParaRPr>
          </a:p>
          <a:p>
            <a:pPr marL="0" lvl="2" indent="0">
              <a:spcBef>
                <a:spcPts val="1000"/>
              </a:spcBef>
              <a:buClr>
                <a:srgbClr val="FF0000"/>
              </a:buClr>
              <a:buNone/>
            </a:pPr>
            <a:endParaRPr lang="en-US" altLang="en-US" sz="2000" dirty="0" smtClean="0">
              <a:ea typeface="+mn-ea"/>
              <a:cs typeface="+mn-cs"/>
            </a:endParaRPr>
          </a:p>
        </p:txBody>
      </p:sp>
      <p:sp>
        <p:nvSpPr>
          <p:cNvPr id="8" name="Slide Number Placeholder 7"/>
          <p:cNvSpPr>
            <a:spLocks noGrp="1"/>
          </p:cNvSpPr>
          <p:nvPr>
            <p:ph type="sldNum" sz="quarter" idx="10"/>
          </p:nvPr>
        </p:nvSpPr>
        <p:spPr/>
        <p:txBody>
          <a:bodyPr/>
          <a:lstStyle/>
          <a:p>
            <a:fld id="{F5D516CA-C0A0-486B-81C4-FEFF09F199BD}" type="slidenum">
              <a:rPr lang="en-US" smtClean="0"/>
              <a:pPr/>
              <a:t>4</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Tree>
    <p:extLst>
      <p:ext uri="{BB962C8B-B14F-4D97-AF65-F5344CB8AC3E}">
        <p14:creationId xmlns:p14="http://schemas.microsoft.com/office/powerpoint/2010/main" val="187084747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228600" y="838200"/>
            <a:ext cx="8839200" cy="1143000"/>
          </a:xfrm>
        </p:spPr>
        <p:txBody>
          <a:bodyPr>
            <a:normAutofit fontScale="90000"/>
          </a:bodyPr>
          <a:lstStyle/>
          <a:p>
            <a:r>
              <a:rPr lang="en-US" dirty="0" smtClean="0">
                <a:solidFill>
                  <a:srgbClr val="C00000"/>
                </a:solidFill>
                <a:latin typeface="Arial Black" pitchFamily="34" charset="0"/>
              </a:rPr>
              <a:t/>
            </a:r>
            <a:br>
              <a:rPr lang="en-US" dirty="0" smtClean="0">
                <a:solidFill>
                  <a:srgbClr val="C00000"/>
                </a:solidFill>
                <a:latin typeface="Arial Black" pitchFamily="34" charset="0"/>
              </a:rPr>
            </a:br>
            <a:r>
              <a:rPr lang="en-US" sz="2900" dirty="0" smtClean="0">
                <a:solidFill>
                  <a:srgbClr val="C00000"/>
                </a:solidFill>
              </a:rPr>
              <a:t>Time Requirements For SMT Joint TDSPs Response on Q3 2013 AMWG Change Requests</a:t>
            </a:r>
            <a:r>
              <a:rPr lang="en-US" sz="2900" b="1" dirty="0">
                <a:solidFill>
                  <a:srgbClr val="FF0000"/>
                </a:solidFill>
                <a:cs typeface="Aharoni" pitchFamily="2" charset="-79"/>
              </a:rPr>
              <a:t/>
            </a:r>
            <a:br>
              <a:rPr lang="en-US" sz="2900" b="1" dirty="0">
                <a:solidFill>
                  <a:srgbClr val="FF0000"/>
                </a:solidFill>
                <a:cs typeface="Aharoni" pitchFamily="2" charset="-79"/>
              </a:rPr>
            </a:br>
            <a:endParaRPr lang="en-US" sz="2900" dirty="0"/>
          </a:p>
        </p:txBody>
      </p:sp>
      <p:sp>
        <p:nvSpPr>
          <p:cNvPr id="13" name="Content Placeholder 12"/>
          <p:cNvSpPr>
            <a:spLocks noGrp="1"/>
          </p:cNvSpPr>
          <p:nvPr>
            <p:ph idx="1"/>
          </p:nvPr>
        </p:nvSpPr>
        <p:spPr>
          <a:xfrm>
            <a:off x="457200" y="1905000"/>
            <a:ext cx="8229600" cy="4876800"/>
          </a:xfrm>
        </p:spPr>
        <p:txBody>
          <a:bodyPr>
            <a:normAutofit/>
          </a:bodyPr>
          <a:lstStyle/>
          <a:p>
            <a:pPr marL="457200" indent="-457200"/>
            <a:r>
              <a:rPr lang="en-US" sz="2400" dirty="0" smtClean="0">
                <a:cs typeface="Aharoni" pitchFamily="2" charset="-79"/>
              </a:rPr>
              <a:t>AMWG Change Requests to SMT Joint TDSPs in Q3 2013</a:t>
            </a:r>
          </a:p>
          <a:p>
            <a:pPr marL="457200" indent="-457200"/>
            <a:r>
              <a:rPr lang="en-US" sz="2400" dirty="0" smtClean="0">
                <a:cs typeface="Aharoni" pitchFamily="2" charset="-79"/>
              </a:rPr>
              <a:t>Challenges in Response</a:t>
            </a:r>
          </a:p>
          <a:p>
            <a:pPr marL="857250" lvl="1" indent="-457200"/>
            <a:r>
              <a:rPr lang="en-US" sz="2000" dirty="0" smtClean="0">
                <a:cs typeface="Aharoni" pitchFamily="2" charset="-79"/>
              </a:rPr>
              <a:t>SMT Resources Full Capacity Consumed by Work and Planning of the Following two Items</a:t>
            </a:r>
          </a:p>
          <a:p>
            <a:pPr marL="857250" lvl="1" indent="-457200"/>
            <a:r>
              <a:rPr lang="en-US" sz="2000" dirty="0" smtClean="0">
                <a:cs typeface="Aharoni" pitchFamily="2" charset="-79"/>
              </a:rPr>
              <a:t>SMT Third Party Release Project Design to Understand Resource Capacity for Work in 2014 – Completed February 2014</a:t>
            </a:r>
          </a:p>
          <a:p>
            <a:pPr marL="857250" lvl="1" indent="-457200"/>
            <a:r>
              <a:rPr lang="en-US" sz="2000" dirty="0" smtClean="0">
                <a:cs typeface="Aharoni" pitchFamily="2" charset="-79"/>
              </a:rPr>
              <a:t>SMT 2014 Infrastructure Refresh Project Planning to Understand Resource Capacity for Work in 2014 – Completed April 2014</a:t>
            </a:r>
          </a:p>
          <a:p>
            <a:pPr marL="457200" indent="-457200"/>
            <a:r>
              <a:rPr lang="en-US" sz="2400" dirty="0" smtClean="0">
                <a:cs typeface="Aharoni" pitchFamily="2" charset="-79"/>
              </a:rPr>
              <a:t>Previous Belief Confirmed - All Available SMT Resources will be Utilized to Full Capacity Through Most of 2014</a:t>
            </a:r>
          </a:p>
          <a:p>
            <a:pPr marL="457200" indent="-457200"/>
            <a:r>
              <a:rPr lang="en-US" sz="2400" dirty="0" smtClean="0">
                <a:cs typeface="Aharoni" pitchFamily="2" charset="-79"/>
              </a:rPr>
              <a:t>Henceforth – Conduct Monthly </a:t>
            </a:r>
            <a:r>
              <a:rPr lang="en-US" sz="2400" dirty="0">
                <a:cs typeface="Aharoni" pitchFamily="2" charset="-79"/>
              </a:rPr>
              <a:t>Updates to </a:t>
            </a:r>
            <a:r>
              <a:rPr lang="en-US" sz="2400" dirty="0" smtClean="0">
                <a:cs typeface="Aharoni" pitchFamily="2" charset="-79"/>
              </a:rPr>
              <a:t>AMWG </a:t>
            </a:r>
            <a:r>
              <a:rPr lang="en-US" sz="2400" dirty="0" err="1" smtClean="0">
                <a:cs typeface="Aharoni" pitchFamily="2" charset="-79"/>
              </a:rPr>
              <a:t>Webex</a:t>
            </a:r>
            <a:endParaRPr lang="en-US" sz="2400" dirty="0">
              <a:cs typeface="Aharoni" pitchFamily="2" charset="-79"/>
            </a:endParaRPr>
          </a:p>
          <a:p>
            <a:pPr marL="457200" indent="-457200"/>
            <a:r>
              <a:rPr lang="en-US" sz="2400" dirty="0">
                <a:cs typeface="Aharoni" pitchFamily="2" charset="-79"/>
              </a:rPr>
              <a:t>Propose Periodic (Quarterly?) Updates to </a:t>
            </a:r>
            <a:r>
              <a:rPr lang="en-US" sz="2400" dirty="0" smtClean="0">
                <a:cs typeface="Aharoni" pitchFamily="2" charset="-79"/>
              </a:rPr>
              <a:t>RMS</a:t>
            </a:r>
            <a:endParaRPr lang="en-US" sz="2400" dirty="0">
              <a:cs typeface="Aharoni" pitchFamily="2" charset="-79"/>
            </a:endParaRPr>
          </a:p>
          <a:p>
            <a:pPr marL="457200" indent="-457200"/>
            <a:endParaRPr lang="en-US" sz="2400" dirty="0">
              <a:cs typeface="Aharoni" pitchFamily="2" charset="-79"/>
            </a:endParaRPr>
          </a:p>
        </p:txBody>
      </p:sp>
      <p:sp>
        <p:nvSpPr>
          <p:cNvPr id="3" name="Slide Number Placeholder 2"/>
          <p:cNvSpPr>
            <a:spLocks noGrp="1"/>
          </p:cNvSpPr>
          <p:nvPr>
            <p:ph type="sldNum" sz="quarter" idx="12"/>
          </p:nvPr>
        </p:nvSpPr>
        <p:spPr/>
        <p:txBody>
          <a:bodyPr/>
          <a:lstStyle/>
          <a:p>
            <a:fld id="{55A6C506-8EF9-49FE-BAD8-BB04BE2F5208}" type="slidenum">
              <a:rPr lang="en-US" smtClean="0"/>
              <a:t>5</a:t>
            </a:fld>
            <a:endParaRPr lang="en-US"/>
          </a:p>
        </p:txBody>
      </p:sp>
    </p:spTree>
    <p:extLst>
      <p:ext uri="{BB962C8B-B14F-4D97-AF65-F5344CB8AC3E}">
        <p14:creationId xmlns:p14="http://schemas.microsoft.com/office/powerpoint/2010/main" val="15757857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6553200" y="5822952"/>
            <a:ext cx="2133600" cy="365125"/>
          </a:xfrm>
          <a:prstGeom prst="rect">
            <a:avLst/>
          </a:prstGeom>
        </p:spPr>
        <p:txBody>
          <a:bodyPr/>
          <a:lstStyle/>
          <a:p>
            <a:fld id="{55A6C506-8EF9-49FE-BAD8-BB04BE2F5208}" type="slidenum">
              <a:rPr lang="en-US" smtClean="0"/>
              <a:t>6</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2808670266"/>
              </p:ext>
            </p:extLst>
          </p:nvPr>
        </p:nvGraphicFramePr>
        <p:xfrm>
          <a:off x="228600" y="990600"/>
          <a:ext cx="8706359" cy="5697855"/>
        </p:xfrm>
        <a:graphic>
          <a:graphicData uri="http://schemas.openxmlformats.org/drawingml/2006/table">
            <a:tbl>
              <a:tblPr firstRow="1" bandRow="1">
                <a:tableStyleId>{5940675A-B579-460E-94D1-54222C63F5DA}</a:tableStyleId>
              </a:tblPr>
              <a:tblGrid>
                <a:gridCol w="4243499"/>
                <a:gridCol w="1010357"/>
                <a:gridCol w="1010357"/>
                <a:gridCol w="1414500"/>
                <a:gridCol w="1027646"/>
              </a:tblGrid>
              <a:tr h="370840">
                <a:tc>
                  <a:txBody>
                    <a:bodyPr/>
                    <a:lstStyle/>
                    <a:p>
                      <a:pPr algn="ctr"/>
                      <a:r>
                        <a:rPr lang="en-US" sz="1100" b="1" dirty="0" smtClean="0">
                          <a:latin typeface="Arial" pitchFamily="34" charset="0"/>
                          <a:cs typeface="Arial" pitchFamily="34" charset="0"/>
                        </a:rPr>
                        <a:t>AMWG Change Request</a:t>
                      </a:r>
                      <a:endParaRPr lang="en-US" sz="1100" b="1" dirty="0">
                        <a:latin typeface="Arial" pitchFamily="34" charset="0"/>
                        <a:cs typeface="Arial" pitchFamily="34" charset="0"/>
                      </a:endParaRPr>
                    </a:p>
                  </a:txBody>
                  <a:tcPr anchor="ctr"/>
                </a:tc>
                <a:tc>
                  <a:txBody>
                    <a:bodyPr/>
                    <a:lstStyle/>
                    <a:p>
                      <a:pPr algn="ctr"/>
                      <a:r>
                        <a:rPr lang="en-US" sz="1100" b="1" dirty="0" smtClean="0">
                          <a:latin typeface="Arial" pitchFamily="34" charset="0"/>
                          <a:cs typeface="Arial" pitchFamily="34" charset="0"/>
                        </a:rPr>
                        <a:t>AMWG CR Document</a:t>
                      </a:r>
                      <a:endParaRPr lang="en-US" sz="1100" b="1" dirty="0">
                        <a:latin typeface="Arial" pitchFamily="34" charset="0"/>
                        <a:cs typeface="Arial" pitchFamily="34" charset="0"/>
                      </a:endParaRPr>
                    </a:p>
                  </a:txBody>
                  <a:tcPr anchor="ctr"/>
                </a:tc>
                <a:tc>
                  <a:txBody>
                    <a:bodyPr/>
                    <a:lstStyle/>
                    <a:p>
                      <a:pPr algn="ctr"/>
                      <a:r>
                        <a:rPr lang="en-US" sz="1100" b="1" dirty="0" smtClean="0">
                          <a:latin typeface="Arial" pitchFamily="34" charset="0"/>
                          <a:cs typeface="Arial" pitchFamily="34" charset="0"/>
                        </a:rPr>
                        <a:t>Status</a:t>
                      </a:r>
                      <a:endParaRPr lang="en-US" sz="1100" b="1" dirty="0">
                        <a:latin typeface="Arial" pitchFamily="34" charset="0"/>
                        <a:cs typeface="Arial" pitchFamily="34" charset="0"/>
                      </a:endParaRPr>
                    </a:p>
                  </a:txBody>
                  <a:tcPr anchor="ctr"/>
                </a:tc>
                <a:tc>
                  <a:txBody>
                    <a:bodyPr/>
                    <a:lstStyle/>
                    <a:p>
                      <a:pPr algn="ctr"/>
                      <a:r>
                        <a:rPr lang="en-US" sz="1100" b="1" dirty="0" smtClean="0">
                          <a:latin typeface="Arial" pitchFamily="34" charset="0"/>
                          <a:cs typeface="Arial" pitchFamily="34" charset="0"/>
                        </a:rPr>
                        <a:t>Estimated Delivery Date</a:t>
                      </a:r>
                      <a:endParaRPr lang="en-US" sz="1100" b="1" dirty="0">
                        <a:latin typeface="Arial" pitchFamily="34" charset="0"/>
                        <a:cs typeface="Arial" pitchFamily="34" charset="0"/>
                      </a:endParaRPr>
                    </a:p>
                  </a:txBody>
                  <a:tcPr anchor="ctr"/>
                </a:tc>
                <a:tc>
                  <a:txBody>
                    <a:bodyPr/>
                    <a:lstStyle/>
                    <a:p>
                      <a:pPr algn="ctr"/>
                      <a:r>
                        <a:rPr lang="en-US" sz="1100" b="1" dirty="0" smtClean="0">
                          <a:latin typeface="Arial" pitchFamily="34" charset="0"/>
                          <a:cs typeface="Arial" pitchFamily="34" charset="0"/>
                        </a:rPr>
                        <a:t>Estimated Cost</a:t>
                      </a:r>
                      <a:endParaRPr lang="en-US" sz="1100" b="1"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001 – </a:t>
                      </a:r>
                      <a:r>
                        <a:rPr lang="en-US" sz="1100" dirty="0" smtClean="0">
                          <a:effectLst/>
                          <a:latin typeface="Arial"/>
                          <a:ea typeface="Arial"/>
                          <a:cs typeface="Arial"/>
                        </a:rPr>
                        <a:t>Report </a:t>
                      </a:r>
                      <a:r>
                        <a:rPr lang="en-US" sz="1100" dirty="0">
                          <a:effectLst/>
                          <a:latin typeface="Arial"/>
                          <a:ea typeface="Arial"/>
                          <a:cs typeface="Arial"/>
                        </a:rPr>
                        <a:t>for AMWG Data Monitoring </a:t>
                      </a:r>
                      <a:r>
                        <a:rPr lang="en-US" sz="1100" dirty="0" smtClean="0">
                          <a:effectLst/>
                          <a:latin typeface="Arial"/>
                          <a:ea typeface="Arial"/>
                          <a:cs typeface="Arial"/>
                        </a:rPr>
                        <a:t>– Data Completeness Measurements </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1"/>
                          </a:solidFill>
                        </a:rPr>
                        <a:t>JDOA Estimation</a:t>
                      </a:r>
                    </a:p>
                  </a:txBody>
                  <a:tcPr anchor="ctr"/>
                </a:tc>
                <a:tc>
                  <a:txBody>
                    <a:bodyPr/>
                    <a:lstStyle/>
                    <a:p>
                      <a:r>
                        <a:rPr lang="en-US" sz="1100" dirty="0" smtClean="0"/>
                        <a:t>2015</a:t>
                      </a:r>
                      <a:endParaRPr lang="en-US" sz="1100" dirty="0"/>
                    </a:p>
                  </a:txBody>
                  <a:tcPr anchor="ctr"/>
                </a:tc>
                <a:tc>
                  <a:txBody>
                    <a:bodyPr/>
                    <a:lstStyle/>
                    <a:p>
                      <a:r>
                        <a:rPr lang="en-US" sz="1100" dirty="0" smtClean="0">
                          <a:latin typeface="Arial" pitchFamily="34" charset="0"/>
                          <a:cs typeface="Arial" pitchFamily="34" charset="0"/>
                        </a:rPr>
                        <a:t>In Process</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002 – Reports for AMWG Data Monitoring </a:t>
                      </a:r>
                      <a:r>
                        <a:rPr lang="en-US" sz="1100" dirty="0" smtClean="0">
                          <a:effectLst/>
                          <a:latin typeface="Arial"/>
                          <a:ea typeface="Arial"/>
                          <a:cs typeface="Arial"/>
                        </a:rPr>
                        <a:t>– Data Timeliness Measurements</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7030A0"/>
                          </a:solidFill>
                        </a:rPr>
                        <a:t>Development</a:t>
                      </a:r>
                    </a:p>
                  </a:txBody>
                  <a:tcPr anchor="ctr"/>
                </a:tc>
                <a:tc>
                  <a:txBody>
                    <a:bodyPr/>
                    <a:lstStyle/>
                    <a:p>
                      <a:r>
                        <a:rPr lang="en-US" sz="1100" dirty="0" smtClean="0"/>
                        <a:t>Q2 2014 </a:t>
                      </a:r>
                      <a:endParaRPr lang="en-US" sz="1100" dirty="0"/>
                    </a:p>
                  </a:txBody>
                  <a:tcPr anchor="ctr"/>
                </a:tc>
                <a:tc>
                  <a:txBody>
                    <a:bodyPr/>
                    <a:lstStyle/>
                    <a:p>
                      <a:r>
                        <a:rPr lang="en-US" sz="1100" dirty="0" smtClean="0">
                          <a:latin typeface="Arial" pitchFamily="34" charset="0"/>
                          <a:cs typeface="Arial" pitchFamily="34" charset="0"/>
                        </a:rPr>
                        <a:t>Existing Report Zero</a:t>
                      </a:r>
                      <a:r>
                        <a:rPr lang="en-US" sz="1100" baseline="0" dirty="0" smtClean="0">
                          <a:latin typeface="Arial" pitchFamily="34" charset="0"/>
                          <a:cs typeface="Arial" pitchFamily="34" charset="0"/>
                        </a:rPr>
                        <a:t> Dollar</a:t>
                      </a:r>
                      <a:endParaRPr lang="en-US" sz="1100" dirty="0">
                        <a:latin typeface="Arial" pitchFamily="34" charset="0"/>
                        <a:cs typeface="Arial" pitchFamily="34" charset="0"/>
                      </a:endParaRPr>
                    </a:p>
                  </a:txBody>
                  <a:tcPr anchor="ctr"/>
                </a:tc>
              </a:tr>
              <a:tr h="457200">
                <a:tc>
                  <a:txBody>
                    <a:bodyPr/>
                    <a:lstStyle/>
                    <a:p>
                      <a:pPr marL="0" marR="0">
                        <a:lnSpc>
                          <a:spcPct val="115000"/>
                        </a:lnSpc>
                        <a:spcBef>
                          <a:spcPts val="0"/>
                        </a:spcBef>
                        <a:spcAft>
                          <a:spcPts val="0"/>
                        </a:spcAft>
                      </a:pPr>
                      <a:r>
                        <a:rPr lang="en-US" sz="1100" dirty="0">
                          <a:effectLst/>
                          <a:latin typeface="Arial"/>
                          <a:ea typeface="Arial"/>
                          <a:cs typeface="Arial"/>
                        </a:rPr>
                        <a:t>AMWG CR 2013 003 – Reports for AMWG Data Monitoring </a:t>
                      </a:r>
                      <a:r>
                        <a:rPr lang="en-US" sz="1100" dirty="0" smtClean="0">
                          <a:effectLst/>
                          <a:latin typeface="Arial"/>
                          <a:ea typeface="Arial"/>
                          <a:cs typeface="Arial"/>
                        </a:rPr>
                        <a:t>– Measurement of Percentage of Actual Meter</a:t>
                      </a:r>
                      <a:r>
                        <a:rPr lang="en-US" sz="1100" baseline="0" dirty="0" smtClean="0">
                          <a:effectLst/>
                          <a:latin typeface="Arial"/>
                          <a:ea typeface="Arial"/>
                          <a:cs typeface="Arial"/>
                        </a:rPr>
                        <a:t> Reads</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1"/>
                          </a:solidFill>
                        </a:rPr>
                        <a:t>JDOA Estimation</a:t>
                      </a:r>
                    </a:p>
                  </a:txBody>
                  <a:tcPr anchor="ctr"/>
                </a:tc>
                <a:tc>
                  <a:txBody>
                    <a:bodyPr/>
                    <a:lstStyle/>
                    <a:p>
                      <a:r>
                        <a:rPr lang="en-US" sz="1100" dirty="0" smtClean="0"/>
                        <a:t>2015</a:t>
                      </a:r>
                      <a:endParaRPr lang="en-US" sz="1100" dirty="0"/>
                    </a:p>
                  </a:txBody>
                  <a:tcPr anchor="ctr"/>
                </a:tc>
                <a:tc>
                  <a:txBody>
                    <a:bodyPr/>
                    <a:lstStyle/>
                    <a:p>
                      <a:r>
                        <a:rPr lang="en-US" sz="1100" dirty="0" smtClean="0">
                          <a:latin typeface="Arial" pitchFamily="34" charset="0"/>
                          <a:cs typeface="Arial" pitchFamily="34" charset="0"/>
                        </a:rPr>
                        <a:t>In Process</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004 – Reports for AMWG Data Monitoring </a:t>
                      </a:r>
                      <a:r>
                        <a:rPr lang="en-US" sz="1100" dirty="0" smtClean="0">
                          <a:effectLst/>
                          <a:latin typeface="Arial"/>
                          <a:ea typeface="Arial"/>
                          <a:cs typeface="Arial"/>
                        </a:rPr>
                        <a:t>– Measurement of Estimates</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1"/>
                          </a:solidFill>
                        </a:rPr>
                        <a:t>JDOA Estimation</a:t>
                      </a:r>
                    </a:p>
                  </a:txBody>
                  <a:tcPr anchor="ctr"/>
                </a:tc>
                <a:tc>
                  <a:txBody>
                    <a:bodyPr/>
                    <a:lstStyle/>
                    <a:p>
                      <a:r>
                        <a:rPr lang="en-US" sz="1100" dirty="0" smtClean="0"/>
                        <a:t>2015</a:t>
                      </a:r>
                      <a:endParaRPr lang="en-US" sz="1100" dirty="0"/>
                    </a:p>
                  </a:txBody>
                  <a:tcPr anchor="ctr"/>
                </a:tc>
                <a:tc>
                  <a:txBody>
                    <a:bodyPr/>
                    <a:lstStyle/>
                    <a:p>
                      <a:r>
                        <a:rPr lang="en-US" sz="1100" dirty="0" smtClean="0">
                          <a:latin typeface="Arial" pitchFamily="34" charset="0"/>
                          <a:cs typeface="Arial" pitchFamily="34" charset="0"/>
                        </a:rPr>
                        <a:t>In Process</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005 – Reports for AMWG Data Monitoring </a:t>
                      </a:r>
                      <a:r>
                        <a:rPr lang="en-US" sz="1100" dirty="0" smtClean="0">
                          <a:effectLst/>
                          <a:latin typeface="Arial"/>
                          <a:ea typeface="Arial"/>
                          <a:cs typeface="Arial"/>
                        </a:rPr>
                        <a:t>– Number of SMT Help Desk Tickets Monthly by Ticket Type</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7030A0"/>
                          </a:solidFill>
                        </a:rPr>
                        <a:t>Development</a:t>
                      </a:r>
                    </a:p>
                  </a:txBody>
                  <a:tcPr anchor="ctr"/>
                </a:tc>
                <a:tc>
                  <a:txBody>
                    <a:bodyPr/>
                    <a:lstStyle/>
                    <a:p>
                      <a:r>
                        <a:rPr lang="en-US" sz="1100" dirty="0" smtClean="0"/>
                        <a:t>Q2 2014</a:t>
                      </a:r>
                      <a:r>
                        <a:rPr lang="en-US" sz="1100" baseline="0" dirty="0" smtClean="0"/>
                        <a:t> </a:t>
                      </a:r>
                      <a:endParaRPr lang="en-US" sz="1100" dirty="0"/>
                    </a:p>
                  </a:txBody>
                  <a:tcPr anchor="ctr"/>
                </a:tc>
                <a:tc>
                  <a:txBody>
                    <a:bodyPr/>
                    <a:lstStyle/>
                    <a:p>
                      <a:r>
                        <a:rPr lang="en-US" sz="1100" dirty="0" smtClean="0">
                          <a:latin typeface="Arial" pitchFamily="34" charset="0"/>
                          <a:cs typeface="Arial" pitchFamily="34" charset="0"/>
                        </a:rPr>
                        <a:t>Existing Report Zero</a:t>
                      </a:r>
                      <a:r>
                        <a:rPr lang="en-US" sz="1100" baseline="0" dirty="0" smtClean="0">
                          <a:latin typeface="Arial" pitchFamily="34" charset="0"/>
                          <a:cs typeface="Arial" pitchFamily="34" charset="0"/>
                        </a:rPr>
                        <a:t> Dollar</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006 – Reports for AMWG Data Monitoring </a:t>
                      </a:r>
                      <a:r>
                        <a:rPr lang="en-US" sz="1100" dirty="0" smtClean="0">
                          <a:effectLst/>
                          <a:latin typeface="Arial"/>
                          <a:ea typeface="Arial"/>
                          <a:cs typeface="Arial"/>
                        </a:rPr>
                        <a:t>– Availability of SMT API</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7030A0"/>
                          </a:solidFill>
                        </a:rPr>
                        <a:t>Development</a:t>
                      </a:r>
                    </a:p>
                  </a:txBody>
                  <a:tcPr anchor="ctr"/>
                </a:tc>
                <a:tc>
                  <a:txBody>
                    <a:bodyPr/>
                    <a:lstStyle/>
                    <a:p>
                      <a:r>
                        <a:rPr lang="en-US" sz="1100" dirty="0" smtClean="0"/>
                        <a:t>Q2 2014 </a:t>
                      </a:r>
                      <a:endParaRPr lang="en-US" sz="1100" dirty="0"/>
                    </a:p>
                  </a:txBody>
                  <a:tcPr anchor="ctr"/>
                </a:tc>
                <a:tc>
                  <a:txBody>
                    <a:bodyPr/>
                    <a:lstStyle/>
                    <a:p>
                      <a:r>
                        <a:rPr lang="en-US" sz="1100" dirty="0" smtClean="0">
                          <a:latin typeface="Arial" pitchFamily="34" charset="0"/>
                          <a:cs typeface="Arial" pitchFamily="34" charset="0"/>
                        </a:rPr>
                        <a:t>Existing Report Zero</a:t>
                      </a:r>
                      <a:r>
                        <a:rPr lang="en-US" sz="1100" baseline="0" dirty="0" smtClean="0">
                          <a:latin typeface="Arial" pitchFamily="34" charset="0"/>
                          <a:cs typeface="Arial" pitchFamily="34" charset="0"/>
                        </a:rPr>
                        <a:t> Dollar</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007 – Reports for AMWG Data Monitoring </a:t>
                      </a:r>
                      <a:r>
                        <a:rPr lang="en-US" sz="1100" dirty="0" smtClean="0">
                          <a:effectLst/>
                          <a:latin typeface="Arial"/>
                          <a:ea typeface="Arial"/>
                          <a:cs typeface="Arial"/>
                        </a:rPr>
                        <a:t>– Availability of SMT FTPS</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7030A0"/>
                          </a:solidFill>
                        </a:rPr>
                        <a:t>Development</a:t>
                      </a:r>
                    </a:p>
                  </a:txBody>
                  <a:tcPr anchor="ctr"/>
                </a:tc>
                <a:tc>
                  <a:txBody>
                    <a:bodyPr/>
                    <a:lstStyle/>
                    <a:p>
                      <a:r>
                        <a:rPr lang="en-US" sz="1100" dirty="0" smtClean="0"/>
                        <a:t>Q2 2014</a:t>
                      </a:r>
                      <a:r>
                        <a:rPr lang="en-US" sz="1100" baseline="0" dirty="0" smtClean="0"/>
                        <a:t> </a:t>
                      </a:r>
                      <a:endParaRPr lang="en-US" sz="1100" dirty="0"/>
                    </a:p>
                  </a:txBody>
                  <a:tcPr anchor="ctr"/>
                </a:tc>
                <a:tc>
                  <a:txBody>
                    <a:bodyPr/>
                    <a:lstStyle/>
                    <a:p>
                      <a:r>
                        <a:rPr lang="en-US" sz="1100" dirty="0" smtClean="0">
                          <a:latin typeface="Arial" pitchFamily="34" charset="0"/>
                          <a:cs typeface="Arial" pitchFamily="34" charset="0"/>
                        </a:rPr>
                        <a:t>Existing Report Zero</a:t>
                      </a:r>
                      <a:r>
                        <a:rPr lang="en-US" sz="1100" baseline="0" dirty="0" smtClean="0">
                          <a:latin typeface="Arial" pitchFamily="34" charset="0"/>
                          <a:cs typeface="Arial" pitchFamily="34" charset="0"/>
                        </a:rPr>
                        <a:t> Dollar</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008 – Reports for AMWG Data Monitoring </a:t>
                      </a:r>
                      <a:r>
                        <a:rPr lang="en-US" sz="1100" dirty="0" smtClean="0">
                          <a:effectLst/>
                          <a:latin typeface="Arial"/>
                          <a:ea typeface="Arial"/>
                          <a:cs typeface="Arial"/>
                        </a:rPr>
                        <a:t>– Average Time to Deliver HAN</a:t>
                      </a:r>
                      <a:r>
                        <a:rPr lang="en-US" sz="1100" baseline="0" dirty="0" smtClean="0">
                          <a:effectLst/>
                          <a:latin typeface="Arial"/>
                          <a:ea typeface="Arial"/>
                          <a:cs typeface="Arial"/>
                        </a:rPr>
                        <a:t> Messages</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1"/>
                          </a:solidFill>
                        </a:rPr>
                        <a:t>JDOA Estimation</a:t>
                      </a:r>
                    </a:p>
                  </a:txBody>
                  <a:tcPr anchor="ctr"/>
                </a:tc>
                <a:tc>
                  <a:txBody>
                    <a:bodyPr/>
                    <a:lstStyle/>
                    <a:p>
                      <a:r>
                        <a:rPr lang="en-US" sz="1100" dirty="0" smtClean="0"/>
                        <a:t>2015</a:t>
                      </a:r>
                      <a:endParaRPr lang="en-US" sz="1100" dirty="0"/>
                    </a:p>
                  </a:txBody>
                  <a:tcPr anchor="ctr"/>
                </a:tc>
                <a:tc>
                  <a:txBody>
                    <a:bodyPr/>
                    <a:lstStyle/>
                    <a:p>
                      <a:r>
                        <a:rPr lang="en-US" sz="1100" dirty="0" smtClean="0">
                          <a:latin typeface="Arial" pitchFamily="34" charset="0"/>
                          <a:cs typeface="Arial" pitchFamily="34" charset="0"/>
                        </a:rPr>
                        <a:t>In Process</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009 – Reports for AMWG Data Monitoring </a:t>
                      </a:r>
                      <a:r>
                        <a:rPr lang="en-US" sz="1100" dirty="0" smtClean="0">
                          <a:effectLst/>
                          <a:latin typeface="Arial"/>
                          <a:ea typeface="Arial"/>
                          <a:cs typeface="Arial"/>
                        </a:rPr>
                        <a:t>– Number of Accounts by Type</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7030A0"/>
                          </a:solidFill>
                        </a:rPr>
                        <a:t>Development</a:t>
                      </a:r>
                    </a:p>
                  </a:txBody>
                  <a:tcPr anchor="ctr"/>
                </a:tc>
                <a:tc>
                  <a:txBody>
                    <a:bodyPr/>
                    <a:lstStyle/>
                    <a:p>
                      <a:r>
                        <a:rPr lang="en-US" sz="1100" dirty="0" smtClean="0"/>
                        <a:t>Q2 2014</a:t>
                      </a:r>
                      <a:r>
                        <a:rPr lang="en-US" sz="1100" baseline="0" dirty="0" smtClean="0"/>
                        <a:t> </a:t>
                      </a:r>
                      <a:endParaRPr lang="en-US" sz="1100" dirty="0"/>
                    </a:p>
                  </a:txBody>
                  <a:tcPr anchor="ctr"/>
                </a:tc>
                <a:tc>
                  <a:txBody>
                    <a:bodyPr/>
                    <a:lstStyle/>
                    <a:p>
                      <a:r>
                        <a:rPr lang="en-US" sz="1100" dirty="0" smtClean="0">
                          <a:latin typeface="Arial" pitchFamily="34" charset="0"/>
                          <a:cs typeface="Arial" pitchFamily="34" charset="0"/>
                        </a:rPr>
                        <a:t>Existing Report Zero</a:t>
                      </a:r>
                      <a:r>
                        <a:rPr lang="en-US" sz="1100" baseline="0" dirty="0" smtClean="0">
                          <a:latin typeface="Arial" pitchFamily="34" charset="0"/>
                          <a:cs typeface="Arial" pitchFamily="34" charset="0"/>
                        </a:rPr>
                        <a:t> Dollar</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010 – Reports for AMWG Data Monitoring </a:t>
                      </a:r>
                      <a:r>
                        <a:rPr lang="en-US" sz="1100" dirty="0" smtClean="0">
                          <a:effectLst/>
                          <a:latin typeface="Arial"/>
                          <a:ea typeface="Arial"/>
                          <a:cs typeface="Arial"/>
                        </a:rPr>
                        <a:t>– Number of Reports Requested by GUI</a:t>
                      </a:r>
                      <a:r>
                        <a:rPr lang="en-US" sz="1100" baseline="0" dirty="0" smtClean="0">
                          <a:effectLst/>
                          <a:latin typeface="Arial"/>
                          <a:ea typeface="Arial"/>
                          <a:cs typeface="Arial"/>
                        </a:rPr>
                        <a:t> (Portal) and Number of FTPS Accesses</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1"/>
                          </a:solidFill>
                        </a:rPr>
                        <a:t>JDOA Estimation</a:t>
                      </a:r>
                    </a:p>
                  </a:txBody>
                  <a:tcPr anchor="ctr"/>
                </a:tc>
                <a:tc>
                  <a:txBody>
                    <a:bodyPr/>
                    <a:lstStyle/>
                    <a:p>
                      <a:r>
                        <a:rPr lang="en-US" sz="1100" dirty="0" smtClean="0"/>
                        <a:t>2015</a:t>
                      </a:r>
                      <a:endParaRPr lang="en-US" sz="1100" dirty="0"/>
                    </a:p>
                  </a:txBody>
                  <a:tcPr anchor="ctr"/>
                </a:tc>
                <a:tc>
                  <a:txBody>
                    <a:bodyPr/>
                    <a:lstStyle/>
                    <a:p>
                      <a:r>
                        <a:rPr lang="en-US" sz="1100" dirty="0" smtClean="0">
                          <a:latin typeface="Arial" pitchFamily="34" charset="0"/>
                          <a:cs typeface="Arial" pitchFamily="34" charset="0"/>
                        </a:rPr>
                        <a:t>In Process</a:t>
                      </a:r>
                      <a:endParaRPr lang="en-US" sz="1100" dirty="0">
                        <a:latin typeface="Arial" pitchFamily="34" charset="0"/>
                        <a:cs typeface="Arial" pitchFamily="34" charset="0"/>
                      </a:endParaRPr>
                    </a:p>
                  </a:txBody>
                  <a:tcPr anchor="ctr"/>
                </a:tc>
              </a:tr>
            </a:tbl>
          </a:graphicData>
        </a:graphic>
      </p:graphicFrame>
      <p:sp>
        <p:nvSpPr>
          <p:cNvPr id="6" name="Title 11"/>
          <p:cNvSpPr txBox="1">
            <a:spLocks/>
          </p:cNvSpPr>
          <p:nvPr/>
        </p:nvSpPr>
        <p:spPr>
          <a:xfrm>
            <a:off x="685800" y="228600"/>
            <a:ext cx="8229600" cy="1143000"/>
          </a:xfrm>
          <a:prstGeom prst="rect">
            <a:avLst/>
          </a:prstGeom>
        </p:spPr>
        <p:txBody>
          <a:bodyPr>
            <a:normAutofit/>
          </a:bodyPr>
          <a:lstStyle>
            <a:lvl1pPr algn="ctr" defTabSz="914400" rtl="0" eaLnBrk="1" latinLnBrk="0" hangingPunct="1">
              <a:spcBef>
                <a:spcPct val="0"/>
              </a:spcBef>
              <a:buNone/>
              <a:defRPr sz="3200" kern="1200">
                <a:solidFill>
                  <a:srgbClr val="C00000"/>
                </a:solidFill>
                <a:latin typeface="Arial Black" panose="020B0A04020102020204" pitchFamily="34" charset="0"/>
                <a:ea typeface="+mj-ea"/>
                <a:cs typeface="+mj-cs"/>
              </a:defRPr>
            </a:lvl1pPr>
          </a:lstStyle>
          <a:p>
            <a:r>
              <a:rPr lang="en-US" sz="1600" dirty="0" smtClean="0"/>
              <a:t>AMWG / RMS Change Requests</a:t>
            </a:r>
            <a:endParaRPr lang="en-US" sz="1600" dirty="0"/>
          </a:p>
        </p:txBody>
      </p:sp>
      <p:graphicFrame>
        <p:nvGraphicFramePr>
          <p:cNvPr id="11" name="Object 10"/>
          <p:cNvGraphicFramePr>
            <a:graphicFrameLocks noChangeAspect="1"/>
          </p:cNvGraphicFramePr>
          <p:nvPr>
            <p:extLst>
              <p:ext uri="{D42A27DB-BD31-4B8C-83A1-F6EECF244321}">
                <p14:modId xmlns:p14="http://schemas.microsoft.com/office/powerpoint/2010/main" val="1206942337"/>
              </p:ext>
            </p:extLst>
          </p:nvPr>
        </p:nvGraphicFramePr>
        <p:xfrm>
          <a:off x="4572000" y="1524000"/>
          <a:ext cx="703385" cy="304800"/>
        </p:xfrm>
        <a:graphic>
          <a:graphicData uri="http://schemas.openxmlformats.org/presentationml/2006/ole">
            <mc:AlternateContent xmlns:mc="http://schemas.openxmlformats.org/markup-compatibility/2006">
              <mc:Choice xmlns:v="urn:schemas-microsoft-com:vml" Requires="v">
                <p:oleObj spid="_x0000_s1266" name="Document" showAsIcon="1" r:id="rId5" imgW="914400" imgH="792360" progId="Word.Document.8">
                  <p:embed/>
                </p:oleObj>
              </mc:Choice>
              <mc:Fallback>
                <p:oleObj name="Document" showAsIcon="1" r:id="rId5" imgW="914400" imgH="792360" progId="Word.Document.8">
                  <p:embed/>
                  <p:pic>
                    <p:nvPicPr>
                      <p:cNvPr id="0" name=""/>
                      <p:cNvPicPr/>
                      <p:nvPr/>
                    </p:nvPicPr>
                    <p:blipFill>
                      <a:blip r:embed="rId6"/>
                      <a:stretch>
                        <a:fillRect/>
                      </a:stretch>
                    </p:blipFill>
                    <p:spPr>
                      <a:xfrm>
                        <a:off x="4572000" y="1524000"/>
                        <a:ext cx="703385" cy="3048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980315901"/>
              </p:ext>
            </p:extLst>
          </p:nvPr>
        </p:nvGraphicFramePr>
        <p:xfrm>
          <a:off x="4572000" y="1981200"/>
          <a:ext cx="703385" cy="304799"/>
        </p:xfrm>
        <a:graphic>
          <a:graphicData uri="http://schemas.openxmlformats.org/presentationml/2006/ole">
            <mc:AlternateContent xmlns:mc="http://schemas.openxmlformats.org/markup-compatibility/2006">
              <mc:Choice xmlns:v="urn:schemas-microsoft-com:vml" Requires="v">
                <p:oleObj spid="_x0000_s1267" name="Document" showAsIcon="1" r:id="rId8" imgW="914400" imgH="792360" progId="Word.Document.8">
                  <p:embed/>
                </p:oleObj>
              </mc:Choice>
              <mc:Fallback>
                <p:oleObj name="Document" showAsIcon="1" r:id="rId8" imgW="914400" imgH="792360" progId="Word.Document.8">
                  <p:embed/>
                  <p:pic>
                    <p:nvPicPr>
                      <p:cNvPr id="0" name=""/>
                      <p:cNvPicPr/>
                      <p:nvPr/>
                    </p:nvPicPr>
                    <p:blipFill>
                      <a:blip r:embed="rId9"/>
                      <a:stretch>
                        <a:fillRect/>
                      </a:stretch>
                    </p:blipFill>
                    <p:spPr>
                      <a:xfrm>
                        <a:off x="4572000" y="1981200"/>
                        <a:ext cx="703385" cy="304799"/>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796323437"/>
              </p:ext>
            </p:extLst>
          </p:nvPr>
        </p:nvGraphicFramePr>
        <p:xfrm>
          <a:off x="4572000" y="2514600"/>
          <a:ext cx="703385" cy="396875"/>
        </p:xfrm>
        <a:graphic>
          <a:graphicData uri="http://schemas.openxmlformats.org/presentationml/2006/ole">
            <mc:AlternateContent xmlns:mc="http://schemas.openxmlformats.org/markup-compatibility/2006">
              <mc:Choice xmlns:v="urn:schemas-microsoft-com:vml" Requires="v">
                <p:oleObj spid="_x0000_s1268" name="Document" showAsIcon="1" r:id="rId11" imgW="914400" imgH="792360" progId="Word.Document.8">
                  <p:embed/>
                </p:oleObj>
              </mc:Choice>
              <mc:Fallback>
                <p:oleObj name="Document" showAsIcon="1" r:id="rId11" imgW="914400" imgH="792360" progId="Word.Document.8">
                  <p:embed/>
                  <p:pic>
                    <p:nvPicPr>
                      <p:cNvPr id="0" name=""/>
                      <p:cNvPicPr/>
                      <p:nvPr/>
                    </p:nvPicPr>
                    <p:blipFill>
                      <a:blip r:embed="rId12"/>
                      <a:stretch>
                        <a:fillRect/>
                      </a:stretch>
                    </p:blipFill>
                    <p:spPr>
                      <a:xfrm>
                        <a:off x="4572000" y="2514600"/>
                        <a:ext cx="703385" cy="396875"/>
                      </a:xfrm>
                      <a:prstGeom prst="rect">
                        <a:avLst/>
                      </a:prstGeom>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4256808242"/>
              </p:ext>
            </p:extLst>
          </p:nvPr>
        </p:nvGraphicFramePr>
        <p:xfrm>
          <a:off x="4572000" y="2971800"/>
          <a:ext cx="703385" cy="381000"/>
        </p:xfrm>
        <a:graphic>
          <a:graphicData uri="http://schemas.openxmlformats.org/presentationml/2006/ole">
            <mc:AlternateContent xmlns:mc="http://schemas.openxmlformats.org/markup-compatibility/2006">
              <mc:Choice xmlns:v="urn:schemas-microsoft-com:vml" Requires="v">
                <p:oleObj spid="_x0000_s1269" name="Document" showAsIcon="1" r:id="rId14" imgW="914400" imgH="792360" progId="Word.Document.8">
                  <p:embed/>
                </p:oleObj>
              </mc:Choice>
              <mc:Fallback>
                <p:oleObj name="Document" showAsIcon="1" r:id="rId14" imgW="914400" imgH="792360" progId="Word.Document.8">
                  <p:embed/>
                  <p:pic>
                    <p:nvPicPr>
                      <p:cNvPr id="0" name=""/>
                      <p:cNvPicPr/>
                      <p:nvPr/>
                    </p:nvPicPr>
                    <p:blipFill>
                      <a:blip r:embed="rId15"/>
                      <a:stretch>
                        <a:fillRect/>
                      </a:stretch>
                    </p:blipFill>
                    <p:spPr>
                      <a:xfrm>
                        <a:off x="4572000" y="2971800"/>
                        <a:ext cx="703385" cy="38100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456708251"/>
              </p:ext>
            </p:extLst>
          </p:nvPr>
        </p:nvGraphicFramePr>
        <p:xfrm>
          <a:off x="4572000" y="3581400"/>
          <a:ext cx="703385" cy="396875"/>
        </p:xfrm>
        <a:graphic>
          <a:graphicData uri="http://schemas.openxmlformats.org/presentationml/2006/ole">
            <mc:AlternateContent xmlns:mc="http://schemas.openxmlformats.org/markup-compatibility/2006">
              <mc:Choice xmlns:v="urn:schemas-microsoft-com:vml" Requires="v">
                <p:oleObj spid="_x0000_s1270" name="Document" showAsIcon="1" r:id="rId17" imgW="914400" imgH="792360" progId="Word.Document.8">
                  <p:embed/>
                </p:oleObj>
              </mc:Choice>
              <mc:Fallback>
                <p:oleObj name="Document" showAsIcon="1" r:id="rId17" imgW="914400" imgH="792360" progId="Word.Document.8">
                  <p:embed/>
                  <p:pic>
                    <p:nvPicPr>
                      <p:cNvPr id="0" name=""/>
                      <p:cNvPicPr/>
                      <p:nvPr/>
                    </p:nvPicPr>
                    <p:blipFill>
                      <a:blip r:embed="rId18"/>
                      <a:stretch>
                        <a:fillRect/>
                      </a:stretch>
                    </p:blipFill>
                    <p:spPr>
                      <a:xfrm>
                        <a:off x="4572000" y="3581400"/>
                        <a:ext cx="703385" cy="396875"/>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6403046"/>
              </p:ext>
            </p:extLst>
          </p:nvPr>
        </p:nvGraphicFramePr>
        <p:xfrm>
          <a:off x="4572000" y="4114800"/>
          <a:ext cx="703385" cy="304800"/>
        </p:xfrm>
        <a:graphic>
          <a:graphicData uri="http://schemas.openxmlformats.org/presentationml/2006/ole">
            <mc:AlternateContent xmlns:mc="http://schemas.openxmlformats.org/markup-compatibility/2006">
              <mc:Choice xmlns:v="urn:schemas-microsoft-com:vml" Requires="v">
                <p:oleObj spid="_x0000_s1271" name="Document" showAsIcon="1" r:id="rId20" imgW="914400" imgH="792360" progId="Word.Document.8">
                  <p:embed/>
                </p:oleObj>
              </mc:Choice>
              <mc:Fallback>
                <p:oleObj name="Document" showAsIcon="1" r:id="rId20" imgW="914400" imgH="792360" progId="Word.Document.8">
                  <p:embed/>
                  <p:pic>
                    <p:nvPicPr>
                      <p:cNvPr id="0" name=""/>
                      <p:cNvPicPr/>
                      <p:nvPr/>
                    </p:nvPicPr>
                    <p:blipFill>
                      <a:blip r:embed="rId21"/>
                      <a:stretch>
                        <a:fillRect/>
                      </a:stretch>
                    </p:blipFill>
                    <p:spPr>
                      <a:xfrm>
                        <a:off x="4572000" y="4114800"/>
                        <a:ext cx="703385" cy="30480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316390020"/>
              </p:ext>
            </p:extLst>
          </p:nvPr>
        </p:nvGraphicFramePr>
        <p:xfrm>
          <a:off x="4572000" y="4724400"/>
          <a:ext cx="703385" cy="304800"/>
        </p:xfrm>
        <a:graphic>
          <a:graphicData uri="http://schemas.openxmlformats.org/presentationml/2006/ole">
            <mc:AlternateContent xmlns:mc="http://schemas.openxmlformats.org/markup-compatibility/2006">
              <mc:Choice xmlns:v="urn:schemas-microsoft-com:vml" Requires="v">
                <p:oleObj spid="_x0000_s1272" name="Document" showAsIcon="1" r:id="rId23" imgW="914400" imgH="792360" progId="Word.Document.8">
                  <p:embed/>
                </p:oleObj>
              </mc:Choice>
              <mc:Fallback>
                <p:oleObj name="Document" showAsIcon="1" r:id="rId23" imgW="914400" imgH="792360" progId="Word.Document.8">
                  <p:embed/>
                  <p:pic>
                    <p:nvPicPr>
                      <p:cNvPr id="0" name=""/>
                      <p:cNvPicPr/>
                      <p:nvPr/>
                    </p:nvPicPr>
                    <p:blipFill>
                      <a:blip r:embed="rId24"/>
                      <a:stretch>
                        <a:fillRect/>
                      </a:stretch>
                    </p:blipFill>
                    <p:spPr>
                      <a:xfrm>
                        <a:off x="4572000" y="4724400"/>
                        <a:ext cx="703385" cy="304800"/>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4165269243"/>
              </p:ext>
            </p:extLst>
          </p:nvPr>
        </p:nvGraphicFramePr>
        <p:xfrm>
          <a:off x="4572000" y="5257800"/>
          <a:ext cx="703385" cy="304800"/>
        </p:xfrm>
        <a:graphic>
          <a:graphicData uri="http://schemas.openxmlformats.org/presentationml/2006/ole">
            <mc:AlternateContent xmlns:mc="http://schemas.openxmlformats.org/markup-compatibility/2006">
              <mc:Choice xmlns:v="urn:schemas-microsoft-com:vml" Requires="v">
                <p:oleObj spid="_x0000_s1273" name="Document" showAsIcon="1" r:id="rId26" imgW="914400" imgH="792360" progId="Word.Document.8">
                  <p:embed/>
                </p:oleObj>
              </mc:Choice>
              <mc:Fallback>
                <p:oleObj name="Document" showAsIcon="1" r:id="rId26" imgW="914400" imgH="792360" progId="Word.Document.8">
                  <p:embed/>
                  <p:pic>
                    <p:nvPicPr>
                      <p:cNvPr id="0" name=""/>
                      <p:cNvPicPr/>
                      <p:nvPr/>
                    </p:nvPicPr>
                    <p:blipFill>
                      <a:blip r:embed="rId27"/>
                      <a:stretch>
                        <a:fillRect/>
                      </a:stretch>
                    </p:blipFill>
                    <p:spPr>
                      <a:xfrm>
                        <a:off x="4572000" y="5257800"/>
                        <a:ext cx="703385" cy="304800"/>
                      </a:xfrm>
                      <a:prstGeom prst="rect">
                        <a:avLst/>
                      </a:prstGeom>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2468072765"/>
              </p:ext>
            </p:extLst>
          </p:nvPr>
        </p:nvGraphicFramePr>
        <p:xfrm>
          <a:off x="4572000" y="5791200"/>
          <a:ext cx="703385" cy="381000"/>
        </p:xfrm>
        <a:graphic>
          <a:graphicData uri="http://schemas.openxmlformats.org/presentationml/2006/ole">
            <mc:AlternateContent xmlns:mc="http://schemas.openxmlformats.org/markup-compatibility/2006">
              <mc:Choice xmlns:v="urn:schemas-microsoft-com:vml" Requires="v">
                <p:oleObj spid="_x0000_s1274" name="Document" showAsIcon="1" r:id="rId29" imgW="914400" imgH="792360" progId="Word.Document.8">
                  <p:embed/>
                </p:oleObj>
              </mc:Choice>
              <mc:Fallback>
                <p:oleObj name="Document" showAsIcon="1" r:id="rId29" imgW="914400" imgH="792360" progId="Word.Document.8">
                  <p:embed/>
                  <p:pic>
                    <p:nvPicPr>
                      <p:cNvPr id="0" name=""/>
                      <p:cNvPicPr/>
                      <p:nvPr/>
                    </p:nvPicPr>
                    <p:blipFill>
                      <a:blip r:embed="rId30"/>
                      <a:stretch>
                        <a:fillRect/>
                      </a:stretch>
                    </p:blipFill>
                    <p:spPr>
                      <a:xfrm>
                        <a:off x="4572000" y="5791200"/>
                        <a:ext cx="703385" cy="381000"/>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2040558643"/>
              </p:ext>
            </p:extLst>
          </p:nvPr>
        </p:nvGraphicFramePr>
        <p:xfrm>
          <a:off x="4559118" y="6324600"/>
          <a:ext cx="703385" cy="396875"/>
        </p:xfrm>
        <a:graphic>
          <a:graphicData uri="http://schemas.openxmlformats.org/presentationml/2006/ole">
            <mc:AlternateContent xmlns:mc="http://schemas.openxmlformats.org/markup-compatibility/2006">
              <mc:Choice xmlns:v="urn:schemas-microsoft-com:vml" Requires="v">
                <p:oleObj spid="_x0000_s1275" name="Document" showAsIcon="1" r:id="rId32" imgW="914400" imgH="792360" progId="Word.Document.8">
                  <p:embed/>
                </p:oleObj>
              </mc:Choice>
              <mc:Fallback>
                <p:oleObj name="Document" showAsIcon="1" r:id="rId32" imgW="914400" imgH="792360" progId="Word.Document.8">
                  <p:embed/>
                  <p:pic>
                    <p:nvPicPr>
                      <p:cNvPr id="0" name=""/>
                      <p:cNvPicPr/>
                      <p:nvPr/>
                    </p:nvPicPr>
                    <p:blipFill>
                      <a:blip r:embed="rId33"/>
                      <a:stretch>
                        <a:fillRect/>
                      </a:stretch>
                    </p:blipFill>
                    <p:spPr>
                      <a:xfrm>
                        <a:off x="4559118" y="6324600"/>
                        <a:ext cx="703385" cy="396875"/>
                      </a:xfrm>
                      <a:prstGeom prst="rect">
                        <a:avLst/>
                      </a:prstGeom>
                    </p:spPr>
                  </p:pic>
                </p:oleObj>
              </mc:Fallback>
            </mc:AlternateContent>
          </a:graphicData>
        </a:graphic>
      </p:graphicFrame>
    </p:spTree>
    <p:extLst>
      <p:ext uri="{BB962C8B-B14F-4D97-AF65-F5344CB8AC3E}">
        <p14:creationId xmlns:p14="http://schemas.microsoft.com/office/powerpoint/2010/main" val="26925469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6553200" y="5996688"/>
            <a:ext cx="2133600" cy="365125"/>
          </a:xfrm>
          <a:prstGeom prst="rect">
            <a:avLst/>
          </a:prstGeom>
        </p:spPr>
        <p:txBody>
          <a:bodyPr/>
          <a:lstStyle/>
          <a:p>
            <a:fld id="{55A6C506-8EF9-49FE-BAD8-BB04BE2F5208}" type="slidenum">
              <a:rPr lang="en-US" smtClean="0"/>
              <a:t>7</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527604154"/>
              </p:ext>
            </p:extLst>
          </p:nvPr>
        </p:nvGraphicFramePr>
        <p:xfrm>
          <a:off x="228600" y="914400"/>
          <a:ext cx="8706359" cy="5303520"/>
        </p:xfrm>
        <a:graphic>
          <a:graphicData uri="http://schemas.openxmlformats.org/drawingml/2006/table">
            <a:tbl>
              <a:tblPr firstRow="1" bandRow="1">
                <a:tableStyleId>{5940675A-B579-460E-94D1-54222C63F5DA}</a:tableStyleId>
              </a:tblPr>
              <a:tblGrid>
                <a:gridCol w="4041428"/>
                <a:gridCol w="1010357"/>
                <a:gridCol w="1010357"/>
                <a:gridCol w="1616571"/>
                <a:gridCol w="1027646"/>
              </a:tblGrid>
              <a:tr h="370840">
                <a:tc>
                  <a:txBody>
                    <a:bodyPr/>
                    <a:lstStyle/>
                    <a:p>
                      <a:pPr algn="ctr"/>
                      <a:r>
                        <a:rPr lang="en-US" sz="1100" b="1" dirty="0" smtClean="0">
                          <a:latin typeface="Arial" pitchFamily="34" charset="0"/>
                          <a:cs typeface="Arial" pitchFamily="34" charset="0"/>
                        </a:rPr>
                        <a:t>AMWG Change Request</a:t>
                      </a:r>
                      <a:endParaRPr lang="en-US" sz="1100" b="1"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latin typeface="Arial" pitchFamily="34" charset="0"/>
                          <a:cs typeface="Arial" pitchFamily="34" charset="0"/>
                        </a:rPr>
                        <a:t>AMWG CR Document</a:t>
                      </a:r>
                    </a:p>
                    <a:p>
                      <a:pPr algn="ctr"/>
                      <a:endParaRPr lang="en-US" sz="1100" b="1" dirty="0">
                        <a:latin typeface="Arial" pitchFamily="34" charset="0"/>
                        <a:cs typeface="Arial" pitchFamily="34" charset="0"/>
                      </a:endParaRPr>
                    </a:p>
                  </a:txBody>
                  <a:tcPr anchor="ctr"/>
                </a:tc>
                <a:tc>
                  <a:txBody>
                    <a:bodyPr/>
                    <a:lstStyle/>
                    <a:p>
                      <a:pPr algn="ctr"/>
                      <a:r>
                        <a:rPr lang="en-US" sz="1100" b="1" dirty="0" smtClean="0">
                          <a:latin typeface="Arial" pitchFamily="34" charset="0"/>
                          <a:cs typeface="Arial" pitchFamily="34" charset="0"/>
                        </a:rPr>
                        <a:t>Status</a:t>
                      </a:r>
                      <a:endParaRPr lang="en-US" sz="1100" b="1" dirty="0">
                        <a:latin typeface="Arial" pitchFamily="34" charset="0"/>
                        <a:cs typeface="Arial" pitchFamily="34" charset="0"/>
                      </a:endParaRPr>
                    </a:p>
                  </a:txBody>
                  <a:tcPr anchor="ctr"/>
                </a:tc>
                <a:tc>
                  <a:txBody>
                    <a:bodyPr/>
                    <a:lstStyle/>
                    <a:p>
                      <a:pPr algn="ctr"/>
                      <a:r>
                        <a:rPr lang="en-US" sz="1100" b="1" dirty="0" smtClean="0">
                          <a:latin typeface="Arial" pitchFamily="34" charset="0"/>
                          <a:cs typeface="Arial" pitchFamily="34" charset="0"/>
                        </a:rPr>
                        <a:t>Estimated Delivery Date</a:t>
                      </a:r>
                      <a:endParaRPr lang="en-US" sz="1100" b="1" dirty="0">
                        <a:latin typeface="Arial" pitchFamily="34" charset="0"/>
                        <a:cs typeface="Arial" pitchFamily="34" charset="0"/>
                      </a:endParaRPr>
                    </a:p>
                  </a:txBody>
                  <a:tcPr anchor="ctr"/>
                </a:tc>
                <a:tc>
                  <a:txBody>
                    <a:bodyPr/>
                    <a:lstStyle/>
                    <a:p>
                      <a:pPr algn="ctr"/>
                      <a:r>
                        <a:rPr lang="en-US" sz="1100" b="1" dirty="0" smtClean="0">
                          <a:latin typeface="Arial" pitchFamily="34" charset="0"/>
                          <a:cs typeface="Arial" pitchFamily="34" charset="0"/>
                        </a:rPr>
                        <a:t>Estimated Cost</a:t>
                      </a:r>
                      <a:endParaRPr lang="en-US" sz="1100" b="1"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011 – </a:t>
                      </a:r>
                      <a:r>
                        <a:rPr lang="en-US" sz="1100" dirty="0" smtClean="0">
                          <a:effectLst/>
                          <a:latin typeface="Arial"/>
                          <a:ea typeface="Arial"/>
                          <a:cs typeface="Arial"/>
                        </a:rPr>
                        <a:t>Average Time from</a:t>
                      </a:r>
                      <a:r>
                        <a:rPr lang="en-US" sz="1100" baseline="0" dirty="0" smtClean="0">
                          <a:effectLst/>
                          <a:latin typeface="Arial"/>
                          <a:ea typeface="Arial"/>
                          <a:cs typeface="Arial"/>
                        </a:rPr>
                        <a:t> HAN Provision Request to Meter Ready Status</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1"/>
                          </a:solidFill>
                        </a:rPr>
                        <a:t>JDOA Estimation</a:t>
                      </a:r>
                    </a:p>
                  </a:txBody>
                  <a:tcPr anchor="ctr"/>
                </a:tc>
                <a:tc>
                  <a:txBody>
                    <a:bodyPr/>
                    <a:lstStyle/>
                    <a:p>
                      <a:r>
                        <a:rPr lang="en-US" sz="1100" dirty="0" smtClean="0"/>
                        <a:t>2015</a:t>
                      </a:r>
                      <a:endParaRPr lang="en-US" sz="1100" dirty="0"/>
                    </a:p>
                  </a:txBody>
                  <a:tcPr anchor="ctr"/>
                </a:tc>
                <a:tc>
                  <a:txBody>
                    <a:bodyPr/>
                    <a:lstStyle/>
                    <a:p>
                      <a:r>
                        <a:rPr lang="en-US" sz="1100" dirty="0" smtClean="0">
                          <a:latin typeface="Arial" pitchFamily="34" charset="0"/>
                          <a:cs typeface="Arial" pitchFamily="34" charset="0"/>
                        </a:rPr>
                        <a:t>In Process</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012 – </a:t>
                      </a:r>
                      <a:r>
                        <a:rPr lang="en-US" sz="1100" kern="1200" dirty="0" smtClean="0">
                          <a:solidFill>
                            <a:schemeClr val="tx1"/>
                          </a:solidFill>
                          <a:effectLst/>
                          <a:latin typeface="+mn-lt"/>
                          <a:ea typeface="+mn-ea"/>
                          <a:cs typeface="+mn-cs"/>
                        </a:rPr>
                        <a:t>Bypass redundant screen for Users with only one meter when accessing HAN device information</a:t>
                      </a:r>
                      <a:endParaRPr lang="en-US" sz="1100" dirty="0">
                        <a:effectLst/>
                        <a:latin typeface="+mn-lt"/>
                        <a:ea typeface="Arial"/>
                        <a:cs typeface="Times New Roman"/>
                      </a:endParaRPr>
                    </a:p>
                  </a:txBody>
                  <a:tcPr marL="68580" marR="68580" marT="0" marB="0" anchor="ctr"/>
                </a:tc>
                <a:tc>
                  <a:txBody>
                    <a:bodyPr/>
                    <a:lstStyle/>
                    <a:p>
                      <a:endParaRPr lang="en-US" sz="1100" b="1" dirty="0">
                        <a:solidFill>
                          <a:srgbClr val="7030A0"/>
                        </a:solidFill>
                      </a:endParaRPr>
                    </a:p>
                  </a:txBody>
                  <a:tcPr anchor="ctr"/>
                </a:tc>
                <a:tc>
                  <a:txBody>
                    <a:bodyPr/>
                    <a:lstStyle/>
                    <a:p>
                      <a:r>
                        <a:rPr lang="en-US" sz="1100" b="1" dirty="0" smtClean="0">
                          <a:solidFill>
                            <a:srgbClr val="7030A0"/>
                          </a:solidFill>
                        </a:rPr>
                        <a:t>Development</a:t>
                      </a:r>
                      <a:endParaRPr lang="en-US" sz="1100" b="1" dirty="0">
                        <a:solidFill>
                          <a:srgbClr val="7030A0"/>
                        </a:solidFill>
                      </a:endParaRPr>
                    </a:p>
                  </a:txBody>
                  <a:tcPr anchor="ctr"/>
                </a:tc>
                <a:tc>
                  <a:txBody>
                    <a:bodyPr/>
                    <a:lstStyle/>
                    <a:p>
                      <a:r>
                        <a:rPr lang="en-US" sz="1100" dirty="0" smtClean="0"/>
                        <a:t>Q4</a:t>
                      </a:r>
                      <a:r>
                        <a:rPr lang="en-US" sz="1100" baseline="0" dirty="0" smtClean="0"/>
                        <a:t> </a:t>
                      </a:r>
                      <a:r>
                        <a:rPr lang="en-US" sz="1100" dirty="0" smtClean="0"/>
                        <a:t>2014</a:t>
                      </a:r>
                      <a:endParaRPr lang="en-US" sz="1100" dirty="0"/>
                    </a:p>
                  </a:txBody>
                  <a:tcPr anchor="ctr"/>
                </a:tc>
                <a:tc>
                  <a:txBody>
                    <a:bodyPr/>
                    <a:lstStyle/>
                    <a:p>
                      <a:r>
                        <a:rPr lang="en-US" sz="1100" dirty="0" smtClean="0"/>
                        <a:t>Already in Third-Party</a:t>
                      </a:r>
                      <a:endParaRPr lang="en-US" sz="1100" dirty="0"/>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013 – </a:t>
                      </a:r>
                      <a:r>
                        <a:rPr lang="en-US" sz="1100" kern="1200" dirty="0" smtClean="0">
                          <a:solidFill>
                            <a:schemeClr val="tx1"/>
                          </a:solidFill>
                          <a:effectLst/>
                          <a:latin typeface="+mn-lt"/>
                          <a:ea typeface="+mn-ea"/>
                          <a:cs typeface="+mn-cs"/>
                        </a:rPr>
                        <a:t>Timeout on SMT takes user to “incorrect login” screen</a:t>
                      </a:r>
                      <a:endParaRPr lang="en-US" sz="1100" dirty="0">
                        <a:effectLst/>
                        <a:latin typeface="Arial"/>
                        <a:ea typeface="Arial"/>
                        <a:cs typeface="Times New Roman"/>
                      </a:endParaRPr>
                    </a:p>
                  </a:txBody>
                  <a:tcPr marL="68580" marR="68580" marT="0" marB="0" anchor="ctr"/>
                </a:tc>
                <a:tc>
                  <a:txBody>
                    <a:bodyPr/>
                    <a:lstStyle/>
                    <a:p>
                      <a:endParaRPr lang="en-US" sz="1100" b="1" dirty="0">
                        <a:solidFill>
                          <a:srgbClr val="7030A0"/>
                        </a:solidFill>
                      </a:endParaRPr>
                    </a:p>
                  </a:txBody>
                  <a:tcPr anchor="ctr"/>
                </a:tc>
                <a:tc>
                  <a:txBody>
                    <a:bodyPr/>
                    <a:lstStyle/>
                    <a:p>
                      <a:r>
                        <a:rPr lang="en-US" sz="1100" b="1" dirty="0" smtClean="0">
                          <a:solidFill>
                            <a:srgbClr val="7030A0"/>
                          </a:solidFill>
                        </a:rPr>
                        <a:t>Development</a:t>
                      </a:r>
                      <a:endParaRPr lang="en-US" sz="1100" b="1" dirty="0">
                        <a:solidFill>
                          <a:srgbClr val="7030A0"/>
                        </a:solidFill>
                      </a:endParaRPr>
                    </a:p>
                  </a:txBody>
                  <a:tcPr anchor="ctr"/>
                </a:tc>
                <a:tc>
                  <a:txBody>
                    <a:bodyPr/>
                    <a:lstStyle/>
                    <a:p>
                      <a:r>
                        <a:rPr lang="en-US" sz="1100" dirty="0" smtClean="0"/>
                        <a:t>Q4 2014</a:t>
                      </a:r>
                      <a:endParaRPr lang="en-US" sz="1100" dirty="0"/>
                    </a:p>
                  </a:txBody>
                  <a:tcPr anchor="ctr"/>
                </a:tc>
                <a:tc>
                  <a:txBody>
                    <a:bodyPr/>
                    <a:lstStyle/>
                    <a:p>
                      <a:r>
                        <a:rPr lang="en-US" sz="1100" dirty="0" smtClean="0"/>
                        <a:t>Already in Third-Party</a:t>
                      </a:r>
                      <a:endParaRPr lang="en-US" sz="1100" dirty="0"/>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014 – </a:t>
                      </a:r>
                      <a:r>
                        <a:rPr lang="en-US" sz="1100" kern="1200" dirty="0" smtClean="0">
                          <a:solidFill>
                            <a:schemeClr val="tx1"/>
                          </a:solidFill>
                          <a:effectLst/>
                          <a:latin typeface="+mn-lt"/>
                          <a:ea typeface="+mn-ea"/>
                          <a:cs typeface="+mn-cs"/>
                        </a:rPr>
                        <a:t>Allow SMT user to toggle between 15-Minute Reads and Daily Reads without having to reset the date range</a:t>
                      </a:r>
                      <a:endParaRPr lang="en-US" sz="1100" dirty="0">
                        <a:effectLst/>
                        <a:latin typeface="Arial"/>
                        <a:ea typeface="Arial"/>
                        <a:cs typeface="Times New Roman"/>
                      </a:endParaRPr>
                    </a:p>
                  </a:txBody>
                  <a:tcPr marL="68580" marR="68580" marT="0" marB="0" anchor="ctr"/>
                </a:tc>
                <a:tc>
                  <a:txBody>
                    <a:bodyPr/>
                    <a:lstStyle/>
                    <a:p>
                      <a:endParaRPr lang="en-US" sz="1100" b="1" dirty="0">
                        <a:solidFill>
                          <a:srgbClr val="7030A0"/>
                        </a:solidFill>
                      </a:endParaRPr>
                    </a:p>
                  </a:txBody>
                  <a:tcPr anchor="ctr"/>
                </a:tc>
                <a:tc>
                  <a:txBody>
                    <a:bodyPr/>
                    <a:lstStyle/>
                    <a:p>
                      <a:r>
                        <a:rPr lang="en-US" sz="1100" b="1" dirty="0" smtClean="0">
                          <a:solidFill>
                            <a:srgbClr val="7030A0"/>
                          </a:solidFill>
                        </a:rPr>
                        <a:t>Development</a:t>
                      </a:r>
                      <a:endParaRPr lang="en-US" sz="1100" b="1" dirty="0">
                        <a:solidFill>
                          <a:srgbClr val="7030A0"/>
                        </a:solidFill>
                      </a:endParaRPr>
                    </a:p>
                  </a:txBody>
                  <a:tcPr anchor="ctr"/>
                </a:tc>
                <a:tc>
                  <a:txBody>
                    <a:bodyPr/>
                    <a:lstStyle/>
                    <a:p>
                      <a:r>
                        <a:rPr lang="en-US" sz="1100" dirty="0" smtClean="0"/>
                        <a:t>Q4 2014</a:t>
                      </a:r>
                      <a:endParaRPr lang="en-US" sz="1100" dirty="0"/>
                    </a:p>
                  </a:txBody>
                  <a:tcPr anchor="ctr"/>
                </a:tc>
                <a:tc>
                  <a:txBody>
                    <a:bodyPr/>
                    <a:lstStyle/>
                    <a:p>
                      <a:r>
                        <a:rPr lang="en-US" sz="1100" dirty="0" smtClean="0"/>
                        <a:t>Already in Third-Party</a:t>
                      </a:r>
                      <a:endParaRPr lang="en-US" sz="1100" dirty="0"/>
                    </a:p>
                  </a:txBody>
                  <a:tcPr anchor="ctr"/>
                </a:tc>
              </a:tr>
              <a:tr h="37084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100" dirty="0">
                          <a:effectLst/>
                          <a:latin typeface="Arial"/>
                          <a:ea typeface="Arial"/>
                          <a:cs typeface="Arial"/>
                        </a:rPr>
                        <a:t>AMWG CR 2013 015 – </a:t>
                      </a:r>
                      <a:r>
                        <a:rPr lang="en-US" sz="1100" kern="1200" dirty="0" smtClean="0">
                          <a:solidFill>
                            <a:schemeClr val="tx1"/>
                          </a:solidFill>
                          <a:effectLst/>
                          <a:latin typeface="+mn-lt"/>
                          <a:ea typeface="+mn-ea"/>
                          <a:cs typeface="+mn-cs"/>
                        </a:rPr>
                        <a:t>Expand Daily Usage Graph to show 35 days of daily usage on the SMT GUI</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1"/>
                          </a:solidFill>
                        </a:rPr>
                        <a:t>JDOA Estimation</a:t>
                      </a:r>
                    </a:p>
                  </a:txBody>
                  <a:tcPr anchor="ctr"/>
                </a:tc>
                <a:tc>
                  <a:txBody>
                    <a:bodyPr/>
                    <a:lstStyle/>
                    <a:p>
                      <a:r>
                        <a:rPr lang="en-US" sz="1100" dirty="0" smtClean="0"/>
                        <a:t>2015</a:t>
                      </a:r>
                      <a:endParaRPr lang="en-US" sz="1100" dirty="0"/>
                    </a:p>
                  </a:txBody>
                  <a:tcPr anchor="ctr"/>
                </a:tc>
                <a:tc>
                  <a:txBody>
                    <a:bodyPr/>
                    <a:lstStyle/>
                    <a:p>
                      <a:r>
                        <a:rPr lang="en-US" sz="1100" dirty="0" smtClean="0">
                          <a:latin typeface="Arial" pitchFamily="34" charset="0"/>
                          <a:cs typeface="Arial" pitchFamily="34" charset="0"/>
                        </a:rPr>
                        <a:t>In Process</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a:effectLst/>
                          <a:latin typeface="Arial"/>
                          <a:ea typeface="Arial"/>
                          <a:cs typeface="Arial"/>
                        </a:rPr>
                        <a:t>AMWG CR 2013 016 – </a:t>
                      </a:r>
                      <a:r>
                        <a:rPr lang="en-US" sz="1100" kern="1200" dirty="0" smtClean="0">
                          <a:solidFill>
                            <a:schemeClr val="tx1"/>
                          </a:solidFill>
                          <a:effectLst/>
                          <a:latin typeface="+mn-lt"/>
                          <a:ea typeface="+mn-ea"/>
                          <a:cs typeface="+mn-cs"/>
                        </a:rPr>
                        <a:t>Capability for RORs to grant access to vendors on their behalf to the ROR’s customers via API (energy usage, HAN messaging , and HAN provisioning) and FTPS files</a:t>
                      </a:r>
                      <a:endParaRPr lang="en-US" sz="1100" dirty="0">
                        <a:effectLst/>
                        <a:latin typeface="Arial"/>
                        <a:ea typeface="Arial"/>
                        <a:cs typeface="Times New Roman"/>
                      </a:endParaRPr>
                    </a:p>
                  </a:txBody>
                  <a:tcPr marL="68580" marR="68580" marT="0" marB="0" anchor="ctr"/>
                </a:tc>
                <a:tc>
                  <a:txBody>
                    <a:bodyPr/>
                    <a:lstStyle/>
                    <a:p>
                      <a:endParaRPr lang="en-US" sz="1100" b="1" dirty="0">
                        <a:solidFill>
                          <a:srgbClr val="7030A0"/>
                        </a:solidFill>
                      </a:endParaRPr>
                    </a:p>
                  </a:txBody>
                  <a:tcPr anchor="ctr"/>
                </a:tc>
                <a:tc>
                  <a:txBody>
                    <a:bodyPr/>
                    <a:lstStyle/>
                    <a:p>
                      <a:r>
                        <a:rPr lang="en-US" sz="1100" b="1" dirty="0" smtClean="0">
                          <a:solidFill>
                            <a:srgbClr val="7030A0"/>
                          </a:solidFill>
                        </a:rPr>
                        <a:t>Development</a:t>
                      </a:r>
                      <a:endParaRPr lang="en-US" sz="1100" b="1" dirty="0">
                        <a:solidFill>
                          <a:srgbClr val="7030A0"/>
                        </a:solidFill>
                      </a:endParaRPr>
                    </a:p>
                  </a:txBody>
                  <a:tcPr anchor="ctr"/>
                </a:tc>
                <a:tc>
                  <a:txBody>
                    <a:bodyPr/>
                    <a:lstStyle/>
                    <a:p>
                      <a:r>
                        <a:rPr lang="en-US" sz="1100" dirty="0" smtClean="0"/>
                        <a:t>Q2 2014</a:t>
                      </a:r>
                      <a:endParaRPr lang="en-US" sz="1100" dirty="0"/>
                    </a:p>
                  </a:txBody>
                  <a:tcPr anchor="ctr"/>
                </a:tc>
                <a:tc>
                  <a:txBody>
                    <a:bodyPr/>
                    <a:lstStyle/>
                    <a:p>
                      <a:r>
                        <a:rPr lang="en-US" sz="1100" dirty="0" smtClean="0">
                          <a:latin typeface="Arial" pitchFamily="34" charset="0"/>
                          <a:cs typeface="Arial" pitchFamily="34" charset="0"/>
                        </a:rPr>
                        <a:t>Ready for AMWG Design</a:t>
                      </a:r>
                      <a:r>
                        <a:rPr lang="en-US" sz="1100" baseline="0" dirty="0" smtClean="0">
                          <a:latin typeface="Arial" pitchFamily="34" charset="0"/>
                          <a:cs typeface="Arial" pitchFamily="34" charset="0"/>
                        </a:rPr>
                        <a:t> Review</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100" dirty="0" smtClean="0">
                          <a:effectLst/>
                          <a:latin typeface="Arial"/>
                          <a:ea typeface="Arial"/>
                          <a:cs typeface="Times New Roman"/>
                        </a:rPr>
                        <a:t>AMWG</a:t>
                      </a:r>
                      <a:r>
                        <a:rPr lang="en-US" sz="1100" baseline="0" dirty="0" smtClean="0">
                          <a:effectLst/>
                          <a:latin typeface="Arial"/>
                          <a:ea typeface="Arial"/>
                          <a:cs typeface="Times New Roman"/>
                        </a:rPr>
                        <a:t> CR 2013 017 – REP API for Energy Usage on SMT </a:t>
                      </a:r>
                    </a:p>
                    <a:p>
                      <a:pPr marL="0" marR="0">
                        <a:lnSpc>
                          <a:spcPct val="115000"/>
                        </a:lnSpc>
                        <a:spcBef>
                          <a:spcPts val="0"/>
                        </a:spcBef>
                        <a:spcAft>
                          <a:spcPts val="0"/>
                        </a:spcAft>
                      </a:pPr>
                      <a:r>
                        <a:rPr lang="en-US" sz="1100" baseline="0" dirty="0" smtClean="0">
                          <a:effectLst/>
                          <a:latin typeface="Arial"/>
                          <a:ea typeface="Arial"/>
                          <a:cs typeface="Times New Roman"/>
                        </a:rPr>
                        <a:t>(</a:t>
                      </a:r>
                      <a:r>
                        <a:rPr lang="en-US" altLang="en-US" sz="1100" dirty="0" smtClean="0"/>
                        <a:t>Backfill of Historical Usage Data for Existing Customers</a:t>
                      </a:r>
                      <a:r>
                        <a:rPr lang="en-US" sz="1100" baseline="0" dirty="0" smtClean="0">
                          <a:effectLst/>
                          <a:latin typeface="Arial"/>
                          <a:ea typeface="Arial"/>
                          <a:cs typeface="Times New Roman"/>
                        </a:rPr>
                        <a:t>- “Interim”)</a:t>
                      </a:r>
                      <a:endParaRPr lang="en-US" sz="11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3">
                              <a:lumMod val="50000"/>
                            </a:schemeClr>
                          </a:solidFill>
                        </a:rPr>
                        <a:t>See Below CR 2013 017 Permanent</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3">
                              <a:lumMod val="50000"/>
                            </a:schemeClr>
                          </a:solidFill>
                        </a:rPr>
                        <a:t>Complete</a:t>
                      </a:r>
                    </a:p>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3">
                              <a:lumMod val="50000"/>
                            </a:schemeClr>
                          </a:solidFill>
                        </a:rPr>
                        <a:t>(12-18-2013)</a:t>
                      </a:r>
                    </a:p>
                  </a:txBody>
                  <a:tcPr anchor="ctr"/>
                </a:tc>
                <a:tc>
                  <a:txBody>
                    <a:bodyPr/>
                    <a:lstStyle/>
                    <a:p>
                      <a:r>
                        <a:rPr lang="en-US" sz="1100" dirty="0" smtClean="0"/>
                        <a:t>Q4 2013</a:t>
                      </a:r>
                      <a:endParaRPr lang="en-US" sz="11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t>Completed</a:t>
                      </a:r>
                    </a:p>
                  </a:txBody>
                  <a:tcPr anchor="ctr"/>
                </a:tc>
              </a:tr>
              <a:tr h="37084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100" dirty="0" smtClean="0">
                          <a:effectLst/>
                          <a:latin typeface="Arial"/>
                          <a:ea typeface="Arial"/>
                          <a:cs typeface="Times New Roman"/>
                        </a:rPr>
                        <a:t>AMWG</a:t>
                      </a:r>
                      <a:r>
                        <a:rPr lang="en-US" sz="1100" baseline="0" dirty="0" smtClean="0">
                          <a:effectLst/>
                          <a:latin typeface="Arial"/>
                          <a:ea typeface="Arial"/>
                          <a:cs typeface="Times New Roman"/>
                        </a:rPr>
                        <a:t> CR 2013 017 – REP API for Energy Usage on SMT </a:t>
                      </a:r>
                    </a:p>
                    <a:p>
                      <a:pPr marL="0" marR="0" indent="0" algn="l" defTabSz="914400" rtl="0" eaLnBrk="1" fontAlgn="auto" latinLnBrk="0" hangingPunct="1">
                        <a:lnSpc>
                          <a:spcPct val="115000"/>
                        </a:lnSpc>
                        <a:spcBef>
                          <a:spcPts val="0"/>
                        </a:spcBef>
                        <a:spcAft>
                          <a:spcPts val="0"/>
                        </a:spcAft>
                        <a:buClrTx/>
                        <a:buSzTx/>
                        <a:buFontTx/>
                        <a:buNone/>
                        <a:tabLst/>
                        <a:defRPr/>
                      </a:pPr>
                      <a:r>
                        <a:rPr lang="en-US" sz="1100" baseline="0" dirty="0" smtClean="0">
                          <a:effectLst/>
                          <a:latin typeface="Arial"/>
                          <a:ea typeface="Arial"/>
                          <a:cs typeface="Times New Roman"/>
                        </a:rPr>
                        <a:t>(</a:t>
                      </a:r>
                      <a:r>
                        <a:rPr lang="en-US" altLang="en-US" sz="1100" dirty="0" smtClean="0"/>
                        <a:t>Subscription for New Customer Historical Usage </a:t>
                      </a:r>
                      <a:r>
                        <a:rPr lang="en-US" sz="1100" baseline="0" dirty="0" smtClean="0">
                          <a:effectLst/>
                          <a:latin typeface="Arial"/>
                          <a:ea typeface="Arial"/>
                          <a:cs typeface="Times New Roman"/>
                        </a:rPr>
                        <a:t>– “Interim”)</a:t>
                      </a:r>
                      <a:endParaRPr lang="en-US" sz="1100" dirty="0" smtClean="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accent3">
                              <a:lumMod val="50000"/>
                            </a:schemeClr>
                          </a:solidFill>
                        </a:rPr>
                        <a:t>See Below CR 2013 017 Permanent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b="1" dirty="0" smtClean="0">
                        <a:solidFill>
                          <a:srgbClr val="7030A0"/>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solidFill>
                            <a:srgbClr val="7030A0"/>
                          </a:solidFill>
                        </a:rPr>
                        <a:t>Development</a:t>
                      </a:r>
                    </a:p>
                  </a:txBody>
                  <a:tcPr anchor="ctr"/>
                </a:tc>
                <a:tc>
                  <a:txBody>
                    <a:bodyPr/>
                    <a:lstStyle/>
                    <a:p>
                      <a:r>
                        <a:rPr lang="en-US" sz="1100" dirty="0" smtClean="0"/>
                        <a:t>Q2 2014</a:t>
                      </a:r>
                      <a:endParaRPr lang="en-US" sz="1100" dirty="0"/>
                    </a:p>
                  </a:txBody>
                  <a:tcPr anchor="ctr"/>
                </a:tc>
                <a:tc>
                  <a:txBody>
                    <a:bodyPr/>
                    <a:lstStyle/>
                    <a:p>
                      <a:r>
                        <a:rPr lang="en-US" sz="1100" dirty="0" smtClean="0">
                          <a:latin typeface="Arial" pitchFamily="34" charset="0"/>
                          <a:cs typeface="Arial" pitchFamily="34" charset="0"/>
                        </a:rPr>
                        <a:t>Ready for AMWG Design</a:t>
                      </a:r>
                      <a:r>
                        <a:rPr lang="en-US" sz="1100" baseline="0" dirty="0" smtClean="0">
                          <a:latin typeface="Arial" pitchFamily="34" charset="0"/>
                          <a:cs typeface="Arial" pitchFamily="34" charset="0"/>
                        </a:rPr>
                        <a:t> Review</a:t>
                      </a:r>
                      <a:endParaRPr lang="en-US" sz="1100" dirty="0">
                        <a:latin typeface="Arial" pitchFamily="34" charset="0"/>
                        <a:cs typeface="Arial" pitchFamily="34" charset="0"/>
                      </a:endParaRPr>
                    </a:p>
                  </a:txBody>
                  <a:tcPr anchor="ctr"/>
                </a:tc>
              </a:tr>
              <a:tr h="370840">
                <a:tc>
                  <a:txBody>
                    <a:bodyPr/>
                    <a:lstStyle/>
                    <a:p>
                      <a:pPr marL="0" marR="0">
                        <a:lnSpc>
                          <a:spcPct val="115000"/>
                        </a:lnSpc>
                        <a:spcBef>
                          <a:spcPts val="0"/>
                        </a:spcBef>
                        <a:spcAft>
                          <a:spcPts val="0"/>
                        </a:spcAft>
                      </a:pPr>
                      <a:r>
                        <a:rPr lang="en-US" sz="1200" dirty="0">
                          <a:effectLst/>
                          <a:latin typeface="Arial"/>
                          <a:ea typeface="Arial"/>
                          <a:cs typeface="Arial"/>
                        </a:rPr>
                        <a:t>AMWG CR 2013 017 – REP API for Energy Usage on </a:t>
                      </a:r>
                      <a:r>
                        <a:rPr lang="en-US" sz="1200" dirty="0" smtClean="0">
                          <a:effectLst/>
                          <a:latin typeface="Arial"/>
                          <a:ea typeface="Arial"/>
                          <a:cs typeface="Arial"/>
                        </a:rPr>
                        <a:t>SMT – Permanent Solution to Replace Interim Solution</a:t>
                      </a:r>
                      <a:endParaRPr lang="en-US" sz="1200" dirty="0">
                        <a:effectLst/>
                        <a:latin typeface="Arial"/>
                        <a:ea typeface="Arial"/>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accent1"/>
                        </a:solidFill>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accent1"/>
                          </a:solidFill>
                        </a:rPr>
                        <a:t>JDOA Estimation</a:t>
                      </a:r>
                    </a:p>
                  </a:txBody>
                  <a:tcPr anchor="ctr"/>
                </a:tc>
                <a:tc>
                  <a:txBody>
                    <a:bodyPr/>
                    <a:lstStyle/>
                    <a:p>
                      <a:r>
                        <a:rPr lang="en-US" sz="1200" dirty="0" smtClean="0"/>
                        <a:t>2015</a:t>
                      </a:r>
                      <a:endParaRPr lang="en-US" sz="1200" dirty="0"/>
                    </a:p>
                  </a:txBody>
                  <a:tcPr anchor="ctr"/>
                </a:tc>
                <a:tc>
                  <a:txBody>
                    <a:bodyPr/>
                    <a:lstStyle/>
                    <a:p>
                      <a:r>
                        <a:rPr lang="en-US" sz="1200" dirty="0" smtClean="0">
                          <a:latin typeface="Arial" pitchFamily="34" charset="0"/>
                          <a:cs typeface="Arial" pitchFamily="34" charset="0"/>
                        </a:rPr>
                        <a:t>In Process</a:t>
                      </a:r>
                      <a:endParaRPr lang="en-US" sz="1200" dirty="0">
                        <a:latin typeface="Arial" pitchFamily="34" charset="0"/>
                        <a:cs typeface="Arial" pitchFamily="34" charset="0"/>
                      </a:endParaRPr>
                    </a:p>
                  </a:txBody>
                  <a:tcPr anchor="ctr"/>
                </a:tc>
              </a:tr>
            </a:tbl>
          </a:graphicData>
        </a:graphic>
      </p:graphicFrame>
      <p:sp>
        <p:nvSpPr>
          <p:cNvPr id="6" name="Title 11"/>
          <p:cNvSpPr txBox="1">
            <a:spLocks/>
          </p:cNvSpPr>
          <p:nvPr/>
        </p:nvSpPr>
        <p:spPr>
          <a:xfrm>
            <a:off x="533401" y="304800"/>
            <a:ext cx="8762999" cy="1143000"/>
          </a:xfrm>
          <a:prstGeom prst="rect">
            <a:avLst/>
          </a:prstGeom>
        </p:spPr>
        <p:txBody>
          <a:bodyPr>
            <a:normAutofit/>
          </a:bodyPr>
          <a:lstStyle>
            <a:lvl1pPr algn="ctr" defTabSz="914400" rtl="0" eaLnBrk="1" latinLnBrk="0" hangingPunct="1">
              <a:spcBef>
                <a:spcPct val="0"/>
              </a:spcBef>
              <a:buNone/>
              <a:defRPr sz="3200" kern="1200">
                <a:solidFill>
                  <a:srgbClr val="C00000"/>
                </a:solidFill>
                <a:latin typeface="Arial Black" panose="020B0A04020102020204" pitchFamily="34" charset="0"/>
                <a:ea typeface="+mj-ea"/>
                <a:cs typeface="+mj-cs"/>
              </a:defRPr>
            </a:lvl1pPr>
          </a:lstStyle>
          <a:p>
            <a:r>
              <a:rPr lang="en-US" sz="1600" dirty="0" smtClean="0"/>
              <a:t>AMWG / RMS Change Requests (Cont.)</a:t>
            </a:r>
            <a:endParaRPr lang="en-US" sz="1600" dirty="0"/>
          </a:p>
        </p:txBody>
      </p:sp>
      <p:graphicFrame>
        <p:nvGraphicFramePr>
          <p:cNvPr id="3" name="Object 2"/>
          <p:cNvGraphicFramePr>
            <a:graphicFrameLocks noChangeAspect="1"/>
          </p:cNvGraphicFramePr>
          <p:nvPr>
            <p:extLst>
              <p:ext uri="{D42A27DB-BD31-4B8C-83A1-F6EECF244321}">
                <p14:modId xmlns:p14="http://schemas.microsoft.com/office/powerpoint/2010/main" val="3139191317"/>
              </p:ext>
            </p:extLst>
          </p:nvPr>
        </p:nvGraphicFramePr>
        <p:xfrm>
          <a:off x="4396154" y="1600200"/>
          <a:ext cx="703385" cy="320675"/>
        </p:xfrm>
        <a:graphic>
          <a:graphicData uri="http://schemas.openxmlformats.org/presentationml/2006/ole">
            <mc:AlternateContent xmlns:mc="http://schemas.openxmlformats.org/markup-compatibility/2006">
              <mc:Choice xmlns:v="urn:schemas-microsoft-com:vml" Requires="v">
                <p:oleObj spid="_x0000_s2239" name="Document" showAsIcon="1" r:id="rId4" imgW="914400" imgH="792360" progId="Word.Document.8">
                  <p:embed/>
                </p:oleObj>
              </mc:Choice>
              <mc:Fallback>
                <p:oleObj name="Document" showAsIcon="1" r:id="rId4" imgW="914400" imgH="792360" progId="Word.Document.8">
                  <p:embed/>
                  <p:pic>
                    <p:nvPicPr>
                      <p:cNvPr id="0" name=""/>
                      <p:cNvPicPr/>
                      <p:nvPr/>
                    </p:nvPicPr>
                    <p:blipFill>
                      <a:blip r:embed="rId5"/>
                      <a:stretch>
                        <a:fillRect/>
                      </a:stretch>
                    </p:blipFill>
                    <p:spPr>
                      <a:xfrm>
                        <a:off x="4396154" y="1600200"/>
                        <a:ext cx="703385" cy="320675"/>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435081941"/>
              </p:ext>
            </p:extLst>
          </p:nvPr>
        </p:nvGraphicFramePr>
        <p:xfrm>
          <a:off x="4396154" y="2041525"/>
          <a:ext cx="703385" cy="396875"/>
        </p:xfrm>
        <a:graphic>
          <a:graphicData uri="http://schemas.openxmlformats.org/presentationml/2006/ole">
            <mc:AlternateContent xmlns:mc="http://schemas.openxmlformats.org/markup-compatibility/2006">
              <mc:Choice xmlns:v="urn:schemas-microsoft-com:vml" Requires="v">
                <p:oleObj spid="_x0000_s2240" name="Document" showAsIcon="1" r:id="rId7" imgW="914400" imgH="792360" progId="Word.Document.8">
                  <p:embed/>
                </p:oleObj>
              </mc:Choice>
              <mc:Fallback>
                <p:oleObj name="Document" showAsIcon="1" r:id="rId7" imgW="914400" imgH="792360" progId="Word.Document.8">
                  <p:embed/>
                  <p:pic>
                    <p:nvPicPr>
                      <p:cNvPr id="0" name=""/>
                      <p:cNvPicPr/>
                      <p:nvPr/>
                    </p:nvPicPr>
                    <p:blipFill>
                      <a:blip r:embed="rId8"/>
                      <a:stretch>
                        <a:fillRect/>
                      </a:stretch>
                    </p:blipFill>
                    <p:spPr>
                      <a:xfrm>
                        <a:off x="4396154" y="2041525"/>
                        <a:ext cx="703385" cy="396875"/>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87344043"/>
              </p:ext>
            </p:extLst>
          </p:nvPr>
        </p:nvGraphicFramePr>
        <p:xfrm>
          <a:off x="4396154" y="2438400"/>
          <a:ext cx="703385" cy="396875"/>
        </p:xfrm>
        <a:graphic>
          <a:graphicData uri="http://schemas.openxmlformats.org/presentationml/2006/ole">
            <mc:AlternateContent xmlns:mc="http://schemas.openxmlformats.org/markup-compatibility/2006">
              <mc:Choice xmlns:v="urn:schemas-microsoft-com:vml" Requires="v">
                <p:oleObj spid="_x0000_s2241" name="Document" showAsIcon="1" r:id="rId10" imgW="914400" imgH="792360" progId="Word.Document.8">
                  <p:embed/>
                </p:oleObj>
              </mc:Choice>
              <mc:Fallback>
                <p:oleObj name="Document" showAsIcon="1" r:id="rId10" imgW="914400" imgH="792360" progId="Word.Document.8">
                  <p:embed/>
                  <p:pic>
                    <p:nvPicPr>
                      <p:cNvPr id="0" name=""/>
                      <p:cNvPicPr/>
                      <p:nvPr/>
                    </p:nvPicPr>
                    <p:blipFill>
                      <a:blip r:embed="rId11"/>
                      <a:stretch>
                        <a:fillRect/>
                      </a:stretch>
                    </p:blipFill>
                    <p:spPr>
                      <a:xfrm>
                        <a:off x="4396154" y="2438400"/>
                        <a:ext cx="703385" cy="39687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911854179"/>
              </p:ext>
            </p:extLst>
          </p:nvPr>
        </p:nvGraphicFramePr>
        <p:xfrm>
          <a:off x="4396154" y="2971800"/>
          <a:ext cx="703385" cy="381000"/>
        </p:xfrm>
        <a:graphic>
          <a:graphicData uri="http://schemas.openxmlformats.org/presentationml/2006/ole">
            <mc:AlternateContent xmlns:mc="http://schemas.openxmlformats.org/markup-compatibility/2006">
              <mc:Choice xmlns:v="urn:schemas-microsoft-com:vml" Requires="v">
                <p:oleObj spid="_x0000_s2242" name="Document" showAsIcon="1" r:id="rId13" imgW="914400" imgH="792360" progId="Word.Document.8">
                  <p:embed/>
                </p:oleObj>
              </mc:Choice>
              <mc:Fallback>
                <p:oleObj name="Document" showAsIcon="1" r:id="rId13" imgW="914400" imgH="792360" progId="Word.Document.8">
                  <p:embed/>
                  <p:pic>
                    <p:nvPicPr>
                      <p:cNvPr id="0" name=""/>
                      <p:cNvPicPr/>
                      <p:nvPr/>
                    </p:nvPicPr>
                    <p:blipFill>
                      <a:blip r:embed="rId14"/>
                      <a:stretch>
                        <a:fillRect/>
                      </a:stretch>
                    </p:blipFill>
                    <p:spPr>
                      <a:xfrm>
                        <a:off x="4396154" y="2971800"/>
                        <a:ext cx="703385" cy="381000"/>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321699559"/>
              </p:ext>
            </p:extLst>
          </p:nvPr>
        </p:nvGraphicFramePr>
        <p:xfrm>
          <a:off x="4396154" y="3429000"/>
          <a:ext cx="703385" cy="381000"/>
        </p:xfrm>
        <a:graphic>
          <a:graphicData uri="http://schemas.openxmlformats.org/presentationml/2006/ole">
            <mc:AlternateContent xmlns:mc="http://schemas.openxmlformats.org/markup-compatibility/2006">
              <mc:Choice xmlns:v="urn:schemas-microsoft-com:vml" Requires="v">
                <p:oleObj spid="_x0000_s2243" name="Document" showAsIcon="1" r:id="rId16" imgW="914400" imgH="792360" progId="Word.Document.8">
                  <p:embed/>
                </p:oleObj>
              </mc:Choice>
              <mc:Fallback>
                <p:oleObj name="Document" showAsIcon="1" r:id="rId16" imgW="914400" imgH="792360" progId="Word.Document.8">
                  <p:embed/>
                  <p:pic>
                    <p:nvPicPr>
                      <p:cNvPr id="0" name=""/>
                      <p:cNvPicPr/>
                      <p:nvPr/>
                    </p:nvPicPr>
                    <p:blipFill>
                      <a:blip r:embed="rId17"/>
                      <a:stretch>
                        <a:fillRect/>
                      </a:stretch>
                    </p:blipFill>
                    <p:spPr>
                      <a:xfrm>
                        <a:off x="4396154" y="3429000"/>
                        <a:ext cx="703385" cy="38100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629483989"/>
              </p:ext>
            </p:extLst>
          </p:nvPr>
        </p:nvGraphicFramePr>
        <p:xfrm>
          <a:off x="4396154" y="4038600"/>
          <a:ext cx="703385" cy="457199"/>
        </p:xfrm>
        <a:graphic>
          <a:graphicData uri="http://schemas.openxmlformats.org/presentationml/2006/ole">
            <mc:AlternateContent xmlns:mc="http://schemas.openxmlformats.org/markup-compatibility/2006">
              <mc:Choice xmlns:v="urn:schemas-microsoft-com:vml" Requires="v">
                <p:oleObj spid="_x0000_s2244" name="Document" showAsIcon="1" r:id="rId19" imgW="914400" imgH="792360" progId="Word.Document.8">
                  <p:embed/>
                </p:oleObj>
              </mc:Choice>
              <mc:Fallback>
                <p:oleObj name="Document" showAsIcon="1" r:id="rId19" imgW="914400" imgH="792360" progId="Word.Document.8">
                  <p:embed/>
                  <p:pic>
                    <p:nvPicPr>
                      <p:cNvPr id="0" name=""/>
                      <p:cNvPicPr/>
                      <p:nvPr/>
                    </p:nvPicPr>
                    <p:blipFill>
                      <a:blip r:embed="rId20"/>
                      <a:stretch>
                        <a:fillRect/>
                      </a:stretch>
                    </p:blipFill>
                    <p:spPr>
                      <a:xfrm>
                        <a:off x="4396154" y="4038600"/>
                        <a:ext cx="703385" cy="457199"/>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666361873"/>
              </p:ext>
            </p:extLst>
          </p:nvPr>
        </p:nvGraphicFramePr>
        <p:xfrm>
          <a:off x="4220307" y="5943600"/>
          <a:ext cx="996462" cy="457200"/>
        </p:xfrm>
        <a:graphic>
          <a:graphicData uri="http://schemas.openxmlformats.org/presentationml/2006/ole">
            <mc:AlternateContent xmlns:mc="http://schemas.openxmlformats.org/markup-compatibility/2006">
              <mc:Choice xmlns:v="urn:schemas-microsoft-com:vml" Requires="v">
                <p:oleObj spid="_x0000_s2245" name="Document" showAsIcon="1" r:id="rId22" imgW="914400" imgH="771480" progId="Word.Document.8">
                  <p:embed/>
                </p:oleObj>
              </mc:Choice>
              <mc:Fallback>
                <p:oleObj name="Document" showAsIcon="1" r:id="rId22" imgW="914400" imgH="771480" progId="Word.Document.8">
                  <p:embed/>
                  <p:pic>
                    <p:nvPicPr>
                      <p:cNvPr id="0" name=""/>
                      <p:cNvPicPr/>
                      <p:nvPr/>
                    </p:nvPicPr>
                    <p:blipFill>
                      <a:blip r:embed="rId23"/>
                      <a:stretch>
                        <a:fillRect/>
                      </a:stretch>
                    </p:blipFill>
                    <p:spPr>
                      <a:xfrm>
                        <a:off x="4220307" y="5943600"/>
                        <a:ext cx="996462" cy="457200"/>
                      </a:xfrm>
                      <a:prstGeom prst="rect">
                        <a:avLst/>
                      </a:prstGeom>
                    </p:spPr>
                  </p:pic>
                </p:oleObj>
              </mc:Fallback>
            </mc:AlternateContent>
          </a:graphicData>
        </a:graphic>
      </p:graphicFrame>
    </p:spTree>
    <p:extLst>
      <p:ext uri="{BB962C8B-B14F-4D97-AF65-F5344CB8AC3E}">
        <p14:creationId xmlns:p14="http://schemas.microsoft.com/office/powerpoint/2010/main" val="37242585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457200" y="685800"/>
            <a:ext cx="8229600" cy="1143000"/>
          </a:xfrm>
        </p:spPr>
        <p:txBody>
          <a:bodyPr/>
          <a:lstStyle/>
          <a:p>
            <a:r>
              <a:rPr lang="en-US" altLang="en-US" sz="2600" dirty="0" smtClean="0"/>
              <a:t>3</a:t>
            </a:r>
            <a:r>
              <a:rPr lang="en-US" altLang="en-US" sz="2600" baseline="30000" dirty="0" smtClean="0"/>
              <a:t>rd</a:t>
            </a:r>
            <a:r>
              <a:rPr lang="en-US" altLang="en-US" sz="2600" dirty="0" smtClean="0"/>
              <a:t> Party Functionality</a:t>
            </a:r>
            <a:endParaRPr lang="en-US" altLang="en-US" sz="2600" dirty="0"/>
          </a:p>
        </p:txBody>
      </p:sp>
      <p:sp>
        <p:nvSpPr>
          <p:cNvPr id="6" name="Content Placeholder 5"/>
          <p:cNvSpPr>
            <a:spLocks noGrp="1"/>
          </p:cNvSpPr>
          <p:nvPr>
            <p:ph idx="1"/>
          </p:nvPr>
        </p:nvSpPr>
        <p:spPr/>
        <p:txBody>
          <a:bodyPr>
            <a:normAutofit fontScale="85000" lnSpcReduction="20000"/>
          </a:bodyPr>
          <a:lstStyle/>
          <a:p>
            <a:pPr marL="234950" lvl="2">
              <a:spcBef>
                <a:spcPts val="1000"/>
              </a:spcBef>
              <a:buClr>
                <a:srgbClr val="FF0000"/>
              </a:buClr>
              <a:buFont typeface="Wingdings" pitchFamily="2" charset="2"/>
              <a:buChar char=""/>
            </a:pPr>
            <a:r>
              <a:rPr lang="en-US" altLang="en-US" sz="2600" dirty="0">
                <a:cs typeface="Aharoni" pitchFamily="2" charset="-79"/>
              </a:rPr>
              <a:t>Third Party</a:t>
            </a:r>
          </a:p>
          <a:p>
            <a:pPr lvl="1"/>
            <a:r>
              <a:rPr lang="en-US" altLang="en-US" dirty="0"/>
              <a:t>Contract to Receive </a:t>
            </a:r>
            <a:r>
              <a:rPr lang="en-US" altLang="en-US" dirty="0" smtClean="0"/>
              <a:t>Customer’s Energy Data</a:t>
            </a:r>
          </a:p>
          <a:p>
            <a:pPr lvl="1"/>
            <a:r>
              <a:rPr lang="en-US" altLang="en-US" dirty="0" smtClean="0"/>
              <a:t>Contract to Provision </a:t>
            </a:r>
            <a:r>
              <a:rPr lang="en-US" altLang="en-US" dirty="0"/>
              <a:t>/ </a:t>
            </a:r>
            <a:r>
              <a:rPr lang="en-US" altLang="en-US" dirty="0" err="1" smtClean="0"/>
              <a:t>Deprovision</a:t>
            </a:r>
            <a:r>
              <a:rPr lang="en-US" altLang="en-US" dirty="0" smtClean="0"/>
              <a:t> Customer </a:t>
            </a:r>
            <a:r>
              <a:rPr lang="en-US" altLang="en-US" dirty="0"/>
              <a:t>HAN Device</a:t>
            </a:r>
          </a:p>
          <a:p>
            <a:pPr lvl="1"/>
            <a:r>
              <a:rPr lang="en-US" altLang="en-US" dirty="0" smtClean="0"/>
              <a:t>Contract to Provide </a:t>
            </a:r>
            <a:r>
              <a:rPr lang="en-US" altLang="en-US" dirty="0"/>
              <a:t>Customer with HAN Services</a:t>
            </a:r>
          </a:p>
          <a:p>
            <a:pPr marL="234950" lvl="2">
              <a:spcBef>
                <a:spcPts val="1000"/>
              </a:spcBef>
              <a:buClr>
                <a:srgbClr val="FF0000"/>
              </a:buClr>
              <a:buFont typeface="Wingdings" pitchFamily="2" charset="2"/>
              <a:buChar char=""/>
            </a:pPr>
            <a:r>
              <a:rPr lang="en-US" altLang="en-US" sz="2600" dirty="0">
                <a:cs typeface="Aharoni" pitchFamily="2" charset="-79"/>
              </a:rPr>
              <a:t>Ratings and Reviews</a:t>
            </a:r>
          </a:p>
          <a:p>
            <a:pPr lvl="1"/>
            <a:r>
              <a:rPr lang="en-US" dirty="0"/>
              <a:t>Will allow customers to rate </a:t>
            </a:r>
            <a:r>
              <a:rPr lang="en-US" dirty="0" smtClean="0"/>
              <a:t>and update that rating of the </a:t>
            </a:r>
            <a:r>
              <a:rPr lang="en-US" dirty="0"/>
              <a:t>third party they </a:t>
            </a:r>
            <a:r>
              <a:rPr lang="en-US" dirty="0" smtClean="0"/>
              <a:t>contract with and will allow a customer to see previous ratings by other customers before they enter into a contract with a third party</a:t>
            </a:r>
          </a:p>
          <a:p>
            <a:pPr marL="234950" lvl="2">
              <a:spcBef>
                <a:spcPts val="1000"/>
              </a:spcBef>
              <a:buClr>
                <a:srgbClr val="FF0000"/>
              </a:buClr>
              <a:buFont typeface="Wingdings" pitchFamily="2" charset="2"/>
              <a:buChar char=""/>
            </a:pPr>
            <a:r>
              <a:rPr lang="en-US" altLang="en-US" sz="2600" dirty="0">
                <a:cs typeface="Aharoni" pitchFamily="2" charset="-79"/>
              </a:rPr>
              <a:t>Usability Enhancements </a:t>
            </a:r>
          </a:p>
          <a:p>
            <a:pPr lvl="1"/>
            <a:r>
              <a:rPr lang="en-US" altLang="en-US" dirty="0"/>
              <a:t>Dashboard (authenticated landing page), navigation, </a:t>
            </a:r>
            <a:r>
              <a:rPr lang="en-US" altLang="en-US" dirty="0" smtClean="0"/>
              <a:t>cleaner simplified flow, and </a:t>
            </a:r>
            <a:r>
              <a:rPr lang="en-US" altLang="en-US" dirty="0"/>
              <a:t>content improvements</a:t>
            </a:r>
            <a:endParaRPr lang="en-US" dirty="0"/>
          </a:p>
          <a:p>
            <a:pPr lvl="1"/>
            <a:endParaRPr lang="en-US" altLang="en-US" dirty="0"/>
          </a:p>
          <a:p>
            <a:pPr lvl="1"/>
            <a:endParaRPr lang="en-US" altLang="en-US" dirty="0"/>
          </a:p>
          <a:p>
            <a:pPr marL="457200" lvl="3">
              <a:spcBef>
                <a:spcPts val="1000"/>
              </a:spcBef>
              <a:buClr>
                <a:srgbClr val="FF0000"/>
              </a:buClr>
              <a:buFont typeface="Wingdings" pitchFamily="2" charset="2"/>
              <a:buChar char=""/>
            </a:pPr>
            <a:endParaRPr lang="en-US" altLang="en-US" sz="1800" dirty="0" smtClean="0"/>
          </a:p>
        </p:txBody>
      </p:sp>
      <p:sp>
        <p:nvSpPr>
          <p:cNvPr id="8" name="Slide Number Placeholder 7"/>
          <p:cNvSpPr>
            <a:spLocks noGrp="1"/>
          </p:cNvSpPr>
          <p:nvPr>
            <p:ph type="sldNum" sz="quarter" idx="10"/>
          </p:nvPr>
        </p:nvSpPr>
        <p:spPr/>
        <p:txBody>
          <a:bodyPr/>
          <a:lstStyle/>
          <a:p>
            <a:fld id="{F5D516CA-C0A0-486B-81C4-FEFF09F199BD}" type="slidenum">
              <a:rPr lang="en-US" smtClean="0"/>
              <a:pPr/>
              <a:t>8</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Tree>
    <p:extLst>
      <p:ext uri="{BB962C8B-B14F-4D97-AF65-F5344CB8AC3E}">
        <p14:creationId xmlns:p14="http://schemas.microsoft.com/office/powerpoint/2010/main" val="88481394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p:cNvSpPr/>
          <p:nvPr/>
        </p:nvSpPr>
        <p:spPr>
          <a:xfrm>
            <a:off x="627893" y="2700870"/>
            <a:ext cx="1832079" cy="389469"/>
          </a:xfrm>
          <a:prstGeom prst="homePlate">
            <a:avLst/>
          </a:prstGeom>
          <a:solidFill>
            <a:schemeClr val="accent3">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Third-Party Security Independent Review</a:t>
            </a:r>
          </a:p>
        </p:txBody>
      </p:sp>
      <p:grpSp>
        <p:nvGrpSpPr>
          <p:cNvPr id="37" name="Group 36"/>
          <p:cNvGrpSpPr/>
          <p:nvPr/>
        </p:nvGrpSpPr>
        <p:grpSpPr>
          <a:xfrm>
            <a:off x="609600" y="1456267"/>
            <a:ext cx="7924800" cy="674132"/>
            <a:chOff x="609600" y="1837346"/>
            <a:chExt cx="7924800" cy="674132"/>
          </a:xfrm>
        </p:grpSpPr>
        <p:sp>
          <p:nvSpPr>
            <p:cNvPr id="14" name="Rectangle 13"/>
            <p:cNvSpPr/>
            <p:nvPr/>
          </p:nvSpPr>
          <p:spPr>
            <a:xfrm>
              <a:off x="609600" y="2201254"/>
              <a:ext cx="3962400" cy="3102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09600" y="1875459"/>
              <a:ext cx="3962400" cy="3048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1600200" y="2201254"/>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590800" y="2201254"/>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581400" y="2201254"/>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32292" y="2201254"/>
              <a:ext cx="914033" cy="276999"/>
            </a:xfrm>
            <a:prstGeom prst="rect">
              <a:avLst/>
            </a:prstGeom>
            <a:noFill/>
          </p:spPr>
          <p:txBody>
            <a:bodyPr wrap="none" rtlCol="0">
              <a:spAutoFit/>
            </a:bodyPr>
            <a:lstStyle/>
            <a:p>
              <a:r>
                <a:rPr lang="en-US" sz="1200" b="1" dirty="0" smtClean="0">
                  <a:solidFill>
                    <a:schemeClr val="bg1"/>
                  </a:solidFill>
                </a:rPr>
                <a:t>1</a:t>
              </a:r>
              <a:r>
                <a:rPr lang="en-US" sz="1200" b="1" baseline="30000" dirty="0" smtClean="0">
                  <a:solidFill>
                    <a:schemeClr val="bg1"/>
                  </a:solidFill>
                </a:rPr>
                <a:t>st</a:t>
              </a:r>
              <a:r>
                <a:rPr lang="en-US" sz="1200" b="1" dirty="0" smtClean="0">
                  <a:solidFill>
                    <a:schemeClr val="bg1"/>
                  </a:solidFill>
                </a:rPr>
                <a:t> Quarter</a:t>
              </a:r>
              <a:endParaRPr lang="en-US" sz="1200" b="1" dirty="0">
                <a:solidFill>
                  <a:schemeClr val="bg1"/>
                </a:solidFill>
              </a:endParaRPr>
            </a:p>
          </p:txBody>
        </p:sp>
        <p:sp>
          <p:nvSpPr>
            <p:cNvPr id="21" name="TextBox 20"/>
            <p:cNvSpPr txBox="1"/>
            <p:nvPr/>
          </p:nvSpPr>
          <p:spPr>
            <a:xfrm>
              <a:off x="1659308" y="2201254"/>
              <a:ext cx="955711" cy="276999"/>
            </a:xfrm>
            <a:prstGeom prst="rect">
              <a:avLst/>
            </a:prstGeom>
            <a:noFill/>
          </p:spPr>
          <p:txBody>
            <a:bodyPr wrap="none" rtlCol="0">
              <a:spAutoFit/>
            </a:bodyPr>
            <a:lstStyle/>
            <a:p>
              <a:r>
                <a:rPr lang="en-US" sz="1200" b="1" dirty="0" smtClean="0">
                  <a:solidFill>
                    <a:schemeClr val="bg1"/>
                  </a:solidFill>
                </a:rPr>
                <a:t>2</a:t>
              </a:r>
              <a:r>
                <a:rPr lang="en-US" sz="1200" b="1" baseline="30000" dirty="0" smtClean="0">
                  <a:solidFill>
                    <a:schemeClr val="bg1"/>
                  </a:solidFill>
                </a:rPr>
                <a:t>nd</a:t>
              </a:r>
              <a:r>
                <a:rPr lang="en-US" sz="1200" b="1" dirty="0" smtClean="0">
                  <a:solidFill>
                    <a:schemeClr val="bg1"/>
                  </a:solidFill>
                </a:rPr>
                <a:t> Quarter</a:t>
              </a:r>
              <a:endParaRPr lang="en-US" sz="1200" b="1" dirty="0">
                <a:solidFill>
                  <a:schemeClr val="bg1"/>
                </a:solidFill>
              </a:endParaRPr>
            </a:p>
          </p:txBody>
        </p:sp>
        <p:sp>
          <p:nvSpPr>
            <p:cNvPr id="22" name="TextBox 21"/>
            <p:cNvSpPr txBox="1"/>
            <p:nvPr/>
          </p:nvSpPr>
          <p:spPr>
            <a:xfrm>
              <a:off x="2133600" y="1840468"/>
              <a:ext cx="800219" cy="461665"/>
            </a:xfrm>
            <a:prstGeom prst="rect">
              <a:avLst/>
            </a:prstGeom>
            <a:noFill/>
          </p:spPr>
          <p:txBody>
            <a:bodyPr wrap="none" rtlCol="0">
              <a:spAutoFit/>
            </a:bodyPr>
            <a:lstStyle/>
            <a:p>
              <a:r>
                <a:rPr lang="en-US" b="1" dirty="0" smtClean="0">
                  <a:solidFill>
                    <a:schemeClr val="bg1"/>
                  </a:solidFill>
                </a:rPr>
                <a:t>2013</a:t>
              </a:r>
              <a:endParaRPr lang="en-US" b="1" dirty="0">
                <a:solidFill>
                  <a:schemeClr val="bg1"/>
                </a:solidFill>
              </a:endParaRPr>
            </a:p>
          </p:txBody>
        </p:sp>
        <p:sp>
          <p:nvSpPr>
            <p:cNvPr id="23" name="TextBox 22"/>
            <p:cNvSpPr txBox="1"/>
            <p:nvPr/>
          </p:nvSpPr>
          <p:spPr>
            <a:xfrm>
              <a:off x="2667000" y="2201254"/>
              <a:ext cx="942887" cy="276999"/>
            </a:xfrm>
            <a:prstGeom prst="rect">
              <a:avLst/>
            </a:prstGeom>
            <a:noFill/>
          </p:spPr>
          <p:txBody>
            <a:bodyPr wrap="none" rtlCol="0">
              <a:spAutoFit/>
            </a:bodyPr>
            <a:lstStyle/>
            <a:p>
              <a:r>
                <a:rPr lang="en-US" sz="1200" b="1" dirty="0" smtClean="0">
                  <a:solidFill>
                    <a:schemeClr val="bg1"/>
                  </a:solidFill>
                </a:rPr>
                <a:t>3</a:t>
              </a:r>
              <a:r>
                <a:rPr lang="en-US" sz="1200" b="1" baseline="30000" dirty="0" smtClean="0">
                  <a:solidFill>
                    <a:schemeClr val="bg1"/>
                  </a:solidFill>
                </a:rPr>
                <a:t>rd</a:t>
              </a:r>
              <a:r>
                <a:rPr lang="en-US" sz="1200" b="1" dirty="0" smtClean="0">
                  <a:solidFill>
                    <a:schemeClr val="bg1"/>
                  </a:solidFill>
                </a:rPr>
                <a:t> Quarter</a:t>
              </a:r>
              <a:endParaRPr lang="en-US" sz="1200" b="1" dirty="0">
                <a:solidFill>
                  <a:schemeClr val="bg1"/>
                </a:solidFill>
              </a:endParaRPr>
            </a:p>
          </p:txBody>
        </p:sp>
        <p:sp>
          <p:nvSpPr>
            <p:cNvPr id="24" name="TextBox 23"/>
            <p:cNvSpPr txBox="1"/>
            <p:nvPr/>
          </p:nvSpPr>
          <p:spPr>
            <a:xfrm>
              <a:off x="3657600" y="2201254"/>
              <a:ext cx="931665" cy="276999"/>
            </a:xfrm>
            <a:prstGeom prst="rect">
              <a:avLst/>
            </a:prstGeom>
            <a:noFill/>
          </p:spPr>
          <p:txBody>
            <a:bodyPr wrap="none" rtlCol="0">
              <a:spAutoFit/>
            </a:bodyPr>
            <a:lstStyle/>
            <a:p>
              <a:r>
                <a:rPr lang="en-US" sz="1200" b="1" dirty="0" smtClean="0">
                  <a:solidFill>
                    <a:schemeClr val="bg1"/>
                  </a:solidFill>
                </a:rPr>
                <a:t>4</a:t>
              </a:r>
              <a:r>
                <a:rPr lang="en-US" sz="1200" b="1" baseline="30000" dirty="0" smtClean="0">
                  <a:solidFill>
                    <a:schemeClr val="bg1"/>
                  </a:solidFill>
                </a:rPr>
                <a:t>th</a:t>
              </a:r>
              <a:r>
                <a:rPr lang="en-US" sz="1200" b="1" dirty="0" smtClean="0">
                  <a:solidFill>
                    <a:schemeClr val="bg1"/>
                  </a:solidFill>
                </a:rPr>
                <a:t> Quarter</a:t>
              </a:r>
              <a:endParaRPr lang="en-US" sz="1200" b="1" dirty="0">
                <a:solidFill>
                  <a:schemeClr val="bg1"/>
                </a:solidFill>
              </a:endParaRPr>
            </a:p>
          </p:txBody>
        </p:sp>
        <p:sp>
          <p:nvSpPr>
            <p:cNvPr id="26" name="Rectangle 25"/>
            <p:cNvSpPr/>
            <p:nvPr/>
          </p:nvSpPr>
          <p:spPr>
            <a:xfrm>
              <a:off x="4572000" y="1880341"/>
              <a:ext cx="3962400" cy="3048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a:off x="5562600" y="2206678"/>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553200" y="2206678"/>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543800" y="2206678"/>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096000" y="1837346"/>
              <a:ext cx="800219" cy="461665"/>
            </a:xfrm>
            <a:prstGeom prst="rect">
              <a:avLst/>
            </a:prstGeom>
            <a:noFill/>
          </p:spPr>
          <p:txBody>
            <a:bodyPr wrap="none" rtlCol="0">
              <a:spAutoFit/>
            </a:bodyPr>
            <a:lstStyle/>
            <a:p>
              <a:r>
                <a:rPr lang="en-US" b="1" dirty="0" smtClean="0">
                  <a:solidFill>
                    <a:schemeClr val="bg1"/>
                  </a:solidFill>
                </a:rPr>
                <a:t>2014</a:t>
              </a:r>
              <a:endParaRPr lang="en-US" b="1" dirty="0">
                <a:solidFill>
                  <a:schemeClr val="bg1"/>
                </a:solidFill>
              </a:endParaRPr>
            </a:p>
          </p:txBody>
        </p:sp>
        <p:cxnSp>
          <p:nvCxnSpPr>
            <p:cNvPr id="35" name="Straight Connector 34"/>
            <p:cNvCxnSpPr/>
            <p:nvPr/>
          </p:nvCxnSpPr>
          <p:spPr>
            <a:xfrm>
              <a:off x="4572000" y="2201254"/>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572000" y="1870816"/>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8" name="Pentagon 37"/>
          <p:cNvSpPr/>
          <p:nvPr/>
        </p:nvSpPr>
        <p:spPr>
          <a:xfrm>
            <a:off x="914400" y="3200400"/>
            <a:ext cx="1981200" cy="381000"/>
          </a:xfrm>
          <a:prstGeom prst="homePlate">
            <a:avLst/>
          </a:prstGeom>
          <a:solidFill>
            <a:schemeClr val="accent3">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Third-Party Customer Experience Review</a:t>
            </a:r>
          </a:p>
        </p:txBody>
      </p:sp>
      <p:sp>
        <p:nvSpPr>
          <p:cNvPr id="41" name="Pentagon 40"/>
          <p:cNvSpPr/>
          <p:nvPr/>
        </p:nvSpPr>
        <p:spPr>
          <a:xfrm>
            <a:off x="3200401" y="4268973"/>
            <a:ext cx="1905000" cy="381000"/>
          </a:xfrm>
          <a:prstGeom prst="homePlate">
            <a:avLst/>
          </a:prstGeom>
          <a:solidFill>
            <a:schemeClr val="bg1">
              <a:lumMod val="5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SMT Customer  Experience  Changes</a:t>
            </a:r>
            <a:endParaRPr lang="en-US" sz="1200" b="1" dirty="0"/>
          </a:p>
        </p:txBody>
      </p:sp>
      <p:sp>
        <p:nvSpPr>
          <p:cNvPr id="42" name="Pentagon 41"/>
          <p:cNvSpPr/>
          <p:nvPr/>
        </p:nvSpPr>
        <p:spPr>
          <a:xfrm>
            <a:off x="3733800" y="4751255"/>
            <a:ext cx="3200400" cy="381000"/>
          </a:xfrm>
          <a:prstGeom prst="homePlate">
            <a:avLst/>
          </a:prstGeom>
          <a:solidFill>
            <a:srgbClr val="7030A0"/>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Third-Party Technical Design &amp; Development</a:t>
            </a:r>
            <a:endParaRPr lang="en-US" sz="1200" b="1" dirty="0"/>
          </a:p>
        </p:txBody>
      </p:sp>
      <p:sp>
        <p:nvSpPr>
          <p:cNvPr id="43" name="Pentagon 42"/>
          <p:cNvSpPr/>
          <p:nvPr/>
        </p:nvSpPr>
        <p:spPr>
          <a:xfrm>
            <a:off x="6805246" y="2438400"/>
            <a:ext cx="1111316" cy="3810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Security Validation</a:t>
            </a:r>
            <a:endParaRPr lang="en-US" sz="1200" b="1" dirty="0"/>
          </a:p>
        </p:txBody>
      </p:sp>
      <p:sp>
        <p:nvSpPr>
          <p:cNvPr id="45" name="Pentagon 44"/>
          <p:cNvSpPr/>
          <p:nvPr/>
        </p:nvSpPr>
        <p:spPr>
          <a:xfrm>
            <a:off x="2459972" y="3682524"/>
            <a:ext cx="1578629" cy="499930"/>
          </a:xfrm>
          <a:prstGeom prst="homePlate">
            <a:avLst/>
          </a:prstGeom>
          <a:solidFill>
            <a:schemeClr val="accent3">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Additional Solution Requirements</a:t>
            </a:r>
            <a:endParaRPr lang="en-US" sz="1200" b="1" dirty="0"/>
          </a:p>
        </p:txBody>
      </p:sp>
      <p:sp>
        <p:nvSpPr>
          <p:cNvPr id="46" name="Pentagon 45"/>
          <p:cNvSpPr/>
          <p:nvPr/>
        </p:nvSpPr>
        <p:spPr>
          <a:xfrm>
            <a:off x="6096001" y="5703331"/>
            <a:ext cx="1495424" cy="5903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Third-Party Solution SIT and UAT </a:t>
            </a:r>
            <a:r>
              <a:rPr lang="en-US" sz="1200" b="1" dirty="0" smtClean="0"/>
              <a:t>Testing</a:t>
            </a:r>
            <a:endParaRPr lang="en-US" sz="1200" b="1" dirty="0"/>
          </a:p>
        </p:txBody>
      </p:sp>
      <p:sp>
        <p:nvSpPr>
          <p:cNvPr id="47" name="Pentagon 46"/>
          <p:cNvSpPr/>
          <p:nvPr/>
        </p:nvSpPr>
        <p:spPr>
          <a:xfrm>
            <a:off x="6577550" y="6293707"/>
            <a:ext cx="1956851" cy="444843"/>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Third-Party Implementation</a:t>
            </a:r>
            <a:endParaRPr lang="en-US" sz="1200" b="1" dirty="0"/>
          </a:p>
        </p:txBody>
      </p:sp>
      <p:sp>
        <p:nvSpPr>
          <p:cNvPr id="11" name="Title 10"/>
          <p:cNvSpPr>
            <a:spLocks noGrp="1"/>
          </p:cNvSpPr>
          <p:nvPr>
            <p:ph type="title"/>
          </p:nvPr>
        </p:nvSpPr>
        <p:spPr>
          <a:xfrm>
            <a:off x="322066" y="990600"/>
            <a:ext cx="8229600" cy="762000"/>
          </a:xfrm>
        </p:spPr>
        <p:txBody>
          <a:bodyPr>
            <a:normAutofit fontScale="90000"/>
          </a:bodyPr>
          <a:lstStyle/>
          <a:p>
            <a:r>
              <a:rPr lang="en-US" altLang="en-US" sz="2900" dirty="0" smtClean="0"/>
              <a:t>3rd </a:t>
            </a:r>
            <a:r>
              <a:rPr lang="en-US" altLang="en-US" sz="2900" dirty="0"/>
              <a:t>Party Project </a:t>
            </a:r>
            <a:r>
              <a:rPr lang="en-US" altLang="en-US" sz="2900" dirty="0" smtClean="0"/>
              <a:t>Timeline</a:t>
            </a:r>
            <a:r>
              <a:rPr lang="en-US" dirty="0">
                <a:solidFill>
                  <a:srgbClr val="C00000"/>
                </a:solidFill>
                <a:latin typeface="Arial Black" pitchFamily="34" charset="0"/>
              </a:rPr>
              <a:t/>
            </a:r>
            <a:br>
              <a:rPr lang="en-US" dirty="0">
                <a:solidFill>
                  <a:srgbClr val="C00000"/>
                </a:solidFill>
                <a:latin typeface="Arial Black" pitchFamily="34" charset="0"/>
              </a:rPr>
            </a:br>
            <a:endParaRPr lang="en-US" dirty="0"/>
          </a:p>
        </p:txBody>
      </p:sp>
      <p:sp>
        <p:nvSpPr>
          <p:cNvPr id="48" name="Slide Number Placeholder 47"/>
          <p:cNvSpPr>
            <a:spLocks noGrp="1"/>
          </p:cNvSpPr>
          <p:nvPr>
            <p:ph type="sldNum" sz="quarter" idx="4294967295"/>
          </p:nvPr>
        </p:nvSpPr>
        <p:spPr>
          <a:xfrm>
            <a:off x="6553200" y="6356352"/>
            <a:ext cx="2133600" cy="365125"/>
          </a:xfrm>
          <a:prstGeom prst="rect">
            <a:avLst/>
          </a:prstGeom>
        </p:spPr>
        <p:txBody>
          <a:bodyPr/>
          <a:lstStyle/>
          <a:p>
            <a:fld id="{55A6C506-8EF9-49FE-BAD8-BB04BE2F5208}" type="slidenum">
              <a:rPr lang="en-US" smtClean="0"/>
              <a:t>9</a:t>
            </a:fld>
            <a:endParaRPr lang="en-US" dirty="0"/>
          </a:p>
        </p:txBody>
      </p:sp>
      <p:sp>
        <p:nvSpPr>
          <p:cNvPr id="49" name="Pentagon 48"/>
          <p:cNvSpPr/>
          <p:nvPr/>
        </p:nvSpPr>
        <p:spPr>
          <a:xfrm>
            <a:off x="627890" y="2218267"/>
            <a:ext cx="1505710" cy="381000"/>
          </a:xfrm>
          <a:prstGeom prst="homePlate">
            <a:avLst/>
          </a:prstGeom>
          <a:solidFill>
            <a:schemeClr val="accent3">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050" b="1" dirty="0" smtClean="0"/>
              <a:t>Third-Party Design AMIT / SMT DO </a:t>
            </a:r>
            <a:endParaRPr lang="en-US" sz="1050" b="1" dirty="0"/>
          </a:p>
        </p:txBody>
      </p:sp>
      <p:sp>
        <p:nvSpPr>
          <p:cNvPr id="50" name="Pentagon 49"/>
          <p:cNvSpPr/>
          <p:nvPr/>
        </p:nvSpPr>
        <p:spPr>
          <a:xfrm>
            <a:off x="5486400" y="5132255"/>
            <a:ext cx="3048000" cy="482124"/>
          </a:xfrm>
          <a:prstGeom prst="homePlat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Third-Party Volunteer Testers Technical Integration Sessions and Testing</a:t>
            </a:r>
            <a:endParaRPr lang="en-US" sz="1100" b="1" dirty="0"/>
          </a:p>
        </p:txBody>
      </p:sp>
      <p:sp>
        <p:nvSpPr>
          <p:cNvPr id="51" name="Pentagon 50"/>
          <p:cNvSpPr/>
          <p:nvPr/>
        </p:nvSpPr>
        <p:spPr>
          <a:xfrm>
            <a:off x="7151076" y="2971800"/>
            <a:ext cx="1086761" cy="3810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Security Validation</a:t>
            </a:r>
            <a:endParaRPr lang="en-US" sz="1200" b="1" dirty="0"/>
          </a:p>
        </p:txBody>
      </p:sp>
      <p:sp>
        <p:nvSpPr>
          <p:cNvPr id="52" name="Pentagon 51"/>
          <p:cNvSpPr/>
          <p:nvPr/>
        </p:nvSpPr>
        <p:spPr>
          <a:xfrm>
            <a:off x="2493840" y="2700549"/>
            <a:ext cx="1097081" cy="389469"/>
          </a:xfrm>
          <a:prstGeom prst="homePlate">
            <a:avLst/>
          </a:prstGeom>
          <a:solidFill>
            <a:schemeClr val="accent3">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SMT Design Assessment</a:t>
            </a:r>
          </a:p>
        </p:txBody>
      </p:sp>
      <p:sp>
        <p:nvSpPr>
          <p:cNvPr id="3" name="TextBox 2"/>
          <p:cNvSpPr txBox="1"/>
          <p:nvPr/>
        </p:nvSpPr>
        <p:spPr>
          <a:xfrm>
            <a:off x="1421982" y="5715000"/>
            <a:ext cx="1159292" cy="461665"/>
          </a:xfrm>
          <a:prstGeom prst="rect">
            <a:avLst/>
          </a:prstGeom>
          <a:noFill/>
        </p:spPr>
        <p:txBody>
          <a:bodyPr wrap="none" rtlCol="0">
            <a:spAutoFit/>
          </a:bodyPr>
          <a:lstStyle/>
          <a:p>
            <a:r>
              <a:rPr lang="en-US" b="1" dirty="0" smtClean="0"/>
              <a:t>Legend</a:t>
            </a:r>
            <a:endParaRPr lang="en-US" b="1" dirty="0"/>
          </a:p>
        </p:txBody>
      </p:sp>
      <p:sp>
        <p:nvSpPr>
          <p:cNvPr id="40" name="Pentagon 39"/>
          <p:cNvSpPr/>
          <p:nvPr/>
        </p:nvSpPr>
        <p:spPr>
          <a:xfrm>
            <a:off x="412960" y="6196545"/>
            <a:ext cx="933450" cy="356657"/>
          </a:xfrm>
          <a:prstGeom prst="homePlate">
            <a:avLst/>
          </a:prstGeom>
          <a:solidFill>
            <a:schemeClr val="accent3">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Completed</a:t>
            </a:r>
            <a:endParaRPr lang="en-US" sz="1000" b="1" dirty="0"/>
          </a:p>
        </p:txBody>
      </p:sp>
      <p:sp>
        <p:nvSpPr>
          <p:cNvPr id="44" name="Pentagon 43"/>
          <p:cNvSpPr/>
          <p:nvPr/>
        </p:nvSpPr>
        <p:spPr>
          <a:xfrm>
            <a:off x="1447800" y="6191252"/>
            <a:ext cx="933450" cy="356657"/>
          </a:xfrm>
          <a:prstGeom prst="homePlate">
            <a:avLst/>
          </a:prstGeom>
          <a:solidFill>
            <a:srgbClr val="7030A0"/>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In Process</a:t>
            </a:r>
            <a:endParaRPr lang="en-US" sz="1000" b="1" dirty="0"/>
          </a:p>
        </p:txBody>
      </p:sp>
      <p:sp>
        <p:nvSpPr>
          <p:cNvPr id="53" name="Pentagon 52"/>
          <p:cNvSpPr/>
          <p:nvPr/>
        </p:nvSpPr>
        <p:spPr>
          <a:xfrm>
            <a:off x="2495550" y="6177495"/>
            <a:ext cx="933450" cy="356657"/>
          </a:xfrm>
          <a:prstGeom prst="homePlate">
            <a:avLst/>
          </a:prstGeom>
          <a:solidFill>
            <a:schemeClr val="accent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Future Task</a:t>
            </a:r>
            <a:endParaRPr lang="en-US" sz="1000" b="1" dirty="0"/>
          </a:p>
        </p:txBody>
      </p:sp>
      <p:sp>
        <p:nvSpPr>
          <p:cNvPr id="57" name="Rectangle 56"/>
          <p:cNvSpPr/>
          <p:nvPr/>
        </p:nvSpPr>
        <p:spPr>
          <a:xfrm>
            <a:off x="4591050" y="1828800"/>
            <a:ext cx="3943350" cy="31022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p:cNvSpPr txBox="1"/>
          <p:nvPr/>
        </p:nvSpPr>
        <p:spPr>
          <a:xfrm>
            <a:off x="4572001" y="1828801"/>
            <a:ext cx="914033" cy="276999"/>
          </a:xfrm>
          <a:prstGeom prst="rect">
            <a:avLst/>
          </a:prstGeom>
          <a:noFill/>
        </p:spPr>
        <p:txBody>
          <a:bodyPr wrap="none" rtlCol="0">
            <a:spAutoFit/>
          </a:bodyPr>
          <a:lstStyle/>
          <a:p>
            <a:r>
              <a:rPr lang="en-US" sz="1200" b="1" dirty="0" smtClean="0">
                <a:solidFill>
                  <a:schemeClr val="bg1"/>
                </a:solidFill>
              </a:rPr>
              <a:t>1</a:t>
            </a:r>
            <a:r>
              <a:rPr lang="en-US" sz="1200" b="1" baseline="30000" dirty="0" smtClean="0">
                <a:solidFill>
                  <a:schemeClr val="bg1"/>
                </a:solidFill>
              </a:rPr>
              <a:t>st</a:t>
            </a:r>
            <a:r>
              <a:rPr lang="en-US" sz="1200" b="1" dirty="0" smtClean="0">
                <a:solidFill>
                  <a:schemeClr val="bg1"/>
                </a:solidFill>
              </a:rPr>
              <a:t> Quarter</a:t>
            </a:r>
            <a:endParaRPr lang="en-US" sz="1200" b="1" dirty="0">
              <a:solidFill>
                <a:schemeClr val="bg1"/>
              </a:solidFill>
            </a:endParaRPr>
          </a:p>
        </p:txBody>
      </p:sp>
      <p:sp>
        <p:nvSpPr>
          <p:cNvPr id="59" name="TextBox 58"/>
          <p:cNvSpPr txBox="1"/>
          <p:nvPr/>
        </p:nvSpPr>
        <p:spPr>
          <a:xfrm>
            <a:off x="5568034" y="1828801"/>
            <a:ext cx="955711" cy="276999"/>
          </a:xfrm>
          <a:prstGeom prst="rect">
            <a:avLst/>
          </a:prstGeom>
          <a:noFill/>
        </p:spPr>
        <p:txBody>
          <a:bodyPr wrap="none" rtlCol="0">
            <a:spAutoFit/>
          </a:bodyPr>
          <a:lstStyle/>
          <a:p>
            <a:r>
              <a:rPr lang="en-US" sz="1200" b="1" dirty="0" smtClean="0">
                <a:solidFill>
                  <a:schemeClr val="bg1"/>
                </a:solidFill>
              </a:rPr>
              <a:t>2</a:t>
            </a:r>
            <a:r>
              <a:rPr lang="en-US" sz="1200" b="1" baseline="30000" dirty="0" smtClean="0">
                <a:solidFill>
                  <a:schemeClr val="bg1"/>
                </a:solidFill>
              </a:rPr>
              <a:t>nd</a:t>
            </a:r>
            <a:r>
              <a:rPr lang="en-US" sz="1200" b="1" dirty="0" smtClean="0">
                <a:solidFill>
                  <a:schemeClr val="bg1"/>
                </a:solidFill>
              </a:rPr>
              <a:t> Quarter</a:t>
            </a:r>
            <a:endParaRPr lang="en-US" sz="1200" b="1" dirty="0">
              <a:solidFill>
                <a:schemeClr val="bg1"/>
              </a:solidFill>
            </a:endParaRPr>
          </a:p>
        </p:txBody>
      </p:sp>
      <p:sp>
        <p:nvSpPr>
          <p:cNvPr id="60" name="TextBox 59"/>
          <p:cNvSpPr txBox="1"/>
          <p:nvPr/>
        </p:nvSpPr>
        <p:spPr>
          <a:xfrm>
            <a:off x="6629401" y="1828801"/>
            <a:ext cx="942887" cy="276999"/>
          </a:xfrm>
          <a:prstGeom prst="rect">
            <a:avLst/>
          </a:prstGeom>
          <a:noFill/>
        </p:spPr>
        <p:txBody>
          <a:bodyPr wrap="none" rtlCol="0">
            <a:spAutoFit/>
          </a:bodyPr>
          <a:lstStyle/>
          <a:p>
            <a:r>
              <a:rPr lang="en-US" sz="1200" b="1" dirty="0" smtClean="0">
                <a:solidFill>
                  <a:schemeClr val="bg1"/>
                </a:solidFill>
              </a:rPr>
              <a:t>3</a:t>
            </a:r>
            <a:r>
              <a:rPr lang="en-US" sz="1200" b="1" baseline="30000" dirty="0" smtClean="0">
                <a:solidFill>
                  <a:schemeClr val="bg1"/>
                </a:solidFill>
              </a:rPr>
              <a:t>rd</a:t>
            </a:r>
            <a:r>
              <a:rPr lang="en-US" sz="1200" b="1" dirty="0" smtClean="0">
                <a:solidFill>
                  <a:schemeClr val="bg1"/>
                </a:solidFill>
              </a:rPr>
              <a:t> Quarter</a:t>
            </a:r>
            <a:endParaRPr lang="en-US" sz="1200" b="1" dirty="0">
              <a:solidFill>
                <a:schemeClr val="bg1"/>
              </a:solidFill>
            </a:endParaRPr>
          </a:p>
        </p:txBody>
      </p:sp>
      <p:sp>
        <p:nvSpPr>
          <p:cNvPr id="61" name="TextBox 60"/>
          <p:cNvSpPr txBox="1"/>
          <p:nvPr/>
        </p:nvSpPr>
        <p:spPr>
          <a:xfrm>
            <a:off x="7620001" y="1828801"/>
            <a:ext cx="931665" cy="276999"/>
          </a:xfrm>
          <a:prstGeom prst="rect">
            <a:avLst/>
          </a:prstGeom>
          <a:noFill/>
        </p:spPr>
        <p:txBody>
          <a:bodyPr wrap="none" rtlCol="0">
            <a:spAutoFit/>
          </a:bodyPr>
          <a:lstStyle/>
          <a:p>
            <a:r>
              <a:rPr lang="en-US" sz="1200" b="1" dirty="0" smtClean="0">
                <a:solidFill>
                  <a:schemeClr val="bg1"/>
                </a:solidFill>
              </a:rPr>
              <a:t>4</a:t>
            </a:r>
            <a:r>
              <a:rPr lang="en-US" sz="1200" b="1" baseline="30000" dirty="0" smtClean="0">
                <a:solidFill>
                  <a:schemeClr val="bg1"/>
                </a:solidFill>
              </a:rPr>
              <a:t>th</a:t>
            </a:r>
            <a:r>
              <a:rPr lang="en-US" sz="1200" b="1" dirty="0" smtClean="0">
                <a:solidFill>
                  <a:schemeClr val="bg1"/>
                </a:solidFill>
              </a:rPr>
              <a:t> Quarter</a:t>
            </a:r>
            <a:endParaRPr lang="en-US" sz="1200" b="1" dirty="0">
              <a:solidFill>
                <a:schemeClr val="bg1"/>
              </a:solidFill>
            </a:endParaRPr>
          </a:p>
        </p:txBody>
      </p:sp>
      <p:cxnSp>
        <p:nvCxnSpPr>
          <p:cNvPr id="56" name="Straight Connector 55"/>
          <p:cNvCxnSpPr/>
          <p:nvPr/>
        </p:nvCxnSpPr>
        <p:spPr>
          <a:xfrm>
            <a:off x="5486400" y="1828800"/>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553200" y="1828800"/>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7591425" y="1828800"/>
            <a:ext cx="0" cy="30480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54" name="Pentagon 53"/>
          <p:cNvSpPr/>
          <p:nvPr/>
        </p:nvSpPr>
        <p:spPr>
          <a:xfrm>
            <a:off x="7587796" y="5703331"/>
            <a:ext cx="1495424" cy="590376"/>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t>Third-Party  Market Integration / Instruction Webinars</a:t>
            </a:r>
            <a:endParaRPr lang="en-US" sz="1000" b="1" dirty="0"/>
          </a:p>
        </p:txBody>
      </p:sp>
    </p:spTree>
    <p:extLst>
      <p:ext uri="{BB962C8B-B14F-4D97-AF65-F5344CB8AC3E}">
        <p14:creationId xmlns:p14="http://schemas.microsoft.com/office/powerpoint/2010/main" val="29683900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1219</TotalTime>
  <Words>1218</Words>
  <Application>Microsoft Office PowerPoint</Application>
  <PresentationFormat>On-screen Show (4:3)</PresentationFormat>
  <Paragraphs>184</Paragraphs>
  <Slides>9</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Office Theme</vt:lpstr>
      <vt:lpstr>Document</vt:lpstr>
      <vt:lpstr>SMT Joint TDSPs AMWG  17 Change Requests  Update To RMS</vt:lpstr>
      <vt:lpstr>AMWG CR 2013 017 -  Q2 2014 Implementation</vt:lpstr>
      <vt:lpstr>5 More Change Requests Coming Soon</vt:lpstr>
      <vt:lpstr>Status of Additional AMWG Change Requests</vt:lpstr>
      <vt:lpstr> Time Requirements For SMT Joint TDSPs Response on Q3 2013 AMWG Change Requests </vt:lpstr>
      <vt:lpstr>PowerPoint Presentation</vt:lpstr>
      <vt:lpstr>PowerPoint Presentation</vt:lpstr>
      <vt:lpstr>3rd Party Functionality</vt:lpstr>
      <vt:lpstr>3rd Party Project Timeline </vt:lpstr>
    </vt:vector>
  </TitlesOfParts>
  <Company>EFH Corporate Services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esys</dc:creator>
  <cp:lastModifiedBy>Bob F.  </cp:lastModifiedBy>
  <cp:revision>91</cp:revision>
  <cp:lastPrinted>2014-05-03T00:47:00Z</cp:lastPrinted>
  <dcterms:created xsi:type="dcterms:W3CDTF">2013-11-02T23:52:33Z</dcterms:created>
  <dcterms:modified xsi:type="dcterms:W3CDTF">2014-05-05T22:13:27Z</dcterms:modified>
</cp:coreProperties>
</file>