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96" d="100"/>
          <a:sy n="96" d="100"/>
        </p:scale>
        <p:origin x="-1224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May 15, </a:t>
            </a:r>
            <a:r>
              <a:rPr lang="en-US" sz="2000" kern="0" dirty="0" smtClean="0">
                <a:latin typeface="+mn-lt"/>
              </a:rPr>
              <a:t>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429342"/>
              </p:ext>
            </p:extLst>
          </p:nvPr>
        </p:nvGraphicFramePr>
        <p:xfrm>
          <a:off x="76200" y="644844"/>
          <a:ext cx="8991599" cy="5671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SCR779</a:t>
                      </a:r>
                      <a:r>
                        <a:rPr lang="en-US" sz="1100" b="1" strike="noStrike" dirty="0" smtClean="0"/>
                        <a:t>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smtClean="0"/>
                        <a:t>Increase to the CRR Auction Transaction Limit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2015-R1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$225k-$275k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5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NPRR495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Changes to Ancillary Services Capacity Monitor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strike="noStrike" baseline="0" dirty="0" smtClean="0"/>
                        <a:t>Jun </a:t>
                      </a:r>
                      <a:r>
                        <a:rPr lang="en-US" sz="1050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05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NPRR500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Posting of Generation that is Off but Available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Jun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NPRR527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Req. Combined Cycle Telemetry for Op. Awareness and PDCWG Analysis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Jun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2015-R1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$110k-$110k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NPRR543 </a:t>
                      </a:r>
                      <a:r>
                        <a:rPr lang="en-US" sz="1050" strike="noStrike" dirty="0" smtClean="0"/>
                        <a:t>– Message for Confirmed E-Tags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Jun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Tenaska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NPRR327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State Estimator Data Redaction Methodology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$155k-$175k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Jul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NPRR559 </a:t>
                      </a:r>
                      <a:r>
                        <a:rPr lang="en-US" sz="1050" strike="noStrike" dirty="0" smtClean="0"/>
                        <a:t>– Revisions to MCE Calculation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Jul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$10k-$15k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SCR777 </a:t>
                      </a:r>
                      <a:r>
                        <a:rPr lang="en-US" sz="1050" dirty="0" smtClean="0"/>
                        <a:t>– Bilateral CRR Interface Enhancement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strike="noStrike" baseline="0" dirty="0" smtClean="0"/>
                        <a:t>Jul </a:t>
                      </a:r>
                      <a:r>
                        <a:rPr lang="en-US" sz="1050" strike="noStrike" dirty="0" smtClean="0"/>
                        <a:t>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$65k-$85k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SESCO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SCR778 </a:t>
                      </a:r>
                      <a:r>
                        <a:rPr lang="en-US" sz="1050" dirty="0" smtClean="0"/>
                        <a:t>– Credit Exposure </a:t>
                      </a:r>
                      <a:r>
                        <a:rPr lang="en-US" sz="1050" dirty="0" err="1" smtClean="0"/>
                        <a:t>Calcs</a:t>
                      </a:r>
                      <a:r>
                        <a:rPr lang="en-US" sz="1050" dirty="0" smtClean="0"/>
                        <a:t> for NOIE Options Linked to RTM PTP Obligations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strike="noStrike" baseline="0" dirty="0" smtClean="0"/>
                        <a:t>Jul </a:t>
                      </a:r>
                      <a:r>
                        <a:rPr lang="en-US" sz="1050" strike="noStrike" dirty="0" smtClean="0"/>
                        <a:t>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strike="noStrike" dirty="0" smtClean="0"/>
                        <a:t>2015-R1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Performance Standards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Aug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NPRR519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Exemption of ERS-Only QSEs from Collateral &amp; Capitalization </a:t>
                      </a:r>
                      <a:r>
                        <a:rPr lang="en-US" sz="1000" dirty="0" smtClean="0"/>
                        <a:t>Requirements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NPRR524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Limits in Providing Ancillary Service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NPRR556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Adequacy During Transmission Equipment Outage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NPRR573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Alignment of PRC Calculation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2015-R1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NPRR581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Add Fast Responding Regulation Service as a Subset of Regulation Service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2015-R1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Ancillary Service Offers in the Supplemental Ancillary Services Market</a:t>
                      </a:r>
                      <a:endParaRPr lang="en-US" sz="1050" dirty="0" smtClean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QMWG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370934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2957" y="1504030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</a:t>
            </a:r>
            <a:r>
              <a:rPr lang="en-US" sz="800" b="0" i="1" dirty="0" smtClean="0">
                <a:solidFill>
                  <a:srgbClr val="FF0000"/>
                </a:solidFill>
              </a:rPr>
              <a:t>from </a:t>
            </a:r>
            <a:r>
              <a:rPr lang="en-US" sz="800" b="0" i="1" dirty="0" smtClean="0">
                <a:solidFill>
                  <a:srgbClr val="FF0000"/>
                </a:solidFill>
              </a:rPr>
              <a:t>May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4617" y="1805515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May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6272" y="2113624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May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4617" y="2381977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May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45536" y="2961861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Oct</a:t>
            </a:r>
            <a:r>
              <a:rPr lang="en-US" sz="800" b="0" i="1" dirty="0" smtClean="0">
                <a:solidFill>
                  <a:srgbClr val="FF0000"/>
                </a:solidFill>
              </a:rPr>
              <a:t>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44617" y="4681234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Jul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4556" y="6066183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Jul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44617" y="3233434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May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54556" y="4416196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Jul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52947</TotalTime>
  <Words>410</Words>
  <Application>Microsoft Office PowerPoint</Application>
  <PresentationFormat>On-screen Show (4:3)</PresentationFormat>
  <Paragraphs>113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1369</cp:revision>
  <cp:lastPrinted>2013-03-20T16:37:22Z</cp:lastPrinted>
  <dcterms:created xsi:type="dcterms:W3CDTF">2005-04-21T14:28:35Z</dcterms:created>
  <dcterms:modified xsi:type="dcterms:W3CDTF">2014-05-14T04:54:11Z</dcterms:modified>
</cp:coreProperties>
</file>