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sldIdLst>
    <p:sldId id="372" r:id="rId2"/>
    <p:sldId id="302" r:id="rId3"/>
    <p:sldId id="438" r:id="rId4"/>
    <p:sldId id="460" r:id="rId5"/>
    <p:sldId id="459" r:id="rId6"/>
    <p:sldId id="447" r:id="rId7"/>
    <p:sldId id="461" r:id="rId8"/>
    <p:sldId id="457" r:id="rId9"/>
    <p:sldId id="406" r:id="rId10"/>
    <p:sldId id="448" r:id="rId11"/>
    <p:sldId id="450" r:id="rId12"/>
    <p:sldId id="451" r:id="rId13"/>
    <p:sldId id="452" r:id="rId14"/>
    <p:sldId id="453" r:id="rId15"/>
    <p:sldId id="458" r:id="rId16"/>
    <p:sldId id="454" r:id="rId17"/>
    <p:sldId id="455" r:id="rId18"/>
    <p:sldId id="456" r:id="rId19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9068" autoAdjust="0"/>
  </p:normalViewPr>
  <p:slideViewPr>
    <p:cSldViewPr>
      <p:cViewPr varScale="1">
        <p:scale>
          <a:sx n="97" d="100"/>
          <a:sy n="97" d="100"/>
        </p:scale>
        <p:origin x="-1194" y="-8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9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Date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May 15, 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5/5/2014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5" y="709613"/>
            <a:ext cx="9001647" cy="553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615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5/5/2014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95325"/>
            <a:ext cx="8972412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755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5/5/2014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78" y="685800"/>
            <a:ext cx="8932178" cy="55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080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5/5/2014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3" y="701024"/>
            <a:ext cx="8968704" cy="554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030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4/7/2014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3" y="695581"/>
            <a:ext cx="9030070" cy="5552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822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5/5/2014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2" y="696664"/>
            <a:ext cx="9010342" cy="5551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89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5/5/2014</a:t>
            </a: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2" y="701126"/>
            <a:ext cx="8974058" cy="5547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401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5/5/2014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4" y="717216"/>
            <a:ext cx="9065722" cy="560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657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5/5/2014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0" y="688466"/>
            <a:ext cx="8969075" cy="555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184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058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3-7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Recent/Upcoming Project Highlights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Recent Internal Labor Results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Planning Next Set of Project Bundles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2015 </a:t>
            </a:r>
            <a:r>
              <a:rPr lang="en-US" sz="1600" dirty="0"/>
              <a:t>Release Targets</a:t>
            </a:r>
            <a:endParaRPr lang="en-US" sz="1600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Project Spending Update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8</a:t>
            </a:r>
            <a:r>
              <a:rPr lang="en-US" sz="1600" dirty="0" smtClean="0"/>
              <a:t>-17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Recent/Upcoming Project Highlights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914400"/>
            <a:ext cx="8991600" cy="4800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2 </a:t>
            </a:r>
            <a:r>
              <a:rPr lang="en-US" sz="1600" dirty="0"/>
              <a:t>Go-Lives		</a:t>
            </a:r>
            <a:r>
              <a:rPr lang="en-US" sz="1600" i="1" dirty="0" smtClean="0"/>
              <a:t>(April </a:t>
            </a:r>
            <a:r>
              <a:rPr lang="en-US" sz="1600" i="1" dirty="0"/>
              <a:t>2014)		</a:t>
            </a:r>
            <a:r>
              <a:rPr lang="en-US" sz="1600" i="1" dirty="0">
                <a:solidFill>
                  <a:srgbClr val="00B050"/>
                </a:solidFill>
              </a:rPr>
              <a:t> </a:t>
            </a:r>
            <a:r>
              <a:rPr lang="en-US" sz="1600" i="1" dirty="0" smtClean="0">
                <a:solidFill>
                  <a:srgbClr val="00B050"/>
                </a:solidFill>
              </a:rPr>
              <a:t>Complete</a:t>
            </a:r>
            <a:endParaRPr lang="en-US" sz="1600" i="1" dirty="0">
              <a:solidFill>
                <a:srgbClr val="00B050"/>
              </a:solidFill>
            </a:endParaRPr>
          </a:p>
          <a:p>
            <a:pPr lvl="1" eaLnBrk="1" hangingPunct="1"/>
            <a:r>
              <a:rPr lang="en-US" sz="1400" dirty="0" smtClean="0"/>
              <a:t>NPRR564 </a:t>
            </a:r>
            <a:r>
              <a:rPr lang="en-US" sz="1400" dirty="0"/>
              <a:t>– Thirty-Minute Emergency Response Service (ERS) and Other ERS Services</a:t>
            </a:r>
          </a:p>
          <a:p>
            <a:pPr lvl="1" eaLnBrk="1" hangingPunct="1"/>
            <a:r>
              <a:rPr lang="en-US" sz="1400" dirty="0" smtClean="0"/>
              <a:t>NPRR570 </a:t>
            </a:r>
            <a:r>
              <a:rPr lang="en-US" sz="1400" dirty="0"/>
              <a:t>– Reduce RTM Settlement Timeline to Operating Day Plus Five</a:t>
            </a:r>
          </a:p>
          <a:p>
            <a:pPr lvl="1" eaLnBrk="1" hangingPunct="1"/>
            <a:r>
              <a:rPr lang="en-US" sz="1400" dirty="0" smtClean="0"/>
              <a:t>CREZ Voltage Control and Coordination – Phase 1</a:t>
            </a:r>
          </a:p>
          <a:p>
            <a:pPr lvl="1" eaLnBrk="1" hangingPunct="1"/>
            <a:r>
              <a:rPr lang="en-US" sz="1400" dirty="0" smtClean="0"/>
              <a:t>Various IT infrastructure projects</a:t>
            </a:r>
          </a:p>
          <a:p>
            <a:pPr lvl="1" eaLnBrk="1" hangingPunct="1"/>
            <a:endParaRPr lang="en-US" sz="1400" dirty="0"/>
          </a:p>
          <a:p>
            <a:pPr eaLnBrk="1" hangingPunct="1"/>
            <a:r>
              <a:rPr lang="en-US" sz="1600" dirty="0"/>
              <a:t>2014 Release </a:t>
            </a:r>
            <a:r>
              <a:rPr lang="en-US" sz="1600" dirty="0" smtClean="0"/>
              <a:t>3 </a:t>
            </a:r>
            <a:r>
              <a:rPr lang="en-US" sz="1600" dirty="0"/>
              <a:t>Go-Lives		</a:t>
            </a:r>
            <a:r>
              <a:rPr lang="en-US" sz="1600" i="1" dirty="0" smtClean="0"/>
              <a:t>(June </a:t>
            </a:r>
            <a:r>
              <a:rPr lang="en-US" sz="1600" i="1" dirty="0"/>
              <a:t>2014)		</a:t>
            </a:r>
            <a:r>
              <a:rPr lang="en-US" sz="1600" i="1" dirty="0">
                <a:solidFill>
                  <a:srgbClr val="00B050"/>
                </a:solidFill>
              </a:rPr>
              <a:t> In-Flight</a:t>
            </a:r>
          </a:p>
          <a:p>
            <a:pPr lvl="1" eaLnBrk="1" hangingPunct="1"/>
            <a:r>
              <a:rPr lang="en-US" sz="1400" dirty="0" smtClean="0"/>
              <a:t>2014 Market System Enhancements  </a:t>
            </a:r>
            <a:r>
              <a:rPr lang="en-US" sz="1400" i="1" dirty="0" smtClean="0"/>
              <a:t>(June 1 release date)</a:t>
            </a:r>
          </a:p>
          <a:p>
            <a:pPr lvl="2" eaLnBrk="1" hangingPunct="1"/>
            <a:r>
              <a:rPr lang="en-US" sz="1400" dirty="0" smtClean="0"/>
              <a:t>NPRR568 </a:t>
            </a:r>
            <a:r>
              <a:rPr lang="en-US" sz="1400" dirty="0"/>
              <a:t>– Real-Time Reserve Price Adder Based on Operating Reserve Demand Curve</a:t>
            </a:r>
          </a:p>
          <a:p>
            <a:pPr lvl="2" eaLnBrk="1" hangingPunct="1"/>
            <a:r>
              <a:rPr lang="en-US" sz="1400" dirty="0" smtClean="0"/>
              <a:t>NPRR555 </a:t>
            </a:r>
            <a:r>
              <a:rPr lang="en-US" sz="1400" dirty="0"/>
              <a:t>– Load Resource Participation in Security-Constrained Economic Dispatch</a:t>
            </a:r>
            <a:endParaRPr lang="en-US" sz="1400" dirty="0" smtClean="0"/>
          </a:p>
          <a:p>
            <a:pPr lvl="2" eaLnBrk="1" hangingPunct="1"/>
            <a:r>
              <a:rPr lang="en-US" sz="1400" dirty="0" smtClean="0"/>
              <a:t>NPRR532</a:t>
            </a:r>
            <a:r>
              <a:rPr lang="en-US" sz="1400" dirty="0"/>
              <a:t> – Performance Measurement and Verification and Telemetry Requirements for Load Resources Providing </a:t>
            </a:r>
            <a:r>
              <a:rPr lang="en-US" sz="1400" dirty="0" smtClean="0"/>
              <a:t>Non-Spin</a:t>
            </a:r>
          </a:p>
          <a:p>
            <a:pPr lvl="1" eaLnBrk="1" hangingPunct="1"/>
            <a:r>
              <a:rPr lang="en-US" sz="1400" dirty="0" smtClean="0"/>
              <a:t>Taylor Control Room Upgrade</a:t>
            </a:r>
          </a:p>
          <a:p>
            <a:pPr lvl="1" eaLnBrk="1" hangingPunct="1"/>
            <a:endParaRPr lang="en-US" sz="1400" dirty="0"/>
          </a:p>
          <a:p>
            <a:pPr eaLnBrk="1" hangingPunct="1"/>
            <a:r>
              <a:rPr lang="en-US" sz="1600" dirty="0" smtClean="0"/>
              <a:t>Remaining 2014 Releases</a:t>
            </a:r>
          </a:p>
          <a:p>
            <a:pPr lvl="1" eaLnBrk="1" hangingPunct="1"/>
            <a:r>
              <a:rPr lang="en-US" sz="1400" dirty="0" smtClean="0"/>
              <a:t>ERCOT has made progress in identifying market-facing projects that will be launched after the current in-flight projects are implemented and stabilized</a:t>
            </a:r>
            <a:endParaRPr lang="en-US" sz="1400" dirty="0"/>
          </a:p>
          <a:p>
            <a:pPr eaLnBrk="1" hangingPunct="1"/>
            <a:endParaRPr lang="en-US" sz="1600" dirty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57912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 ERCOT Internal Labor Results </a:t>
            </a:r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TextBox 3"/>
          <p:cNvSpPr txBox="1">
            <a:spLocks noChangeArrowheads="1"/>
          </p:cNvSpPr>
          <p:nvPr/>
        </p:nvSpPr>
        <p:spPr bwMode="auto">
          <a:xfrm>
            <a:off x="515923" y="5562600"/>
            <a:ext cx="8034686" cy="6032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 smtClean="0"/>
              <a:t>2014 Market System Enhancements </a:t>
            </a:r>
            <a:r>
              <a:rPr lang="en-US" sz="1200" b="0" dirty="0" smtClean="0"/>
              <a:t>(NPRR568, NPRR555, NPRR532)</a:t>
            </a:r>
            <a:r>
              <a:rPr lang="en-US" sz="1400" b="0" dirty="0" smtClean="0"/>
              <a:t> – on this project in March alone: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 smtClean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 smtClean="0"/>
              <a:t>76 people in 18 departments worked 4,709 hours (equivalent to 27 full-time staff) </a:t>
            </a:r>
            <a:endParaRPr lang="en-US" sz="1400" b="0" dirty="0"/>
          </a:p>
        </p:txBody>
      </p:sp>
      <p:sp>
        <p:nvSpPr>
          <p:cNvPr id="30" name="TextBox 3"/>
          <p:cNvSpPr txBox="1">
            <a:spLocks noChangeArrowheads="1"/>
          </p:cNvSpPr>
          <p:nvPr/>
        </p:nvSpPr>
        <p:spPr bwMode="auto">
          <a:xfrm>
            <a:off x="515923" y="5297912"/>
            <a:ext cx="8034685" cy="2646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 smtClean="0"/>
              <a:t>What is driving this increase in labor?</a:t>
            </a:r>
            <a:endParaRPr lang="en-US" sz="1400" b="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67" y="705140"/>
            <a:ext cx="8079900" cy="4526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7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Planning Next Set of Project Bundles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29142"/>
            <a:ext cx="4487336" cy="5443057"/>
          </a:xfrm>
        </p:spPr>
        <p:txBody>
          <a:bodyPr/>
          <a:lstStyle/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CMM	Start =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NPRR439 - </a:t>
            </a:r>
            <a:r>
              <a:rPr lang="en-US" sz="1200" dirty="0"/>
              <a:t>Updating </a:t>
            </a:r>
            <a:r>
              <a:rPr lang="en-US" sz="1200" dirty="0" smtClean="0"/>
              <a:t>a Counter-Party’s </a:t>
            </a:r>
            <a:r>
              <a:rPr lang="en-US" sz="1200" dirty="0"/>
              <a:t>Available </a:t>
            </a:r>
            <a:r>
              <a:rPr lang="en-US" sz="1200" dirty="0" smtClean="0"/>
              <a:t>	Credit </a:t>
            </a:r>
            <a:r>
              <a:rPr lang="en-US" sz="1200" dirty="0"/>
              <a:t>Limit for </a:t>
            </a:r>
            <a:r>
              <a:rPr lang="en-US" sz="1200" dirty="0" smtClean="0"/>
              <a:t>Current </a:t>
            </a:r>
            <a:r>
              <a:rPr lang="en-US" sz="1200" dirty="0"/>
              <a:t>Day DAM</a:t>
            </a:r>
            <a:endParaRPr lang="en-US" sz="1400" dirty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NPRR559 - </a:t>
            </a:r>
            <a:r>
              <a:rPr lang="en-US" sz="1200" dirty="0"/>
              <a:t>Revisions to MCE Calculation</a:t>
            </a:r>
            <a:endParaRPr lang="en-US" sz="1400" dirty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SCR778 - </a:t>
            </a:r>
            <a:r>
              <a:rPr lang="en-US" sz="1200" dirty="0"/>
              <a:t>Credit Exposure Calculations for NOIE </a:t>
            </a:r>
            <a:r>
              <a:rPr lang="en-US" sz="1200" dirty="0" smtClean="0"/>
              <a:t>	Options </a:t>
            </a:r>
            <a:r>
              <a:rPr lang="en-US" sz="1200" dirty="0"/>
              <a:t>Linked to RTM PTP Obligations</a:t>
            </a:r>
            <a:endParaRPr lang="en-US" sz="14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CRR</a:t>
            </a:r>
            <a:r>
              <a:rPr lang="en-US" sz="1600" dirty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May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SCR779 - </a:t>
            </a:r>
            <a:r>
              <a:rPr lang="en-US" sz="1200" dirty="0"/>
              <a:t>Increase to the CRR Auction </a:t>
            </a:r>
            <a:r>
              <a:rPr lang="en-US" sz="1200" dirty="0" smtClean="0"/>
              <a:t>Trans. Limit</a:t>
            </a:r>
            <a:endParaRPr lang="en-US" sz="800" dirty="0" smtClean="0"/>
          </a:p>
          <a:p>
            <a:pPr marL="173038" lvl="1" indent="0" eaLnBrk="1" hangingPunct="1">
              <a:buNone/>
              <a:tabLst>
                <a:tab pos="2286000" algn="l"/>
              </a:tabLst>
            </a:pPr>
            <a:r>
              <a:rPr lang="en-US" sz="1400" dirty="0" smtClean="0"/>
              <a:t>	</a:t>
            </a:r>
            <a:r>
              <a:rPr lang="en-US" sz="1600" b="1" dirty="0" smtClean="0">
                <a:ea typeface="+mn-ea"/>
                <a:cs typeface="+mn-cs"/>
              </a:rPr>
              <a:t>Start </a:t>
            </a:r>
            <a:r>
              <a:rPr lang="en-US" sz="1600" b="1" dirty="0">
                <a:ea typeface="+mn-ea"/>
                <a:cs typeface="+mn-cs"/>
              </a:rPr>
              <a:t>= </a:t>
            </a:r>
            <a:r>
              <a:rPr lang="en-US" sz="1600" b="1" dirty="0" smtClean="0">
                <a:ea typeface="+mn-ea"/>
                <a:cs typeface="+mn-cs"/>
              </a:rPr>
              <a:t>July </a:t>
            </a:r>
            <a:r>
              <a:rPr lang="en-US" sz="1600" b="1" dirty="0">
                <a:ea typeface="+mn-ea"/>
                <a:cs typeface="+mn-cs"/>
              </a:rPr>
              <a:t>2014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NPRR484 </a:t>
            </a:r>
            <a:r>
              <a:rPr lang="en-US" sz="1200" dirty="0" smtClean="0"/>
              <a:t>Phase 1b </a:t>
            </a:r>
            <a:r>
              <a:rPr lang="en-US" sz="1200" dirty="0"/>
              <a:t>- </a:t>
            </a:r>
            <a:r>
              <a:rPr lang="en-US" sz="1200" dirty="0" smtClean="0"/>
              <a:t>Revisions </a:t>
            </a:r>
            <a:r>
              <a:rPr lang="en-US" sz="1200" dirty="0" smtClean="0"/>
              <a:t>to CRR Credit </a:t>
            </a:r>
            <a:r>
              <a:rPr lang="en-US" sz="1200" dirty="0" err="1" smtClean="0"/>
              <a:t>Calcs</a:t>
            </a:r>
            <a:endParaRPr lang="en-US" sz="140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SCR777 </a:t>
            </a:r>
            <a:r>
              <a:rPr lang="en-US" sz="1400" dirty="0"/>
              <a:t>- </a:t>
            </a:r>
            <a:r>
              <a:rPr lang="en-US" sz="1200" dirty="0"/>
              <a:t>Bilateral CRR Interface </a:t>
            </a:r>
            <a:r>
              <a:rPr lang="en-US" sz="1200" dirty="0" smtClean="0"/>
              <a:t>Enhancement</a:t>
            </a:r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CDR / EIS / MIS</a:t>
            </a:r>
            <a:r>
              <a:rPr lang="en-US" sz="1600" dirty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June 2014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NPRR495 - </a:t>
            </a:r>
            <a:r>
              <a:rPr lang="en-US" sz="1200" dirty="0"/>
              <a:t>Changes to </a:t>
            </a:r>
            <a:r>
              <a:rPr lang="en-US" sz="1200" dirty="0" smtClean="0"/>
              <a:t>A/S </a:t>
            </a:r>
            <a:r>
              <a:rPr lang="en-US" sz="1200" dirty="0"/>
              <a:t>Capacity Monitor</a:t>
            </a:r>
            <a:endParaRPr lang="en-US" sz="120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NPRR500 - </a:t>
            </a:r>
            <a:r>
              <a:rPr lang="en-US" sz="1200" dirty="0"/>
              <a:t>Posting of Generation that is Off but </a:t>
            </a:r>
            <a:r>
              <a:rPr lang="en-US" sz="1200" dirty="0" smtClean="0"/>
              <a:t>Avail.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NPRR543 - </a:t>
            </a:r>
            <a:r>
              <a:rPr lang="en-US" sz="1200" dirty="0"/>
              <a:t>Message for Confirmed </a:t>
            </a:r>
            <a:r>
              <a:rPr lang="en-US" sz="1200" dirty="0" smtClean="0"/>
              <a:t>E-Tags</a:t>
            </a:r>
            <a:endParaRPr lang="en-US" sz="8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r>
              <a:rPr lang="en-US" sz="1200" dirty="0" smtClean="0"/>
              <a:t>	</a:t>
            </a:r>
            <a:r>
              <a:rPr lang="en-US" sz="1600" b="1" dirty="0">
                <a:ea typeface="+mn-ea"/>
                <a:cs typeface="+mn-cs"/>
              </a:rPr>
              <a:t>Start = August 2014</a:t>
            </a: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NPRR256 – </a:t>
            </a:r>
            <a:r>
              <a:rPr lang="en-US" sz="1200" dirty="0" smtClean="0"/>
              <a:t>Add Non-Comp. Lang. to QSE </a:t>
            </a:r>
            <a:r>
              <a:rPr lang="en-US" sz="1200" dirty="0" err="1" smtClean="0"/>
              <a:t>Perf</a:t>
            </a:r>
            <a:r>
              <a:rPr lang="en-US" sz="1200" dirty="0" smtClean="0"/>
              <a:t>. </a:t>
            </a:r>
            <a:r>
              <a:rPr lang="en-US" sz="1200" dirty="0" err="1" smtClean="0"/>
              <a:t>Stds</a:t>
            </a:r>
            <a:r>
              <a:rPr lang="en-US" sz="1200" dirty="0" smtClean="0"/>
              <a:t>.</a:t>
            </a:r>
            <a:endParaRPr lang="en-US" sz="1400" dirty="0" smtClean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SCR775 - </a:t>
            </a:r>
            <a:r>
              <a:rPr lang="en-US" sz="1200" dirty="0"/>
              <a:t>Posting Results of </a:t>
            </a:r>
            <a:r>
              <a:rPr lang="en-US" sz="1200" dirty="0" smtClean="0"/>
              <a:t>Real-Time </a:t>
            </a:r>
            <a:r>
              <a:rPr lang="en-US" sz="1200" dirty="0"/>
              <a:t>Data in a </a:t>
            </a:r>
            <a:r>
              <a:rPr lang="en-US" sz="1200" dirty="0" smtClean="0"/>
              <a:t>	Display </a:t>
            </a:r>
            <a:r>
              <a:rPr lang="en-US" sz="1200" dirty="0"/>
              <a:t>Format</a:t>
            </a:r>
          </a:p>
        </p:txBody>
      </p:sp>
      <p:sp>
        <p:nvSpPr>
          <p:cNvPr id="5" name="Content Placeholder 16"/>
          <p:cNvSpPr txBox="1">
            <a:spLocks/>
          </p:cNvSpPr>
          <p:nvPr/>
        </p:nvSpPr>
        <p:spPr bwMode="auto">
          <a:xfrm>
            <a:off x="4572000" y="729143"/>
            <a:ext cx="4487336" cy="597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EMS	</a:t>
            </a:r>
            <a:r>
              <a:rPr lang="en-US" sz="1600" dirty="0" smtClean="0"/>
              <a:t>Start = August 2014 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NPRR524 - </a:t>
            </a:r>
            <a:r>
              <a:rPr lang="en-US" sz="1200" b="0" dirty="0"/>
              <a:t>Resource Limits in Providing </a:t>
            </a:r>
            <a:r>
              <a:rPr lang="en-US" sz="1200" b="0" dirty="0" smtClean="0"/>
              <a:t>A/S</a:t>
            </a:r>
            <a:endParaRPr lang="en-US" sz="12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NPRR573 - </a:t>
            </a:r>
            <a:r>
              <a:rPr lang="en-US" sz="1200" b="0" dirty="0"/>
              <a:t>Alignment of PRC Calculation</a:t>
            </a:r>
            <a:endParaRPr lang="en-US" sz="14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NPRR581 - </a:t>
            </a:r>
            <a:r>
              <a:rPr lang="en-US" sz="1200" b="0" dirty="0"/>
              <a:t>Add </a:t>
            </a:r>
            <a:r>
              <a:rPr lang="en-US" sz="1200" b="0" dirty="0" smtClean="0"/>
              <a:t>FRRS </a:t>
            </a:r>
            <a:r>
              <a:rPr lang="en-US" sz="1200" b="0" dirty="0"/>
              <a:t>as a Subset of Regulation </a:t>
            </a:r>
            <a:r>
              <a:rPr lang="en-US" sz="1200" b="0" dirty="0" smtClean="0"/>
              <a:t>Svc</a:t>
            </a:r>
            <a:endParaRPr lang="en-US" sz="1400" b="0" kern="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r>
              <a:rPr lang="en-US" sz="1400" b="0" kern="0" dirty="0" smtClean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October 2014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NPRR272 - </a:t>
            </a:r>
            <a:r>
              <a:rPr lang="en-US" sz="1200" b="0" dirty="0"/>
              <a:t>Definition and Participation of </a:t>
            </a:r>
            <a:r>
              <a:rPr lang="en-US" sz="1200" b="0" dirty="0" smtClean="0"/>
              <a:t>QSGRs</a:t>
            </a:r>
            <a:endParaRPr lang="en-US" sz="1200" b="0" kern="0" dirty="0" smtClean="0"/>
          </a:p>
          <a:p>
            <a:pPr lvl="1" eaLnBrk="1" hangingPunct="1">
              <a:tabLst>
                <a:tab pos="2286000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MMS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August 2014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ORDC Phase 2</a:t>
            </a:r>
          </a:p>
          <a:p>
            <a:pPr marL="744538" lvl="2" eaLnBrk="1" hangingPunct="1">
              <a:tabLst>
                <a:tab pos="2286000" algn="l"/>
              </a:tabLst>
            </a:pPr>
            <a:r>
              <a:rPr lang="en-US" sz="1000" b="0" kern="0" dirty="0" smtClean="0"/>
              <a:t>Identified gray-boxes plus potential new NPRR(s)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OBD for Shadow Price Caps</a:t>
            </a:r>
            <a:endParaRPr lang="en-US" sz="1400" b="0" i="1" kern="0" dirty="0" smtClean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b="0" kern="0" dirty="0" smtClean="0"/>
              <a:t>NPRR556 - </a:t>
            </a:r>
            <a:r>
              <a:rPr lang="en-US" sz="1200" b="0" dirty="0"/>
              <a:t>Resource Adequacy During Transmission </a:t>
            </a:r>
            <a:r>
              <a:rPr lang="en-US" sz="1200" b="0" dirty="0" smtClean="0"/>
              <a:t>	Equipment </a:t>
            </a:r>
            <a:r>
              <a:rPr lang="en-US" sz="1200" b="0" dirty="0"/>
              <a:t>Outage</a:t>
            </a:r>
            <a:endParaRPr lang="en-US" sz="12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NPRR589 </a:t>
            </a:r>
            <a:r>
              <a:rPr lang="en-US" sz="1400" b="0" kern="0" dirty="0"/>
              <a:t>-</a:t>
            </a:r>
            <a:r>
              <a:rPr lang="en-US" sz="1400" b="0" kern="0" dirty="0" smtClean="0"/>
              <a:t> </a:t>
            </a:r>
            <a:r>
              <a:rPr lang="en-US" sz="1200" b="0" dirty="0" smtClean="0"/>
              <a:t>A/S </a:t>
            </a:r>
            <a:r>
              <a:rPr lang="en-US" sz="1200" b="0" dirty="0"/>
              <a:t>Offers in the </a:t>
            </a:r>
            <a:r>
              <a:rPr lang="en-US" sz="1200" b="0" dirty="0" smtClean="0"/>
              <a:t>SASM</a:t>
            </a:r>
            <a:endParaRPr lang="en-US" sz="1400" b="0" kern="0" dirty="0" smtClean="0"/>
          </a:p>
          <a:p>
            <a:pPr lvl="1" eaLnBrk="1" hangingPunct="1">
              <a:tabLst>
                <a:tab pos="2286000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Registration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August 2014</a:t>
            </a:r>
            <a:endParaRPr lang="en-US" sz="1600" kern="0" dirty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NPRR519 </a:t>
            </a:r>
            <a:r>
              <a:rPr lang="en-US" sz="1400" b="0" kern="0" dirty="0"/>
              <a:t>-</a:t>
            </a:r>
            <a:r>
              <a:rPr lang="en-US" sz="1400" b="0" kern="0" dirty="0" smtClean="0"/>
              <a:t> </a:t>
            </a:r>
            <a:r>
              <a:rPr lang="en-US" sz="1200" b="0" kern="0" dirty="0" smtClean="0"/>
              <a:t>Collateral Exemption for ERS-Only QSEs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SCR771 - </a:t>
            </a:r>
            <a:r>
              <a:rPr lang="en-US" sz="1200" b="0" dirty="0"/>
              <a:t>Independent Master QSE </a:t>
            </a:r>
            <a:r>
              <a:rPr lang="en-US" sz="1200" b="0" dirty="0" smtClean="0"/>
              <a:t>for Split Gen.</a:t>
            </a:r>
            <a:endParaRPr lang="en-US" sz="1400" b="0" kern="0" dirty="0" smtClean="0"/>
          </a:p>
          <a:p>
            <a:pPr lvl="1" eaLnBrk="1" hangingPunct="1">
              <a:tabLst>
                <a:tab pos="2286000" algn="l"/>
              </a:tabLst>
            </a:pPr>
            <a:endParaRPr lang="en-US" sz="1000" b="0" kern="0" dirty="0"/>
          </a:p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S&amp;B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October 2014</a:t>
            </a:r>
            <a:endParaRPr lang="en-US" sz="160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NPRR487 - </a:t>
            </a:r>
            <a:r>
              <a:rPr lang="en-US" sz="1200" b="0" dirty="0"/>
              <a:t>QSGR Dispatch Adjustment</a:t>
            </a:r>
            <a:endParaRPr lang="en-US" sz="14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NPRR580 - </a:t>
            </a:r>
            <a:r>
              <a:rPr lang="en-US" sz="1200" b="0" dirty="0"/>
              <a:t>Rolling CRR Balancing Account Fund</a:t>
            </a:r>
            <a:endParaRPr lang="en-US" sz="1200" b="0" kern="0" dirty="0" smtClean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486275" y="801716"/>
            <a:ext cx="50334" cy="5438994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0822" y="2303252"/>
            <a:ext cx="425767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30666" y="3904649"/>
            <a:ext cx="4281487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546122" y="5296628"/>
            <a:ext cx="4445478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10087" y="2438613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26628" y="4303351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502312" y="6338019"/>
            <a:ext cx="4333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Market input on this plan is greatly appreciated!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78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02778" y="4187236"/>
            <a:ext cx="119786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52832" y="4187236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January</a:t>
            </a:r>
            <a:endParaRPr lang="en-US" sz="1100" dirty="0"/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545123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6002323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562600"/>
            <a:ext cx="2268536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NPRR425(b) – GREDP, EIS portions</a:t>
            </a:r>
          </a:p>
          <a:p>
            <a:pPr eaLnBrk="1" hangingPunct="1"/>
            <a:r>
              <a:rPr lang="en-US" sz="800" b="0" dirty="0" smtClean="0"/>
              <a:t>SCR756(b) – Remaining portions of SCR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6170112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611623" y="4188578"/>
            <a:ext cx="1075944" cy="25603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549246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853203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51969" y="4715023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14100" y="20574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24000" y="38216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1800" dirty="0">
              <a:solidFill>
                <a:srgbClr val="00B050"/>
              </a:solidFill>
              <a:latin typeface="Wingdings" pitchFamily="2" charset="2"/>
            </a:endParaRP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47823875"/>
              </p:ext>
            </p:extLst>
          </p:nvPr>
        </p:nvGraphicFramePr>
        <p:xfrm>
          <a:off x="76200" y="762000"/>
          <a:ext cx="8991599" cy="4733544"/>
        </p:xfrm>
        <a:graphic>
          <a:graphicData uri="http://schemas.openxmlformats.org/drawingml/2006/table">
            <a:tbl>
              <a:tblPr/>
              <a:tblGrid>
                <a:gridCol w="1075918"/>
                <a:gridCol w="1152769"/>
                <a:gridCol w="1200313"/>
                <a:gridCol w="1105226"/>
                <a:gridCol w="1075918"/>
                <a:gridCol w="1152769"/>
                <a:gridCol w="1085687"/>
                <a:gridCol w="1142999"/>
              </a:tblGrid>
              <a:tr h="5597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2/3 – 2/7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4/14 – 4/18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6/9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7/28 – 8/1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9/22–9/26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12/8–12/12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0929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NPRR327</a:t>
                      </a:r>
                      <a:endParaRPr kumimoji="0" lang="en-US" sz="105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6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(1b)</a:t>
                      </a: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(Shadow Price Caps)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2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4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27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3860884"/>
            <a:ext cx="1106424" cy="25391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50" dirty="0" smtClean="0"/>
              <a:t>June 1</a:t>
            </a:r>
            <a:r>
              <a:rPr lang="en-US" sz="1050" baseline="30000" dirty="0" smtClean="0"/>
              <a:t>st</a:t>
            </a:r>
            <a:endParaRPr lang="en-US" sz="1050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6746836" y="3886200"/>
            <a:ext cx="1165686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flipH="1" flipV="1">
            <a:off x="5486403" y="2590802"/>
            <a:ext cx="1201796" cy="1295398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89833" y="4181168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 flipH="1">
            <a:off x="7924800" y="4439264"/>
            <a:ext cx="1124712" cy="0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1149980" y="3319388"/>
            <a:ext cx="1152144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2/22-2/23</a:t>
            </a:r>
            <a:endParaRPr lang="en-US" sz="100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572000" y="3335179"/>
            <a:ext cx="1143000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7/26-7/27</a:t>
            </a:r>
            <a:endParaRPr lang="en-US" sz="1000" dirty="0"/>
          </a:p>
        </p:txBody>
      </p:sp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88350" y="2056377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cxnSp>
        <p:nvCxnSpPr>
          <p:cNvPr id="41" name="Straight Connector 40"/>
          <p:cNvCxnSpPr/>
          <p:nvPr/>
        </p:nvCxnSpPr>
        <p:spPr bwMode="auto">
          <a:xfrm>
            <a:off x="6644932" y="1752600"/>
            <a:ext cx="365468" cy="7143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6668535" y="2026881"/>
            <a:ext cx="341865" cy="116300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 flipH="1">
            <a:off x="7768221" y="4191000"/>
            <a:ext cx="335526" cy="3048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6170452" y="2605023"/>
            <a:ext cx="763748" cy="1169727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 flipV="1">
            <a:off x="7912522" y="3663301"/>
            <a:ext cx="191225" cy="222899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flipH="1">
            <a:off x="6847514" y="4439264"/>
            <a:ext cx="1069848" cy="0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 flipH="1">
            <a:off x="7839868" y="1475528"/>
            <a:ext cx="263879" cy="200872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flipH="1">
            <a:off x="3505200" y="4434347"/>
            <a:ext cx="1088136" cy="0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 flipH="1">
            <a:off x="7811728" y="2288232"/>
            <a:ext cx="292019" cy="1174722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8915400" y="1705896"/>
            <a:ext cx="13716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8915400" y="1981200"/>
            <a:ext cx="13716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8915400" y="2494936"/>
            <a:ext cx="13716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8915400" y="2743200"/>
            <a:ext cx="13716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8915400" y="3008672"/>
            <a:ext cx="13716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8915400" y="3925528"/>
            <a:ext cx="13716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8915400" y="4601496"/>
            <a:ext cx="13716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2015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864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02778" y="4187486"/>
            <a:ext cx="119786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436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486400"/>
            <a:ext cx="2268536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NPRR484(Ph2)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 of NPRR</a:t>
            </a:r>
            <a:endParaRPr lang="en-US" sz="800" b="0" dirty="0"/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52832" y="4187486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611623" y="4184633"/>
            <a:ext cx="107594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6111389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490523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794480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391056866"/>
              </p:ext>
            </p:extLst>
          </p:nvPr>
        </p:nvGraphicFramePr>
        <p:xfrm>
          <a:off x="76200" y="762000"/>
          <a:ext cx="8991599" cy="4581144"/>
        </p:xfrm>
        <a:graphic>
          <a:graphicData uri="http://schemas.openxmlformats.org/drawingml/2006/table">
            <a:tbl>
              <a:tblPr/>
              <a:tblGrid>
                <a:gridCol w="1075918"/>
                <a:gridCol w="1152769"/>
                <a:gridCol w="1200313"/>
                <a:gridCol w="1105226"/>
                <a:gridCol w="1075918"/>
                <a:gridCol w="1152769"/>
                <a:gridCol w="1085687"/>
                <a:gridCol w="1142999"/>
              </a:tblGrid>
              <a:tr h="5597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September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2015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0929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(2)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NOGRR084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NPRR580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4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25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4187486"/>
            <a:ext cx="1106424" cy="25391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50" dirty="0" smtClean="0"/>
              <a:t>None</a:t>
            </a:r>
            <a:endParaRPr lang="en-US" sz="1050" dirty="0"/>
          </a:p>
        </p:txBody>
      </p:sp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837027" y="4172895"/>
            <a:ext cx="1091967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89833" y="4178565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</p:spTree>
    <p:extLst>
      <p:ext uri="{BB962C8B-B14F-4D97-AF65-F5344CB8AC3E}">
        <p14:creationId xmlns:p14="http://schemas.microsoft.com/office/powerpoint/2010/main" val="36091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600565" y="5953780"/>
            <a:ext cx="6019435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/>
              <a:t>2014 project budget = $25M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6" y="762000"/>
            <a:ext cx="9029385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0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5/5/2014 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“On Hold” projects listed separately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“</a:t>
            </a:r>
            <a:r>
              <a:rPr lang="en-US" sz="1600" dirty="0"/>
              <a:t>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63708</TotalTime>
  <Words>582</Words>
  <Application>Microsoft Office PowerPoint</Application>
  <PresentationFormat>On-screen Show (4:3)</PresentationFormat>
  <Paragraphs>297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Custom Design</vt:lpstr>
      <vt:lpstr>PowerPoint Presentation</vt:lpstr>
      <vt:lpstr>2013 Project Update – Agenda</vt:lpstr>
      <vt:lpstr>Recent/Upcoming Project Highlights</vt:lpstr>
      <vt:lpstr>Recent ERCOT Internal Labor Results </vt:lpstr>
      <vt:lpstr>Planning Next Set of Project Bundles</vt:lpstr>
      <vt:lpstr>2014 Release Targets – Board-Approved NPRRs / SCRs / xGRRs</vt:lpstr>
      <vt:lpstr>2015 Release Targets – Board-Approved NPRRs / SCRs / xGRRs</vt:lpstr>
      <vt:lpstr>2014 Cash Flow Projection – Approved Projects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1566</cp:revision>
  <cp:lastPrinted>2013-09-18T20:40:57Z</cp:lastPrinted>
  <dcterms:created xsi:type="dcterms:W3CDTF">2005-04-21T14:28:35Z</dcterms:created>
  <dcterms:modified xsi:type="dcterms:W3CDTF">2014-05-14T04:02:53Z</dcterms:modified>
</cp:coreProperties>
</file>