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9"/>
  </p:notesMasterIdLst>
  <p:handoutMasterIdLst>
    <p:handoutMasterId r:id="rId10"/>
  </p:handoutMasterIdLst>
  <p:sldIdLst>
    <p:sldId id="260" r:id="rId6"/>
    <p:sldId id="261" r:id="rId7"/>
    <p:sldId id="262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738" y="-50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90500" y="828675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COPS</a:t>
            </a:r>
            <a:endParaRPr lang="en-US" sz="1050" b="1" dirty="0"/>
          </a:p>
          <a:p>
            <a:pPr algn="l"/>
            <a:r>
              <a:rPr lang="en-US" sz="1050" dirty="0" smtClean="0"/>
              <a:t>5/14/2014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385092"/>
            <a:chOff x="603250" y="546100"/>
            <a:chExt cx="7727950" cy="438509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Settlement System Upgrade</a:t>
              </a:r>
            </a:p>
            <a:p>
              <a:r>
                <a:rPr lang="en-US" sz="3200" b="1" dirty="0" smtClean="0"/>
                <a:t>Project Status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Adam Martinez</a:t>
              </a:r>
            </a:p>
            <a:p>
              <a:r>
                <a:rPr lang="en-US" sz="2000" i="1" dirty="0" smtClean="0"/>
                <a:t>Business Planning and Integration PMO</a:t>
              </a:r>
              <a:endParaRPr lang="en-US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Commercial Operations Subcommittee (COPS)</a:t>
              </a:r>
            </a:p>
            <a:p>
              <a:r>
                <a:rPr lang="en-US" dirty="0" smtClean="0"/>
                <a:t>May 14,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Settlement System Upgrade (PR10052_01) </a:t>
            </a:r>
            <a:br>
              <a:rPr lang="en-US" dirty="0"/>
            </a:br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79664" y="971550"/>
            <a:ext cx="8229600" cy="49736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dirty="0"/>
              <a:t>Activities to </a:t>
            </a:r>
            <a:r>
              <a:rPr lang="en-US" sz="2600" b="1" dirty="0" smtClean="0"/>
              <a:t>Date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US" sz="1800" dirty="0" smtClean="0"/>
              <a:t>Project has completed code delivery of the system framework, as well as 5 of 10 functional code sets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US" sz="1800" dirty="0" smtClean="0"/>
              <a:t>Remaining 5 code sets to be completed by mid-August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US" sz="1800" dirty="0" smtClean="0"/>
              <a:t>Data </a:t>
            </a:r>
            <a:r>
              <a:rPr lang="en-US" sz="1800" dirty="0" err="1" smtClean="0"/>
              <a:t>Agg</a:t>
            </a:r>
            <a:endParaRPr lang="en-US" sz="1800" dirty="0" smtClean="0"/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 smtClean="0"/>
              <a:t>Integration testing of Data </a:t>
            </a:r>
            <a:r>
              <a:rPr lang="en-US" sz="1400" dirty="0" err="1" smtClean="0"/>
              <a:t>Agg</a:t>
            </a:r>
            <a:r>
              <a:rPr lang="en-US" sz="1400" dirty="0" smtClean="0"/>
              <a:t> components scheduled to start by end of June and complete by end of July</a:t>
            </a:r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 smtClean="0"/>
              <a:t>Go-live scheduled with R4 Release (July 27)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US" sz="1800" dirty="0" smtClean="0"/>
              <a:t>Remainder of Settlement &amp; Billing functionality</a:t>
            </a:r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 smtClean="0"/>
              <a:t>Integration testing of S&amp;B components scheduled to start by end of October and complete by early December.</a:t>
            </a:r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/>
              <a:t>Go-live scheduled with R6 (December 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Will include 2 NPRRs: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580 Congestion Revenue Rights Credit </a:t>
            </a:r>
            <a:r>
              <a:rPr lang="en-US" sz="1400" dirty="0" err="1"/>
              <a:t>Calc</a:t>
            </a:r>
            <a:r>
              <a:rPr lang="en-US" sz="1400" dirty="0"/>
              <a:t> &amp; payments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467 Balancing Account Resettlement Due to DAM Resettlement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0" indent="0">
              <a:buNone/>
            </a:pPr>
            <a:r>
              <a:rPr lang="en-US" sz="2600" b="1" dirty="0" smtClean="0"/>
              <a:t>Existing Challenges</a:t>
            </a:r>
            <a:endParaRPr lang="en-US" sz="2600" b="1" dirty="0"/>
          </a:p>
          <a:p>
            <a:r>
              <a:rPr lang="en-US" sz="1800" dirty="0"/>
              <a:t>Managing </a:t>
            </a:r>
            <a:r>
              <a:rPr lang="en-US" sz="1800" dirty="0" smtClean="0"/>
              <a:t>project resources and schedule against competing efforts, such as ORDC (and possible follow-on projects)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649532"/>
          </a:xfrm>
        </p:spPr>
        <p:txBody>
          <a:bodyPr/>
          <a:lstStyle/>
          <a:p>
            <a:r>
              <a:rPr lang="en-US" dirty="0"/>
              <a:t>Settlement System Upgrade (PR10052_01) </a:t>
            </a:r>
            <a:br>
              <a:rPr lang="en-US" dirty="0"/>
            </a:br>
            <a:r>
              <a:rPr lang="en-US" dirty="0" smtClean="0"/>
              <a:t>Development Schedule</a:t>
            </a:r>
            <a:endParaRPr lang="en-US" dirty="0"/>
          </a:p>
        </p:txBody>
      </p:sp>
      <p:graphicFrame>
        <p:nvGraphicFramePr>
          <p:cNvPr id="5" name="Group 6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693928"/>
              </p:ext>
            </p:extLst>
          </p:nvPr>
        </p:nvGraphicFramePr>
        <p:xfrm>
          <a:off x="379412" y="904877"/>
          <a:ext cx="8313326" cy="5064662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796137"/>
                <a:gridCol w="6208564"/>
                <a:gridCol w="1308625"/>
              </a:tblGrid>
              <a:tr h="580726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Area</a:t>
                      </a:r>
                    </a:p>
                  </a:txBody>
                  <a:tcPr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6BB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Functional Component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6BB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Status of Development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6BB8">
                        <a:alpha val="20000"/>
                      </a:srgbClr>
                    </a:solidFill>
                  </a:tcPr>
                </a:tc>
              </a:tr>
              <a:tr h="114627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Framework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Components</a:t>
                      </a:r>
                    </a:p>
                  </a:txBody>
                  <a:tcPr marL="45720" marR="0" marT="0" marB="0" vert="vert27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Framework</a:t>
                      </a:r>
                      <a:r>
                        <a:rPr lang="en-US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components for logic processing, error handling, common modules, etc.</a:t>
                      </a:r>
                      <a:endParaRPr lang="en-US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</a:rPr>
                        <a:t>Complete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72239">
                <a:tc rowSpan="2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Times New Roman"/>
                        </a:rPr>
                        <a:t>Data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Times New Roman"/>
                        </a:rPr>
                        <a:t>Agg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Times New Roman"/>
                        </a:rPr>
                        <a:t>Componenents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Generation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Aggregation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IDR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&amp; NIDR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Estimation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NOIE Aggregation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57223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Weather Responsiveness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Determinant 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</a:rPr>
                        <a:t>In Progress 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811"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Settlement</a:t>
                      </a:r>
                      <a:r>
                        <a:rPr lang="en-US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&amp; Billing Components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AIEC Calculations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RTM Settlements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Settlement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Statements </a:t>
                      </a:r>
                      <a:r>
                        <a:rPr lang="en-US" sz="120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&amp; Invoices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DAM Settlements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RUC Settlements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</a:rPr>
                        <a:t>In</a:t>
                      </a:r>
                      <a:r>
                        <a:rPr lang="en-US" sz="1200" baseline="0" dirty="0" smtClean="0">
                          <a:effectLst/>
                          <a:latin typeface="+mn-lt"/>
                        </a:rPr>
                        <a:t> Progress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CRR Settlements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</a:rPr>
                        <a:t>In Progress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Eligibility for RUC &amp;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DAM Make Whole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</a:rPr>
                        <a:t>In Progress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81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Data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Loading </a:t>
                      </a:r>
                      <a:r>
                        <a:rPr lang="en-US" sz="120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Usage Data Loading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</a:rPr>
                        <a:t>In Progress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596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</TotalTime>
  <Words>252</Words>
  <Application>Microsoft Office PowerPoint</Application>
  <PresentationFormat>On-screen Show (4:3)</PresentationFormat>
  <Paragraphs>57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Settlement System Upgrade (PR10052_01)  Current Status</vt:lpstr>
      <vt:lpstr>Settlement System Upgrade (PR10052_01)  Development 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Budzenski, Ginger</cp:lastModifiedBy>
  <cp:revision>129</cp:revision>
  <cp:lastPrinted>2013-01-30T23:16:36Z</cp:lastPrinted>
  <dcterms:created xsi:type="dcterms:W3CDTF">2010-04-12T23:12:02Z</dcterms:created>
  <dcterms:modified xsi:type="dcterms:W3CDTF">2014-05-12T20:42:47Z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