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9"/>
  </p:notesMasterIdLst>
  <p:handoutMasterIdLst>
    <p:handoutMasterId r:id="rId10"/>
  </p:handoutMasterIdLst>
  <p:sldIdLst>
    <p:sldId id="395" r:id="rId6"/>
    <p:sldId id="405" r:id="rId7"/>
    <p:sldId id="406" r:id="rId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73"/>
    <a:srgbClr val="005386"/>
    <a:srgbClr val="00385E"/>
    <a:srgbClr val="55BAB7"/>
    <a:srgbClr val="C4E3E1"/>
    <a:srgbClr val="C0D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 varScale="1">
        <p:scale>
          <a:sx n="108" d="100"/>
          <a:sy n="108" d="100"/>
        </p:scale>
        <p:origin x="108" y="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81" d="100"/>
          <a:sy n="81" d="100"/>
        </p:scale>
        <p:origin x="-2046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6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429000" y="6511925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000" b="1" cap="all" dirty="0"/>
          </a:p>
        </p:txBody>
      </p:sp>
    </p:spTree>
    <p:extLst>
      <p:ext uri="{BB962C8B-B14F-4D97-AF65-F5344CB8AC3E}">
        <p14:creationId xmlns:p14="http://schemas.microsoft.com/office/powerpoint/2010/main" val="2863849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10/23/2013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110308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  <p:sldLayoutId id="2147493497" r:id="rId8"/>
    <p:sldLayoutId id="2147493498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66926-D824-4DA7-81D0-FFA84EA46C11}" type="datetime1">
              <a:rPr lang="en-US" smtClean="0"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ubtitle 2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343650" cy="1905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John Dumas</a:t>
            </a:r>
          </a:p>
          <a:p>
            <a:pPr eaLnBrk="1" hangingPunct="1"/>
            <a:r>
              <a:rPr lang="en-US" sz="1800" dirty="0" smtClean="0"/>
              <a:t>Director of Wholesale Market Operations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WMS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May 7</a:t>
            </a:r>
            <a:r>
              <a:rPr lang="en-US" sz="1800" dirty="0" smtClean="0"/>
              <a:t>, </a:t>
            </a:r>
            <a:r>
              <a:rPr lang="en-US" sz="1800" dirty="0" smtClean="0"/>
              <a:t>2014</a:t>
            </a:r>
          </a:p>
        </p:txBody>
      </p:sp>
      <p:sp>
        <p:nvSpPr>
          <p:cNvPr id="5123" name="Title 1"/>
          <p:cNvSpPr>
            <a:spLocks noGrp="1"/>
          </p:cNvSpPr>
          <p:nvPr>
            <p:ph type="ctrTitle"/>
          </p:nvPr>
        </p:nvSpPr>
        <p:spPr>
          <a:xfrm>
            <a:off x="2286000" y="1447800"/>
            <a:ext cx="6477000" cy="175260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NPRR 591 and 598 </a:t>
            </a:r>
            <a:r>
              <a:rPr lang="en-US" b="1" dirty="0" smtClean="0"/>
              <a:t>Impact </a:t>
            </a:r>
            <a:r>
              <a:rPr lang="en-US" b="1" dirty="0"/>
              <a:t>on 1/6/2014 </a:t>
            </a:r>
            <a:r>
              <a:rPr lang="en-US" b="1" dirty="0" smtClean="0"/>
              <a:t>System </a:t>
            </a:r>
            <a:r>
              <a:rPr lang="en-US" b="1" dirty="0"/>
              <a:t>Lambda and PNM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35349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65774"/>
            <a:ext cx="7886700" cy="535781"/>
          </a:xfrm>
        </p:spPr>
        <p:txBody>
          <a:bodyPr/>
          <a:lstStyle/>
          <a:p>
            <a:r>
              <a:rPr lang="en-US" dirty="0" smtClean="0"/>
              <a:t>System Lambda and ORDC Impact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137" y="781235"/>
            <a:ext cx="6856477" cy="496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94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53" y="4740"/>
            <a:ext cx="7886700" cy="611981"/>
          </a:xfrm>
        </p:spPr>
        <p:txBody>
          <a:bodyPr/>
          <a:lstStyle/>
          <a:p>
            <a:r>
              <a:rPr lang="en-US" dirty="0" smtClean="0"/>
              <a:t>Peaker Net Margin Impact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53" y="875499"/>
            <a:ext cx="6039354" cy="4140384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636229"/>
              </p:ext>
            </p:extLst>
          </p:nvPr>
        </p:nvGraphicFramePr>
        <p:xfrm>
          <a:off x="6549887" y="2240675"/>
          <a:ext cx="1982276" cy="3263516"/>
        </p:xfrm>
        <a:graphic>
          <a:graphicData uri="http://schemas.openxmlformats.org/drawingml/2006/table">
            <a:tbl>
              <a:tblPr/>
              <a:tblGrid>
                <a:gridCol w="386393"/>
                <a:gridCol w="452804"/>
                <a:gridCol w="555440"/>
                <a:gridCol w="587639"/>
              </a:tblGrid>
              <a:tr h="2417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 of Day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 PNM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Initial ORDC PNM Adder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ORDC PNM Adder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13.89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168.91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4,242.34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76.33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295.92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2,040.68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972.00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2,138.22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516.35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596.00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1,819.85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558.30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427.11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1,026.95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130.73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15.04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36.34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54.73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11.42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3.17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39.17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75.31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65.33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34.65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71"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7,977.67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2,090.46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5,321.51</a:t>
                      </a:r>
                    </a:p>
                  </a:txBody>
                  <a:tcPr marL="6044" marR="6044" marT="60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c34af464-7aa1-4edd-9be4-83dffc1cb926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9648</TotalTime>
  <Words>144</Words>
  <Application>Microsoft Office PowerPoint</Application>
  <PresentationFormat>On-screen Show (4:3)</PresentationFormat>
  <Paragraphs>111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Black</vt:lpstr>
      <vt:lpstr>Calibri</vt:lpstr>
      <vt:lpstr>Office Theme</vt:lpstr>
      <vt:lpstr>Custom Design</vt:lpstr>
      <vt:lpstr>NPRR 591 and 598 Impact on 1/6/2014 System Lambda and PNM</vt:lpstr>
      <vt:lpstr>System Lambda and ORDC Impact</vt:lpstr>
      <vt:lpstr>Peaker Net Margin Impact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Hanson, Kevin</cp:lastModifiedBy>
  <cp:revision>283</cp:revision>
  <cp:lastPrinted>2013-09-06T15:28:51Z</cp:lastPrinted>
  <dcterms:created xsi:type="dcterms:W3CDTF">2010-04-12T23:12:02Z</dcterms:created>
  <dcterms:modified xsi:type="dcterms:W3CDTF">2014-05-06T20:57:42Z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