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F4637-70F6-438D-A775-698601F711BD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1E070-31D7-410D-9A52-BAB8748FDE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09" indent="-28573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937" indent="-228587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112" indent="-228587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87" indent="-228587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461" indent="-2285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635" indent="-2285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810" indent="-2285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985" indent="-2285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0276C5-9F12-40B4-A804-2B5B4F99CC79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421" y="4344025"/>
            <a:ext cx="5485158" cy="4112926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7441" indent="-227441">
              <a:spcBef>
                <a:spcPct val="0"/>
              </a:spcBef>
              <a:buFontTx/>
              <a:buAutoNum type="arabicPeriod"/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1E070-31D7-410D-9A52-BAB8748FDEE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58106-6FFF-41F2-BC63-616BEED1CF70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07C80-15E9-4338-A8F3-7FCFF2ED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docid=cJShBBiZFsbezM&amp;tbnid=HhgcWFgkF5FM9M:&amp;ved=0CAUQjRw&amp;url=http://commons.wikimedia.org/wiki/File:Green_Light_Icon.svg&amp;ei=_3DyUt65B4K52AWb5YHwAw&amp;bvm=bv.60799247,d.aWc&amp;psig=AFQjCNGjeopx9IMYYIp6PUcvUNfbU5MzSg&amp;ust=139170673990845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upload.wikimedia.org/wikipedia/commons/4/45/Yellow_Light_Icon.svg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DSWG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WMS-5/7/14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"/>
          <p:cNvSpPr>
            <a:spLocks noChangeArrowheads="1"/>
          </p:cNvSpPr>
          <p:nvPr/>
        </p:nvSpPr>
        <p:spPr bwMode="auto">
          <a:xfrm>
            <a:off x="0" y="1160463"/>
            <a:ext cx="9144000" cy="19367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68263" y="5529263"/>
            <a:ext cx="8712200" cy="115887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457200" y="6356350"/>
            <a:ext cx="2133600" cy="3651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7B14C1-A6C4-4908-A5E3-3289567A306E}" type="slidenum">
              <a:rPr lang="en-US" alt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1" cy="6864398"/>
        </p:xfrm>
        <a:graphic>
          <a:graphicData uri="http://schemas.openxmlformats.org/drawingml/2006/table">
            <a:tbl>
              <a:tblPr/>
              <a:tblGrid>
                <a:gridCol w="198715"/>
                <a:gridCol w="2247965"/>
                <a:gridCol w="2506320"/>
                <a:gridCol w="1219200"/>
                <a:gridCol w="990600"/>
                <a:gridCol w="1583770"/>
                <a:gridCol w="397431"/>
              </a:tblGrid>
              <a:tr h="216062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DSWG Goals for 2014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42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</a:txBody>
                  <a:tcPr marL="7006" marR="7006" marT="700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Goal Description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Deliverable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Scheduled Completion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 Champion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Contributors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7006" marR="7006" marT="7006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Loads in SCED version 2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NPRR including some of the following: DR QSE participation in SCED, Enabling dispatch of block loads in SCED, Permitting offers to sell load in SCED, addressing temporal constraints 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Colin Meehan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 Carter, Suzanne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Bertin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Justin Louis, David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DeTullio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Jess Totten, many others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  <a:endParaRPr lang="en-US" sz="3200" b="1" i="0" u="none" strike="noStrike" dirty="0">
                        <a:solidFill>
                          <a:srgbClr val="00B050"/>
                        </a:solidFill>
                        <a:effectLst/>
                        <a:latin typeface="Wingdings 2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6165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ORDC compensation for LRs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NPRRs to make LRs  that are SCED qualified to be eligible for ORDC payments when the LRs are available to supply real time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reserves (NPRR598)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 McCamant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Suzanne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Bertin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Justin Louis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77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Revisit ORDC charges and compensation for LRs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Recommendation or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NPRRs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address compensation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concerns (NPRR595, Off10/Off30)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11/15/2014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John Varnell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David Power, Frank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McCamant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4946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ORDC Training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and present Training for ORDC impacts to LRs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4/30/2014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Staff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46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SCED Training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and present Training for CLR participation in SCED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4/30/2014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Staff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4946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and Update the LR/ERS Participation Docs posted to the ERCOT Website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Update document as necessary to reflect current protocols.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 Carter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46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Price Responsive Load Study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Report on the findings for the price responsive load study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Jay Zarnikau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Carl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Raish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645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Demand Side integration in the FAST effort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Update DSWG on progress, meeting schedules and solicit needed feedback in a timely manner.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 Carter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Suzanne Bertin, Justin Louis, Thomas McAndrew, Colin Meehan, David DeTullio, Frank McCamant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77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other market DR deployments for lessons learned. 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PowerPoint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presentation and/or summary white paper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Suzanne Bertin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Justin Louis, David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DeTullio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Tim Carter, Nathan Mancha, David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Goza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5177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the Standard Contract Terms and Time Periods for ERS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Recommendations, and if appropriate draft NPRR language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3/15/2014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Suzanne Bertin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 Patterson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77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 Participation in Fast Response Regulation Service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Identify and document load applications and barriers to participation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 Carter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David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DeTullio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Enbala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Suzi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McClellan, Frank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McCamant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5177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006" marR="7006" marT="70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Demand Response and Energy Efficiency in CDR and Sara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 discussion and recommend changes as necessary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12/31/2014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Cyrus Reed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Jay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Zarnikau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06" marR="7006" marT="70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2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 2"/>
                        </a:rPr>
                        <a:t> </a:t>
                      </a:r>
                    </a:p>
                  </a:txBody>
                  <a:tcPr marL="7006" marR="7006" marT="700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464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598488"/>
            <a:ext cx="23971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5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3276600"/>
            <a:ext cx="2397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6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3810000"/>
            <a:ext cx="2397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7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4419600"/>
            <a:ext cx="2397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8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4953000"/>
            <a:ext cx="2397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9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5989638"/>
            <a:ext cx="2397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70" name="Picture 6" descr="https://encrypted-tbn0.gstatic.com/images?q=tbn:ANd9GcRBSQCda0F36sOIDvqhpxDv1Ia1drtAavnJFCageNmuKNoq38u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8088" y="6448425"/>
            <a:ext cx="2397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71" name="Rectangle 3"/>
          <p:cNvSpPr>
            <a:spLocks noChangeArrowheads="1"/>
          </p:cNvSpPr>
          <p:nvPr/>
        </p:nvSpPr>
        <p:spPr bwMode="auto">
          <a:xfrm>
            <a:off x="8669338" y="2079625"/>
            <a:ext cx="506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B050"/>
                </a:solidFill>
                <a:latin typeface="Wingdings 2" pitchFamily="18" charset="2"/>
              </a:rPr>
              <a:t>R</a:t>
            </a:r>
            <a:endParaRPr lang="en-US" altLang="en-US" sz="2800"/>
          </a:p>
        </p:txBody>
      </p:sp>
      <p:sp>
        <p:nvSpPr>
          <p:cNvPr id="15472" name="Rectangle 19"/>
          <p:cNvSpPr>
            <a:spLocks noChangeArrowheads="1"/>
          </p:cNvSpPr>
          <p:nvPr/>
        </p:nvSpPr>
        <p:spPr bwMode="auto">
          <a:xfrm>
            <a:off x="8669338" y="2605088"/>
            <a:ext cx="5064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B050"/>
                </a:solidFill>
                <a:latin typeface="Wingdings 2" pitchFamily="18" charset="2"/>
              </a:rPr>
              <a:t>R</a:t>
            </a:r>
            <a:endParaRPr lang="en-US" altLang="en-US" sz="2800"/>
          </a:p>
        </p:txBody>
      </p:sp>
      <p:sp>
        <p:nvSpPr>
          <p:cNvPr id="15473" name="Rectangle 20"/>
          <p:cNvSpPr>
            <a:spLocks noChangeArrowheads="1"/>
          </p:cNvSpPr>
          <p:nvPr/>
        </p:nvSpPr>
        <p:spPr bwMode="auto">
          <a:xfrm>
            <a:off x="8669338" y="5267325"/>
            <a:ext cx="506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B050"/>
                </a:solidFill>
                <a:latin typeface="Wingdings 2" pitchFamily="18" charset="2"/>
              </a:rPr>
              <a:t>R</a:t>
            </a:r>
            <a:endParaRPr lang="en-US" altLang="en-US" sz="2800"/>
          </a:p>
        </p:txBody>
      </p:sp>
      <p:pic>
        <p:nvPicPr>
          <p:cNvPr id="15474" name="Picture 8" descr="File:Yellow Light Icon.sv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87381">
            <a:off x="8788400" y="1682750"/>
            <a:ext cx="2619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75" name="Rectangle 3"/>
          <p:cNvSpPr>
            <a:spLocks noChangeArrowheads="1"/>
          </p:cNvSpPr>
          <p:nvPr/>
        </p:nvSpPr>
        <p:spPr bwMode="auto">
          <a:xfrm>
            <a:off x="8637588" y="995363"/>
            <a:ext cx="506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B050"/>
                </a:solidFill>
                <a:latin typeface="Wingdings 2" pitchFamily="18" charset="2"/>
              </a:rPr>
              <a:t>R</a:t>
            </a: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DSWG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Loads in SCED</a:t>
            </a:r>
          </a:p>
          <a:p>
            <a:pPr lvl="1"/>
            <a:r>
              <a:rPr lang="en-US" dirty="0" smtClean="0"/>
              <a:t>Completed training session on Loads in SCED version 1.0 at 4/23 DSWG</a:t>
            </a:r>
          </a:p>
          <a:p>
            <a:pPr lvl="1"/>
            <a:r>
              <a:rPr lang="en-US" dirty="0" smtClean="0"/>
              <a:t>Loads in SCED 2.0 Subgroup continues to meet</a:t>
            </a:r>
          </a:p>
          <a:p>
            <a:r>
              <a:rPr lang="en-US" dirty="0" smtClean="0"/>
              <a:t>Load Resources in ORDC </a:t>
            </a:r>
          </a:p>
          <a:p>
            <a:r>
              <a:rPr lang="en-US" dirty="0" smtClean="0"/>
              <a:t>“Lessons Learned” project to review reliability deployments in other markets</a:t>
            </a:r>
          </a:p>
          <a:p>
            <a:r>
              <a:rPr lang="en-US" dirty="0" smtClean="0"/>
              <a:t>Clarifications to OBD concerning Aggregated Load Resources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4443</TotalTime>
  <Words>428</Words>
  <Application>Microsoft Office PowerPoint</Application>
  <PresentationFormat>On-screen Show (4:3)</PresentationFormat>
  <Paragraphs>106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DSWG Update</vt:lpstr>
      <vt:lpstr>Slide 2</vt:lpstr>
      <vt:lpstr>Current DSWG Activities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</dc:title>
  <dc:creator>sbertin</dc:creator>
  <cp:lastModifiedBy>sbertin</cp:lastModifiedBy>
  <cp:revision>31</cp:revision>
  <dcterms:created xsi:type="dcterms:W3CDTF">2014-04-25T19:53:47Z</dcterms:created>
  <dcterms:modified xsi:type="dcterms:W3CDTF">2014-04-30T15:10:42Z</dcterms:modified>
</cp:coreProperties>
</file>