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38" autoAdjust="0"/>
  </p:normalViewPr>
  <p:slideViewPr>
    <p:cSldViewPr snapToGrid="0" snapToObjects="1">
      <p:cViewPr>
        <p:scale>
          <a:sx n="145" d="100"/>
          <a:sy n="145" d="100"/>
        </p:scale>
        <p:origin x="-59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8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3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2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31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8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02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13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92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52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0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4CB44-72A2-7846-A430-9D24DAE912B2}" type="datetimeFigureOut">
              <a:rPr lang="en-US" smtClean="0"/>
              <a:t>4/21/14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3A830-CC28-9E48-9E48-A64A18D0B7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7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051503" cy="17526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Prepared for the </a:t>
            </a:r>
            <a:r>
              <a:rPr lang="en-US" sz="2000" dirty="0" smtClean="0"/>
              <a:t>April 24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TAC meeting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6865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SMOGRR014, Communications Regarding EPS Meter Repairs, and Related Notice Deadlines and </a:t>
            </a:r>
            <a:r>
              <a:rPr lang="en-US" sz="2800" dirty="0" smtClean="0"/>
              <a:t>Clarifications</a:t>
            </a:r>
            <a:endParaRPr lang="en-US" sz="2800" dirty="0"/>
          </a:p>
          <a:p>
            <a:pPr lvl="0"/>
            <a:r>
              <a:rPr lang="en-US" sz="2800" dirty="0"/>
              <a:t>VCMRR002, Verifiable Costs for Cancellation of RUC- Committed Resources </a:t>
            </a:r>
          </a:p>
          <a:p>
            <a:r>
              <a:rPr lang="en-US" sz="2800" dirty="0"/>
              <a:t>Other Binding Document, Requirements for Aggregate Load Resource Participation in the ERCOT </a:t>
            </a:r>
            <a:r>
              <a:rPr lang="en-US" sz="2800" dirty="0" smtClean="0"/>
              <a:t>Markets</a:t>
            </a:r>
          </a:p>
          <a:p>
            <a:pPr lvl="0" hangingPunct="0"/>
            <a:endParaRPr lang="en-US" sz="2800" dirty="0"/>
          </a:p>
          <a:p>
            <a:endParaRPr lang="en-US" sz="28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61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/>
              <a:t>CRR Activity </a:t>
            </a:r>
            <a:r>
              <a:rPr lang="en-US" dirty="0" smtClean="0"/>
              <a:t>Calendar- recommended approval with WMS clarifying edits </a:t>
            </a:r>
            <a:endParaRPr lang="en-US" dirty="0"/>
          </a:p>
          <a:p>
            <a:pPr lvl="0" hangingPunct="0"/>
            <a:r>
              <a:rPr lang="en-US" dirty="0"/>
              <a:t>DAM Collateral </a:t>
            </a:r>
            <a:r>
              <a:rPr lang="en-US" dirty="0" smtClean="0"/>
              <a:t>Requirements- recommended that the requirements remain unchanged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221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1486" y="0"/>
            <a:ext cx="8229600" cy="84958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TAC Assignment List Update</a:t>
            </a:r>
            <a:endParaRPr lang="en-US" sz="3600" dirty="0"/>
          </a:p>
        </p:txBody>
      </p:sp>
      <p:graphicFrame>
        <p:nvGraphicFramePr>
          <p:cNvPr id="31" name="Content Placeholder 3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718241"/>
              </p:ext>
            </p:extLst>
          </p:nvPr>
        </p:nvGraphicFramePr>
        <p:xfrm>
          <a:off x="804709" y="849586"/>
          <a:ext cx="6492648" cy="3772147"/>
        </p:xfrm>
        <a:graphic>
          <a:graphicData uri="http://schemas.openxmlformats.org/drawingml/2006/table">
            <a:tbl>
              <a:tblPr/>
              <a:tblGrid>
                <a:gridCol w="745710"/>
                <a:gridCol w="2873469"/>
                <a:gridCol w="2873469"/>
              </a:tblGrid>
              <a:tr h="41759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WMS Assignments From The TAC</a:t>
                      </a:r>
                    </a:p>
                  </a:txBody>
                  <a:tcPr marL="9943" marR="9943" marT="99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311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 </a:t>
                      </a:r>
                    </a:p>
                  </a:txBody>
                  <a:tcPr marL="9943" marR="9943" marT="99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Assignment</a:t>
                      </a:r>
                    </a:p>
                  </a:txBody>
                  <a:tcPr marL="9943" marR="9943" marT="99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Status</a:t>
                      </a:r>
                    </a:p>
                  </a:txBody>
                  <a:tcPr marL="9943" marR="9943" marT="99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8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7/9/12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Consider long-term  solution for credit requirements in light of revisions to System Wide Offer Cap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 ongoing at the Market Credit Working Group.  One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 has taken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a draft NPRR that would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revise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calculated credit exposure to reflect some degree of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seasonality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 a forward bias, thereby beginning to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increase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prior to summer months.  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9/5/13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Develop market rules regarding construction of CRR models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CMWG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is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ongoing; 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revisions to the guides and/or 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protocols 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have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not been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formally proposed.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9/5/13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steps ERCOT utilizes in the CDR load forecasts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GATF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 reviewing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potential for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double counting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Price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Responsive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Demand in the CDR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 Was discussed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at their last meeting (4/11) and waiting for update.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2/27/14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Operating Procedure that ERCOT uses to determine when they need RUC (specifically RUC for bad weather) 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QMWG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ongoing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2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2/27/14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Related to NPRR582, Refinements to Testing ERS – address testing requirements for all Resources.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QMWG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ongoing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2/27/14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Related to NPRR598, Clarify Inputs to PRC and ORDC – address additional ORDC enhancements including addressing bandwidth oscillations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QMWG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ongoing</a:t>
                      </a: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4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3/27/14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Review SASM liquidity issue-high prices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clearing in the SASM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assigned to the QMWG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943" marR="9943" marT="99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2539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331</Words>
  <Application>Microsoft Macintosh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Wholesale Market Subcommittee</vt:lpstr>
      <vt:lpstr>Voting Items</vt:lpstr>
      <vt:lpstr>Voting Items</vt:lpstr>
      <vt:lpstr>TAC Assignment List Update</vt:lpstr>
    </vt:vector>
  </TitlesOfParts>
  <Company>Dean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Wholesale Market Subcommittee</dc:title>
  <dc:creator>Systems Administrator</dc:creator>
  <cp:lastModifiedBy>Systems Administrator</cp:lastModifiedBy>
  <cp:revision>41</cp:revision>
  <cp:lastPrinted>2014-03-25T15:14:24Z</cp:lastPrinted>
  <dcterms:created xsi:type="dcterms:W3CDTF">2014-03-24T20:43:11Z</dcterms:created>
  <dcterms:modified xsi:type="dcterms:W3CDTF">2014-04-21T23:57:42Z</dcterms:modified>
</cp:coreProperties>
</file>