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1" r:id="rId7"/>
    <p:sldId id="262" r:id="rId8"/>
    <p:sldId id="278" r:id="rId9"/>
    <p:sldId id="279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pPr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5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Item XXX</a:t>
            </a:r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863135"/>
            <a:chOff x="787400" y="1852613"/>
            <a:chExt cx="7543800" cy="2863135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Item 4: PRS Report </a:t>
              </a:r>
            </a:p>
            <a:p>
              <a:endParaRPr lang="en-US" b="1" dirty="0" smtClean="0"/>
            </a:p>
            <a:p>
              <a:r>
                <a:rPr lang="en-US" sz="2000" dirty="0" smtClean="0"/>
                <a:t>John </a:t>
              </a:r>
              <a:r>
                <a:rPr lang="en-US" sz="2000" dirty="0" err="1" smtClean="0"/>
                <a:t>Varnell</a:t>
              </a:r>
              <a:endParaRPr lang="en-US" sz="2000" dirty="0"/>
            </a:p>
            <a:p>
              <a:r>
                <a:rPr lang="en-US" sz="2000" dirty="0" smtClean="0"/>
                <a:t>2014 PRS Chair</a:t>
              </a:r>
              <a:endParaRPr lang="en-US" sz="2000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Technical Advisory Committee (TAC) Meeting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April 24,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5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dirty="0"/>
              <a:t>Revision Requests Recommended for Approval by </a:t>
            </a:r>
            <a:r>
              <a:rPr lang="en-US" sz="1700" dirty="0" smtClean="0"/>
              <a:t>PRS </a:t>
            </a:r>
            <a:r>
              <a:rPr lang="en-US" sz="1700" dirty="0"/>
              <a:t>– Unopposed (Vote</a:t>
            </a:r>
            <a:r>
              <a:rPr lang="en-US" sz="1700" dirty="0" smtClean="0"/>
              <a:t>):</a:t>
            </a:r>
            <a:endParaRPr lang="en-US" sz="1700" b="1" dirty="0" smtClean="0"/>
          </a:p>
          <a:p>
            <a:pPr lvl="0" hangingPunct="0"/>
            <a:r>
              <a:rPr lang="en-US" sz="1700" dirty="0" smtClean="0"/>
              <a:t>NPRR597</a:t>
            </a:r>
            <a:r>
              <a:rPr lang="en-US" sz="1700" dirty="0"/>
              <a:t>, Utilize Initial Estimated Liability (IEL) Only During Initial Market Activity</a:t>
            </a:r>
          </a:p>
          <a:p>
            <a:pPr lvl="0" hangingPunct="0"/>
            <a:r>
              <a:rPr lang="en-US" sz="1700" dirty="0"/>
              <a:t>NPRR599, Removal of FGR-Specific Settlement Language*</a:t>
            </a:r>
          </a:p>
          <a:p>
            <a:pPr lvl="0" hangingPunct="0"/>
            <a:r>
              <a:rPr lang="en-US" sz="1700" dirty="0"/>
              <a:t>NPRR600, Removal of Outdated Language to Scheduling and Operations of BLT Section*</a:t>
            </a:r>
          </a:p>
          <a:p>
            <a:pPr lvl="0" hangingPunct="0"/>
            <a:r>
              <a:rPr lang="en-US" sz="1700" dirty="0"/>
              <a:t>NPRR601, Inclusion of Incremental Exposure in Mass Transitions to Counter-Parties that are Registered as QSEs and LSEs and Provide POLR Service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1700" dirty="0" smtClean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dirty="0" smtClean="0"/>
              <a:t>Revision </a:t>
            </a:r>
            <a:r>
              <a:rPr lang="en-US" sz="1700" dirty="0"/>
              <a:t>Requests Recommended for Approval by </a:t>
            </a:r>
            <a:r>
              <a:rPr lang="en-US" sz="1700" dirty="0" smtClean="0"/>
              <a:t>PRS </a:t>
            </a:r>
            <a:r>
              <a:rPr lang="en-US" sz="1700" dirty="0"/>
              <a:t>– With Opposing Votes (Vote</a:t>
            </a:r>
            <a:r>
              <a:rPr lang="en-US" sz="1700" dirty="0" smtClean="0"/>
              <a:t>):</a:t>
            </a:r>
            <a:endParaRPr lang="en-US" sz="1700" b="1" dirty="0" smtClean="0"/>
          </a:p>
          <a:p>
            <a:pPr hangingPunct="0"/>
            <a:r>
              <a:rPr lang="en-US" sz="1700" dirty="0"/>
              <a:t>NPRR588, Clarifications for PV Generation </a:t>
            </a:r>
            <a:r>
              <a:rPr lang="en-US" sz="1700" dirty="0" smtClean="0"/>
              <a:t>Resources</a:t>
            </a:r>
            <a:r>
              <a:rPr lang="en-US" sz="1700" cap="small" dirty="0" smtClean="0"/>
              <a:t>*</a:t>
            </a:r>
            <a:endParaRPr lang="en-US" sz="1700" dirty="0"/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700" dirty="0"/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700" dirty="0" smtClean="0"/>
              <a:t>Notice of Revision Requests Withdrawn:</a:t>
            </a:r>
          </a:p>
          <a:p>
            <a:pPr>
              <a:spcBef>
                <a:spcPts val="0"/>
              </a:spcBef>
              <a:defRPr/>
            </a:pPr>
            <a:r>
              <a:rPr lang="en-US" sz="1700" dirty="0"/>
              <a:t>NPRR585, Clarification of Administrative Pricing Requirements for Self-Committed Combined Cycle Combustion Turbines on a Resource Committed by RUC </a:t>
            </a:r>
            <a:endParaRPr lang="en-US" sz="16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600" dirty="0" smtClean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600" i="1" dirty="0" smtClean="0"/>
              <a:t>(* denotes no impact)</a:t>
            </a:r>
            <a:endParaRPr lang="en-US" sz="1600" i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PRS </a:t>
            </a:r>
            <a:r>
              <a:rPr lang="en-US" dirty="0"/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820346"/>
              <a:ext cx="6553200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US" sz="2800" dirty="0"/>
                <a:t>Revision Requests Recommended </a:t>
              </a:r>
            </a:p>
            <a:p>
              <a:pPr algn="ctr" eaLnBrk="0" hangingPunct="0"/>
              <a:r>
                <a:rPr lang="en-US" sz="2800" dirty="0"/>
                <a:t>for Approval by </a:t>
              </a:r>
              <a:r>
                <a:rPr lang="en-US" sz="2800" dirty="0" smtClean="0"/>
                <a:t>PRS</a:t>
              </a:r>
            </a:p>
            <a:p>
              <a:pPr algn="ctr"/>
              <a:r>
                <a:rPr lang="en-US" dirty="0" smtClean="0"/>
                <a:t>(with Opposing Votes)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233909"/>
            <a:ext cx="8444685" cy="461665"/>
          </a:xfrm>
        </p:spPr>
        <p:txBody>
          <a:bodyPr/>
          <a:lstStyle/>
          <a:p>
            <a:r>
              <a:rPr lang="en-US" sz="2200" dirty="0" smtClean="0"/>
              <a:t>NPRR588, </a:t>
            </a:r>
            <a:r>
              <a:rPr lang="en-US" sz="2000" dirty="0"/>
              <a:t>Clarifications for PV Generation Resources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671462"/>
              </p:ext>
            </p:extLst>
          </p:nvPr>
        </p:nvGraphicFramePr>
        <p:xfrm>
          <a:off x="403749" y="714499"/>
          <a:ext cx="8273526" cy="5600577"/>
        </p:xfrm>
        <a:graphic>
          <a:graphicData uri="http://schemas.openxmlformats.org/drawingml/2006/table">
            <a:tbl>
              <a:tblPr firstRow="1" firstCol="1" lastRow="1" lastCol="1" bandRow="1">
                <a:tableStyleId>{22838BEF-8BB2-4498-84A7-C5851F593DF1}</a:tableStyleId>
              </a:tblPr>
              <a:tblGrid>
                <a:gridCol w="1758426"/>
                <a:gridCol w="6515100"/>
              </a:tblGrid>
              <a:tr h="6080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Purpose</a:t>
                      </a:r>
                    </a:p>
                    <a:p>
                      <a:r>
                        <a:rPr lang="en-US" sz="1600" b="0" dirty="0" smtClean="0"/>
                        <a:t>(ETWG)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NPRR creates a definition of PVGR and clarifies the treatment of such Resources within these Protocols.</a:t>
                      </a:r>
                      <a:endParaRPr lang="en-US" sz="16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19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PRS</a:t>
                      </a:r>
                      <a:r>
                        <a:rPr lang="en-US" sz="1600" baseline="0" dirty="0" smtClean="0"/>
                        <a:t> Vote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2/13/14, PRS voted to recommend approval of NPRR588 as amended by the 2/6/14 WMS comments.  There was one abstention from the Consumer Market Segment.</a:t>
                      </a: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4/10/14, PRS voted to endorse and forward the 3/18/14 PRS Report and Impact Analysis for NPRR588 to TAC with a recommended priority of 2014 and rank of 1130. There was one opposing vote from the Independent Generator Market Segment and one abstention from the IPM Market Segment.</a:t>
                      </a:r>
                      <a:endParaRPr lang="en-US" sz="16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0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Effective Date/Priority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Upon system implementation.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89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ERCOT Impact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$80k - $120k; impacts to REG, Enterprise Integration (EI), MMS, S&amp;B, Enterprise Information Services (EIS), EMS, Common Information Model (CIM), and Market Information System (MIS); 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Business Case</a:t>
                      </a:r>
                      <a:r>
                        <a:rPr lang="en-US" sz="1600" baseline="0" dirty="0" smtClean="0"/>
                        <a:t> Highlights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Defines treatment of PVGRs in Protocols since they are 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operationally and economically distinct from other Resources, and therefore they require their own various caps and floors for market participation;</a:t>
                      </a:r>
                      <a:r>
                        <a:rPr lang="en-US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 1.6 GW of PVGRs are presently at various stages within the interconnection queue.</a:t>
                      </a:r>
                      <a:endParaRPr lang="en-US" sz="1600" b="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31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663" y="714500"/>
            <a:ext cx="8492601" cy="5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sz="1800" dirty="0" smtClean="0"/>
              <a:t>Business Case Process Improvement Update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 smtClean="0"/>
          </a:p>
          <a:p>
            <a:pPr lvl="1">
              <a:spcBef>
                <a:spcPts val="0"/>
              </a:spcBef>
              <a:defRPr/>
            </a:pPr>
            <a:r>
              <a:rPr lang="en-US" sz="1800" dirty="0" smtClean="0"/>
              <a:t>On 4/10/14, PRS discussed the TAC assignment to better assess the cost/benefit of Revision Requests.  </a:t>
            </a:r>
          </a:p>
          <a:p>
            <a:pPr lvl="2">
              <a:spcBef>
                <a:spcPts val="0"/>
              </a:spcBef>
              <a:defRPr/>
            </a:pPr>
            <a:r>
              <a:rPr lang="en-US" dirty="0" smtClean="0"/>
              <a:t>PRS will scrutinize Business Cases for Revision Requests having a cost impact, particularly those crossing the $100k threshold and/or those benefiting a limited number of Market Segments.</a:t>
            </a:r>
          </a:p>
          <a:p>
            <a:pPr lvl="2">
              <a:spcBef>
                <a:spcPts val="0"/>
              </a:spcBef>
              <a:defRPr/>
            </a:pPr>
            <a:r>
              <a:rPr lang="en-US" dirty="0" smtClean="0"/>
              <a:t>It is the responsibility of the submitter or those supporting the Revision Request to develop a more robust Business Case to justify the cost/benefit of the </a:t>
            </a:r>
            <a:r>
              <a:rPr lang="en-US" smtClean="0"/>
              <a:t>Revision Request.  </a:t>
            </a:r>
            <a:endParaRPr lang="en-US" dirty="0" smtClean="0"/>
          </a:p>
          <a:p>
            <a:pPr lvl="1">
              <a:spcBef>
                <a:spcPts val="0"/>
              </a:spcBef>
              <a:defRPr/>
            </a:pPr>
            <a:endParaRPr lang="en-US" sz="1600" dirty="0" smtClean="0"/>
          </a:p>
          <a:p>
            <a:pPr>
              <a:spcBef>
                <a:spcPts val="0"/>
              </a:spcBef>
              <a:defRPr/>
            </a:pPr>
            <a:endParaRPr lang="en-US" sz="1600" dirty="0" smtClean="0"/>
          </a:p>
          <a:p>
            <a:pPr>
              <a:spcBef>
                <a:spcPts val="0"/>
              </a:spcBef>
              <a:defRPr/>
            </a:pPr>
            <a:endParaRPr lang="en-US" sz="16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Additional PRS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9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6562</TotalTime>
  <Words>454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Summary of PRS Update</vt:lpstr>
      <vt:lpstr>PowerPoint Presentation</vt:lpstr>
      <vt:lpstr>NPRR588, Clarifications for PV Generation Resources </vt:lpstr>
      <vt:lpstr>Additional PRS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A. Boren</cp:lastModifiedBy>
  <cp:revision>197</cp:revision>
  <cp:lastPrinted>2013-01-30T23:16:36Z</cp:lastPrinted>
  <dcterms:created xsi:type="dcterms:W3CDTF">2010-04-12T23:12:02Z</dcterms:created>
  <dcterms:modified xsi:type="dcterms:W3CDTF">2014-04-21T14:36:54Z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