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7" r:id="rId5"/>
  </p:sldMasterIdLst>
  <p:notesMasterIdLst>
    <p:notesMasterId r:id="rId11"/>
  </p:notesMasterIdLst>
  <p:handoutMasterIdLst>
    <p:handoutMasterId r:id="rId12"/>
  </p:handoutMasterIdLst>
  <p:sldIdLst>
    <p:sldId id="260" r:id="rId6"/>
    <p:sldId id="261" r:id="rId7"/>
    <p:sldId id="262" r:id="rId8"/>
    <p:sldId id="278" r:id="rId9"/>
    <p:sldId id="279" r:id="rId10"/>
  </p:sldIdLst>
  <p:sldSz cx="9144000" cy="6858000" type="screen4x3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71" autoAdjust="0"/>
    <p:restoredTop sz="94595" autoAdjust="0"/>
  </p:normalViewPr>
  <p:slideViewPr>
    <p:cSldViewPr snapToGrid="0" snapToObjects="1">
      <p:cViewPr>
        <p:scale>
          <a:sx n="100" d="100"/>
          <a:sy n="100" d="100"/>
        </p:scale>
        <p:origin x="-318" y="-162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 showGuides="1">
      <p:cViewPr varScale="1">
        <p:scale>
          <a:sx n="78" d="100"/>
          <a:sy n="78" d="100"/>
        </p:scale>
        <p:origin x="-2034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9DE495-51AC-4723-A7B4-B1B58AAC8C5A}" type="datetimeFigureOut">
              <a:rPr lang="en-US" smtClean="0"/>
              <a:pPr/>
              <a:t>4/21/2014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0D1E90-E9C6-42A2-8EB7-24DAC221AC2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7879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DF52B9-7E6C-4146-83FC-76B5AB271E46}" type="datetimeFigureOut">
              <a:rPr lang="en-US" smtClean="0"/>
              <a:pPr/>
              <a:t>4/21/2014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1B3D22-F502-4A52-A06E-717BD3D70E2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213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B3D22-F502-4A52-A06E-717BD3D70E2C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6587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135519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62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3" name="Title Placeholder 1"/>
          <p:cNvSpPr>
            <a:spLocks noGrp="1"/>
          </p:cNvSpPr>
          <p:nvPr>
            <p:ph type="title"/>
          </p:nvPr>
        </p:nvSpPr>
        <p:spPr>
          <a:xfrm>
            <a:off x="371475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9664" y="9255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664" y="1565275"/>
            <a:ext cx="4040188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9255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65275"/>
            <a:ext cx="4041775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5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1474"/>
            <a:ext cx="3008313" cy="892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371474"/>
            <a:ext cx="5111750" cy="558323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6365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33480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0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5" Type="http://schemas.openxmlformats.org/officeDocument/2006/relationships/image" Target="../media/image1.png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-47625" y="0"/>
            <a:ext cx="923925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pic>
        <p:nvPicPr>
          <p:cNvPr id="13" name="Picture 12"/>
          <p:cNvPicPr>
            <a:picLocks/>
          </p:cNvPicPr>
          <p:nvPr userDrawn="1"/>
        </p:nvPicPr>
        <p:blipFill rotWithShape="1"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8" name="TextBox 7"/>
          <p:cNvSpPr txBox="1"/>
          <p:nvPr userDrawn="1"/>
        </p:nvSpPr>
        <p:spPr>
          <a:xfrm>
            <a:off x="1085849" y="6010274"/>
            <a:ext cx="6867526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50" b="1" dirty="0" smtClean="0"/>
              <a:t>Item XXX</a:t>
            </a:r>
            <a:endParaRPr lang="en-US" sz="1050" b="1" dirty="0"/>
          </a:p>
          <a:p>
            <a:pPr algn="l"/>
            <a:r>
              <a:rPr lang="en-US" sz="1050" dirty="0" smtClean="0"/>
              <a:t>ERCOT</a:t>
            </a:r>
            <a:r>
              <a:rPr lang="en-US" sz="1050" baseline="0" dirty="0" smtClean="0"/>
              <a:t> Public</a:t>
            </a:r>
            <a:endParaRPr lang="en-US" sz="1050" dirty="0"/>
          </a:p>
        </p:txBody>
      </p: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7" r:id="rId1"/>
    <p:sldLayoutId id="2147493458" r:id="rId2"/>
    <p:sldLayoutId id="2147493459" r:id="rId3"/>
    <p:sldLayoutId id="2147493460" r:id="rId4"/>
    <p:sldLayoutId id="2147493461" r:id="rId5"/>
    <p:sldLayoutId id="2147493462" r:id="rId6"/>
    <p:sldLayoutId id="2147493463" r:id="rId7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453"/>
            <a:ext cx="9144000" cy="721695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  <p:sldLayoutId id="2147493475" r:id="rId2"/>
    <p:sldLayoutId id="2147493476" r:id="rId3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787400" y="2804577"/>
            <a:ext cx="7543800" cy="2863135"/>
            <a:chOff x="787400" y="1852613"/>
            <a:chExt cx="7543800" cy="2863135"/>
          </a:xfrm>
        </p:grpSpPr>
        <p:sp>
          <p:nvSpPr>
            <p:cNvPr id="10" name="TextBox 9"/>
            <p:cNvSpPr txBox="1"/>
            <p:nvPr/>
          </p:nvSpPr>
          <p:spPr>
            <a:xfrm>
              <a:off x="787400" y="2130425"/>
              <a:ext cx="7543800" cy="25853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200" b="1" dirty="0" smtClean="0"/>
                <a:t>Item 4: PRS Report </a:t>
              </a:r>
            </a:p>
            <a:p>
              <a:endParaRPr lang="en-US" b="1" dirty="0" smtClean="0"/>
            </a:p>
            <a:p>
              <a:r>
                <a:rPr lang="en-US" sz="2000" dirty="0" smtClean="0"/>
                <a:t>John </a:t>
              </a:r>
              <a:r>
                <a:rPr lang="en-US" sz="2000" dirty="0" err="1" smtClean="0"/>
                <a:t>Varnell</a:t>
              </a:r>
              <a:endParaRPr lang="en-US" sz="2000" dirty="0"/>
            </a:p>
            <a:p>
              <a:r>
                <a:rPr lang="en-US" sz="2000" dirty="0" smtClean="0"/>
                <a:t>2014 PRS Chair</a:t>
              </a:r>
              <a:endParaRPr lang="en-US" sz="2000" dirty="0"/>
            </a:p>
            <a:p>
              <a:r>
                <a:rPr lang="en-US" dirty="0" smtClean="0"/>
                <a:t> </a:t>
              </a:r>
            </a:p>
            <a:p>
              <a:r>
                <a:rPr lang="en-US" dirty="0" smtClean="0"/>
                <a:t>Technical Advisory Committee (TAC) Meeting</a:t>
              </a:r>
            </a:p>
            <a:p>
              <a:r>
                <a:rPr lang="en-US" dirty="0" smtClean="0"/>
                <a:t>ERCOT Public</a:t>
              </a:r>
            </a:p>
            <a:p>
              <a:r>
                <a:rPr lang="en-US" dirty="0" smtClean="0"/>
                <a:t>April 24, 2014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70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69797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8492601" cy="5324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spcBef>
                <a:spcPts val="0"/>
              </a:spcBef>
              <a:buNone/>
              <a:defRPr/>
            </a:pPr>
            <a:r>
              <a:rPr lang="en-US" sz="1700" dirty="0"/>
              <a:t>Revision Requests Recommended for Approval by </a:t>
            </a:r>
            <a:r>
              <a:rPr lang="en-US" sz="1700" dirty="0" smtClean="0"/>
              <a:t>PRS </a:t>
            </a:r>
            <a:r>
              <a:rPr lang="en-US" sz="1700" dirty="0"/>
              <a:t>– Unopposed (Vote</a:t>
            </a:r>
            <a:r>
              <a:rPr lang="en-US" sz="1700" dirty="0" smtClean="0"/>
              <a:t>):</a:t>
            </a:r>
            <a:endParaRPr lang="en-US" sz="1700" b="1" dirty="0" smtClean="0"/>
          </a:p>
          <a:p>
            <a:pPr lvl="0" hangingPunct="0"/>
            <a:r>
              <a:rPr lang="en-US" sz="1700" dirty="0" smtClean="0"/>
              <a:t>NPRR597</a:t>
            </a:r>
            <a:r>
              <a:rPr lang="en-US" sz="1700" dirty="0"/>
              <a:t>, Utilize Initial Estimated Liability (IEL) Only During Initial Market Activity</a:t>
            </a:r>
          </a:p>
          <a:p>
            <a:pPr lvl="0" hangingPunct="0"/>
            <a:r>
              <a:rPr lang="en-US" sz="1700" dirty="0"/>
              <a:t>NPRR599, Removal of FGR-Specific Settlement Language*</a:t>
            </a:r>
          </a:p>
          <a:p>
            <a:pPr lvl="0" hangingPunct="0"/>
            <a:r>
              <a:rPr lang="en-US" sz="1700" dirty="0"/>
              <a:t>NPRR600, Removal of Outdated Language to Scheduling and Operations of BLT Section*</a:t>
            </a:r>
          </a:p>
          <a:p>
            <a:pPr lvl="0" hangingPunct="0"/>
            <a:r>
              <a:rPr lang="en-US" sz="1700" dirty="0"/>
              <a:t>NPRR601, Inclusion of Incremental Exposure in Mass Transitions to Counter-Parties that are Registered as QSEs and LSEs and Provide POLR Service</a:t>
            </a:r>
          </a:p>
          <a:p>
            <a:pPr marL="0" indent="0">
              <a:spcBef>
                <a:spcPts val="0"/>
              </a:spcBef>
              <a:buNone/>
              <a:defRPr/>
            </a:pPr>
            <a:endParaRPr lang="en-US" sz="1700" dirty="0" smtClean="0"/>
          </a:p>
          <a:p>
            <a:pPr marL="0" indent="0">
              <a:spcBef>
                <a:spcPts val="0"/>
              </a:spcBef>
              <a:buNone/>
              <a:defRPr/>
            </a:pPr>
            <a:r>
              <a:rPr lang="en-US" sz="1700" dirty="0" smtClean="0"/>
              <a:t>Revision </a:t>
            </a:r>
            <a:r>
              <a:rPr lang="en-US" sz="1700" dirty="0"/>
              <a:t>Requests Recommended for Approval by </a:t>
            </a:r>
            <a:r>
              <a:rPr lang="en-US" sz="1700" dirty="0" smtClean="0"/>
              <a:t>PRS </a:t>
            </a:r>
            <a:r>
              <a:rPr lang="en-US" sz="1700" dirty="0"/>
              <a:t>– With Opposing Votes (Vote</a:t>
            </a:r>
            <a:r>
              <a:rPr lang="en-US" sz="1700" dirty="0" smtClean="0"/>
              <a:t>):</a:t>
            </a:r>
            <a:endParaRPr lang="en-US" sz="1700" b="1" dirty="0" smtClean="0"/>
          </a:p>
          <a:p>
            <a:pPr hangingPunct="0"/>
            <a:r>
              <a:rPr lang="en-US" sz="1700" dirty="0"/>
              <a:t>NPRR588, Clarifications for PV Generation </a:t>
            </a:r>
            <a:r>
              <a:rPr lang="en-US" sz="1700" dirty="0" smtClean="0"/>
              <a:t>Resources</a:t>
            </a:r>
            <a:r>
              <a:rPr lang="en-US" sz="1700" cap="small" dirty="0" smtClean="0"/>
              <a:t>*</a:t>
            </a:r>
            <a:endParaRPr lang="en-US" sz="1700" dirty="0"/>
          </a:p>
          <a:p>
            <a:pPr marL="0" lvl="0" indent="0">
              <a:spcBef>
                <a:spcPts val="0"/>
              </a:spcBef>
              <a:buNone/>
              <a:defRPr/>
            </a:pPr>
            <a:endParaRPr lang="en-US" sz="1700" dirty="0"/>
          </a:p>
          <a:p>
            <a:pPr marL="0" lvl="0" indent="0">
              <a:spcBef>
                <a:spcPts val="0"/>
              </a:spcBef>
              <a:buNone/>
              <a:defRPr/>
            </a:pPr>
            <a:r>
              <a:rPr lang="en-US" sz="1700" dirty="0" smtClean="0"/>
              <a:t>Notice of Revision Requests Withdrawn:</a:t>
            </a:r>
          </a:p>
          <a:p>
            <a:pPr>
              <a:spcBef>
                <a:spcPts val="0"/>
              </a:spcBef>
              <a:defRPr/>
            </a:pPr>
            <a:r>
              <a:rPr lang="en-US" sz="1700" dirty="0"/>
              <a:t>NPRR585, Clarification of Administrative Pricing Requirements for Self-Committed Combined Cycle Combustion Turbines on a Resource Committed by RUC </a:t>
            </a:r>
            <a:endParaRPr lang="en-US" sz="1600" dirty="0" smtClean="0"/>
          </a:p>
          <a:p>
            <a:pPr marL="0" indent="0">
              <a:spcBef>
                <a:spcPts val="0"/>
              </a:spcBef>
              <a:buNone/>
              <a:defRPr/>
            </a:pPr>
            <a:endParaRPr lang="en-US" sz="1600" dirty="0" smtClean="0"/>
          </a:p>
          <a:p>
            <a:pPr marL="0" indent="0">
              <a:spcBef>
                <a:spcPts val="0"/>
              </a:spcBef>
              <a:buNone/>
              <a:defRPr/>
            </a:pPr>
            <a:r>
              <a:rPr lang="en-US" sz="1600" i="1" dirty="0" smtClean="0"/>
              <a:t>(* denotes no impact)</a:t>
            </a:r>
            <a:endParaRPr lang="en-US" sz="1600" i="1" dirty="0"/>
          </a:p>
          <a:p>
            <a:pPr marL="0" indent="0">
              <a:spcBef>
                <a:spcPts val="0"/>
              </a:spcBef>
              <a:buNone/>
              <a:defRPr/>
            </a:pPr>
            <a:endParaRPr lang="en-US" sz="1800" dirty="0"/>
          </a:p>
          <a:p>
            <a:pPr marL="0" indent="0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>
              <a:spcBef>
                <a:spcPts val="0"/>
              </a:spcBef>
              <a:buNone/>
              <a:defRPr/>
            </a:pPr>
            <a:endParaRPr lang="en-US" sz="1800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44685" cy="461665"/>
          </a:xfrm>
        </p:spPr>
        <p:txBody>
          <a:bodyPr/>
          <a:lstStyle/>
          <a:p>
            <a:r>
              <a:rPr lang="en-US" dirty="0"/>
              <a:t>Summary of </a:t>
            </a:r>
            <a:r>
              <a:rPr lang="en-US" dirty="0" smtClean="0"/>
              <a:t>PRS </a:t>
            </a:r>
            <a:r>
              <a:rPr lang="en-US" dirty="0"/>
              <a:t>Update</a:t>
            </a:r>
          </a:p>
        </p:txBody>
      </p:sp>
    </p:spTree>
    <p:extLst>
      <p:ext uri="{BB962C8B-B14F-4D97-AF65-F5344CB8AC3E}">
        <p14:creationId xmlns:p14="http://schemas.microsoft.com/office/powerpoint/2010/main" val="31916361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1295400" y="2736053"/>
            <a:ext cx="6553200" cy="1385895"/>
            <a:chOff x="1295400" y="2799182"/>
            <a:chExt cx="6553200" cy="1385895"/>
          </a:xfrm>
        </p:grpSpPr>
        <p:sp>
          <p:nvSpPr>
            <p:cNvPr id="2" name="TextBox 1"/>
            <p:cNvSpPr txBox="1"/>
            <p:nvPr/>
          </p:nvSpPr>
          <p:spPr>
            <a:xfrm>
              <a:off x="1295400" y="2820346"/>
              <a:ext cx="6553200" cy="123110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eaLnBrk="0" hangingPunct="0"/>
              <a:r>
                <a:rPr lang="en-US" sz="2800" dirty="0"/>
                <a:t>Revision Requests Recommended </a:t>
              </a:r>
            </a:p>
            <a:p>
              <a:pPr algn="ctr" eaLnBrk="0" hangingPunct="0"/>
              <a:r>
                <a:rPr lang="en-US" sz="2800" dirty="0"/>
                <a:t>for Approval by </a:t>
              </a:r>
              <a:r>
                <a:rPr lang="en-US" sz="2800" dirty="0" smtClean="0"/>
                <a:t>PRS</a:t>
              </a:r>
            </a:p>
            <a:p>
              <a:pPr algn="ctr"/>
              <a:r>
                <a:rPr lang="en-US" dirty="0" smtClean="0"/>
                <a:t>(with Opposing Votes)</a:t>
              </a:r>
            </a:p>
          </p:txBody>
        </p:sp>
        <p:cxnSp>
          <p:nvCxnSpPr>
            <p:cNvPr id="4" name="Straight Connector 3"/>
            <p:cNvCxnSpPr/>
            <p:nvPr/>
          </p:nvCxnSpPr>
          <p:spPr>
            <a:xfrm>
              <a:off x="1428750" y="2799182"/>
              <a:ext cx="6286500" cy="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Straight Connector 5"/>
            <p:cNvCxnSpPr/>
            <p:nvPr/>
          </p:nvCxnSpPr>
          <p:spPr>
            <a:xfrm>
              <a:off x="1438275" y="4185077"/>
              <a:ext cx="6286500" cy="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387421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3749" y="714500"/>
            <a:ext cx="8492601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spcBef>
                <a:spcPts val="0"/>
              </a:spcBef>
              <a:buNone/>
              <a:defRPr/>
            </a:pPr>
            <a:endParaRPr lang="en-US" sz="1800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79663" y="233909"/>
            <a:ext cx="8444685" cy="461665"/>
          </a:xfrm>
        </p:spPr>
        <p:txBody>
          <a:bodyPr/>
          <a:lstStyle/>
          <a:p>
            <a:r>
              <a:rPr lang="en-US" sz="2200" dirty="0" smtClean="0"/>
              <a:t>NPRR588, </a:t>
            </a:r>
            <a:r>
              <a:rPr lang="en-US" sz="2000" dirty="0"/>
              <a:t>Clarifications for PV Generation Resources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3671462"/>
              </p:ext>
            </p:extLst>
          </p:nvPr>
        </p:nvGraphicFramePr>
        <p:xfrm>
          <a:off x="403749" y="714499"/>
          <a:ext cx="8273526" cy="5600577"/>
        </p:xfrm>
        <a:graphic>
          <a:graphicData uri="http://schemas.openxmlformats.org/drawingml/2006/table">
            <a:tbl>
              <a:tblPr firstRow="1" firstCol="1" lastRow="1" lastCol="1" bandRow="1">
                <a:tableStyleId>{22838BEF-8BB2-4498-84A7-C5851F593DF1}</a:tableStyleId>
              </a:tblPr>
              <a:tblGrid>
                <a:gridCol w="1758426"/>
                <a:gridCol w="6515100"/>
              </a:tblGrid>
              <a:tr h="608063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Purpose</a:t>
                      </a:r>
                    </a:p>
                    <a:p>
                      <a:r>
                        <a:rPr lang="en-US" sz="1600" b="0" dirty="0" smtClean="0"/>
                        <a:t>(ETWG)</a:t>
                      </a:r>
                      <a:endParaRPr lang="en-US" sz="1600" b="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This NPRR creates a definition of PVGR and clarifies the treatment of such Resources within these Protocols.</a:t>
                      </a:r>
                      <a:endParaRPr lang="en-US" sz="1600" b="0" kern="1200" baseline="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88194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PRS</a:t>
                      </a:r>
                      <a:r>
                        <a:rPr lang="en-US" sz="1600" baseline="0" dirty="0" smtClean="0"/>
                        <a:t> Vote</a:t>
                      </a:r>
                      <a:endParaRPr lang="en-U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b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On 2/13/14, PRS voted to recommend approval of NPRR588 as amended by the 2/6/14 WMS comments.  There was one abstention from the Consumer Market Segment.</a:t>
                      </a:r>
                      <a:r>
                        <a:rPr lang="en-US" sz="1600" b="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On 4/10/14, PRS voted to endorse and forward the 3/18/14 PRS Report and Impact Analysis for NPRR588 to TAC with a recommended priority of 2014 and rank of 1130. There was one opposing vote from the Independent Generator Market Segment and one abstention from the IPM Market Segment.</a:t>
                      </a:r>
                      <a:endParaRPr lang="en-US" sz="1600" b="0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8063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Effective Date/Priority</a:t>
                      </a:r>
                      <a:endParaRPr lang="en-U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dirty="0" smtClean="0"/>
                        <a:t>Upon system implementation.</a:t>
                      </a:r>
                      <a:endParaRPr lang="en-US" sz="1600" b="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64089">
                <a:tc>
                  <a:txBody>
                    <a:bodyPr/>
                    <a:lstStyle/>
                    <a:p>
                      <a:r>
                        <a:rPr lang="en-US" sz="1600" b="1" dirty="0" smtClean="0"/>
                        <a:t>ERCOT Impact</a:t>
                      </a:r>
                      <a:endParaRPr lang="en-US" sz="16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$80k - $120k; impacts to REG, Enterprise Integration (EI), MMS, S&amp;B, Enterprise Information Services (EIS), EMS, Common Information Model (CIM), and Market Information System (MIS); </a:t>
                      </a:r>
                      <a:endParaRPr lang="en-US" sz="1600" b="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168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Business Case</a:t>
                      </a:r>
                      <a:r>
                        <a:rPr lang="en-US" sz="1600" baseline="0" dirty="0" smtClean="0"/>
                        <a:t> Highlights</a:t>
                      </a:r>
                      <a:endParaRPr lang="en-U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Defines treatment of PVGRs in Protocols since they are </a:t>
                      </a:r>
                      <a:r>
                        <a:rPr lang="en-US" sz="16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operationally and economically distinct from other Resources, and therefore they require their own various caps and floors for market participation;</a:t>
                      </a:r>
                      <a:r>
                        <a:rPr lang="en-US" sz="1600" b="0" i="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Over 1.6 GW of PVGRs are presently at various stages within the interconnection queue.</a:t>
                      </a:r>
                      <a:endParaRPr lang="en-US" sz="1600" b="0" i="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103110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79663" y="714500"/>
            <a:ext cx="8492601" cy="5324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>
              <a:spcBef>
                <a:spcPts val="0"/>
              </a:spcBef>
              <a:defRPr/>
            </a:pPr>
            <a:r>
              <a:rPr lang="en-US" sz="1800" dirty="0" smtClean="0"/>
              <a:t>Business Case Process Improvement Update</a:t>
            </a:r>
          </a:p>
          <a:p>
            <a:pPr marL="0" indent="0">
              <a:spcBef>
                <a:spcPts val="0"/>
              </a:spcBef>
              <a:buNone/>
              <a:defRPr/>
            </a:pPr>
            <a:endParaRPr lang="en-US" sz="1800" dirty="0" smtClean="0"/>
          </a:p>
          <a:p>
            <a:pPr lvl="1">
              <a:spcBef>
                <a:spcPts val="0"/>
              </a:spcBef>
              <a:defRPr/>
            </a:pPr>
            <a:r>
              <a:rPr lang="en-US" sz="1800" dirty="0" smtClean="0"/>
              <a:t>On 4/10/14, PRS discussed the TAC assignment to better assess the cost/benefit of Revision Requests.  </a:t>
            </a:r>
          </a:p>
          <a:p>
            <a:pPr lvl="2">
              <a:spcBef>
                <a:spcPts val="0"/>
              </a:spcBef>
              <a:defRPr/>
            </a:pPr>
            <a:r>
              <a:rPr lang="en-US" dirty="0" smtClean="0"/>
              <a:t>PRS will scrutinize Business Cases for Revision Requests having a cost impact, particularly those crossing the $100k threshold and/or those benefiting a limited number of Market Segments.</a:t>
            </a:r>
          </a:p>
          <a:p>
            <a:pPr lvl="2">
              <a:spcBef>
                <a:spcPts val="0"/>
              </a:spcBef>
              <a:defRPr/>
            </a:pPr>
            <a:r>
              <a:rPr lang="en-US" dirty="0" smtClean="0"/>
              <a:t>It is the responsibility of the submitter or those supporting the Revision Request to develop a more robust Business Case to justify the cost/benefit of the </a:t>
            </a:r>
            <a:r>
              <a:rPr lang="en-US" smtClean="0"/>
              <a:t>Revision Request.  </a:t>
            </a:r>
            <a:endParaRPr lang="en-US" dirty="0" smtClean="0"/>
          </a:p>
          <a:p>
            <a:pPr lvl="1">
              <a:spcBef>
                <a:spcPts val="0"/>
              </a:spcBef>
              <a:defRPr/>
            </a:pPr>
            <a:endParaRPr lang="en-US" sz="1600" dirty="0" smtClean="0"/>
          </a:p>
          <a:p>
            <a:pPr>
              <a:spcBef>
                <a:spcPts val="0"/>
              </a:spcBef>
              <a:defRPr/>
            </a:pPr>
            <a:endParaRPr lang="en-US" sz="1600" dirty="0" smtClean="0"/>
          </a:p>
          <a:p>
            <a:pPr>
              <a:spcBef>
                <a:spcPts val="0"/>
              </a:spcBef>
              <a:defRPr/>
            </a:pPr>
            <a:endParaRPr lang="en-US" sz="1600" dirty="0" smtClean="0"/>
          </a:p>
          <a:p>
            <a:pPr marL="0" indent="0">
              <a:spcBef>
                <a:spcPts val="0"/>
              </a:spcBef>
              <a:buNone/>
              <a:defRPr/>
            </a:pPr>
            <a:endParaRPr lang="en-US" sz="1800" dirty="0"/>
          </a:p>
          <a:p>
            <a:pPr marL="0" indent="0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>
              <a:spcBef>
                <a:spcPts val="0"/>
              </a:spcBef>
              <a:buNone/>
              <a:defRPr/>
            </a:pPr>
            <a:endParaRPr lang="en-US" sz="1800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44685" cy="461665"/>
          </a:xfrm>
        </p:spPr>
        <p:txBody>
          <a:bodyPr/>
          <a:lstStyle/>
          <a:p>
            <a:r>
              <a:rPr lang="en-US" dirty="0" smtClean="0"/>
              <a:t>Additional PRS Items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8699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RCOT Colors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056BB8"/>
      </a:accent2>
      <a:accent3>
        <a:srgbClr val="680546"/>
      </a:accent3>
      <a:accent4>
        <a:srgbClr val="FDC709"/>
      </a:accent4>
      <a:accent5>
        <a:srgbClr val="E5E5E2"/>
      </a:accent5>
      <a:accent6>
        <a:srgbClr val="1F8A45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purl.org/dc/dcmitype/"/>
    <ds:schemaRef ds:uri="http://schemas.microsoft.com/office/2006/documentManagement/types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purl.org/dc/elements/1.1/"/>
    <ds:schemaRef ds:uri="http://schemas.microsoft.com/office/infopath/2007/PartnerControls"/>
    <ds:schemaRef ds:uri="c34af464-7aa1-4edd-9be4-83dffc1cb926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6562</TotalTime>
  <Words>454</Words>
  <Application>Microsoft Office PowerPoint</Application>
  <PresentationFormat>On-screen Show (4:3)</PresentationFormat>
  <Paragraphs>49</Paragraphs>
  <Slides>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7" baseType="lpstr">
      <vt:lpstr>Office Theme</vt:lpstr>
      <vt:lpstr>Custom Design</vt:lpstr>
      <vt:lpstr>PowerPoint Presentation</vt:lpstr>
      <vt:lpstr>Summary of PRS Update</vt:lpstr>
      <vt:lpstr>PowerPoint Presentation</vt:lpstr>
      <vt:lpstr>NPRR588, Clarifications for PV Generation Resources </vt:lpstr>
      <vt:lpstr>Additional PRS Items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A. Boren</cp:lastModifiedBy>
  <cp:revision>197</cp:revision>
  <cp:lastPrinted>2013-01-30T23:16:36Z</cp:lastPrinted>
  <dcterms:created xsi:type="dcterms:W3CDTF">2010-04-12T23:12:02Z</dcterms:created>
  <dcterms:modified xsi:type="dcterms:W3CDTF">2014-04-21T14:36:54Z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