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3" r:id="rId5"/>
    <p:sldId id="264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792" y="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36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0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7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6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6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9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81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9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1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8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F89E8-9FDB-4C8F-AA32-FD9C560FB090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5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RATF Report to TAC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Progress Report </a:t>
            </a:r>
            <a:r>
              <a:rPr lang="en-US" dirty="0" smtClean="0"/>
              <a:t>of </a:t>
            </a:r>
            <a:r>
              <a:rPr lang="en-US" dirty="0" smtClean="0"/>
              <a:t>RATF</a:t>
            </a:r>
          </a:p>
          <a:p>
            <a:r>
              <a:rPr lang="en-US" dirty="0" smtClean="0"/>
              <a:t>April 24, 2014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378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Adequacy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Meetings </a:t>
            </a:r>
            <a:r>
              <a:rPr lang="en-US" dirty="0" smtClean="0"/>
              <a:t>Held:</a:t>
            </a:r>
          </a:p>
          <a:p>
            <a:pPr lvl="1"/>
            <a:r>
              <a:rPr lang="en-US" dirty="0" smtClean="0"/>
              <a:t>April 4 and April 16</a:t>
            </a:r>
            <a:endParaRPr lang="en-US" dirty="0" smtClean="0"/>
          </a:p>
          <a:p>
            <a:r>
              <a:rPr lang="en-US" dirty="0" smtClean="0"/>
              <a:t>Due Date:</a:t>
            </a:r>
          </a:p>
          <a:p>
            <a:pPr lvl="1"/>
            <a:r>
              <a:rPr lang="en-US" dirty="0" smtClean="0"/>
              <a:t>TAC meets </a:t>
            </a:r>
            <a:r>
              <a:rPr lang="en-US" dirty="0" smtClean="0"/>
              <a:t>May 29 and June 26</a:t>
            </a:r>
          </a:p>
          <a:p>
            <a:pPr lvl="1"/>
            <a:r>
              <a:rPr lang="en-US" dirty="0" smtClean="0"/>
              <a:t>PUC </a:t>
            </a:r>
            <a:r>
              <a:rPr lang="en-US" dirty="0" smtClean="0"/>
              <a:t>meets </a:t>
            </a:r>
            <a:r>
              <a:rPr lang="en-US" dirty="0" smtClean="0"/>
              <a:t>May 30 and June 20</a:t>
            </a:r>
          </a:p>
          <a:p>
            <a:r>
              <a:rPr lang="en-US" dirty="0" smtClean="0"/>
              <a:t>TAC Action Needed:</a:t>
            </a:r>
          </a:p>
          <a:p>
            <a:pPr lvl="1"/>
            <a:r>
              <a:rPr lang="en-US" dirty="0" smtClean="0"/>
              <a:t>Vote on ERS and Load RRS in April or May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4744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Proposals</a:t>
            </a:r>
          </a:p>
          <a:p>
            <a:pPr lvl="1"/>
            <a:r>
              <a:rPr lang="en-US" dirty="0"/>
              <a:t>Subtract out ERS from </a:t>
            </a:r>
            <a:r>
              <a:rPr lang="en-US" dirty="0" err="1"/>
              <a:t>Rs</a:t>
            </a:r>
            <a:r>
              <a:rPr lang="en-US" dirty="0"/>
              <a:t> when ERS is deployed  in order to remove effect of deployment from reserve </a:t>
            </a:r>
            <a:r>
              <a:rPr lang="en-US" dirty="0" smtClean="0"/>
              <a:t>calculation</a:t>
            </a:r>
          </a:p>
          <a:p>
            <a:pPr lvl="1"/>
            <a:r>
              <a:rPr lang="en-US" dirty="0"/>
              <a:t>Add estimated ERS deployment to demand and then perform pricing </a:t>
            </a:r>
            <a:r>
              <a:rPr lang="en-US" dirty="0" smtClean="0"/>
              <a:t>run (Three-Step SCED)</a:t>
            </a:r>
          </a:p>
          <a:p>
            <a:pPr lvl="1"/>
            <a:r>
              <a:rPr lang="en-US" dirty="0" smtClean="0"/>
              <a:t>Both of the Proposals above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806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Details on ERS Proposal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US" b="1" dirty="0"/>
              <a:t>ERS*</a:t>
            </a:r>
            <a:endParaRPr lang="en-US" dirty="0"/>
          </a:p>
          <a:p>
            <a:pPr lvl="1" fontAlgn="t"/>
            <a:r>
              <a:rPr lang="en-US" b="1" dirty="0" smtClean="0"/>
              <a:t>Subtract </a:t>
            </a:r>
            <a:r>
              <a:rPr lang="en-US" b="1" dirty="0"/>
              <a:t>out ERS from </a:t>
            </a:r>
            <a:r>
              <a:rPr lang="en-US" b="1" dirty="0" err="1"/>
              <a:t>Rs</a:t>
            </a:r>
            <a:r>
              <a:rPr lang="en-US" b="1" dirty="0"/>
              <a:t> when ERS is deployed  in order to remove effect of deployment from reserve calculation.  </a:t>
            </a:r>
            <a:endParaRPr lang="en-US" dirty="0"/>
          </a:p>
          <a:p>
            <a:pPr lvl="1" fontAlgn="t"/>
            <a:r>
              <a:rPr lang="en-US" b="1" dirty="0" smtClean="0"/>
              <a:t>Market Impact - Prevents </a:t>
            </a:r>
            <a:r>
              <a:rPr lang="en-US" b="1" dirty="0"/>
              <a:t>price reduction to ORDC due to deployment of ERS. </a:t>
            </a:r>
            <a:endParaRPr lang="en-US" dirty="0"/>
          </a:p>
          <a:p>
            <a:pPr lvl="1" fontAlgn="t"/>
            <a:r>
              <a:rPr lang="en-US" b="1" dirty="0" smtClean="0"/>
              <a:t>Implementation Schedule </a:t>
            </a:r>
          </a:p>
          <a:p>
            <a:pPr marL="457200" lvl="1" indent="0" fontAlgn="t">
              <a:buNone/>
            </a:pPr>
            <a:endParaRPr lang="en-US" b="1" dirty="0" smtClean="0"/>
          </a:p>
          <a:p>
            <a:pPr marL="0" indent="0" fontAlgn="t">
              <a:buNone/>
            </a:pPr>
            <a:r>
              <a:rPr lang="en-US" sz="1900" dirty="0"/>
              <a:t>*does not subject ERS to </a:t>
            </a:r>
            <a:r>
              <a:rPr lang="en-US" sz="1900" dirty="0" err="1"/>
              <a:t>clawback</a:t>
            </a:r>
            <a:r>
              <a:rPr lang="en-US" sz="1900" dirty="0"/>
              <a:t> or pay ERS the adder, not in the AS Imbalance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436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Load RRS- Three Options include</a:t>
            </a:r>
          </a:p>
          <a:p>
            <a:pPr lvl="1"/>
            <a:r>
              <a:rPr lang="en-US" dirty="0" smtClean="0"/>
              <a:t>Do nothing option: ORDC </a:t>
            </a:r>
            <a:r>
              <a:rPr lang="en-US" dirty="0"/>
              <a:t>already addresses the effect of Load  RRS deployments in reserve calculation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Subtract out Load RRS from </a:t>
            </a:r>
            <a:r>
              <a:rPr lang="en-US" dirty="0" err="1"/>
              <a:t>Rs</a:t>
            </a:r>
            <a:r>
              <a:rPr lang="en-US" dirty="0"/>
              <a:t> when deployed for price </a:t>
            </a:r>
            <a:r>
              <a:rPr lang="en-US" dirty="0" smtClean="0"/>
              <a:t>formation</a:t>
            </a:r>
          </a:p>
          <a:p>
            <a:pPr lvl="1"/>
            <a:r>
              <a:rPr lang="en-US" dirty="0"/>
              <a:t>Add estimated Load RRS deployment to demand and then perform pricing </a:t>
            </a:r>
            <a:r>
              <a:rPr lang="en-US" dirty="0" smtClean="0"/>
              <a:t>run (Three-Step SCED)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965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</a:t>
            </a:r>
            <a:r>
              <a:rPr lang="en-US" dirty="0" smtClean="0"/>
              <a:t>Discussions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491895"/>
              </p:ext>
            </p:extLst>
          </p:nvPr>
        </p:nvGraphicFramePr>
        <p:xfrm>
          <a:off x="533401" y="1371599"/>
          <a:ext cx="8077201" cy="51868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5999"/>
                <a:gridCol w="3199747"/>
                <a:gridCol w="2591455"/>
              </a:tblGrid>
              <a:tr h="263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Option Description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Description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Language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11432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Shifting mu by a factor of standard deviation (Augmented ORDC)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Shifts the ORDC curve by a standard deviation under set parameters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Draft OBD available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7099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Shifting mu by fixed MW amount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Shifts the ORDC curve by a fixed MW amount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under set parameters</a:t>
                      </a:r>
                      <a:endParaRPr lang="en-US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Draft OBD available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12061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Removing RUC HSL from Rs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Subtract out RUC HSL from </a:t>
                      </a:r>
                      <a:r>
                        <a:rPr lang="en-US" sz="1600" dirty="0" err="1" smtClean="0"/>
                        <a:t>Rs</a:t>
                      </a:r>
                      <a:r>
                        <a:rPr lang="en-US" sz="1600" dirty="0" smtClean="0"/>
                        <a:t> when it is on line to remove impact</a:t>
                      </a:r>
                      <a:r>
                        <a:rPr lang="en-US" sz="1600" baseline="0" dirty="0" smtClean="0"/>
                        <a:t> in the ORDC adder.</a:t>
                      </a:r>
                      <a:endParaRPr lang="en-US" sz="1600" dirty="0" smtClean="0"/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Developed as </a:t>
                      </a:r>
                      <a:r>
                        <a:rPr lang="en-US" sz="1600" dirty="0" err="1">
                          <a:effectLst/>
                        </a:rPr>
                        <a:t>Luminant</a:t>
                      </a:r>
                      <a:r>
                        <a:rPr lang="en-US" sz="1600" dirty="0">
                          <a:effectLst/>
                        </a:rPr>
                        <a:t> Comments on NPRR598 would need updating to OBD language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823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SCED pricing run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Relaxing LSL down to zero, figuring out what system lambda would have been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Draft NPRR developed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891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Increasing AS procurement during risk periods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Changing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AS procurement amounts during pre-defined high risk periods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AS procurement methodology change would be needed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934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RATF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RUC Issues each have language associated with them and will be handled through the stakeholder process now</a:t>
            </a:r>
          </a:p>
          <a:p>
            <a:pPr lvl="1"/>
            <a:r>
              <a:rPr lang="en-US" dirty="0" smtClean="0"/>
              <a:t>RATF still has several outstanding items assigned by TAC and will continue to meet to work on those issues. (</a:t>
            </a:r>
            <a:r>
              <a:rPr lang="en-US" dirty="0"/>
              <a:t>Revision to RUC floors to higher than $</a:t>
            </a:r>
            <a:r>
              <a:rPr lang="en-US" dirty="0" smtClean="0"/>
              <a:t>1000/</a:t>
            </a:r>
            <a:r>
              <a:rPr lang="en-US" dirty="0" err="1" smtClean="0"/>
              <a:t>MWh</a:t>
            </a:r>
            <a:r>
              <a:rPr lang="en-US" dirty="0" smtClean="0"/>
              <a:t>, What </a:t>
            </a:r>
            <a:r>
              <a:rPr lang="en-US" dirty="0"/>
              <a:t>do you do with RMR </a:t>
            </a:r>
            <a:r>
              <a:rPr lang="en-US" dirty="0" smtClean="0"/>
              <a:t>resources, What </a:t>
            </a:r>
            <a:r>
              <a:rPr lang="en-US" dirty="0"/>
              <a:t>do you do with firm load </a:t>
            </a:r>
            <a:r>
              <a:rPr lang="en-US" dirty="0" smtClean="0"/>
              <a:t>shed)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261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396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RATF Report to TAC</vt:lpstr>
      <vt:lpstr>Resource Adequacy Task Force</vt:lpstr>
      <vt:lpstr>ERS Proposals</vt:lpstr>
      <vt:lpstr>Details on ERS Proposal One</vt:lpstr>
      <vt:lpstr>Load RRS</vt:lpstr>
      <vt:lpstr>RUC Discussions</vt:lpstr>
      <vt:lpstr>RATF Schedule</vt:lpstr>
    </vt:vector>
  </TitlesOfParts>
  <Company>Direct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RATF Report to WMS</dc:title>
  <dc:creator>Morris, Sandra</dc:creator>
  <cp:lastModifiedBy>Morris, Sandra</cp:lastModifiedBy>
  <cp:revision>15</cp:revision>
  <dcterms:created xsi:type="dcterms:W3CDTF">2014-03-04T19:27:45Z</dcterms:created>
  <dcterms:modified xsi:type="dcterms:W3CDTF">2014-04-22T16:23:29Z</dcterms:modified>
</cp:coreProperties>
</file>