
<file path=[Content_Types].xml><?xml version="1.0" encoding="utf-8"?>
<Types xmlns="http://schemas.openxmlformats.org/package/2006/content-types">
  <Default Extension="png" ContentType="image/pn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93455" r:id="rId4"/>
  </p:sldMasterIdLst>
  <p:notesMasterIdLst>
    <p:notesMasterId r:id="rId17"/>
  </p:notesMasterIdLst>
  <p:handoutMasterIdLst>
    <p:handoutMasterId r:id="rId18"/>
  </p:handoutMasterIdLst>
  <p:sldIdLst>
    <p:sldId id="260" r:id="rId5"/>
    <p:sldId id="438" r:id="rId6"/>
    <p:sldId id="434" r:id="rId7"/>
    <p:sldId id="435" r:id="rId8"/>
    <p:sldId id="436" r:id="rId9"/>
    <p:sldId id="437" r:id="rId10"/>
    <p:sldId id="439" r:id="rId11"/>
    <p:sldId id="440" r:id="rId12"/>
    <p:sldId id="441" r:id="rId13"/>
    <p:sldId id="442" r:id="rId14"/>
    <p:sldId id="443" r:id="rId15"/>
    <p:sldId id="444" r:id="rId16"/>
  </p:sldIdLst>
  <p:sldSz cx="9144000" cy="6858000" type="screen4x3"/>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B59B4ABE-E03E-46B7-9CDB-FB61C14DE5B6}">
          <p14:sldIdLst>
            <p14:sldId id="260"/>
            <p14:sldId id="438"/>
            <p14:sldId id="434"/>
            <p14:sldId id="435"/>
            <p14:sldId id="436"/>
            <p14:sldId id="437"/>
            <p14:sldId id="439"/>
            <p14:sldId id="440"/>
            <p14:sldId id="441"/>
            <p14:sldId id="442"/>
            <p14:sldId id="443"/>
            <p14:sldId id="444"/>
          </p14:sldIdLst>
        </p14:section>
      </p14:section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Zhang, Yang" initials="ZY" lastIdx="2"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385E"/>
    <a:srgbClr val="C26508"/>
    <a:srgbClr val="005386"/>
    <a:srgbClr val="55BAB7"/>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992" autoAdjust="0"/>
    <p:restoredTop sz="91375" autoAdjust="0"/>
  </p:normalViewPr>
  <p:slideViewPr>
    <p:cSldViewPr snapToGrid="0" snapToObjects="1">
      <p:cViewPr>
        <p:scale>
          <a:sx n="90" d="100"/>
          <a:sy n="90" d="100"/>
        </p:scale>
        <p:origin x="36" y="43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handoutMaster" Target="handoutMasters/handoutMaster1.xml"/><Relationship Id="rId3" Type="http://schemas.openxmlformats.org/officeDocument/2006/relationships/customXml" Target="../customXml/item3.xml"/><Relationship Id="rId21" Type="http://schemas.openxmlformats.org/officeDocument/2006/relationships/viewProps" Target="viewProp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tableStyles" Target="tableStyles.xml"/><Relationship Id="rId10" Type="http://schemas.openxmlformats.org/officeDocument/2006/relationships/slide" Target="slides/slide6.xml"/><Relationship Id="rId19" Type="http://schemas.openxmlformats.org/officeDocument/2006/relationships/commentAuthors" Target="commentAuthor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a:defRPr sz="1200"/>
            </a:lvl1pPr>
          </a:lstStyle>
          <a:p>
            <a:fld id="{0B9E1A52-2479-459D-B1E5-7C96A7B9E191}" type="datetimeFigureOut">
              <a:rPr lang="en-US" smtClean="0"/>
              <a:pPr/>
              <a:t>4/22/2014</a:t>
            </a:fld>
            <a:endParaRPr lang="en-US" dirty="0"/>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lIns="91440" tIns="45720" rIns="91440" bIns="45720" rtlCol="0" anchor="b"/>
          <a:lstStyle>
            <a:lvl1pPr algn="r">
              <a:defRPr sz="1200"/>
            </a:lvl1pPr>
          </a:lstStyle>
          <a:p>
            <a:fld id="{1400D2E1-0BB2-4E34-AD03-09178AC56E1B}" type="slidenum">
              <a:rPr lang="en-US" smtClean="0"/>
              <a:pPr/>
              <a:t>‹#›</a:t>
            </a:fld>
            <a:endParaRPr lang="en-US" dirty="0"/>
          </a:p>
        </p:txBody>
      </p:sp>
    </p:spTree>
    <p:extLst>
      <p:ext uri="{BB962C8B-B14F-4D97-AF65-F5344CB8AC3E}">
        <p14:creationId xmlns:p14="http://schemas.microsoft.com/office/powerpoint/2010/main" val="3047792639"/>
      </p:ext>
    </p:extLst>
  </p:cSld>
  <p:clrMap bg1="lt1" tx1="dk1" bg2="lt2" tx2="dk2" accent1="accent1" accent2="accent2" accent3="accent3" accent4="accent4" accent5="accent5" accent6="accent6" hlink="hlink" folHlink="folHlink"/>
</p:handoutMaster>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a:defRPr sz="1200"/>
            </a:lvl1pPr>
          </a:lstStyle>
          <a:p>
            <a:fld id="{D4F2577A-F649-4DD2-B207-EC673FB27001}" type="datetimeFigureOut">
              <a:rPr lang="en-US" smtClean="0"/>
              <a:pPr/>
              <a:t>4/22/2014</a:t>
            </a:fld>
            <a:endParaRPr lang="en-US" dirty="0"/>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lIns="91440" tIns="45720" rIns="91440" bIns="45720" rtlCol="0" anchor="b"/>
          <a:lstStyle>
            <a:lvl1pPr algn="r">
              <a:defRPr sz="1200"/>
            </a:lvl1pPr>
          </a:lstStyle>
          <a:p>
            <a:fld id="{296CF108-D299-42E0-9A59-A17C47B0AED1}" type="slidenum">
              <a:rPr lang="en-US" smtClean="0"/>
              <a:pPr/>
              <a:t>‹#›</a:t>
            </a:fld>
            <a:endParaRPr lang="en-US" dirty="0"/>
          </a:p>
        </p:txBody>
      </p:sp>
    </p:spTree>
    <p:extLst>
      <p:ext uri="{BB962C8B-B14F-4D97-AF65-F5344CB8AC3E}">
        <p14:creationId xmlns:p14="http://schemas.microsoft.com/office/powerpoint/2010/main" val="327687894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1</a:t>
            </a:fld>
            <a:endParaRPr lang="en-US" dirty="0"/>
          </a:p>
        </p:txBody>
      </p:sp>
    </p:spTree>
    <p:extLst>
      <p:ext uri="{BB962C8B-B14F-4D97-AF65-F5344CB8AC3E}">
        <p14:creationId xmlns:p14="http://schemas.microsoft.com/office/powerpoint/2010/main" val="427721258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10</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11</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12</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2</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3</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4</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5</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6</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7</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8</a:t>
            </a:fld>
            <a:endParaRPr lang="en-US" dirty="0"/>
          </a:p>
        </p:txBody>
      </p:sp>
    </p:spTree>
    <p:extLst>
      <p:ext uri="{BB962C8B-B14F-4D97-AF65-F5344CB8AC3E}">
        <p14:creationId xmlns:p14="http://schemas.microsoft.com/office/powerpoint/2010/main" val="185840215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96CF108-D299-42E0-9A59-A17C47B0AED1}" type="slidenum">
              <a:rPr lang="en-US" smtClean="0"/>
              <a:pPr/>
              <a:t>9</a:t>
            </a:fld>
            <a:endParaRPr lang="en-US" dirty="0"/>
          </a:p>
        </p:txBody>
      </p:sp>
    </p:spTree>
    <p:extLst>
      <p:ext uri="{BB962C8B-B14F-4D97-AF65-F5344CB8AC3E}">
        <p14:creationId xmlns:p14="http://schemas.microsoft.com/office/powerpoint/2010/main" val="185840215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a:xfrm>
            <a:off x="457200" y="6498240"/>
            <a:ext cx="2133600" cy="365125"/>
          </a:xfrm>
        </p:spPr>
        <p:txBody>
          <a:bodyPr/>
          <a:lstStyle/>
          <a:p>
            <a:fld id="{E76B5221-C7D1-4A29-9100-3E4076A771B3}" type="datetime1">
              <a:rPr lang="en-US" smtClean="0"/>
              <a:t>4/22/2014</a:t>
            </a:fld>
            <a:endParaRPr lang="en-US" dirty="0"/>
          </a:p>
        </p:txBody>
      </p:sp>
      <p:sp>
        <p:nvSpPr>
          <p:cNvPr id="5" name="Footer Placeholder 4"/>
          <p:cNvSpPr>
            <a:spLocks noGrp="1"/>
          </p:cNvSpPr>
          <p:nvPr>
            <p:ph type="ftr" sz="quarter" idx="11"/>
          </p:nvPr>
        </p:nvSpPr>
        <p:spPr>
          <a:xfrm>
            <a:off x="3124200" y="6492875"/>
            <a:ext cx="2895600" cy="365125"/>
          </a:xfrm>
        </p:spPr>
        <p:txBody>
          <a:bodyPr/>
          <a:lstStyle>
            <a:lvl1pPr>
              <a:defRPr>
                <a:solidFill>
                  <a:schemeClr val="bg1"/>
                </a:solidFill>
              </a:defRPr>
            </a:lvl1pPr>
          </a:lstStyle>
          <a:p>
            <a:r>
              <a:rPr lang="en-US" dirty="0" smtClean="0"/>
              <a:t>Preliminary</a:t>
            </a:r>
            <a:endParaRPr lang="en-US" dirty="0"/>
          </a:p>
        </p:txBody>
      </p:sp>
      <p:sp>
        <p:nvSpPr>
          <p:cNvPr id="6" name="Slide Number Placeholder 5"/>
          <p:cNvSpPr>
            <a:spLocks noGrp="1"/>
          </p:cNvSpPr>
          <p:nvPr>
            <p:ph type="sldNum" sz="quarter" idx="12"/>
          </p:nvPr>
        </p:nvSpPr>
        <p:spPr>
          <a:xfrm>
            <a:off x="6553200" y="6498240"/>
            <a:ext cx="2133600" cy="365125"/>
          </a:xfrm>
        </p:spPr>
        <p:txBody>
          <a:bodyPr/>
          <a:lstStyle>
            <a:lvl1pPr>
              <a:defRPr>
                <a:solidFill>
                  <a:schemeClr val="bg1"/>
                </a:solidFill>
              </a:defRPr>
            </a:lvl1pPr>
          </a:lstStyle>
          <a:p>
            <a:fld id="{AF88E988-FB04-AB4E-BE5A-59F242AF7F7A}" type="slidenum">
              <a:rPr lang="en-US" smtClean="0"/>
              <a:pPr/>
              <a:t>‹#›</a:t>
            </a:fld>
            <a:endParaRPr lang="en-US" dirty="0"/>
          </a:p>
        </p:txBody>
      </p:sp>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1728351486"/>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74060"/>
            <a:ext cx="8229600" cy="5123328"/>
          </a:xfrm>
        </p:spPr>
        <p:txBody>
          <a:bodyPr/>
          <a:lstStyle>
            <a:lvl1pPr>
              <a:defRPr sz="2400"/>
            </a:lvl1pPr>
            <a:lvl2pPr>
              <a:defRPr sz="2000"/>
            </a:lvl2pPr>
            <a:lvl3pPr>
              <a:defRPr sz="2000"/>
            </a:lvl3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Title 6"/>
          <p:cNvSpPr>
            <a:spLocks noGrp="1"/>
          </p:cNvSpPr>
          <p:nvPr>
            <p:ph type="title"/>
          </p:nvPr>
        </p:nvSpPr>
        <p:spPr>
          <a:xfrm>
            <a:off x="457200" y="-151031"/>
            <a:ext cx="8229600" cy="813183"/>
          </a:xfrm>
        </p:spPr>
        <p:txBody>
          <a:bodyPr/>
          <a:lstStyle/>
          <a:p>
            <a:r>
              <a:rPr lang="en-US" dirty="0" smtClean="0"/>
              <a:t>Click to edit Master title style</a:t>
            </a:r>
            <a:endParaRPr lang="en-US" dirty="0"/>
          </a:p>
        </p:txBody>
      </p:sp>
      <p:cxnSp>
        <p:nvCxnSpPr>
          <p:cNvPr id="4" name="Straight Connector 3"/>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5" name="Footer Placeholder 4"/>
          <p:cNvSpPr>
            <a:spLocks noGrp="1"/>
          </p:cNvSpPr>
          <p:nvPr>
            <p:ph type="ftr" sz="quarter" idx="11"/>
          </p:nvPr>
        </p:nvSpPr>
        <p:spPr>
          <a:xfrm>
            <a:off x="3124200" y="6492875"/>
            <a:ext cx="2895600" cy="365125"/>
          </a:xfrm>
        </p:spPr>
        <p:txBody>
          <a:bodyPr/>
          <a:lstStyle>
            <a:lvl1pPr>
              <a:defRPr>
                <a:solidFill>
                  <a:schemeClr val="bg1"/>
                </a:solidFill>
              </a:defRPr>
            </a:lvl1pPr>
          </a:lstStyle>
          <a:p>
            <a:r>
              <a:rPr lang="en-US" dirty="0" smtClean="0"/>
              <a:t>Preliminary</a:t>
            </a:r>
            <a:endParaRPr lang="en-US" dirty="0"/>
          </a:p>
        </p:txBody>
      </p:sp>
      <p:sp>
        <p:nvSpPr>
          <p:cNvPr id="6" name="Slide Number Placeholder 5"/>
          <p:cNvSpPr>
            <a:spLocks noGrp="1"/>
          </p:cNvSpPr>
          <p:nvPr>
            <p:ph type="sldNum" sz="quarter" idx="12"/>
          </p:nvPr>
        </p:nvSpPr>
        <p:spPr>
          <a:xfrm>
            <a:off x="6553200" y="6498240"/>
            <a:ext cx="2133600" cy="365125"/>
          </a:xfrm>
        </p:spPr>
        <p:txBody>
          <a:bodyPr/>
          <a:lstStyle>
            <a:lvl1pPr>
              <a:defRPr>
                <a:solidFill>
                  <a:schemeClr val="bg1"/>
                </a:solidFill>
              </a:defRPr>
            </a:lvl1pPr>
          </a:lstStyle>
          <a:p>
            <a:fld id="{AF88E988-FB04-AB4E-BE5A-59F242AF7F7A}" type="slidenum">
              <a:rPr lang="en-US" smtClean="0"/>
              <a:pPr/>
              <a:t>‹#›</a:t>
            </a:fld>
            <a:endParaRPr lang="en-US" dirty="0"/>
          </a:p>
        </p:txBody>
      </p:sp>
      <p:sp>
        <p:nvSpPr>
          <p:cNvPr id="8" name="Date Placeholder 3"/>
          <p:cNvSpPr>
            <a:spLocks noGrp="1"/>
          </p:cNvSpPr>
          <p:nvPr>
            <p:ph type="dt" sz="half" idx="10"/>
          </p:nvPr>
        </p:nvSpPr>
        <p:spPr>
          <a:xfrm>
            <a:off x="457200" y="6498240"/>
            <a:ext cx="2133600" cy="365125"/>
          </a:xfrm>
        </p:spPr>
        <p:txBody>
          <a:bodyPr/>
          <a:lstStyle/>
          <a:p>
            <a:fld id="{70EFE459-0813-4C70-A366-4AC722747F4C}" type="datetime1">
              <a:rPr lang="en-US" smtClean="0"/>
              <a:t>4/22/2014</a:t>
            </a:fld>
            <a:endParaRPr lang="en-US" dirty="0"/>
          </a:p>
        </p:txBody>
      </p:sp>
    </p:spTree>
    <p:extLst>
      <p:ext uri="{BB962C8B-B14F-4D97-AF65-F5344CB8AC3E}">
        <p14:creationId xmlns:p14="http://schemas.microsoft.com/office/powerpoint/2010/main" val="3220382210"/>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361657A-84BD-415B-8618-C48F3AAE70EB}" type="datetime1">
              <a:rPr lang="en-US" smtClean="0"/>
              <a:t>4/22/2014</a:t>
            </a:fld>
            <a:endParaRPr lang="en-US" dirty="0"/>
          </a:p>
        </p:txBody>
      </p:sp>
      <p:sp>
        <p:nvSpPr>
          <p:cNvPr id="3" name="Footer Placeholder 2"/>
          <p:cNvSpPr>
            <a:spLocks noGrp="1"/>
          </p:cNvSpPr>
          <p:nvPr>
            <p:ph type="ftr" sz="quarter" idx="11"/>
          </p:nvPr>
        </p:nvSpPr>
        <p:spPr/>
        <p:txBody>
          <a:bodyPr/>
          <a:lstStyle>
            <a:lvl1pPr>
              <a:defRPr>
                <a:solidFill>
                  <a:schemeClr val="bg1"/>
                </a:solidFill>
              </a:defRPr>
            </a:lvl1pPr>
          </a:lstStyle>
          <a:p>
            <a:r>
              <a:rPr lang="en-US" dirty="0" smtClean="0"/>
              <a:t>Preliminary</a:t>
            </a:r>
            <a:endParaRPr lang="en-US" dirty="0"/>
          </a:p>
        </p:txBody>
      </p:sp>
      <p:sp>
        <p:nvSpPr>
          <p:cNvPr id="4" name="Slide Number Placeholder 3"/>
          <p:cNvSpPr>
            <a:spLocks noGrp="1"/>
          </p:cNvSpPr>
          <p:nvPr>
            <p:ph type="sldNum" sz="quarter" idx="12"/>
          </p:nvPr>
        </p:nvSpPr>
        <p:spPr/>
        <p:txBody>
          <a:bodyPr/>
          <a:lstStyle/>
          <a:p>
            <a:fld id="{2066355A-084C-D24E-9AD2-7E4FC41EA627}" type="slidenum">
              <a:rPr lang="en-US" smtClean="0"/>
              <a:pPr/>
              <a:t>‹#›</a:t>
            </a:fld>
            <a:endParaRPr lang="en-US" dirty="0"/>
          </a:p>
        </p:txBody>
      </p:sp>
    </p:spTree>
    <p:extLst>
      <p:ext uri="{BB962C8B-B14F-4D97-AF65-F5344CB8AC3E}">
        <p14:creationId xmlns:p14="http://schemas.microsoft.com/office/powerpoint/2010/main" val="1249224671"/>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2.png"/><Relationship Id="rId5" Type="http://schemas.openxmlformats.org/officeDocument/2006/relationships/image" Target="../media/image1.emf"/><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F835D12-6D73-474D-B792-05240F472221}" type="datetime1">
              <a:rPr lang="en-US" smtClean="0"/>
              <a:t>4/22/2014</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Preliminary</a:t>
            </a:r>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066355A-084C-D24E-9AD2-7E4FC41EA627}" type="slidenum">
              <a:rPr lang="en-US" smtClean="0"/>
              <a:pPr/>
              <a:t>‹#›</a:t>
            </a:fld>
            <a:endParaRPr lang="en-US" dirty="0"/>
          </a:p>
        </p:txBody>
      </p:sp>
      <p:sp>
        <p:nvSpPr>
          <p:cNvPr id="7" name="Rectangle 6"/>
          <p:cNvSpPr/>
          <p:nvPr userDrawn="1"/>
        </p:nvSpPr>
        <p:spPr>
          <a:xfrm>
            <a:off x="0" y="-168453"/>
            <a:ext cx="9144000" cy="7216953"/>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pic>
        <p:nvPicPr>
          <p:cNvPr id="8" name="Picture 7"/>
          <p:cNvPicPr>
            <a:picLocks noChangeAspect="1"/>
          </p:cNvPicPr>
          <p:nvPr userDrawn="1"/>
        </p:nvPicPr>
        <p:blipFill rotWithShape="1">
          <a:blip r:embed="rId5"/>
          <a:srcRect t="9220"/>
          <a:stretch/>
        </p:blipFill>
        <p:spPr>
          <a:xfrm>
            <a:off x="214993" y="-168453"/>
            <a:ext cx="8714015" cy="6634475"/>
          </a:xfrm>
          <a:prstGeom prst="rect">
            <a:avLst/>
          </a:prstGeom>
          <a:effectLst>
            <a:reflection stA="58000" endPos="7000" dir="5400000" sy="-100000" algn="bl" rotWithShape="0"/>
          </a:effectLst>
        </p:spPr>
      </p:pic>
      <p:pic>
        <p:nvPicPr>
          <p:cNvPr id="9" name="Picture 8" descr="ERCOT cmyk-01.png"/>
          <p:cNvPicPr>
            <a:picLocks noChangeAspect="1"/>
          </p:cNvPicPr>
          <p:nvPr userDrawn="1"/>
        </p:nvPicPr>
        <p:blipFill>
          <a:blip r:embed="rId6">
            <a:extLst>
              <a:ext uri="{28A0092B-C50C-407E-A947-70E740481C1C}">
                <a14:useLocalDpi xmlns:a14="http://schemas.microsoft.com/office/drawing/2010/main" val="0"/>
              </a:ext>
            </a:extLst>
          </a:blip>
          <a:stretch>
            <a:fillRect/>
          </a:stretch>
        </p:blipFill>
        <p:spPr>
          <a:xfrm>
            <a:off x="247650" y="6024691"/>
            <a:ext cx="817615" cy="346452"/>
          </a:xfrm>
          <a:prstGeom prst="rect">
            <a:avLst/>
          </a:prstGeom>
        </p:spPr>
      </p:pic>
    </p:spTree>
    <p:extLst>
      <p:ext uri="{BB962C8B-B14F-4D97-AF65-F5344CB8AC3E}">
        <p14:creationId xmlns:p14="http://schemas.microsoft.com/office/powerpoint/2010/main" val="3693843513"/>
      </p:ext>
    </p:extLst>
  </p:cSld>
  <p:clrMap bg1="lt1" tx1="dk1" bg2="lt2" tx2="dk2" accent1="accent1" accent2="accent2" accent3="accent3" accent4="accent4" accent5="accent5" accent6="accent6" hlink="hlink" folHlink="folHlink"/>
  <p:sldLayoutIdLst>
    <p:sldLayoutId id="2147493456" r:id="rId1"/>
    <p:sldLayoutId id="2147493457" r:id="rId2"/>
    <p:sldLayoutId id="2147493462" r:id="rId3"/>
  </p:sldLayoutIdLst>
  <p:timing>
    <p:tnLst>
      <p:par>
        <p:cTn id="1" dur="indefinite" restart="never" nodeType="tmRoot"/>
      </p:par>
    </p:tnLst>
  </p:timing>
  <p:hf hd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 name="Group 13"/>
          <p:cNvGrpSpPr/>
          <p:nvPr/>
        </p:nvGrpSpPr>
        <p:grpSpPr>
          <a:xfrm>
            <a:off x="603250" y="244030"/>
            <a:ext cx="7727950" cy="4908312"/>
            <a:chOff x="603250" y="546100"/>
            <a:chExt cx="7727950" cy="4908312"/>
          </a:xfrm>
        </p:grpSpPr>
        <p:pic>
          <p:nvPicPr>
            <p:cNvPr id="9" name="Picture 8" descr="ERCOT cmyk-01.png"/>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603250" y="546100"/>
              <a:ext cx="2457704" cy="1041400"/>
            </a:xfrm>
            <a:prstGeom prst="rect">
              <a:avLst/>
            </a:prstGeom>
          </p:spPr>
        </p:pic>
        <p:sp>
          <p:nvSpPr>
            <p:cNvPr id="10" name="TextBox 9"/>
            <p:cNvSpPr txBox="1"/>
            <p:nvPr/>
          </p:nvSpPr>
          <p:spPr>
            <a:xfrm>
              <a:off x="787400" y="2130425"/>
              <a:ext cx="7543800" cy="3323987"/>
            </a:xfrm>
            <a:prstGeom prst="rect">
              <a:avLst/>
            </a:prstGeom>
            <a:noFill/>
          </p:spPr>
          <p:txBody>
            <a:bodyPr wrap="square" rtlCol="0">
              <a:spAutoFit/>
            </a:bodyPr>
            <a:lstStyle/>
            <a:p>
              <a:pPr algn="ctr"/>
              <a:r>
                <a:rPr lang="en-US" sz="3200" b="1" dirty="0" smtClean="0"/>
                <a:t>Future Ancillary Services Team (FAST) Update</a:t>
              </a:r>
            </a:p>
            <a:p>
              <a:pPr algn="ctr"/>
              <a:endParaRPr lang="en-US" b="1" dirty="0" smtClean="0"/>
            </a:p>
            <a:p>
              <a:pPr algn="ctr"/>
              <a:endParaRPr lang="en-US" sz="2000" i="1" dirty="0" smtClean="0"/>
            </a:p>
            <a:p>
              <a:pPr algn="ctr"/>
              <a:r>
                <a:rPr lang="en-US" dirty="0" smtClean="0"/>
                <a:t> </a:t>
              </a:r>
            </a:p>
            <a:p>
              <a:pPr algn="ctr"/>
              <a:endParaRPr lang="en-US" dirty="0" smtClean="0"/>
            </a:p>
            <a:p>
              <a:pPr algn="ctr"/>
              <a:endParaRPr lang="en-US" dirty="0" smtClean="0"/>
            </a:p>
            <a:p>
              <a:pPr algn="ctr"/>
              <a:endParaRPr lang="en-US" dirty="0" smtClean="0"/>
            </a:p>
            <a:p>
              <a:pPr algn="ctr"/>
              <a:endParaRPr lang="en-US" dirty="0"/>
            </a:p>
            <a:p>
              <a:pPr algn="ctr"/>
              <a:r>
                <a:rPr lang="en-US" dirty="0" smtClean="0"/>
                <a:t>April 24, 2014 TAC Meeting</a:t>
              </a:r>
            </a:p>
          </p:txBody>
        </p:sp>
        <p:cxnSp>
          <p:nvCxnSpPr>
            <p:cNvPr id="13" name="Straight Connector 12"/>
            <p:cNvCxnSpPr/>
            <p:nvPr/>
          </p:nvCxnSpPr>
          <p:spPr>
            <a:xfrm flipV="1">
              <a:off x="787400" y="1852613"/>
              <a:ext cx="6286500" cy="1270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
        <p:nvSpPr>
          <p:cNvPr id="3" name="Slide Number Placeholder 2"/>
          <p:cNvSpPr>
            <a:spLocks noGrp="1"/>
          </p:cNvSpPr>
          <p:nvPr>
            <p:ph type="sldNum" sz="quarter" idx="12"/>
          </p:nvPr>
        </p:nvSpPr>
        <p:spPr/>
        <p:txBody>
          <a:bodyPr/>
          <a:lstStyle/>
          <a:p>
            <a:fld id="{2066355A-084C-D24E-9AD2-7E4FC41EA627}" type="slidenum">
              <a:rPr lang="en-US" smtClean="0"/>
              <a:pPr/>
              <a:t>1</a:t>
            </a:fld>
            <a:endParaRPr lang="en-US" dirty="0"/>
          </a:p>
        </p:txBody>
      </p:sp>
    </p:spTree>
    <p:extLst>
      <p:ext uri="{BB962C8B-B14F-4D97-AF65-F5344CB8AC3E}">
        <p14:creationId xmlns:p14="http://schemas.microsoft.com/office/powerpoint/2010/main" val="46979799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Contingency Reserve (CR)</a:t>
            </a:r>
            <a:endParaRPr lang="en-US" sz="3600" dirty="0"/>
          </a:p>
        </p:txBody>
      </p:sp>
      <p:sp>
        <p:nvSpPr>
          <p:cNvPr id="3" name="Content Placeholder 2"/>
          <p:cNvSpPr>
            <a:spLocks noGrp="1"/>
          </p:cNvSpPr>
          <p:nvPr>
            <p:ph idx="1"/>
          </p:nvPr>
        </p:nvSpPr>
        <p:spPr/>
        <p:txBody>
          <a:bodyPr>
            <a:normAutofit fontScale="62500" lnSpcReduction="20000"/>
          </a:bodyPr>
          <a:lstStyle/>
          <a:p>
            <a:r>
              <a:rPr lang="en-US" dirty="0"/>
              <a:t>An Ancillary Service provided by Generation Resources that can be synchronized and ramped to a specified output level within 10 minutes and Load Resources that can provide demand response within 10 minutes, and that can sustain the specified response (CR responsibility) for at least one hour</a:t>
            </a:r>
            <a:r>
              <a:rPr lang="en-US" dirty="0" smtClean="0"/>
              <a:t>.</a:t>
            </a:r>
          </a:p>
          <a:p>
            <a:pPr marL="0" indent="0">
              <a:buNone/>
            </a:pPr>
            <a:endParaRPr lang="en-US" dirty="0"/>
          </a:p>
          <a:p>
            <a:r>
              <a:rPr lang="en-US" dirty="0"/>
              <a:t>CR1 – Contingency Reserve provided by Resources available for deployment in SCED, e.g. Generation Resources and Controllable Load Resources (CLR</a:t>
            </a:r>
            <a:r>
              <a:rPr lang="en-US" dirty="0" smtClean="0"/>
              <a:t>);</a:t>
            </a:r>
          </a:p>
          <a:p>
            <a:pPr marL="0" indent="0">
              <a:buNone/>
            </a:pPr>
            <a:endParaRPr lang="en-US" dirty="0"/>
          </a:p>
          <a:p>
            <a:r>
              <a:rPr lang="en-US" dirty="0"/>
              <a:t>CR2 – Contingency Reserve provided by Resources not available for deployment in SCED, e.g. non-controllable “blocky” Load Resources</a:t>
            </a:r>
            <a:r>
              <a:rPr lang="en-US" dirty="0" smtClean="0"/>
              <a:t>;</a:t>
            </a:r>
          </a:p>
          <a:p>
            <a:endParaRPr lang="en-US" dirty="0"/>
          </a:p>
          <a:p>
            <a:pPr marL="457200" lvl="0" indent="-457200">
              <a:buFont typeface="+mj-lt"/>
              <a:buAutoNum type="arabicParenR"/>
            </a:pPr>
            <a:r>
              <a:rPr lang="en-US" dirty="0"/>
              <a:t>For CR, there are two subgroups (CR1 and CR2).  CR1 is provided by Resources that can be dispatched by SCED and CR2 is provided by blocky Load Resources</a:t>
            </a:r>
          </a:p>
          <a:p>
            <a:pPr marL="457200" lvl="0" indent="-457200">
              <a:buFont typeface="+mj-lt"/>
              <a:buAutoNum type="arabicParenR"/>
            </a:pPr>
            <a:r>
              <a:rPr lang="en-US" dirty="0"/>
              <a:t>Manual deployment of CR may be needed during scarcity hours and severe weather events to resolve </a:t>
            </a:r>
            <a:r>
              <a:rPr lang="en-US" i="1" dirty="0"/>
              <a:t>capacity</a:t>
            </a:r>
            <a:r>
              <a:rPr lang="en-US" dirty="0"/>
              <a:t> insufficiency.</a:t>
            </a:r>
          </a:p>
          <a:p>
            <a:pPr marL="457200" lvl="0" indent="-457200">
              <a:buFont typeface="+mj-lt"/>
              <a:buAutoNum type="arabicParenR"/>
            </a:pPr>
            <a:r>
              <a:rPr lang="en-US" dirty="0"/>
              <a:t>Contingency Reserve is needed to restore frequency within defined limits following a large generator trip event and restore the Fast Frequency Response (FFR) and Primary Frequency Response (PFR).</a:t>
            </a:r>
          </a:p>
          <a:p>
            <a:pPr marL="457200" lvl="0" indent="-457200">
              <a:buFont typeface="+mj-lt"/>
              <a:buAutoNum type="arabicParenR"/>
            </a:pPr>
            <a:r>
              <a:rPr lang="en-US" dirty="0"/>
              <a:t>Once recalled, Resource providing CR2 should be capable of restoring its CR2 responsibility, within 180 minutes </a:t>
            </a:r>
            <a:r>
              <a:rPr lang="en-US" dirty="0" smtClean="0"/>
              <a:t>for </a:t>
            </a:r>
            <a:r>
              <a:rPr lang="en-US" dirty="0"/>
              <a:t>it to be qualified as CR2. </a:t>
            </a:r>
          </a:p>
          <a:p>
            <a:pPr marL="457200" lvl="0" indent="-457200">
              <a:buFont typeface="+mj-lt"/>
              <a:buAutoNum type="arabicParenR"/>
            </a:pPr>
            <a:r>
              <a:rPr lang="en-US" dirty="0"/>
              <a:t>NERC Standard BAL-002-1 Disturbance Control Standard (DCS) requires ERCOT to carry enough reserve to recover its Area Control Error (ACE) to pre-disturbance level within 15 minutes, after a Reportable Disturbance</a:t>
            </a:r>
            <a:r>
              <a:rPr lang="en-US" dirty="0" smtClean="0"/>
              <a:t>.</a:t>
            </a:r>
            <a:endParaRPr lang="en-US" dirty="0"/>
          </a:p>
          <a:p>
            <a:pPr marL="0" indent="0">
              <a:buNone/>
            </a:pPr>
            <a:endParaRPr lang="en-US" dirty="0"/>
          </a:p>
          <a:p>
            <a:endParaRPr lang="en-US" dirty="0" smtClean="0"/>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10</a:t>
            </a:fld>
            <a:endParaRPr lang="en-US" dirty="0">
              <a:solidFill>
                <a:schemeClr val="tx1"/>
              </a:solidFill>
            </a:endParaRPr>
          </a:p>
        </p:txBody>
      </p:sp>
    </p:spTree>
    <p:extLst>
      <p:ext uri="{BB962C8B-B14F-4D97-AF65-F5344CB8AC3E}">
        <p14:creationId xmlns:p14="http://schemas.microsoft.com/office/powerpoint/2010/main" val="372393093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Supplemental Reserve (SR)</a:t>
            </a:r>
            <a:endParaRPr lang="en-US" sz="3600" dirty="0"/>
          </a:p>
        </p:txBody>
      </p:sp>
      <p:sp>
        <p:nvSpPr>
          <p:cNvPr id="3" name="Content Placeholder 2"/>
          <p:cNvSpPr>
            <a:spLocks noGrp="1"/>
          </p:cNvSpPr>
          <p:nvPr>
            <p:ph idx="1"/>
          </p:nvPr>
        </p:nvSpPr>
        <p:spPr>
          <a:xfrm>
            <a:off x="457200" y="680484"/>
            <a:ext cx="8229600" cy="5316904"/>
          </a:xfrm>
        </p:spPr>
        <p:txBody>
          <a:bodyPr>
            <a:normAutofit fontScale="55000" lnSpcReduction="20000"/>
          </a:bodyPr>
          <a:lstStyle/>
          <a:p>
            <a:r>
              <a:rPr lang="en-US" dirty="0"/>
              <a:t>An Ancillary Service that is provided through use of </a:t>
            </a:r>
            <a:r>
              <a:rPr lang="en-US" dirty="0">
                <a:solidFill>
                  <a:srgbClr val="FF0000"/>
                </a:solidFill>
              </a:rPr>
              <a:t>Off-Line</a:t>
            </a:r>
            <a:r>
              <a:rPr lang="en-US" dirty="0"/>
              <a:t> Generation Resources that can be synchronized and ramped to a specified output level within 30 minutes, or Load Resources that can provide demand response within 30 minutes, and that can sustain the specified response for at least one hour. </a:t>
            </a:r>
            <a:endParaRPr lang="en-US" dirty="0" smtClean="0"/>
          </a:p>
          <a:p>
            <a:pPr marL="0" indent="0">
              <a:buNone/>
            </a:pPr>
            <a:endParaRPr lang="en-US" sz="2000" dirty="0"/>
          </a:p>
          <a:p>
            <a:r>
              <a:rPr lang="en-US" sz="2500" dirty="0"/>
              <a:t>Supplemental Reserve (SR) Service is provided by using:</a:t>
            </a:r>
          </a:p>
          <a:p>
            <a:pPr marL="514350" lvl="0" indent="-514350">
              <a:buFont typeface="+mj-lt"/>
              <a:buAutoNum type="romanUcPeriod"/>
            </a:pPr>
            <a:r>
              <a:rPr lang="en-US" sz="2500" dirty="0"/>
              <a:t>Generation Resources (SR1) that are </a:t>
            </a:r>
            <a:r>
              <a:rPr lang="en-US" sz="2500" dirty="0">
                <a:solidFill>
                  <a:srgbClr val="FF0000"/>
                </a:solidFill>
              </a:rPr>
              <a:t>Off-Line</a:t>
            </a:r>
            <a:r>
              <a:rPr lang="en-US" sz="2500" dirty="0"/>
              <a:t> and capable of: </a:t>
            </a:r>
          </a:p>
          <a:p>
            <a:pPr marL="971550" lvl="1" indent="-514350">
              <a:buFont typeface="+mj-lt"/>
              <a:buAutoNum type="alphaLcPeriod"/>
            </a:pPr>
            <a:r>
              <a:rPr lang="en-US" sz="2500" dirty="0"/>
              <a:t>Being synchronized and ramped to a specified output level within 30 minutes; and</a:t>
            </a:r>
          </a:p>
          <a:p>
            <a:pPr marL="971550" lvl="1" indent="-514350">
              <a:buFont typeface="+mj-lt"/>
              <a:buAutoNum type="alphaLcPeriod"/>
            </a:pPr>
            <a:r>
              <a:rPr lang="en-US" sz="2500" dirty="0"/>
              <a:t>Running at a specified output level for at least one hour; or</a:t>
            </a:r>
          </a:p>
          <a:p>
            <a:pPr marL="514350" lvl="0" indent="-514350">
              <a:buFont typeface="+mj-lt"/>
              <a:buAutoNum type="romanUcPeriod"/>
            </a:pPr>
            <a:r>
              <a:rPr lang="en-US" sz="2500" dirty="0"/>
              <a:t>Controllable Load Resources (SR1) qualified for Dispatch by Security-Constrained Economic Dispatch (SCED) and capable of:</a:t>
            </a:r>
          </a:p>
          <a:p>
            <a:pPr marL="971550" lvl="1" indent="-514350">
              <a:buFont typeface="+mj-lt"/>
              <a:buAutoNum type="alphaLcPeriod"/>
            </a:pPr>
            <a:r>
              <a:rPr lang="en-US" sz="2500" dirty="0"/>
              <a:t>Ramping to an ERCOT-instructed consumption level within 30 minutes; and</a:t>
            </a:r>
          </a:p>
          <a:p>
            <a:pPr marL="971550" lvl="1" indent="-514350">
              <a:buFont typeface="+mj-lt"/>
              <a:buAutoNum type="alphaLcPeriod"/>
            </a:pPr>
            <a:r>
              <a:rPr lang="en-US" sz="2500" dirty="0"/>
              <a:t>Consuming at the ERCOT-instructed level for at least one hour. </a:t>
            </a:r>
          </a:p>
          <a:p>
            <a:pPr marL="514350" lvl="0" indent="-514350">
              <a:buFont typeface="+mj-lt"/>
              <a:buAutoNum type="romanUcPeriod"/>
            </a:pPr>
            <a:r>
              <a:rPr lang="en-US" sz="2500" dirty="0"/>
              <a:t>Non-Controllable Load Resources (SR2) which are manually deployed and are capable of:  </a:t>
            </a:r>
          </a:p>
          <a:p>
            <a:pPr marL="971550" lvl="1" indent="-514350">
              <a:buFont typeface="+mj-lt"/>
              <a:buAutoNum type="alphaLcPeriod"/>
            </a:pPr>
            <a:r>
              <a:rPr lang="en-US" sz="2500" dirty="0"/>
              <a:t>Delivering their demand response within 30 minutes; and </a:t>
            </a:r>
          </a:p>
          <a:p>
            <a:pPr marL="971550" lvl="1" indent="-514350">
              <a:buFont typeface="+mj-lt"/>
              <a:buAutoNum type="alphaLcPeriod"/>
            </a:pPr>
            <a:r>
              <a:rPr lang="en-US" sz="2500" dirty="0"/>
              <a:t>Sustaining the response for at least one hour.   </a:t>
            </a:r>
          </a:p>
          <a:p>
            <a:pPr marL="971550" lvl="1" indent="-514350">
              <a:buFont typeface="+mj-lt"/>
              <a:buAutoNum type="alphaLcPeriod"/>
            </a:pPr>
            <a:r>
              <a:rPr lang="en-US" sz="2500" dirty="0"/>
              <a:t>Once recalled, Resource providing SR2 should be capable of restoring its SR2 responsibility, within 180 minutes for it to be qualified as SR2.</a:t>
            </a:r>
          </a:p>
          <a:p>
            <a:pPr marL="0" indent="0">
              <a:buNone/>
            </a:pPr>
            <a:endParaRPr lang="en-US" sz="2000" dirty="0"/>
          </a:p>
          <a:p>
            <a:pPr marL="457200" lvl="0" indent="-457200">
              <a:buFont typeface="+mj-lt"/>
              <a:buAutoNum type="arabicParenR"/>
            </a:pPr>
            <a:r>
              <a:rPr lang="en-US" dirty="0"/>
              <a:t>SR service is the reserve that will be used to compensate for net load forecast error, abnormal number of unit unavailability and/or net load ramps. </a:t>
            </a:r>
            <a:endParaRPr lang="en-US" dirty="0" smtClean="0"/>
          </a:p>
          <a:p>
            <a:pPr marL="457200" lvl="0" indent="-457200">
              <a:buFont typeface="+mj-lt"/>
              <a:buAutoNum type="arabicParenR"/>
            </a:pPr>
            <a:endParaRPr lang="en-US" sz="2000" dirty="0"/>
          </a:p>
          <a:p>
            <a:pPr marL="457200" lvl="0" indent="-457200">
              <a:buFont typeface="+mj-lt"/>
              <a:buAutoNum type="arabicParenR"/>
            </a:pPr>
            <a:r>
              <a:rPr lang="en-US" dirty="0"/>
              <a:t>ERCOT may also procure additional SR capacity in anticipation of severe weather conditions</a:t>
            </a:r>
            <a:r>
              <a:rPr lang="en-US" dirty="0" smtClean="0"/>
              <a:t>.</a:t>
            </a:r>
          </a:p>
          <a:p>
            <a:pPr marL="0" lvl="0" indent="0">
              <a:buNone/>
            </a:pPr>
            <a:r>
              <a:rPr lang="en-US" dirty="0" smtClean="0"/>
              <a:t> </a:t>
            </a:r>
            <a:endParaRPr lang="en-US" sz="2000" dirty="0"/>
          </a:p>
          <a:p>
            <a:pPr marL="457200" indent="-457200">
              <a:buFont typeface="+mj-lt"/>
              <a:buAutoNum type="arabicParenR" startAt="3"/>
            </a:pPr>
            <a:r>
              <a:rPr lang="en-US" dirty="0"/>
              <a:t>While ERCOT believes that SR Service may not ultimately be required in the long term, it may be needed during the transition. ERCOT also believes there is a value in defining the product and creating a placeholder within the ERCOT applications.</a:t>
            </a:r>
          </a:p>
          <a:p>
            <a:endParaRPr lang="en-US" dirty="0" smtClean="0"/>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11</a:t>
            </a:fld>
            <a:endParaRPr lang="en-US" dirty="0">
              <a:solidFill>
                <a:schemeClr val="tx1"/>
              </a:solidFill>
            </a:endParaRPr>
          </a:p>
        </p:txBody>
      </p:sp>
    </p:spTree>
    <p:extLst>
      <p:ext uri="{BB962C8B-B14F-4D97-AF65-F5344CB8AC3E}">
        <p14:creationId xmlns:p14="http://schemas.microsoft.com/office/powerpoint/2010/main" val="373737020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Other “Key Decisions”</a:t>
            </a:r>
            <a:endParaRPr lang="en-US" sz="3600" dirty="0"/>
          </a:p>
        </p:txBody>
      </p:sp>
      <p:sp>
        <p:nvSpPr>
          <p:cNvPr id="3" name="Content Placeholder 2"/>
          <p:cNvSpPr>
            <a:spLocks noGrp="1"/>
          </p:cNvSpPr>
          <p:nvPr>
            <p:ph idx="1"/>
          </p:nvPr>
        </p:nvSpPr>
        <p:spPr/>
        <p:txBody>
          <a:bodyPr>
            <a:normAutofit/>
          </a:bodyPr>
          <a:lstStyle/>
          <a:p>
            <a:pPr marL="0" indent="0">
              <a:buNone/>
            </a:pPr>
            <a:endParaRPr lang="en-US" dirty="0"/>
          </a:p>
          <a:p>
            <a:r>
              <a:rPr lang="en-US" dirty="0" smtClean="0"/>
              <a:t>Expecting ERCOT </a:t>
            </a:r>
            <a:r>
              <a:rPr lang="en-US" dirty="0"/>
              <a:t>RATF (Resource Adequacy Task Force) </a:t>
            </a:r>
            <a:r>
              <a:rPr lang="en-US" dirty="0" smtClean="0"/>
              <a:t>to develop appropriate approaches to mitigate the impact of Reliability Deployments on </a:t>
            </a:r>
            <a:r>
              <a:rPr lang="en-US" dirty="0"/>
              <a:t>RT market </a:t>
            </a:r>
            <a:r>
              <a:rPr lang="en-US" dirty="0" smtClean="0"/>
              <a:t>prices.</a:t>
            </a:r>
          </a:p>
          <a:p>
            <a:endParaRPr lang="en-US" dirty="0"/>
          </a:p>
          <a:p>
            <a:r>
              <a:rPr lang="en-US" dirty="0"/>
              <a:t>MCPC’s for FFR (FFR1 &amp; FFR2), CR2, SR2 </a:t>
            </a:r>
            <a:r>
              <a:rPr lang="en-US" dirty="0" smtClean="0"/>
              <a:t>should reflect opportunity </a:t>
            </a:r>
            <a:r>
              <a:rPr lang="en-US" dirty="0"/>
              <a:t>costs for </a:t>
            </a:r>
            <a:r>
              <a:rPr lang="en-US" dirty="0" smtClean="0"/>
              <a:t>energy and other ancillary </a:t>
            </a:r>
            <a:r>
              <a:rPr lang="en-US" smtClean="0"/>
              <a:t>services</a:t>
            </a:r>
            <a:r>
              <a:rPr lang="en-US" smtClean="0"/>
              <a:t>.</a:t>
            </a:r>
          </a:p>
          <a:p>
            <a:pPr marL="0" indent="0">
              <a:buNone/>
            </a:pPr>
            <a:endParaRPr lang="en-US" dirty="0" smtClean="0"/>
          </a:p>
          <a:p>
            <a:r>
              <a:rPr lang="en-US" dirty="0" smtClean="0"/>
              <a:t>EEA triggers and deployments will need to be reviewed</a:t>
            </a:r>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12</a:t>
            </a:fld>
            <a:endParaRPr lang="en-US" dirty="0">
              <a:solidFill>
                <a:schemeClr val="tx1"/>
              </a:solidFill>
            </a:endParaRPr>
          </a:p>
        </p:txBody>
      </p:sp>
    </p:spTree>
    <p:extLst>
      <p:ext uri="{BB962C8B-B14F-4D97-AF65-F5344CB8AC3E}">
        <p14:creationId xmlns:p14="http://schemas.microsoft.com/office/powerpoint/2010/main" val="125137357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Recap</a:t>
            </a:r>
            <a:endParaRPr lang="en-US" sz="3600" dirty="0"/>
          </a:p>
        </p:txBody>
      </p:sp>
      <p:sp>
        <p:nvSpPr>
          <p:cNvPr id="3" name="Content Placeholder 2"/>
          <p:cNvSpPr>
            <a:spLocks noGrp="1"/>
          </p:cNvSpPr>
          <p:nvPr>
            <p:ph idx="1"/>
          </p:nvPr>
        </p:nvSpPr>
        <p:spPr/>
        <p:txBody>
          <a:bodyPr>
            <a:normAutofit/>
          </a:bodyPr>
          <a:lstStyle/>
          <a:p>
            <a:pPr marL="457200" lvl="0" indent="-457200">
              <a:buFont typeface="+mj-lt"/>
              <a:buAutoNum type="arabicParenR"/>
            </a:pPr>
            <a:r>
              <a:rPr lang="en-US" dirty="0" smtClean="0"/>
              <a:t>Original </a:t>
            </a:r>
            <a:r>
              <a:rPr lang="en-US" dirty="0"/>
              <a:t>Concept Paper provided </a:t>
            </a:r>
            <a:r>
              <a:rPr lang="en-US" dirty="0" smtClean="0"/>
              <a:t>9-27-13</a:t>
            </a:r>
            <a:endParaRPr lang="en-US" dirty="0"/>
          </a:p>
          <a:p>
            <a:pPr marL="457200" lvl="0" indent="-457200">
              <a:buFont typeface="+mj-lt"/>
              <a:buAutoNum type="arabicParenR"/>
            </a:pPr>
            <a:r>
              <a:rPr lang="en-US" dirty="0"/>
              <a:t>Concept Paper version 1.1 provided </a:t>
            </a:r>
            <a:r>
              <a:rPr lang="en-US" dirty="0" smtClean="0"/>
              <a:t>11-1-13 and </a:t>
            </a:r>
            <a:r>
              <a:rPr lang="en-US" dirty="0"/>
              <a:t>incorporated written comments and info received at the October 2013 Workshop.</a:t>
            </a:r>
          </a:p>
          <a:p>
            <a:pPr marL="457200" lvl="0" indent="-457200">
              <a:buFont typeface="+mj-lt"/>
              <a:buAutoNum type="arabicParenR"/>
            </a:pPr>
            <a:r>
              <a:rPr lang="en-US" dirty="0"/>
              <a:t>Weekly work sessions began in January 2014.  (13 meetings so </a:t>
            </a:r>
            <a:r>
              <a:rPr lang="en-US" dirty="0" smtClean="0"/>
              <a:t>far in 2014)</a:t>
            </a:r>
            <a:endParaRPr lang="en-US" dirty="0"/>
          </a:p>
          <a:p>
            <a:pPr marL="457200" lvl="0" indent="-457200">
              <a:buFont typeface="+mj-lt"/>
              <a:buAutoNum type="arabicParenR"/>
            </a:pPr>
            <a:r>
              <a:rPr lang="en-US" dirty="0"/>
              <a:t>7 Working Documents have been prepared.  </a:t>
            </a:r>
            <a:r>
              <a:rPr lang="en-US" dirty="0" smtClean="0"/>
              <a:t>(See </a:t>
            </a:r>
            <a:r>
              <a:rPr lang="en-US" dirty="0"/>
              <a:t>the next slide for list of Working </a:t>
            </a:r>
            <a:r>
              <a:rPr lang="en-US" dirty="0" smtClean="0"/>
              <a:t>Documents)</a:t>
            </a:r>
            <a:endParaRPr lang="en-US" dirty="0"/>
          </a:p>
          <a:p>
            <a:pPr marL="457200" lvl="0" indent="-457200">
              <a:buFont typeface="+mj-lt"/>
              <a:buAutoNum type="arabicParenR"/>
            </a:pPr>
            <a:r>
              <a:rPr lang="en-US" dirty="0"/>
              <a:t>A preliminary PFR and FFR assessment was performed and discussed.</a:t>
            </a:r>
          </a:p>
          <a:p>
            <a:pPr marL="514350" lvl="0" indent="-514350">
              <a:buFont typeface="+mj-lt"/>
              <a:buAutoNum type="arabicParenR"/>
            </a:pPr>
            <a:r>
              <a:rPr lang="en-US" sz="2600" dirty="0"/>
              <a:t>At</a:t>
            </a:r>
            <a:r>
              <a:rPr lang="en-US" dirty="0"/>
              <a:t> this time, no </a:t>
            </a:r>
            <a:r>
              <a:rPr lang="en-US" dirty="0" smtClean="0"/>
              <a:t>decision points for </a:t>
            </a:r>
            <a:r>
              <a:rPr lang="en-US" dirty="0"/>
              <a:t>TAC. </a:t>
            </a:r>
          </a:p>
          <a:p>
            <a:endParaRPr lang="en-US" dirty="0" smtClean="0"/>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2</a:t>
            </a:fld>
            <a:endParaRPr lang="en-US" dirty="0">
              <a:solidFill>
                <a:schemeClr val="tx1"/>
              </a:solidFill>
            </a:endParaRPr>
          </a:p>
        </p:txBody>
      </p:sp>
    </p:spTree>
    <p:extLst>
      <p:ext uri="{BB962C8B-B14F-4D97-AF65-F5344CB8AC3E}">
        <p14:creationId xmlns:p14="http://schemas.microsoft.com/office/powerpoint/2010/main" val="407201409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List of Working Documents</a:t>
            </a:r>
            <a:endParaRPr lang="en-US" sz="3600" dirty="0"/>
          </a:p>
        </p:txBody>
      </p:sp>
      <p:sp>
        <p:nvSpPr>
          <p:cNvPr id="3" name="Content Placeholder 2"/>
          <p:cNvSpPr>
            <a:spLocks noGrp="1"/>
          </p:cNvSpPr>
          <p:nvPr>
            <p:ph idx="1"/>
          </p:nvPr>
        </p:nvSpPr>
        <p:spPr/>
        <p:txBody>
          <a:bodyPr>
            <a:normAutofit/>
          </a:bodyPr>
          <a:lstStyle/>
          <a:p>
            <a:pPr marL="514350" lvl="0" indent="-514350">
              <a:buFont typeface="+mj-lt"/>
              <a:buAutoNum type="arabicParenR"/>
            </a:pPr>
            <a:r>
              <a:rPr lang="en-US" sz="3200" dirty="0"/>
              <a:t>Synchronous Inertial </a:t>
            </a:r>
            <a:r>
              <a:rPr lang="en-US" sz="3200" dirty="0" smtClean="0"/>
              <a:t>Response (SIR)</a:t>
            </a:r>
            <a:r>
              <a:rPr lang="en-US" sz="3200" dirty="0" smtClean="0">
                <a:solidFill>
                  <a:srgbClr val="FF0000"/>
                </a:solidFill>
              </a:rPr>
              <a:t>**</a:t>
            </a:r>
            <a:endParaRPr lang="en-US" sz="3200" dirty="0">
              <a:solidFill>
                <a:srgbClr val="FF0000"/>
              </a:solidFill>
            </a:endParaRPr>
          </a:p>
          <a:p>
            <a:pPr marL="514350" lvl="0" indent="-514350">
              <a:buFont typeface="+mj-lt"/>
              <a:buAutoNum type="arabicParenR"/>
            </a:pPr>
            <a:r>
              <a:rPr lang="en-US" sz="3200" dirty="0"/>
              <a:t>Fast Frequency Reserve (FFR)</a:t>
            </a:r>
          </a:p>
          <a:p>
            <a:pPr marL="514350" lvl="0" indent="-514350">
              <a:buFont typeface="+mj-lt"/>
              <a:buAutoNum type="arabicParenR"/>
            </a:pPr>
            <a:r>
              <a:rPr lang="en-US" sz="3200" dirty="0"/>
              <a:t>Primary Frequency Reserve (PFR)</a:t>
            </a:r>
          </a:p>
          <a:p>
            <a:pPr marL="514350" lvl="0" indent="-514350">
              <a:buFont typeface="+mj-lt"/>
              <a:buAutoNum type="arabicParenR"/>
            </a:pPr>
            <a:r>
              <a:rPr lang="en-US" sz="3200" dirty="0" smtClean="0"/>
              <a:t>Regulating Reserve (RR)</a:t>
            </a:r>
            <a:endParaRPr lang="en-US" sz="3200" dirty="0"/>
          </a:p>
          <a:p>
            <a:pPr marL="514350" lvl="0" indent="-514350">
              <a:buFont typeface="+mj-lt"/>
              <a:buAutoNum type="arabicParenR"/>
            </a:pPr>
            <a:r>
              <a:rPr lang="en-US" sz="3200" dirty="0"/>
              <a:t>Contingency Reserve (CR)</a:t>
            </a:r>
          </a:p>
          <a:p>
            <a:pPr marL="514350" lvl="0" indent="-514350">
              <a:buFont typeface="+mj-lt"/>
              <a:buAutoNum type="arabicParenR"/>
            </a:pPr>
            <a:r>
              <a:rPr lang="en-US" sz="3200" dirty="0"/>
              <a:t>Supplemental Reserve (SR)</a:t>
            </a:r>
          </a:p>
          <a:p>
            <a:pPr marL="514350" lvl="0" indent="-514350">
              <a:buFont typeface="+mj-lt"/>
              <a:buAutoNum type="arabicParenR"/>
            </a:pPr>
            <a:r>
              <a:rPr lang="en-US" sz="3200" dirty="0"/>
              <a:t>Procurement and Pricing of the Proposed Future Set of Ancillary Services</a:t>
            </a:r>
          </a:p>
          <a:p>
            <a:pPr marL="0" indent="0">
              <a:buNone/>
            </a:pPr>
            <a:r>
              <a:rPr lang="en-US" dirty="0" smtClean="0">
                <a:solidFill>
                  <a:srgbClr val="FF0000"/>
                </a:solidFill>
              </a:rPr>
              <a:t>** Still in progress</a:t>
            </a:r>
          </a:p>
          <a:p>
            <a:endParaRPr lang="en-US" dirty="0" smtClean="0"/>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3</a:t>
            </a:fld>
            <a:endParaRPr lang="en-US" dirty="0">
              <a:solidFill>
                <a:schemeClr val="tx1"/>
              </a:solidFill>
            </a:endParaRPr>
          </a:p>
        </p:txBody>
      </p:sp>
    </p:spTree>
    <p:extLst>
      <p:ext uri="{BB962C8B-B14F-4D97-AF65-F5344CB8AC3E}">
        <p14:creationId xmlns:p14="http://schemas.microsoft.com/office/powerpoint/2010/main" val="55119170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a:t>N</a:t>
            </a:r>
            <a:r>
              <a:rPr lang="en-US" sz="3600" dirty="0" smtClean="0"/>
              <a:t>ext Steps</a:t>
            </a:r>
            <a:endParaRPr lang="en-US" sz="3600" dirty="0"/>
          </a:p>
        </p:txBody>
      </p:sp>
      <p:sp>
        <p:nvSpPr>
          <p:cNvPr id="3" name="Content Placeholder 2"/>
          <p:cNvSpPr>
            <a:spLocks noGrp="1"/>
          </p:cNvSpPr>
          <p:nvPr>
            <p:ph idx="1"/>
          </p:nvPr>
        </p:nvSpPr>
        <p:spPr/>
        <p:txBody>
          <a:bodyPr>
            <a:normAutofit fontScale="92500" lnSpcReduction="10000"/>
          </a:bodyPr>
          <a:lstStyle/>
          <a:p>
            <a:pPr marL="457200" lvl="0" indent="-457200">
              <a:buFont typeface="+mj-lt"/>
              <a:buAutoNum type="arabicParenR"/>
            </a:pPr>
            <a:r>
              <a:rPr lang="en-US" dirty="0"/>
              <a:t>“Black-line” the Working Documents and ask for written comments.  (Send to TAC, ROS and WMS exploders and give 10 days)  </a:t>
            </a:r>
          </a:p>
          <a:p>
            <a:pPr marL="457200" lvl="0" indent="-457200">
              <a:buFont typeface="+mj-lt"/>
              <a:buAutoNum type="arabicParenR"/>
            </a:pPr>
            <a:r>
              <a:rPr lang="en-US" dirty="0"/>
              <a:t>Once the written comments are received --- categorize them and discuss at a FAST Work Session.  (Late May)</a:t>
            </a:r>
          </a:p>
          <a:p>
            <a:pPr marL="457200" lvl="0" indent="-457200">
              <a:buFont typeface="+mj-lt"/>
              <a:buAutoNum type="arabicParenR"/>
            </a:pPr>
            <a:r>
              <a:rPr lang="en-US" dirty="0"/>
              <a:t>Revise Working Documents as appropriate</a:t>
            </a:r>
          </a:p>
          <a:p>
            <a:pPr marL="457200" lvl="0" indent="-457200">
              <a:buFont typeface="+mj-lt"/>
              <a:buAutoNum type="arabicParenR"/>
            </a:pPr>
            <a:r>
              <a:rPr lang="en-US" dirty="0"/>
              <a:t>Draft NPRR based on “final” Working Documents  (The target is to post the draft NPRR by the end of June 2014)</a:t>
            </a:r>
          </a:p>
          <a:p>
            <a:pPr marL="457200" lvl="0" indent="-457200">
              <a:buFont typeface="+mj-lt"/>
              <a:buAutoNum type="arabicParenR"/>
            </a:pPr>
            <a:r>
              <a:rPr lang="en-US" dirty="0"/>
              <a:t>Review the draft NPRR (with no number) at a FAST Work Session</a:t>
            </a:r>
          </a:p>
          <a:p>
            <a:pPr marL="457200" lvl="0" indent="-457200">
              <a:buFont typeface="+mj-lt"/>
              <a:buAutoNum type="arabicParenR"/>
            </a:pPr>
            <a:r>
              <a:rPr lang="en-US" dirty="0"/>
              <a:t>Revise the draft NPRR as necessary and post with a number and have the NPRR proceed as normal.</a:t>
            </a:r>
          </a:p>
          <a:p>
            <a:pPr marL="457200" lvl="0" indent="-457200">
              <a:buFont typeface="+mj-lt"/>
              <a:buAutoNum type="arabicParenR"/>
            </a:pPr>
            <a:r>
              <a:rPr lang="en-US" dirty="0"/>
              <a:t>Impact Analysis to be performed after the NPRR language is reviewed by PRS </a:t>
            </a:r>
          </a:p>
          <a:p>
            <a:pPr marL="0" indent="0">
              <a:buNone/>
            </a:pPr>
            <a:endParaRPr lang="en-US" dirty="0"/>
          </a:p>
          <a:p>
            <a:endParaRPr lang="en-US" dirty="0" smtClean="0"/>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4</a:t>
            </a:fld>
            <a:endParaRPr lang="en-US" dirty="0">
              <a:solidFill>
                <a:schemeClr val="tx1"/>
              </a:solidFill>
            </a:endParaRPr>
          </a:p>
        </p:txBody>
      </p:sp>
    </p:spTree>
    <p:extLst>
      <p:ext uri="{BB962C8B-B14F-4D97-AF65-F5344CB8AC3E}">
        <p14:creationId xmlns:p14="http://schemas.microsoft.com/office/powerpoint/2010/main" val="165862038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Questions Not Yet Addressed</a:t>
            </a:r>
            <a:endParaRPr lang="en-US" sz="3600" dirty="0"/>
          </a:p>
        </p:txBody>
      </p:sp>
      <p:sp>
        <p:nvSpPr>
          <p:cNvPr id="3" name="Content Placeholder 2"/>
          <p:cNvSpPr>
            <a:spLocks noGrp="1"/>
          </p:cNvSpPr>
          <p:nvPr>
            <p:ph idx="1"/>
          </p:nvPr>
        </p:nvSpPr>
        <p:spPr/>
        <p:txBody>
          <a:bodyPr>
            <a:normAutofit lnSpcReduction="10000"/>
          </a:bodyPr>
          <a:lstStyle/>
          <a:p>
            <a:pPr marL="457200" lvl="0" indent="-457200">
              <a:buFont typeface="+mj-lt"/>
              <a:buAutoNum type="arabicParenR"/>
            </a:pPr>
            <a:r>
              <a:rPr lang="en-US" sz="3200" dirty="0"/>
              <a:t>What services can be provided through the DC-ties?</a:t>
            </a:r>
          </a:p>
          <a:p>
            <a:pPr marL="457200" lvl="0" indent="-457200">
              <a:buFont typeface="+mj-lt"/>
              <a:buAutoNum type="arabicParenR"/>
            </a:pPr>
            <a:r>
              <a:rPr lang="en-US" sz="3200" dirty="0"/>
              <a:t>Should there be “AS Deliverability Zones”?</a:t>
            </a:r>
          </a:p>
          <a:p>
            <a:pPr marL="457200" lvl="0" indent="-457200">
              <a:buFont typeface="+mj-lt"/>
              <a:buAutoNum type="arabicParenR"/>
            </a:pPr>
            <a:r>
              <a:rPr lang="en-US" sz="3200" dirty="0"/>
              <a:t>Should there be a Real-Time Market with energy and AS co-optimization?</a:t>
            </a:r>
          </a:p>
          <a:p>
            <a:pPr marL="457200" lvl="0" indent="-457200">
              <a:buFont typeface="+mj-lt"/>
              <a:buAutoNum type="arabicParenR"/>
            </a:pPr>
            <a:r>
              <a:rPr lang="en-US" sz="3200" dirty="0"/>
              <a:t>How should AS obligations be determined? </a:t>
            </a:r>
          </a:p>
          <a:p>
            <a:pPr marL="457200" lvl="0" indent="-457200">
              <a:buFont typeface="+mj-lt"/>
              <a:buAutoNum type="arabicParenR"/>
            </a:pPr>
            <a:r>
              <a:rPr lang="en-US" sz="3200" dirty="0"/>
              <a:t>Several questions on Synthetic/Emulated </a:t>
            </a:r>
            <a:r>
              <a:rPr lang="en-US" sz="3200" dirty="0" smtClean="0"/>
              <a:t>Inertia.</a:t>
            </a:r>
            <a:endParaRPr lang="en-US" sz="3200" dirty="0"/>
          </a:p>
          <a:p>
            <a:pPr marL="0" indent="0">
              <a:buNone/>
            </a:pPr>
            <a:endParaRPr lang="en-US" dirty="0"/>
          </a:p>
          <a:p>
            <a:endParaRPr lang="en-US" dirty="0" smtClean="0"/>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5</a:t>
            </a:fld>
            <a:endParaRPr lang="en-US" dirty="0">
              <a:solidFill>
                <a:schemeClr val="tx1"/>
              </a:solidFill>
            </a:endParaRPr>
          </a:p>
        </p:txBody>
      </p:sp>
    </p:spTree>
    <p:extLst>
      <p:ext uri="{BB962C8B-B14F-4D97-AF65-F5344CB8AC3E}">
        <p14:creationId xmlns:p14="http://schemas.microsoft.com/office/powerpoint/2010/main" val="82423788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Appendix</a:t>
            </a:r>
            <a:endParaRPr lang="en-US" sz="3600" dirty="0"/>
          </a:p>
        </p:txBody>
      </p:sp>
      <p:sp>
        <p:nvSpPr>
          <p:cNvPr id="3" name="Content Placeholder 2"/>
          <p:cNvSpPr>
            <a:spLocks noGrp="1"/>
          </p:cNvSpPr>
          <p:nvPr>
            <p:ph idx="1"/>
          </p:nvPr>
        </p:nvSpPr>
        <p:spPr/>
        <p:txBody>
          <a:bodyPr>
            <a:normAutofit/>
          </a:bodyPr>
          <a:lstStyle/>
          <a:p>
            <a:pPr marL="0" indent="0">
              <a:buNone/>
            </a:pPr>
            <a:endParaRPr lang="en-US" dirty="0"/>
          </a:p>
          <a:p>
            <a:r>
              <a:rPr lang="en-US" dirty="0" smtClean="0"/>
              <a:t>Additional information is provided in the following Appendix.</a:t>
            </a:r>
          </a:p>
          <a:p>
            <a:endParaRPr lang="en-US" dirty="0"/>
          </a:p>
          <a:p>
            <a:r>
              <a:rPr lang="en-US" dirty="0" smtClean="0"/>
              <a:t>May be best to attend the FAST Workshop in May to get more details.</a:t>
            </a:r>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6</a:t>
            </a:fld>
            <a:endParaRPr lang="en-US" dirty="0">
              <a:solidFill>
                <a:schemeClr val="tx1"/>
              </a:solidFill>
            </a:endParaRPr>
          </a:p>
        </p:txBody>
      </p:sp>
    </p:spTree>
    <p:extLst>
      <p:ext uri="{BB962C8B-B14F-4D97-AF65-F5344CB8AC3E}">
        <p14:creationId xmlns:p14="http://schemas.microsoft.com/office/powerpoint/2010/main" val="196727352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Fast Frequency Response (FFR)</a:t>
            </a:r>
            <a:endParaRPr lang="en-US" sz="3600" dirty="0"/>
          </a:p>
        </p:txBody>
      </p:sp>
      <p:sp>
        <p:nvSpPr>
          <p:cNvPr id="3" name="Content Placeholder 2"/>
          <p:cNvSpPr>
            <a:spLocks noGrp="1"/>
          </p:cNvSpPr>
          <p:nvPr>
            <p:ph idx="1"/>
          </p:nvPr>
        </p:nvSpPr>
        <p:spPr>
          <a:xfrm>
            <a:off x="457200" y="691115"/>
            <a:ext cx="8229600" cy="5465135"/>
          </a:xfrm>
        </p:spPr>
        <p:txBody>
          <a:bodyPr>
            <a:normAutofit fontScale="62500" lnSpcReduction="20000"/>
          </a:bodyPr>
          <a:lstStyle/>
          <a:p>
            <a:r>
              <a:rPr lang="en-US" dirty="0"/>
              <a:t>A response from a resource that is automatically self-deployed and provides </a:t>
            </a:r>
            <a:r>
              <a:rPr lang="en-US" b="1" u="sng" dirty="0"/>
              <a:t>a full response within 30 cycles</a:t>
            </a:r>
            <a:r>
              <a:rPr lang="en-US" dirty="0"/>
              <a:t> after frequency meets or drops below a preset threshold.  </a:t>
            </a:r>
            <a:r>
              <a:rPr lang="en-US" b="1" u="sng" dirty="0"/>
              <a:t>FFR may also be </a:t>
            </a:r>
            <a:r>
              <a:rPr lang="en-US" b="1" u="sng" dirty="0">
                <a:solidFill>
                  <a:srgbClr val="FF0000"/>
                </a:solidFill>
              </a:rPr>
              <a:t>manually deployed </a:t>
            </a:r>
            <a:r>
              <a:rPr lang="en-US" b="1" u="sng" dirty="0"/>
              <a:t>and full response must be provided within 10 minutes.</a:t>
            </a:r>
            <a:r>
              <a:rPr lang="en-US" dirty="0"/>
              <a:t> FFR Resources based on their sustainability and ability to restore may participate in sub-group FFR1 or FFR2. </a:t>
            </a:r>
          </a:p>
          <a:p>
            <a:pPr marL="0" indent="0">
              <a:buNone/>
            </a:pPr>
            <a:r>
              <a:rPr lang="en-US" dirty="0"/>
              <a:t> </a:t>
            </a:r>
          </a:p>
          <a:p>
            <a:r>
              <a:rPr lang="en-US" dirty="0"/>
              <a:t>A resource providing FFR1 must be able to sustain a full response for maximum of 10 minutes and should fully restore within </a:t>
            </a:r>
            <a:r>
              <a:rPr lang="en-US" dirty="0">
                <a:solidFill>
                  <a:srgbClr val="FF0000"/>
                </a:solidFill>
              </a:rPr>
              <a:t>10 minutes </a:t>
            </a:r>
            <a:r>
              <a:rPr lang="en-US" dirty="0"/>
              <a:t>of receiving ERCOT’s recall instruction or continuous 10 minutes of deployment, whichever comes first. </a:t>
            </a:r>
          </a:p>
          <a:p>
            <a:pPr marL="0" indent="0">
              <a:buNone/>
            </a:pPr>
            <a:r>
              <a:rPr lang="en-US" dirty="0"/>
              <a:t> </a:t>
            </a:r>
          </a:p>
          <a:p>
            <a:r>
              <a:rPr lang="en-US" dirty="0"/>
              <a:t>A resource providing FFR2 must be able to sustain a full response until ERCOT issues a recall instruction or the resource no longer has a responsibility to provide the service, whichever comes first. The resource must be able to fully restore its FFR2 responsibility within </a:t>
            </a:r>
            <a:r>
              <a:rPr lang="en-US" dirty="0">
                <a:solidFill>
                  <a:srgbClr val="FF0000"/>
                </a:solidFill>
              </a:rPr>
              <a:t>90 minutes</a:t>
            </a:r>
            <a:r>
              <a:rPr lang="en-US" dirty="0"/>
              <a:t> after receiving ERCOT’s recall instruction.  </a:t>
            </a:r>
          </a:p>
          <a:p>
            <a:pPr marL="0" indent="0">
              <a:buNone/>
            </a:pPr>
            <a:r>
              <a:rPr lang="en-US" dirty="0"/>
              <a:t> </a:t>
            </a:r>
          </a:p>
          <a:p>
            <a:pPr marL="457200" lvl="0" indent="-457200">
              <a:buFont typeface="+mj-lt"/>
              <a:buAutoNum type="arabicParenR"/>
            </a:pPr>
            <a:r>
              <a:rPr lang="en-US" dirty="0"/>
              <a:t>Combination of PFR and FFR must be sufficient to avoid Under Frequency Load Shed for instantaneous loss of 2750 MW </a:t>
            </a:r>
          </a:p>
          <a:p>
            <a:pPr marL="457200" lvl="0" indent="-457200">
              <a:buFont typeface="+mj-lt"/>
              <a:buAutoNum type="arabicParenR"/>
            </a:pPr>
            <a:r>
              <a:rPr lang="en-US" dirty="0"/>
              <a:t>For FFR, there are two subgroups (FFR1 and FFR2) that have different trigger points, duration requirements and reset requirements.</a:t>
            </a:r>
          </a:p>
          <a:p>
            <a:pPr marL="457200" lvl="0" indent="-457200">
              <a:buFont typeface="+mj-lt"/>
              <a:buAutoNum type="arabicParenR"/>
            </a:pPr>
            <a:r>
              <a:rPr lang="en-US" dirty="0"/>
              <a:t>Resources providing FFR have the potential to receive manual deployments.</a:t>
            </a:r>
          </a:p>
          <a:p>
            <a:pPr marL="457200" lvl="0" indent="-457200">
              <a:buFont typeface="+mj-lt"/>
              <a:buAutoNum type="arabicParenR"/>
            </a:pPr>
            <a:r>
              <a:rPr lang="en-US" dirty="0"/>
              <a:t>A QSE shall fully restore its FFR1 responsibility within </a:t>
            </a:r>
            <a:r>
              <a:rPr lang="en-US" dirty="0">
                <a:solidFill>
                  <a:srgbClr val="FF0000"/>
                </a:solidFill>
              </a:rPr>
              <a:t>10 minutes</a:t>
            </a:r>
            <a:r>
              <a:rPr lang="en-US" dirty="0"/>
              <a:t> after receiving ERCOT’s recall instruction. A QSE shall fully restore its FFR2 responsibility within </a:t>
            </a:r>
            <a:r>
              <a:rPr lang="en-US" dirty="0">
                <a:solidFill>
                  <a:srgbClr val="FF0000"/>
                </a:solidFill>
              </a:rPr>
              <a:t>90 minutes</a:t>
            </a:r>
            <a:r>
              <a:rPr lang="en-US" dirty="0"/>
              <a:t> after receiving ERCOT’s recall instruction.</a:t>
            </a:r>
          </a:p>
          <a:p>
            <a:pPr marL="0" indent="0">
              <a:buNone/>
            </a:pPr>
            <a:endParaRPr lang="en-US" dirty="0" smtClean="0"/>
          </a:p>
          <a:p>
            <a:r>
              <a:rPr lang="en-US" dirty="0" smtClean="0">
                <a:solidFill>
                  <a:srgbClr val="FF0000"/>
                </a:solidFill>
              </a:rPr>
              <a:t>Parameters/concepts in red are still open for debate.</a:t>
            </a:r>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7</a:t>
            </a:fld>
            <a:endParaRPr lang="en-US" dirty="0">
              <a:solidFill>
                <a:schemeClr val="tx1"/>
              </a:solidFill>
            </a:endParaRPr>
          </a:p>
        </p:txBody>
      </p:sp>
    </p:spTree>
    <p:extLst>
      <p:ext uri="{BB962C8B-B14F-4D97-AF65-F5344CB8AC3E}">
        <p14:creationId xmlns:p14="http://schemas.microsoft.com/office/powerpoint/2010/main" val="204033930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Primary Frequency Response (PFR)</a:t>
            </a:r>
            <a:endParaRPr lang="en-US" sz="3600" dirty="0"/>
          </a:p>
        </p:txBody>
      </p:sp>
      <p:sp>
        <p:nvSpPr>
          <p:cNvPr id="3" name="Content Placeholder 2"/>
          <p:cNvSpPr>
            <a:spLocks noGrp="1"/>
          </p:cNvSpPr>
          <p:nvPr>
            <p:ph idx="1"/>
          </p:nvPr>
        </p:nvSpPr>
        <p:spPr/>
        <p:txBody>
          <a:bodyPr>
            <a:normAutofit fontScale="70000" lnSpcReduction="20000"/>
          </a:bodyPr>
          <a:lstStyle/>
          <a:p>
            <a:r>
              <a:rPr lang="en-US" dirty="0"/>
              <a:t>The immediate proportional increase or decrease in real power output provided by a Resource and the natural real power dampening response provided by Load in response to system frequency deviations. This response is in the direction that stabilizes frequency. </a:t>
            </a:r>
          </a:p>
          <a:p>
            <a:pPr marL="0" indent="0">
              <a:buNone/>
            </a:pPr>
            <a:r>
              <a:rPr lang="en-US" dirty="0"/>
              <a:t> </a:t>
            </a:r>
          </a:p>
          <a:p>
            <a:pPr marL="457200" lvl="0" indent="-457200">
              <a:buFont typeface="+mj-lt"/>
              <a:buAutoNum type="arabicParenR"/>
            </a:pPr>
            <a:r>
              <a:rPr lang="en-US" dirty="0"/>
              <a:t>Combination of PFR and FFR must be sufficient to avoid Under Frequency Load Shed for instantaneous loss of 2750 MW </a:t>
            </a:r>
          </a:p>
          <a:p>
            <a:pPr marL="457200" lvl="0" indent="-457200">
              <a:buFont typeface="+mj-lt"/>
              <a:buAutoNum type="arabicParenR"/>
            </a:pPr>
            <a:r>
              <a:rPr lang="en-US" dirty="0"/>
              <a:t>Performance will be measured using the BAL-TRE-001 Regional Standard </a:t>
            </a:r>
          </a:p>
          <a:p>
            <a:pPr marL="457200" lvl="0" indent="-457200">
              <a:buFont typeface="+mj-lt"/>
              <a:buAutoNum type="arabicParenR"/>
            </a:pPr>
            <a:r>
              <a:rPr lang="en-US" dirty="0"/>
              <a:t>Performance will set the limit on how much individual Resource can provide PFR Service</a:t>
            </a:r>
          </a:p>
          <a:p>
            <a:pPr marL="457200" lvl="0" indent="-457200">
              <a:buFont typeface="+mj-lt"/>
              <a:buAutoNum type="arabicParenR"/>
            </a:pPr>
            <a:r>
              <a:rPr lang="en-US" dirty="0"/>
              <a:t>PFR to be a market that is cleared and the PFR MWs are reserved.</a:t>
            </a:r>
          </a:p>
          <a:p>
            <a:pPr marL="457200" lvl="0" indent="-457200">
              <a:buFont typeface="+mj-lt"/>
              <a:buAutoNum type="arabicParenR"/>
            </a:pPr>
            <a:r>
              <a:rPr lang="en-US" dirty="0"/>
              <a:t>ERCOT will require that Resources connected to the ERCOT Transmission System and capable of providing PFR governor actions as part of their inherent design to have their governor control systems in operation at all times when they are online.  </a:t>
            </a:r>
          </a:p>
          <a:p>
            <a:pPr marL="457200" lvl="0" indent="-457200">
              <a:buFont typeface="+mj-lt"/>
              <a:buAutoNum type="arabicParenR"/>
            </a:pPr>
            <a:r>
              <a:rPr lang="en-US" dirty="0"/>
              <a:t>It was also recommended that Resources that are without any PFR responsibility can widen their Governor Dead-band up to 0.036 HZ.  </a:t>
            </a:r>
          </a:p>
          <a:p>
            <a:pPr marL="457200" lvl="0" indent="-457200">
              <a:buFont typeface="+mj-lt"/>
              <a:buAutoNum type="arabicParenR"/>
            </a:pPr>
            <a:r>
              <a:rPr lang="en-US" dirty="0"/>
              <a:t>There will not be any compensation for providing governor response outside of DAM or RT Market award. </a:t>
            </a:r>
          </a:p>
          <a:p>
            <a:pPr marL="457200" indent="-457200">
              <a:buFont typeface="+mj-lt"/>
              <a:buAutoNum type="arabicParenR"/>
            </a:pPr>
            <a:r>
              <a:rPr lang="en-US" dirty="0"/>
              <a:t>ERCOT may only require specific PFR performance criteria from those Resources that are providing PFR Service as the result of QSE self-arrangement or a DAM or RT Market award.</a:t>
            </a:r>
          </a:p>
          <a:p>
            <a:endParaRPr lang="en-US" dirty="0" smtClean="0"/>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8</a:t>
            </a:fld>
            <a:endParaRPr lang="en-US" dirty="0">
              <a:solidFill>
                <a:schemeClr val="tx1"/>
              </a:solidFill>
            </a:endParaRPr>
          </a:p>
        </p:txBody>
      </p:sp>
    </p:spTree>
    <p:extLst>
      <p:ext uri="{BB962C8B-B14F-4D97-AF65-F5344CB8AC3E}">
        <p14:creationId xmlns:p14="http://schemas.microsoft.com/office/powerpoint/2010/main" val="319443406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774"/>
            <a:ext cx="8229600" cy="733892"/>
          </a:xfrm>
        </p:spPr>
        <p:txBody>
          <a:bodyPr>
            <a:normAutofit/>
          </a:bodyPr>
          <a:lstStyle/>
          <a:p>
            <a:r>
              <a:rPr lang="en-US" sz="3600" dirty="0" smtClean="0"/>
              <a:t>Regulating Reserve Service (RR)</a:t>
            </a:r>
            <a:endParaRPr lang="en-US" sz="3600" dirty="0"/>
          </a:p>
        </p:txBody>
      </p:sp>
      <p:sp>
        <p:nvSpPr>
          <p:cNvPr id="3" name="Content Placeholder 2"/>
          <p:cNvSpPr>
            <a:spLocks noGrp="1"/>
          </p:cNvSpPr>
          <p:nvPr>
            <p:ph idx="1"/>
          </p:nvPr>
        </p:nvSpPr>
        <p:spPr/>
        <p:txBody>
          <a:bodyPr>
            <a:normAutofit fontScale="77500" lnSpcReduction="20000"/>
          </a:bodyPr>
          <a:lstStyle/>
          <a:p>
            <a:r>
              <a:rPr lang="en-US" dirty="0"/>
              <a:t>An Ancillary Service that consists of either Regulation Down Service (</a:t>
            </a:r>
            <a:r>
              <a:rPr lang="en-US" dirty="0" err="1"/>
              <a:t>Reg</a:t>
            </a:r>
            <a:r>
              <a:rPr lang="en-US" dirty="0"/>
              <a:t>-Down) or Regulation Up Service (</a:t>
            </a:r>
            <a:r>
              <a:rPr lang="en-US" dirty="0" err="1"/>
              <a:t>Reg</a:t>
            </a:r>
            <a:r>
              <a:rPr lang="en-US" dirty="0"/>
              <a:t>-Up).  </a:t>
            </a:r>
            <a:endParaRPr lang="en-US" dirty="0" smtClean="0"/>
          </a:p>
          <a:p>
            <a:pPr marL="0" indent="0">
              <a:buNone/>
            </a:pPr>
            <a:endParaRPr lang="en-US" dirty="0"/>
          </a:p>
          <a:p>
            <a:pPr marL="457200" lvl="0" indent="-457200">
              <a:buFont typeface="+mj-lt"/>
              <a:buAutoNum type="arabicParenR"/>
            </a:pPr>
            <a:r>
              <a:rPr lang="en-US" dirty="0"/>
              <a:t>Regulation is made up of “Conventional” Regulation and Fast Responding Regulation ---- similar to today.  Future method to deliver instructions will remain similar to today’s approach (with QSE instructions and participation factors).  </a:t>
            </a:r>
          </a:p>
          <a:p>
            <a:pPr marL="457200" lvl="0" indent="-457200">
              <a:buFont typeface="+mj-lt"/>
              <a:buAutoNum type="arabicParenR"/>
            </a:pPr>
            <a:r>
              <a:rPr lang="en-US" dirty="0"/>
              <a:t>The idea of SCED execution every 3 minutes should be examined to reduce the effect of net load variability on regulation procurement. </a:t>
            </a:r>
          </a:p>
          <a:p>
            <a:pPr marL="457200" lvl="0" indent="-457200">
              <a:buFont typeface="+mj-lt"/>
              <a:buAutoNum type="arabicParenR"/>
            </a:pPr>
            <a:r>
              <a:rPr lang="en-US" dirty="0"/>
              <a:t>Pay for Performance likely but details to be provided after initial draft of NPRR.</a:t>
            </a:r>
          </a:p>
          <a:p>
            <a:pPr marL="457200" lvl="0" indent="-457200">
              <a:buFont typeface="+mj-lt"/>
              <a:buAutoNum type="arabicParenR"/>
            </a:pPr>
            <a:r>
              <a:rPr lang="en-US" dirty="0"/>
              <a:t>Need for tighter performance metric</a:t>
            </a:r>
          </a:p>
          <a:p>
            <a:pPr marL="457200" lvl="0" indent="-457200">
              <a:buFont typeface="+mj-lt"/>
              <a:buAutoNum type="arabicParenR"/>
            </a:pPr>
            <a:r>
              <a:rPr lang="en-US" dirty="0"/>
              <a:t>Resource limits to be established per practice </a:t>
            </a:r>
          </a:p>
          <a:p>
            <a:pPr marL="457200" lvl="0" indent="-457200">
              <a:buFont typeface="+mj-lt"/>
              <a:buAutoNum type="arabicParenR"/>
            </a:pPr>
            <a:r>
              <a:rPr lang="en-US" dirty="0"/>
              <a:t>Single Generation Resource be not allowed to carry more than </a:t>
            </a:r>
            <a:r>
              <a:rPr lang="en-US" dirty="0">
                <a:solidFill>
                  <a:srgbClr val="FF0000"/>
                </a:solidFill>
              </a:rPr>
              <a:t>25%</a:t>
            </a:r>
            <a:r>
              <a:rPr lang="en-US" dirty="0"/>
              <a:t> of total regulation requirement for that particular hour</a:t>
            </a:r>
          </a:p>
          <a:p>
            <a:pPr marL="457200" lvl="0" indent="-457200">
              <a:buFont typeface="+mj-lt"/>
              <a:buAutoNum type="arabicParenR"/>
            </a:pPr>
            <a:r>
              <a:rPr lang="en-US" dirty="0"/>
              <a:t>Resources shall be </a:t>
            </a:r>
            <a:r>
              <a:rPr lang="en-US" dirty="0" smtClean="0"/>
              <a:t>limited </a:t>
            </a:r>
            <a:r>
              <a:rPr lang="en-US" dirty="0"/>
              <a:t>to provide Regulation Service up to </a:t>
            </a:r>
            <a:r>
              <a:rPr lang="en-US" dirty="0" smtClean="0"/>
              <a:t>the </a:t>
            </a:r>
            <a:r>
              <a:rPr lang="en-US" dirty="0"/>
              <a:t>amount successfully tested during the qualification test</a:t>
            </a:r>
          </a:p>
          <a:p>
            <a:pPr marL="457200" lvl="0" indent="-457200">
              <a:buFont typeface="+mj-lt"/>
              <a:buAutoNum type="arabicParenR"/>
            </a:pPr>
            <a:r>
              <a:rPr lang="en-US" dirty="0"/>
              <a:t>Criteria for determining maximum allowed FRRS participation, to be part of the AS Methodology document.</a:t>
            </a:r>
          </a:p>
          <a:p>
            <a:pPr marL="0" indent="0">
              <a:buNone/>
            </a:pPr>
            <a:endParaRPr lang="en-US" dirty="0"/>
          </a:p>
          <a:p>
            <a:endParaRPr lang="en-US" dirty="0" smtClean="0"/>
          </a:p>
        </p:txBody>
      </p:sp>
      <p:sp>
        <p:nvSpPr>
          <p:cNvPr id="4" name="Footer Placeholder 3"/>
          <p:cNvSpPr>
            <a:spLocks noGrp="1"/>
          </p:cNvSpPr>
          <p:nvPr>
            <p:ph type="ftr" sz="quarter" idx="11"/>
          </p:nvPr>
        </p:nvSpPr>
        <p:spPr>
          <a:xfrm>
            <a:off x="228600" y="6521155"/>
            <a:ext cx="2895600" cy="365125"/>
          </a:xfrm>
        </p:spPr>
        <p:txBody>
          <a:bodyPr/>
          <a:lstStyle/>
          <a:p>
            <a:r>
              <a:rPr lang="en-US" dirty="0" smtClean="0">
                <a:solidFill>
                  <a:schemeClr val="tx1"/>
                </a:solidFill>
              </a:rPr>
              <a:t>TAC 4-24-14</a:t>
            </a:r>
            <a:endParaRPr lang="en-US" dirty="0">
              <a:solidFill>
                <a:schemeClr val="tx1"/>
              </a:solidFill>
            </a:endParaRPr>
          </a:p>
        </p:txBody>
      </p:sp>
      <p:sp>
        <p:nvSpPr>
          <p:cNvPr id="5" name="Slide Number Placeholder 4"/>
          <p:cNvSpPr>
            <a:spLocks noGrp="1"/>
          </p:cNvSpPr>
          <p:nvPr>
            <p:ph type="sldNum" sz="quarter" idx="12"/>
          </p:nvPr>
        </p:nvSpPr>
        <p:spPr/>
        <p:txBody>
          <a:bodyPr/>
          <a:lstStyle/>
          <a:p>
            <a:fld id="{AF88E988-FB04-AB4E-BE5A-59F242AF7F7A}" type="slidenum">
              <a:rPr lang="en-US" smtClean="0">
                <a:solidFill>
                  <a:schemeClr val="tx1"/>
                </a:solidFill>
              </a:rPr>
              <a:pPr/>
              <a:t>9</a:t>
            </a:fld>
            <a:endParaRPr lang="en-US" dirty="0">
              <a:solidFill>
                <a:schemeClr val="tx1"/>
              </a:solidFill>
            </a:endParaRPr>
          </a:p>
        </p:txBody>
      </p:sp>
    </p:spTree>
    <p:extLst>
      <p:ext uri="{BB962C8B-B14F-4D97-AF65-F5344CB8AC3E}">
        <p14:creationId xmlns:p14="http://schemas.microsoft.com/office/powerpoint/2010/main" val="1435113181"/>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87D2A1B0-FF3E-4009-940D-AED0EB70AA20}">
  <ds:schemaRefs>
    <ds:schemaRef ds:uri="http://schemas.microsoft.com/sharepoint/v3/contenttype/forms"/>
  </ds:schemaRefs>
</ds:datastoreItem>
</file>

<file path=customXml/itemProps2.xml><?xml version="1.0" encoding="utf-8"?>
<ds:datastoreItem xmlns:ds="http://schemas.openxmlformats.org/officeDocument/2006/customXml" ds:itemID="{7B6F2769-7194-4217-93D3-3AF3A4742282}">
  <ds:schemaRefs>
    <ds:schemaRef ds:uri="http://schemas.microsoft.com/office/infopath/2007/PartnerControls"/>
    <ds:schemaRef ds:uri="http://purl.org/dc/elements/1.1/"/>
    <ds:schemaRef ds:uri="http://schemas.microsoft.com/office/2006/documentManagement/types"/>
    <ds:schemaRef ds:uri="http://purl.org/dc/terms/"/>
    <ds:schemaRef ds:uri="http://www.w3.org/XML/1998/namespace"/>
    <ds:schemaRef ds:uri="c34af464-7aa1-4edd-9be4-83dffc1cb926"/>
    <ds:schemaRef ds:uri="http://schemas.openxmlformats.org/package/2006/metadata/core-properties"/>
    <ds:schemaRef ds:uri="http://schemas.microsoft.com/office/2006/metadata/properties"/>
    <ds:schemaRef ds:uri="http://purl.org/dc/dcmitype/"/>
  </ds:schemaRefs>
</ds:datastoreItem>
</file>

<file path=customXml/itemProps3.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25623</TotalTime>
  <Words>1272</Words>
  <Application>Microsoft Office PowerPoint</Application>
  <PresentationFormat>On-screen Show (4:3)</PresentationFormat>
  <Paragraphs>153</Paragraphs>
  <Slides>12</Slides>
  <Notes>12</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PowerPoint Presentation</vt:lpstr>
      <vt:lpstr>Recap</vt:lpstr>
      <vt:lpstr>List of Working Documents</vt:lpstr>
      <vt:lpstr>Next Steps</vt:lpstr>
      <vt:lpstr>Questions Not Yet Addressed</vt:lpstr>
      <vt:lpstr>Appendix</vt:lpstr>
      <vt:lpstr>Fast Frequency Response (FFR)</vt:lpstr>
      <vt:lpstr>Primary Frequency Response (PFR)</vt:lpstr>
      <vt:lpstr>Regulating Reserve Service (RR)</vt:lpstr>
      <vt:lpstr>Contingency Reserve (CR)</vt:lpstr>
      <vt:lpstr>Supplemental Reserve (SR)</vt:lpstr>
      <vt:lpstr>Other “Key Decisions”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Kenneth Ragsdale</cp:lastModifiedBy>
  <cp:revision>1143</cp:revision>
  <cp:lastPrinted>2013-12-09T17:46:13Z</cp:lastPrinted>
  <dcterms:created xsi:type="dcterms:W3CDTF">2010-04-12T23:12:02Z</dcterms:created>
  <dcterms:modified xsi:type="dcterms:W3CDTF">2014-04-22T16:46:09Z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