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89" r:id="rId4"/>
    <p:sldMasterId id="2147493467" r:id="rId5"/>
  </p:sldMasterIdLst>
  <p:notesMasterIdLst>
    <p:notesMasterId r:id="rId10"/>
  </p:notesMasterIdLst>
  <p:handoutMasterIdLst>
    <p:handoutMasterId r:id="rId11"/>
  </p:handoutMasterIdLst>
  <p:sldIdLst>
    <p:sldId id="260" r:id="rId6"/>
    <p:sldId id="263" r:id="rId7"/>
    <p:sldId id="264" r:id="rId8"/>
    <p:sldId id="265" r:id="rId9"/>
  </p:sldIdLst>
  <p:sldSz cx="9144000" cy="6858000" type="screen4x3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386"/>
    <a:srgbClr val="55BAB7"/>
    <a:srgbClr val="00385E"/>
    <a:srgbClr val="C4E3E1"/>
    <a:srgbClr val="C0D1E2"/>
    <a:srgbClr val="0083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484" autoAdjust="0"/>
    <p:restoredTop sz="94595" autoAdjust="0"/>
  </p:normalViewPr>
  <p:slideViewPr>
    <p:cSldViewPr snapToGrid="0" snapToObjects="1">
      <p:cViewPr varScale="1">
        <p:scale>
          <a:sx n="95" d="100"/>
          <a:sy n="95" d="100"/>
        </p:scale>
        <p:origin x="-138" y="-102"/>
      </p:cViewPr>
      <p:guideLst>
        <p:guide orient="horz" pos="4032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notesViewPr>
    <p:cSldViewPr snapToGrid="0" snapToObjects="1" showGuides="1">
      <p:cViewPr varScale="1">
        <p:scale>
          <a:sx n="78" d="100"/>
          <a:sy n="78" d="100"/>
        </p:scale>
        <p:origin x="-2034" y="-102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handoutMaster" Target="handoutMasters/handoutMaster1.xml"/><Relationship Id="rId5" Type="http://schemas.openxmlformats.org/officeDocument/2006/relationships/slideMaster" Target="slideMasters/slideMaster2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9DE495-51AC-4723-A7B4-B1B58AAC8C5A}" type="datetimeFigureOut">
              <a:rPr lang="en-US" smtClean="0"/>
              <a:t>4/14/2014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0D1E90-E9C6-42A2-8EB7-24DAC221AC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87879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DF52B9-7E6C-4146-83FC-76B5AB271E46}" type="datetimeFigureOut">
              <a:rPr lang="en-US" smtClean="0"/>
              <a:t>4/14/2014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1B3D22-F502-4A52-A06E-717BD3D70E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2138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B3D22-F502-4A52-A06E-717BD3D70E2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06587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9664" y="828675"/>
            <a:ext cx="8229600" cy="51165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21010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202150"/>
            <a:ext cx="2133600" cy="1825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47129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69712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1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2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371475" y="179143"/>
            <a:ext cx="8459536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39633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9664" y="9255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9664" y="1565275"/>
            <a:ext cx="4040188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9255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65275"/>
            <a:ext cx="4041775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5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52241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202150"/>
            <a:ext cx="2133600" cy="1825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27874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25402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71474"/>
            <a:ext cx="3008313" cy="8921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371474"/>
            <a:ext cx="5111750" cy="558323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6365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08444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66311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33480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.png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/>
          <p:cNvPicPr>
            <a:picLocks noChangeAspect="1" noChangeArrowheads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3337" y="-138112"/>
            <a:ext cx="9210675" cy="713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9" name="Picture 8" descr="ERCOT cmyk-01.png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650" y="6024691"/>
            <a:ext cx="817615" cy="346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80163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90" r:id="rId1"/>
    <p:sldLayoutId id="2147493491" r:id="rId2"/>
    <p:sldLayoutId id="2147493492" r:id="rId3"/>
    <p:sldLayoutId id="2147493493" r:id="rId4"/>
    <p:sldLayoutId id="2147493494" r:id="rId5"/>
    <p:sldLayoutId id="2147493495" r:id="rId6"/>
    <p:sldLayoutId id="2147493496" r:id="rId7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3337" y="-138112"/>
            <a:ext cx="9210675" cy="713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975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5975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5975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E1B48D-6708-5141-8A45-C2E8F9E8331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3339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74" r:id="rId1"/>
    <p:sldLayoutId id="2147493475" r:id="rId2"/>
    <p:sldLayoutId id="2147493476" r:id="rId3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603250" y="1498064"/>
            <a:ext cx="7727950" cy="4077315"/>
            <a:chOff x="603250" y="546100"/>
            <a:chExt cx="7727950" cy="4077315"/>
          </a:xfrm>
        </p:grpSpPr>
        <p:pic>
          <p:nvPicPr>
            <p:cNvPr id="9" name="Picture 8" descr="ERCOT cmyk-01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3250" y="546100"/>
              <a:ext cx="2457704" cy="1041400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787400" y="2130425"/>
              <a:ext cx="7543800" cy="24929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b="1" dirty="0" smtClean="0"/>
                <a:t>Congestion Revenue Rights Activity Calendar Update</a:t>
              </a:r>
            </a:p>
            <a:p>
              <a:endParaRPr lang="en-US" b="1" dirty="0" smtClean="0"/>
            </a:p>
            <a:p>
              <a:r>
                <a:rPr lang="en-US" sz="2000" i="1" dirty="0" smtClean="0"/>
                <a:t>David Maggio</a:t>
              </a:r>
            </a:p>
            <a:p>
              <a:r>
                <a:rPr lang="en-US" dirty="0" smtClean="0"/>
                <a:t> </a:t>
              </a:r>
            </a:p>
            <a:p>
              <a:r>
                <a:rPr lang="en-US" dirty="0" smtClean="0"/>
                <a:t>TAC</a:t>
              </a:r>
            </a:p>
            <a:p>
              <a:r>
                <a:rPr lang="en-US" dirty="0" smtClean="0"/>
                <a:t>April 24</a:t>
              </a:r>
              <a:r>
                <a:rPr lang="en-US" baseline="30000" dirty="0" smtClean="0"/>
                <a:t>th</a:t>
              </a:r>
              <a:r>
                <a:rPr lang="en-US" dirty="0" smtClean="0"/>
                <a:t>, 2014</a:t>
              </a: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V="1">
              <a:off x="787400" y="1852613"/>
              <a:ext cx="6286500" cy="12700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69797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NPRR586, Align Credit Lock for CRR Auctions with Transaction Submission Deadline, was recently approved by the Board of Directors and provides CRRAHs with 3 additional days in which to lock credit for a CRR Auction</a:t>
            </a:r>
          </a:p>
          <a:p>
            <a:r>
              <a:rPr lang="en-US" sz="2000" dirty="0" smtClean="0"/>
              <a:t>ERCOT staff is hopeful that the changes required for the NPRR can be implemented later in 2014</a:t>
            </a:r>
          </a:p>
          <a:p>
            <a:r>
              <a:rPr lang="en-US" sz="2000" dirty="0" smtClean="0"/>
              <a:t>CRR </a:t>
            </a:r>
            <a:r>
              <a:rPr lang="en-US" sz="2000" dirty="0"/>
              <a:t>a</a:t>
            </a:r>
            <a:r>
              <a:rPr lang="en-US" sz="2000" dirty="0" smtClean="0"/>
              <a:t>ctivity calendar dates, including credit </a:t>
            </a:r>
            <a:r>
              <a:rPr lang="en-US" sz="2000" dirty="0"/>
              <a:t>l</a:t>
            </a:r>
            <a:r>
              <a:rPr lang="en-US" sz="2000" dirty="0" smtClean="0"/>
              <a:t>ock dates, for the Long-term Auction Sequence set to start this upcoming Fall must be approved in their final form by TAC no later than May 1</a:t>
            </a:r>
          </a:p>
          <a:p>
            <a:r>
              <a:rPr lang="en-US" sz="2000" dirty="0" smtClean="0"/>
              <a:t>ERCOT is proposing to update the calendar to include a “grey-boxed” column that reflects the changes being made as part of NPRR586</a:t>
            </a:r>
          </a:p>
          <a:p>
            <a:r>
              <a:rPr lang="en-US" sz="2000" dirty="0" smtClean="0"/>
              <a:t>Approval of this proposal will allow the new credit </a:t>
            </a:r>
            <a:r>
              <a:rPr lang="en-US" sz="2000" dirty="0"/>
              <a:t>l</a:t>
            </a:r>
            <a:r>
              <a:rPr lang="en-US" sz="2000" dirty="0" smtClean="0"/>
              <a:t>ock dates to be effective once the system changes for NPRR586 can be implemented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46539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This proposal was presented to the WMS members at their April meeting </a:t>
            </a:r>
          </a:p>
          <a:p>
            <a:r>
              <a:rPr lang="en-US" sz="2000" dirty="0" smtClean="0"/>
              <a:t>WMS voted to endorse the change to the calendar, however there was discussion about steps that could be taken to minimize potential confusion for the Market Participants</a:t>
            </a:r>
          </a:p>
          <a:p>
            <a:r>
              <a:rPr lang="en-US" sz="2000" dirty="0" smtClean="0"/>
              <a:t>Steps that will be taken to help with this concern:</a:t>
            </a:r>
          </a:p>
          <a:p>
            <a:pPr lvl="1"/>
            <a:r>
              <a:rPr lang="en-US" sz="2000" dirty="0" smtClean="0"/>
              <a:t>The “grey-boxed” column header in the CRR activity </a:t>
            </a:r>
            <a:r>
              <a:rPr lang="en-US" sz="2000" dirty="0"/>
              <a:t>c</a:t>
            </a:r>
            <a:r>
              <a:rPr lang="en-US" sz="2000" dirty="0" smtClean="0"/>
              <a:t>alendar will be updated to note that the target ERCOT release for NPRR 586 is </a:t>
            </a:r>
            <a:r>
              <a:rPr lang="en-US" sz="2000" dirty="0" smtClean="0"/>
              <a:t>R5 </a:t>
            </a:r>
            <a:r>
              <a:rPr lang="en-US" sz="2000" dirty="0" smtClean="0"/>
              <a:t>in September</a:t>
            </a:r>
          </a:p>
          <a:p>
            <a:pPr lvl="1"/>
            <a:r>
              <a:rPr lang="en-US" sz="2000" dirty="0" smtClean="0"/>
              <a:t>Following TAC approval of the calendar, ERCOT will provide a notice explaining the calendar update.  This notice will also include a link to the PPL</a:t>
            </a:r>
          </a:p>
          <a:p>
            <a:pPr lvl="1"/>
            <a:r>
              <a:rPr lang="en-US" sz="2000" dirty="0" smtClean="0"/>
              <a:t>Prior to implementation of NPRR 586, ERCOT will provide a second market notice indicating the planned implementation date and will again clarify the effective dates in the calendar</a:t>
            </a:r>
            <a:endParaRPr lang="en-US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WMS Discussion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14684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79664" y="733647"/>
            <a:ext cx="8229600" cy="2328531"/>
          </a:xfrm>
        </p:spPr>
        <p:txBody>
          <a:bodyPr>
            <a:normAutofit/>
          </a:bodyPr>
          <a:lstStyle/>
          <a:p>
            <a:r>
              <a:rPr lang="en-US" sz="2000" dirty="0" smtClean="0"/>
              <a:t>Once an updated version of the calendar is approved by TAC, it will be posted on the ERCOT public site </a:t>
            </a:r>
          </a:p>
          <a:p>
            <a:r>
              <a:rPr lang="en-US" sz="2000" dirty="0" smtClean="0"/>
              <a:t>ERCOT will draft a market notice as discussed on the previous slide</a:t>
            </a:r>
            <a:endParaRPr lang="en-US" sz="2000" dirty="0"/>
          </a:p>
          <a:p>
            <a:endParaRPr lang="en-US" sz="2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404" b="10343"/>
          <a:stretch/>
        </p:blipFill>
        <p:spPr bwMode="auto">
          <a:xfrm>
            <a:off x="1557648" y="1979529"/>
            <a:ext cx="5693635" cy="40171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Oval 3"/>
          <p:cNvSpPr/>
          <p:nvPr/>
        </p:nvSpPr>
        <p:spPr>
          <a:xfrm>
            <a:off x="4130807" y="5031264"/>
            <a:ext cx="2817628" cy="999140"/>
          </a:xfrm>
          <a:prstGeom prst="ellipse">
            <a:avLst/>
          </a:prstGeom>
          <a:noFill/>
          <a:ln w="381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39488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ERCOT Colors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056BB8"/>
      </a:accent2>
      <a:accent3>
        <a:srgbClr val="680546"/>
      </a:accent3>
      <a:accent4>
        <a:srgbClr val="FDC709"/>
      </a:accent4>
      <a:accent5>
        <a:srgbClr val="E5E5E2"/>
      </a:accent5>
      <a:accent6>
        <a:srgbClr val="1F8A45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ustom Design">
  <a:themeElements>
    <a:clrScheme name="ERCOT Colors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056BB8"/>
      </a:accent2>
      <a:accent3>
        <a:srgbClr val="680546"/>
      </a:accent3>
      <a:accent4>
        <a:srgbClr val="FDC709"/>
      </a:accent4>
      <a:accent5>
        <a:srgbClr val="E5E5E2"/>
      </a:accent5>
      <a:accent6>
        <a:srgbClr val="1F8A45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EB6C32BA7893B4D8D08DA703C6B8599" ma:contentTypeVersion="0" ma:contentTypeDescription="Create a new document." ma:contentTypeScope="" ma:versionID="438847a72b75665982a8a359f97ca60b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429eac13a7923d6b47fc28e8f4096b10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C9659B9-8752-4DC3-8CFE-950F74D5E77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7B6F2769-7194-4217-93D3-3AF3A4742282}">
  <ds:schemaRefs>
    <ds:schemaRef ds:uri="http://purl.org/dc/dcmitype/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www.w3.org/XML/1998/namespace"/>
    <ds:schemaRef ds:uri="http://schemas.openxmlformats.org/package/2006/metadata/core-properties"/>
    <ds:schemaRef ds:uri="c34af464-7aa1-4edd-9be4-83dffc1cb926"/>
    <ds:schemaRef ds:uri="http://schemas.microsoft.com/office/2006/metadata/properties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1479</TotalTime>
  <Words>324</Words>
  <Application>Microsoft Office PowerPoint</Application>
  <PresentationFormat>On-screen Show (4:3)</PresentationFormat>
  <Paragraphs>23</Paragraphs>
  <Slides>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6" baseType="lpstr">
      <vt:lpstr>Office Theme</vt:lpstr>
      <vt:lpstr>Custom Design</vt:lpstr>
      <vt:lpstr>PowerPoint Presentation</vt:lpstr>
      <vt:lpstr>Background</vt:lpstr>
      <vt:lpstr>WMS Discussion</vt:lpstr>
      <vt:lpstr>Next Steps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dmaggio</cp:lastModifiedBy>
  <cp:revision>130</cp:revision>
  <cp:lastPrinted>2013-01-30T23:16:36Z</cp:lastPrinted>
  <dcterms:created xsi:type="dcterms:W3CDTF">2010-04-12T23:12:02Z</dcterms:created>
  <dcterms:modified xsi:type="dcterms:W3CDTF">2014-04-14T21:15:43Z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0x0101000EB6C32BA7893B4D8D08DA703C6B8599</vt:lpwstr>
  </property>
</Properties>
</file>