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0A4B2-2DD7-428D-A304-A36C6594A240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4387C-58EE-49C4-BF91-255820CEE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896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0A4B2-2DD7-428D-A304-A36C6594A240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4387C-58EE-49C4-BF91-255820CEE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519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0A4B2-2DD7-428D-A304-A36C6594A240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4387C-58EE-49C4-BF91-255820CEE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917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0A4B2-2DD7-428D-A304-A36C6594A240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4387C-58EE-49C4-BF91-255820CEE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527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0A4B2-2DD7-428D-A304-A36C6594A240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4387C-58EE-49C4-BF91-255820CEE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326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0A4B2-2DD7-428D-A304-A36C6594A240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4387C-58EE-49C4-BF91-255820CEE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561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0A4B2-2DD7-428D-A304-A36C6594A240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4387C-58EE-49C4-BF91-255820CEE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589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0A4B2-2DD7-428D-A304-A36C6594A240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4387C-58EE-49C4-BF91-255820CEE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146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0A4B2-2DD7-428D-A304-A36C6594A240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4387C-58EE-49C4-BF91-255820CEE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853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0A4B2-2DD7-428D-A304-A36C6594A240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4387C-58EE-49C4-BF91-255820CEE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573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0A4B2-2DD7-428D-A304-A36C6594A240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4387C-58EE-49C4-BF91-255820CEE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103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0A4B2-2DD7-428D-A304-A36C6594A240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34387C-58EE-49C4-BF91-255820CEE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7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QMWG Report to WMS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72000"/>
            <a:ext cx="6400800" cy="1066800"/>
          </a:xfrm>
        </p:spPr>
        <p:txBody>
          <a:bodyPr>
            <a:normAutofit lnSpcReduction="10000"/>
          </a:bodyPr>
          <a:lstStyle/>
          <a:p>
            <a:pPr algn="r"/>
            <a:r>
              <a:rPr lang="en-US" dirty="0" smtClean="0"/>
              <a:t>S. Looney</a:t>
            </a:r>
          </a:p>
          <a:p>
            <a:pPr algn="r"/>
            <a:r>
              <a:rPr lang="en-US" dirty="0" smtClean="0"/>
              <a:t>April 9,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0671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NPRRs Assigned to QMWG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i="1" u="sng" dirty="0" smtClean="0"/>
              <a:t>NPRR595, RRS Load Treatment in ORDC </a:t>
            </a:r>
          </a:p>
          <a:p>
            <a:pPr lvl="1"/>
            <a:r>
              <a:rPr lang="en-US" dirty="0" smtClean="0"/>
              <a:t>Provides </a:t>
            </a:r>
            <a:r>
              <a:rPr lang="en-US" dirty="0" smtClean="0"/>
              <a:t>ORDC payment for non-controllable Load Resources providing RRS based on actual telemetry of the load </a:t>
            </a:r>
          </a:p>
          <a:p>
            <a:pPr lvl="1"/>
            <a:r>
              <a:rPr lang="en-US" dirty="0" smtClean="0"/>
              <a:t>Does not </a:t>
            </a:r>
            <a:r>
              <a:rPr lang="en-US" dirty="0" smtClean="0"/>
              <a:t>change AS settlement  </a:t>
            </a:r>
            <a:endParaRPr lang="en-US" dirty="0" smtClean="0"/>
          </a:p>
          <a:p>
            <a:pPr lvl="1"/>
            <a:r>
              <a:rPr lang="en-US" dirty="0" smtClean="0"/>
              <a:t>More reflective of the actual reserves on the system</a:t>
            </a:r>
            <a:endParaRPr lang="en-US" dirty="0"/>
          </a:p>
          <a:p>
            <a:pPr lvl="1"/>
            <a:r>
              <a:rPr lang="en-US" dirty="0" smtClean="0"/>
              <a:t>No consensus opinion at QMWG, recommendation should be based on cost benefit analysis </a:t>
            </a:r>
            <a:r>
              <a:rPr lang="en-US" dirty="0" smtClean="0"/>
              <a:t>of project cost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47632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Assignments from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i="1" u="sng" dirty="0" smtClean="0"/>
              <a:t>Review ways to better ensure capacity during cold weather events</a:t>
            </a:r>
          </a:p>
          <a:p>
            <a:pPr lvl="1"/>
            <a:r>
              <a:rPr lang="en-US" dirty="0" smtClean="0"/>
              <a:t>Do not want to restrict ERCOT’s ability to RUC Resources on early</a:t>
            </a:r>
          </a:p>
          <a:p>
            <a:pPr lvl="1"/>
            <a:r>
              <a:rPr lang="en-US" dirty="0" smtClean="0"/>
              <a:t>If a QSE buys out of an early RUC, ORDC does not help because it will be during </a:t>
            </a:r>
            <a:r>
              <a:rPr lang="en-US" dirty="0" err="1" smtClean="0"/>
              <a:t>offpeak</a:t>
            </a:r>
            <a:r>
              <a:rPr lang="en-US" dirty="0" smtClean="0"/>
              <a:t> hours when there is excess capacity on the system</a:t>
            </a:r>
          </a:p>
          <a:p>
            <a:pPr lvl="1"/>
            <a:r>
              <a:rPr lang="en-US" dirty="0" smtClean="0"/>
              <a:t>The current settlement for RUC make-whole </a:t>
            </a:r>
            <a:r>
              <a:rPr lang="en-US" dirty="0" smtClean="0"/>
              <a:t>of minimum energy cost forces </a:t>
            </a:r>
            <a:r>
              <a:rPr lang="en-US" dirty="0" smtClean="0"/>
              <a:t>Resources to lose money when </a:t>
            </a:r>
            <a:r>
              <a:rPr lang="en-US" dirty="0" err="1" smtClean="0"/>
              <a:t>RUC’d</a:t>
            </a:r>
            <a:r>
              <a:rPr lang="en-US" dirty="0" smtClean="0"/>
              <a:t> on early</a:t>
            </a:r>
          </a:p>
          <a:p>
            <a:pPr lvl="1"/>
            <a:r>
              <a:rPr lang="en-US" dirty="0" smtClean="0"/>
              <a:t>Recommendation is to revise the settlement of losses on minimum energy during </a:t>
            </a:r>
            <a:r>
              <a:rPr lang="en-US" dirty="0" err="1" smtClean="0"/>
              <a:t>offpeak</a:t>
            </a:r>
            <a:r>
              <a:rPr lang="en-US" dirty="0" smtClean="0"/>
              <a:t> </a:t>
            </a:r>
            <a:r>
              <a:rPr lang="en-US" dirty="0" smtClean="0"/>
              <a:t>hours for Resources on RUC.  (This change may not be feasible due to system change cost.)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242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Assignments from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i="1" u="sng" dirty="0" smtClean="0"/>
              <a:t>Issues related to early release of HASL to SCED </a:t>
            </a:r>
            <a:r>
              <a:rPr lang="en-US" dirty="0" smtClean="0"/>
              <a:t>– Deferred the discussion, ERCOT bringing a proposal to WMS</a:t>
            </a:r>
          </a:p>
          <a:p>
            <a:r>
              <a:rPr lang="en-US" i="1" u="sng" dirty="0" smtClean="0"/>
              <a:t>Definition of HSL on combined cycles with power augmentation providing RRS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EDF will submit an NPRR</a:t>
            </a:r>
          </a:p>
          <a:p>
            <a:pPr lvl="1"/>
            <a:r>
              <a:rPr lang="en-US" dirty="0" smtClean="0"/>
              <a:t>Allowing a Resource to calculate and telemeter its HASL in these cases is a better solution</a:t>
            </a:r>
          </a:p>
          <a:p>
            <a:pPr lvl="1"/>
            <a:r>
              <a:rPr lang="en-US" dirty="0" smtClean="0"/>
              <a:t>NPRR524 and NPRR527 should fix this when implemented later in 2014.  Allows a portion of the RRS to be non-frequency responsive and requires telemetry of the portion of RRS on a Resource that is not immediately frequency </a:t>
            </a:r>
            <a:r>
              <a:rPr lang="en-US" dirty="0" smtClean="0"/>
              <a:t>responsive.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619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Assignments from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i="1" u="sng" dirty="0" smtClean="0"/>
              <a:t>Concerns with Interconnection Handbook and Commissioning Checklist </a:t>
            </a:r>
          </a:p>
          <a:p>
            <a:pPr lvl="1"/>
            <a:r>
              <a:rPr lang="en-US" dirty="0" smtClean="0"/>
              <a:t>No comments have been submitted</a:t>
            </a:r>
          </a:p>
          <a:p>
            <a:pPr lvl="1"/>
            <a:r>
              <a:rPr lang="en-US" dirty="0" smtClean="0"/>
              <a:t>Mike </a:t>
            </a:r>
            <a:r>
              <a:rPr lang="en-US" dirty="0" err="1" smtClean="0"/>
              <a:t>Noth</a:t>
            </a:r>
            <a:r>
              <a:rPr lang="en-US" dirty="0" smtClean="0"/>
              <a:t>, </a:t>
            </a:r>
            <a:r>
              <a:rPr lang="en-US" dirty="0" smtClean="0"/>
              <a:t>LCRA, </a:t>
            </a:r>
            <a:r>
              <a:rPr lang="en-US" dirty="0" smtClean="0"/>
              <a:t>will </a:t>
            </a:r>
            <a:r>
              <a:rPr lang="en-US" dirty="0" smtClean="0"/>
              <a:t>contact ERCOT to schedule </a:t>
            </a:r>
            <a:r>
              <a:rPr lang="en-US" dirty="0" err="1" smtClean="0"/>
              <a:t>Webex</a:t>
            </a:r>
            <a:r>
              <a:rPr lang="en-US" dirty="0" smtClean="0"/>
              <a:t> </a:t>
            </a:r>
            <a:r>
              <a:rPr lang="en-US" dirty="0" smtClean="0"/>
              <a:t>to </a:t>
            </a:r>
            <a:r>
              <a:rPr lang="en-US" dirty="0" smtClean="0"/>
              <a:t>discuss</a:t>
            </a:r>
          </a:p>
          <a:p>
            <a:r>
              <a:rPr lang="en-US" i="1" u="sng" dirty="0" smtClean="0"/>
              <a:t>Reactive Testing issues </a:t>
            </a:r>
          </a:p>
          <a:p>
            <a:pPr lvl="1"/>
            <a:r>
              <a:rPr lang="en-US" dirty="0" smtClean="0"/>
              <a:t>Changes to NDCRC testing forms in April system </a:t>
            </a:r>
            <a:r>
              <a:rPr lang="en-US" dirty="0" smtClean="0"/>
              <a:t>release, presentation on March 26 QMWG meeting page</a:t>
            </a:r>
          </a:p>
          <a:p>
            <a:pPr lvl="1"/>
            <a:r>
              <a:rPr lang="en-US" dirty="0" smtClean="0"/>
              <a:t>For other reactive testing questions</a:t>
            </a:r>
            <a:r>
              <a:rPr lang="en-US" dirty="0" smtClean="0"/>
              <a:t>, refer to June 14, 2013 presentation on QMWG meeting page </a:t>
            </a:r>
          </a:p>
        </p:txBody>
      </p:sp>
    </p:spTree>
    <p:extLst>
      <p:ext uri="{BB962C8B-B14F-4D97-AF65-F5344CB8AC3E}">
        <p14:creationId xmlns:p14="http://schemas.microsoft.com/office/powerpoint/2010/main" val="1148642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Assignments from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i="1" u="sng" dirty="0"/>
              <a:t>Review testing requirements for all resources including Load and ERS </a:t>
            </a:r>
            <a:r>
              <a:rPr lang="en-US" dirty="0" smtClean="0"/>
              <a:t>– Marguerite Wagner will take this assignment.</a:t>
            </a:r>
          </a:p>
          <a:p>
            <a:r>
              <a:rPr lang="en-US" i="1" u="sng" dirty="0" smtClean="0"/>
              <a:t>Concern about ORDC Bandwidth and price oscillation</a:t>
            </a:r>
            <a:r>
              <a:rPr lang="en-US" dirty="0" smtClean="0"/>
              <a:t> – Discuss at next meeting</a:t>
            </a:r>
          </a:p>
          <a:p>
            <a:r>
              <a:rPr lang="en-US" i="1" u="sng" dirty="0" smtClean="0"/>
              <a:t>Evaluate the root cause of reserve unavailable during EEA </a:t>
            </a:r>
          </a:p>
          <a:p>
            <a:pPr lvl="1"/>
            <a:r>
              <a:rPr lang="en-US" dirty="0" smtClean="0"/>
              <a:t>Errors in reporting </a:t>
            </a:r>
            <a:r>
              <a:rPr lang="en-US" dirty="0" smtClean="0"/>
              <a:t>HSL, </a:t>
            </a:r>
            <a:r>
              <a:rPr lang="en-US" dirty="0" smtClean="0"/>
              <a:t>ERCOT has unannounced testing to </a:t>
            </a:r>
            <a:r>
              <a:rPr lang="en-US" dirty="0" smtClean="0"/>
              <a:t>verify HSLs.</a:t>
            </a:r>
            <a:endParaRPr lang="en-US" dirty="0" smtClean="0"/>
          </a:p>
          <a:p>
            <a:pPr lvl="1"/>
            <a:r>
              <a:rPr lang="en-US" dirty="0" smtClean="0"/>
              <a:t>Weather-related startup </a:t>
            </a:r>
            <a:r>
              <a:rPr lang="en-US" dirty="0" smtClean="0"/>
              <a:t>failure, </a:t>
            </a:r>
            <a:r>
              <a:rPr lang="en-US" dirty="0" smtClean="0"/>
              <a:t>ERCOT has weatherization plans and incident RFIs for generator </a:t>
            </a:r>
            <a:r>
              <a:rPr lang="en-US" dirty="0" smtClean="0"/>
              <a:t>trips.</a:t>
            </a:r>
          </a:p>
          <a:p>
            <a:pPr lvl="1"/>
            <a:r>
              <a:rPr lang="en-US" dirty="0" smtClean="0"/>
              <a:t>Should QMWG study either of these issues further?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5362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413</Words>
  <Application>Microsoft Office PowerPoint</Application>
  <PresentationFormat>On-screen Show 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QMWG Report to WMS</vt:lpstr>
      <vt:lpstr>NPRRs Assigned to QMWG</vt:lpstr>
      <vt:lpstr>Assignments from WMS</vt:lpstr>
      <vt:lpstr>Assignments from WMS</vt:lpstr>
      <vt:lpstr>Assignments from WMS</vt:lpstr>
      <vt:lpstr>Assignments from WMS</vt:lpstr>
    </vt:vector>
  </TitlesOfParts>
  <Company>EFH Corporate Services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QMWG Report to WMS</dc:title>
  <dc:creator>Luminant</dc:creator>
  <cp:lastModifiedBy>Luminant</cp:lastModifiedBy>
  <cp:revision>13</cp:revision>
  <dcterms:created xsi:type="dcterms:W3CDTF">2014-03-27T18:00:33Z</dcterms:created>
  <dcterms:modified xsi:type="dcterms:W3CDTF">2014-04-02T17:45:58Z</dcterms:modified>
</cp:coreProperties>
</file>