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58" r:id="rId5"/>
    <p:sldId id="259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0" d="100"/>
          <a:sy n="90" d="100"/>
        </p:scale>
        <p:origin x="-120" y="-89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6150FE-E6D8-4AAC-8A6B-74024C66C793}" type="datetimeFigureOut">
              <a:rPr lang="en-US" smtClean="0"/>
              <a:t>4/3/2014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E04E7A-D03C-4604-B17F-2FB0EC0C32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03801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6150FE-E6D8-4AAC-8A6B-74024C66C793}" type="datetimeFigureOut">
              <a:rPr lang="en-US" smtClean="0"/>
              <a:t>4/3/2014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E04E7A-D03C-4604-B17F-2FB0EC0C32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23590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6150FE-E6D8-4AAC-8A6B-74024C66C793}" type="datetimeFigureOut">
              <a:rPr lang="en-US" smtClean="0"/>
              <a:t>4/3/2014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E04E7A-D03C-4604-B17F-2FB0EC0C32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57014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6150FE-E6D8-4AAC-8A6B-74024C66C793}" type="datetimeFigureOut">
              <a:rPr lang="en-US" smtClean="0"/>
              <a:t>4/3/2014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E04E7A-D03C-4604-B17F-2FB0EC0C32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63912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6150FE-E6D8-4AAC-8A6B-74024C66C793}" type="datetimeFigureOut">
              <a:rPr lang="en-US" smtClean="0"/>
              <a:t>4/3/2014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E04E7A-D03C-4604-B17F-2FB0EC0C32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97676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6150FE-E6D8-4AAC-8A6B-74024C66C793}" type="datetimeFigureOut">
              <a:rPr lang="en-US" smtClean="0"/>
              <a:t>4/3/2014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E04E7A-D03C-4604-B17F-2FB0EC0C32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02397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6150FE-E6D8-4AAC-8A6B-74024C66C793}" type="datetimeFigureOut">
              <a:rPr lang="en-US" smtClean="0"/>
              <a:t>4/3/2014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E04E7A-D03C-4604-B17F-2FB0EC0C32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34929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6150FE-E6D8-4AAC-8A6B-74024C66C793}" type="datetimeFigureOut">
              <a:rPr lang="en-US" smtClean="0"/>
              <a:t>4/3/2014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E04E7A-D03C-4604-B17F-2FB0EC0C32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03460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6150FE-E6D8-4AAC-8A6B-74024C66C793}" type="datetimeFigureOut">
              <a:rPr lang="en-US" smtClean="0"/>
              <a:t>4/3/2014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E04E7A-D03C-4604-B17F-2FB0EC0C32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10194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6150FE-E6D8-4AAC-8A6B-74024C66C793}" type="datetimeFigureOut">
              <a:rPr lang="en-US" smtClean="0"/>
              <a:t>4/3/2014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E04E7A-D03C-4604-B17F-2FB0EC0C32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10822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6150FE-E6D8-4AAC-8A6B-74024C66C793}" type="datetimeFigureOut">
              <a:rPr lang="en-US" smtClean="0"/>
              <a:t>4/3/2014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E04E7A-D03C-4604-B17F-2FB0EC0C32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97044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6150FE-E6D8-4AAC-8A6B-74024C66C793}" type="datetimeFigureOut">
              <a:rPr lang="en-US" smtClean="0"/>
              <a:t>4/3/2014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E04E7A-D03C-4604-B17F-2FB0EC0C32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35498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NPRR605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Ancillary Service Make-Whole Payments Under a Watch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63682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Scenario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DA market fails to clear needed AS</a:t>
            </a:r>
          </a:p>
          <a:p>
            <a:r>
              <a:rPr lang="en-US" dirty="0" smtClean="0"/>
              <a:t>ERCOT announces a Watch</a:t>
            </a:r>
          </a:p>
          <a:p>
            <a:r>
              <a:rPr lang="en-US" dirty="0" smtClean="0"/>
              <a:t>SASM is announced</a:t>
            </a:r>
          </a:p>
          <a:p>
            <a:r>
              <a:rPr lang="en-US" dirty="0" smtClean="0"/>
              <a:t>SASM fails to clear needed AS</a:t>
            </a:r>
          </a:p>
          <a:p>
            <a:r>
              <a:rPr lang="en-US" dirty="0" smtClean="0"/>
              <a:t>ERCOT would need to RUC units for AS</a:t>
            </a:r>
          </a:p>
          <a:p>
            <a:pPr lvl="1"/>
            <a:r>
              <a:rPr lang="en-US" dirty="0" smtClean="0"/>
              <a:t>This process is not new	</a:t>
            </a:r>
          </a:p>
          <a:p>
            <a:pPr lvl="1"/>
            <a:r>
              <a:rPr lang="en-US" dirty="0" smtClean="0"/>
              <a:t>Operational procedure indicates that uncommitted units would be dispatched first</a:t>
            </a:r>
          </a:p>
          <a:p>
            <a:r>
              <a:rPr lang="en-US" dirty="0" smtClean="0"/>
              <a:t>If there are no uncommitted units, ERCOT will need to assign AS to self-committed units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5626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QSE Expectation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09600" y="2286000"/>
            <a:ext cx="394024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 smtClean="0"/>
              <a:t>Self-commit Resource to provide energy</a:t>
            </a:r>
          </a:p>
          <a:p>
            <a:endParaRPr lang="en-US" dirty="0"/>
          </a:p>
          <a:p>
            <a:r>
              <a:rPr lang="en-US" dirty="0" smtClean="0"/>
              <a:t>100MW 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096000" y="2286000"/>
            <a:ext cx="93807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u="sng" dirty="0" smtClean="0"/>
              <a:t>Load</a:t>
            </a:r>
          </a:p>
          <a:p>
            <a:endParaRPr lang="en-US" dirty="0"/>
          </a:p>
          <a:p>
            <a:r>
              <a:rPr lang="en-US" dirty="0" smtClean="0"/>
              <a:t>100MW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313255" y="4800600"/>
            <a:ext cx="64731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QSE expectation is that there is no exposure to significant volatility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94916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NPRR is needed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Under ORDC:</a:t>
            </a:r>
          </a:p>
          <a:p>
            <a:pPr lvl="1"/>
            <a:r>
              <a:rPr lang="en-US" dirty="0" smtClean="0"/>
              <a:t>Ancillary service assignment to an on-line resource would replace energy output with AS output </a:t>
            </a:r>
          </a:p>
          <a:p>
            <a:pPr lvl="2"/>
            <a:r>
              <a:rPr lang="en-US" dirty="0" smtClean="0"/>
              <a:t>Compensation for energy is LMP plus adder</a:t>
            </a:r>
          </a:p>
          <a:p>
            <a:pPr lvl="2"/>
            <a:r>
              <a:rPr lang="en-US" dirty="0" smtClean="0"/>
              <a:t>Compensation for AS is only the adder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32790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2014 Summer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57200" y="2290618"/>
            <a:ext cx="4329915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 smtClean="0"/>
              <a:t>Self-commit Resource to provide energy</a:t>
            </a:r>
          </a:p>
          <a:p>
            <a:endParaRPr lang="en-US" dirty="0"/>
          </a:p>
          <a:p>
            <a:r>
              <a:rPr lang="en-US" strike="sngStrike" dirty="0" smtClean="0">
                <a:solidFill>
                  <a:srgbClr val="FF0000"/>
                </a:solidFill>
              </a:rPr>
              <a:t>100MW	</a:t>
            </a:r>
            <a:r>
              <a:rPr lang="en-US" dirty="0" smtClean="0">
                <a:solidFill>
                  <a:srgbClr val="FF0000"/>
                </a:solidFill>
              </a:rPr>
              <a:t>		</a:t>
            </a:r>
            <a:r>
              <a:rPr lang="en-US" dirty="0" smtClean="0"/>
              <a:t>LMP</a:t>
            </a:r>
          </a:p>
          <a:p>
            <a:r>
              <a:rPr lang="en-US" dirty="0" smtClean="0"/>
              <a:t>90MW			$9000</a:t>
            </a:r>
          </a:p>
          <a:p>
            <a:endParaRPr lang="en-US" dirty="0"/>
          </a:p>
          <a:p>
            <a:r>
              <a:rPr lang="en-US" u="sng" dirty="0" smtClean="0"/>
              <a:t>Ancillary Service assignment</a:t>
            </a:r>
          </a:p>
          <a:p>
            <a:r>
              <a:rPr lang="en-US" dirty="0" smtClean="0"/>
              <a:t>			Ps</a:t>
            </a:r>
            <a:endParaRPr lang="en-US" dirty="0"/>
          </a:p>
          <a:p>
            <a:r>
              <a:rPr lang="en-US" dirty="0" smtClean="0"/>
              <a:t>10MW			$2000</a:t>
            </a:r>
          </a:p>
          <a:p>
            <a:r>
              <a:rPr lang="en-US" dirty="0" smtClean="0"/>
              <a:t>(When LMP reaches the SWOC of $7000, the adder should be $2000) 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410200" y="2299855"/>
            <a:ext cx="261642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u="sng" dirty="0" smtClean="0"/>
              <a:t>Load</a:t>
            </a:r>
          </a:p>
          <a:p>
            <a:endParaRPr lang="en-US" dirty="0" smtClean="0"/>
          </a:p>
          <a:p>
            <a:r>
              <a:rPr lang="en-US" dirty="0" smtClean="0"/>
              <a:t>		LMP</a:t>
            </a:r>
            <a:endParaRPr lang="en-US" dirty="0"/>
          </a:p>
          <a:p>
            <a:r>
              <a:rPr lang="en-US" dirty="0" smtClean="0"/>
              <a:t>100MW		$9000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74670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</TotalTime>
  <Words>107</Words>
  <Application>Microsoft Office PowerPoint</Application>
  <PresentationFormat>On-screen Show (4:3)</PresentationFormat>
  <Paragraphs>38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NPRR605</vt:lpstr>
      <vt:lpstr>Scenario</vt:lpstr>
      <vt:lpstr>QSE Expectation</vt:lpstr>
      <vt:lpstr>Why NPRR is needed</vt:lpstr>
      <vt:lpstr>2014 Summer</vt:lpstr>
    </vt:vector>
  </TitlesOfParts>
  <Company>Constellation Energy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NPRR605</dc:title>
  <dc:creator>Lyons, Chris</dc:creator>
  <cp:lastModifiedBy>Lyons, Chris</cp:lastModifiedBy>
  <cp:revision>8</cp:revision>
  <dcterms:created xsi:type="dcterms:W3CDTF">2014-03-21T13:30:02Z</dcterms:created>
  <dcterms:modified xsi:type="dcterms:W3CDTF">2014-04-03T15:34:52Z</dcterms:modified>
</cp:coreProperties>
</file>