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7"/>
  </p:notesMasterIdLst>
  <p:sldIdLst>
    <p:sldId id="372" r:id="rId2"/>
    <p:sldId id="302" r:id="rId3"/>
    <p:sldId id="438" r:id="rId4"/>
    <p:sldId id="447" r:id="rId5"/>
    <p:sldId id="457" r:id="rId6"/>
    <p:sldId id="406" r:id="rId7"/>
    <p:sldId id="448" r:id="rId8"/>
    <p:sldId id="450" r:id="rId9"/>
    <p:sldId id="451" r:id="rId10"/>
    <p:sldId id="452" r:id="rId11"/>
    <p:sldId id="453" r:id="rId12"/>
    <p:sldId id="458" r:id="rId13"/>
    <p:sldId id="454" r:id="rId14"/>
    <p:sldId id="455" r:id="rId15"/>
    <p:sldId id="456" r:id="rId16"/>
  </p:sldIdLst>
  <p:sldSz cx="9144000" cy="6858000" type="screen4x3"/>
  <p:notesSz cx="7010400" cy="9236075"/>
  <p:defaultTextStyle>
    <a:defPPr>
      <a:defRPr lang="en-US"/>
    </a:defPPr>
    <a:lvl1pPr algn="l" rtl="0" fontAlgn="base">
      <a:spcBef>
        <a:spcPct val="0"/>
      </a:spcBef>
      <a:spcAft>
        <a:spcPct val="0"/>
      </a:spcAft>
      <a:defRPr sz="1600" b="1" kern="1200">
        <a:solidFill>
          <a:schemeClr val="tx1"/>
        </a:solidFill>
        <a:latin typeface="Arial" charset="0"/>
        <a:ea typeface="+mn-ea"/>
        <a:cs typeface="+mn-cs"/>
      </a:defRPr>
    </a:lvl1pPr>
    <a:lvl2pPr marL="457200" algn="l" rtl="0" fontAlgn="base">
      <a:spcBef>
        <a:spcPct val="0"/>
      </a:spcBef>
      <a:spcAft>
        <a:spcPct val="0"/>
      </a:spcAft>
      <a:defRPr sz="1600" b="1" kern="1200">
        <a:solidFill>
          <a:schemeClr val="tx1"/>
        </a:solidFill>
        <a:latin typeface="Arial" charset="0"/>
        <a:ea typeface="+mn-ea"/>
        <a:cs typeface="+mn-cs"/>
      </a:defRPr>
    </a:lvl2pPr>
    <a:lvl3pPr marL="914400" algn="l" rtl="0" fontAlgn="base">
      <a:spcBef>
        <a:spcPct val="0"/>
      </a:spcBef>
      <a:spcAft>
        <a:spcPct val="0"/>
      </a:spcAft>
      <a:defRPr sz="1600" b="1" kern="1200">
        <a:solidFill>
          <a:schemeClr val="tx1"/>
        </a:solidFill>
        <a:latin typeface="Arial" charset="0"/>
        <a:ea typeface="+mn-ea"/>
        <a:cs typeface="+mn-cs"/>
      </a:defRPr>
    </a:lvl3pPr>
    <a:lvl4pPr marL="1371600" algn="l" rtl="0" fontAlgn="base">
      <a:spcBef>
        <a:spcPct val="0"/>
      </a:spcBef>
      <a:spcAft>
        <a:spcPct val="0"/>
      </a:spcAft>
      <a:defRPr sz="1600" b="1" kern="1200">
        <a:solidFill>
          <a:schemeClr val="tx1"/>
        </a:solidFill>
        <a:latin typeface="Arial" charset="0"/>
        <a:ea typeface="+mn-ea"/>
        <a:cs typeface="+mn-cs"/>
      </a:defRPr>
    </a:lvl4pPr>
    <a:lvl5pPr marL="1828800" algn="l" rtl="0" fontAlgn="base">
      <a:spcBef>
        <a:spcPct val="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a:srgbClr val="FFFF66"/>
    <a:srgbClr val="40949A"/>
    <a:srgbClr val="0000CC"/>
    <a:srgbClr val="FF3300"/>
    <a:srgbClr val="FF9900"/>
    <a:srgbClr val="5469A2"/>
    <a:srgbClr val="294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965" autoAdjust="0"/>
    <p:restoredTop sz="99068" autoAdjust="0"/>
  </p:normalViewPr>
  <p:slideViewPr>
    <p:cSldViewPr>
      <p:cViewPr varScale="1">
        <p:scale>
          <a:sx n="114" d="100"/>
          <a:sy n="114" d="100"/>
        </p:scale>
        <p:origin x="-276" y="-96"/>
      </p:cViewPr>
      <p:guideLst>
        <p:guide orient="horz" pos="4224"/>
        <p:guide pos="153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19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lnSpc>
                <a:spcPct val="100000"/>
              </a:lnSpc>
              <a:spcBef>
                <a:spcPct val="0"/>
              </a:spcBef>
              <a:defRPr sz="1200" b="0">
                <a:latin typeface="Arial" charset="0"/>
              </a:defRPr>
            </a:lvl1pPr>
          </a:lstStyle>
          <a:p>
            <a:pPr>
              <a:defRPr/>
            </a:pPr>
            <a:endParaRPr lang="en-US"/>
          </a:p>
        </p:txBody>
      </p:sp>
      <p:sp>
        <p:nvSpPr>
          <p:cNvPr id="27651" name="Rectangle 3"/>
          <p:cNvSpPr>
            <a:spLocks noGrp="1" noChangeArrowheads="1"/>
          </p:cNvSpPr>
          <p:nvPr>
            <p:ph type="dt" idx="1"/>
          </p:nvPr>
        </p:nvSpPr>
        <p:spPr bwMode="auto">
          <a:xfrm>
            <a:off x="3970338" y="0"/>
            <a:ext cx="3038475" cy="4619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lnSpc>
                <a:spcPct val="100000"/>
              </a:lnSpc>
              <a:spcBef>
                <a:spcPct val="0"/>
              </a:spcBef>
              <a:defRPr sz="1200" b="0">
                <a:latin typeface="Arial" charset="0"/>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95388" y="692150"/>
            <a:ext cx="4619625" cy="3463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701675" y="4387850"/>
            <a:ext cx="5607050" cy="4156075"/>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772525"/>
            <a:ext cx="3038475" cy="461963"/>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lnSpc>
                <a:spcPct val="100000"/>
              </a:lnSpc>
              <a:spcBef>
                <a:spcPct val="0"/>
              </a:spcBef>
              <a:defRPr sz="1200" b="0">
                <a:latin typeface="Arial" charset="0"/>
              </a:defRPr>
            </a:lvl1pPr>
          </a:lstStyle>
          <a:p>
            <a:pPr>
              <a:defRPr/>
            </a:pPr>
            <a:endParaRPr lang="en-US"/>
          </a:p>
        </p:txBody>
      </p:sp>
      <p:sp>
        <p:nvSpPr>
          <p:cNvPr id="27655" name="Rectangle 7"/>
          <p:cNvSpPr>
            <a:spLocks noGrp="1" noChangeArrowheads="1"/>
          </p:cNvSpPr>
          <p:nvPr>
            <p:ph type="sldNum" sz="quarter" idx="5"/>
          </p:nvPr>
        </p:nvSpPr>
        <p:spPr bwMode="auto">
          <a:xfrm>
            <a:off x="3970338" y="8772525"/>
            <a:ext cx="3038475" cy="461963"/>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lnSpc>
                <a:spcPct val="100000"/>
              </a:lnSpc>
              <a:spcBef>
                <a:spcPct val="0"/>
              </a:spcBef>
              <a:defRPr sz="1200" b="0">
                <a:latin typeface="Arial" charset="0"/>
              </a:defRPr>
            </a:lvl1pPr>
          </a:lstStyle>
          <a:p>
            <a:pPr>
              <a:defRPr/>
            </a:pPr>
            <a:fld id="{EF9FDEEA-5704-4A08-B22C-F16CA0CD24BB}" type="slidenum">
              <a:rPr lang="en-US"/>
              <a:pPr>
                <a:defRPr/>
              </a:pPr>
              <a:t>‹#›</a:t>
            </a:fld>
            <a:endParaRPr lang="en-US"/>
          </a:p>
        </p:txBody>
      </p:sp>
    </p:spTree>
    <p:extLst>
      <p:ext uri="{BB962C8B-B14F-4D97-AF65-F5344CB8AC3E}">
        <p14:creationId xmlns:p14="http://schemas.microsoft.com/office/powerpoint/2010/main" val="23287261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600" b="1">
                <a:solidFill>
                  <a:schemeClr val="tx1"/>
                </a:solidFill>
                <a:latin typeface="Arial" charset="0"/>
              </a:defRPr>
            </a:lvl1pPr>
            <a:lvl2pPr marL="742950" indent="-285750" defTabSz="931863" eaLnBrk="0" hangingPunct="0">
              <a:defRPr sz="1600" b="1">
                <a:solidFill>
                  <a:schemeClr val="tx1"/>
                </a:solidFill>
                <a:latin typeface="Arial" charset="0"/>
              </a:defRPr>
            </a:lvl2pPr>
            <a:lvl3pPr marL="1143000" indent="-228600" defTabSz="931863" eaLnBrk="0" hangingPunct="0">
              <a:defRPr sz="1600" b="1">
                <a:solidFill>
                  <a:schemeClr val="tx1"/>
                </a:solidFill>
                <a:latin typeface="Arial" charset="0"/>
              </a:defRPr>
            </a:lvl3pPr>
            <a:lvl4pPr marL="1600200" indent="-228600" defTabSz="931863" eaLnBrk="0" hangingPunct="0">
              <a:defRPr sz="1600" b="1">
                <a:solidFill>
                  <a:schemeClr val="tx1"/>
                </a:solidFill>
                <a:latin typeface="Arial" charset="0"/>
              </a:defRPr>
            </a:lvl4pPr>
            <a:lvl5pPr marL="2057400" indent="-228600" defTabSz="931863" eaLnBrk="0" hangingPunct="0">
              <a:defRPr sz="1600" b="1">
                <a:solidFill>
                  <a:schemeClr val="tx1"/>
                </a:solidFill>
                <a:latin typeface="Arial" charset="0"/>
              </a:defRPr>
            </a:lvl5pPr>
            <a:lvl6pPr marL="2514600" indent="-228600" defTabSz="931863" eaLnBrk="0" fontAlgn="base" hangingPunct="0">
              <a:spcBef>
                <a:spcPct val="0"/>
              </a:spcBef>
              <a:spcAft>
                <a:spcPct val="0"/>
              </a:spcAft>
              <a:defRPr sz="1600" b="1">
                <a:solidFill>
                  <a:schemeClr val="tx1"/>
                </a:solidFill>
                <a:latin typeface="Arial" charset="0"/>
              </a:defRPr>
            </a:lvl6pPr>
            <a:lvl7pPr marL="2971800" indent="-228600" defTabSz="931863" eaLnBrk="0" fontAlgn="base" hangingPunct="0">
              <a:spcBef>
                <a:spcPct val="0"/>
              </a:spcBef>
              <a:spcAft>
                <a:spcPct val="0"/>
              </a:spcAft>
              <a:defRPr sz="1600" b="1">
                <a:solidFill>
                  <a:schemeClr val="tx1"/>
                </a:solidFill>
                <a:latin typeface="Arial" charset="0"/>
              </a:defRPr>
            </a:lvl7pPr>
            <a:lvl8pPr marL="3429000" indent="-228600" defTabSz="931863" eaLnBrk="0" fontAlgn="base" hangingPunct="0">
              <a:spcBef>
                <a:spcPct val="0"/>
              </a:spcBef>
              <a:spcAft>
                <a:spcPct val="0"/>
              </a:spcAft>
              <a:defRPr sz="1600" b="1">
                <a:solidFill>
                  <a:schemeClr val="tx1"/>
                </a:solidFill>
                <a:latin typeface="Arial" charset="0"/>
              </a:defRPr>
            </a:lvl8pPr>
            <a:lvl9pPr marL="3886200" indent="-228600" defTabSz="931863" eaLnBrk="0" fontAlgn="base" hangingPunct="0">
              <a:spcBef>
                <a:spcPct val="0"/>
              </a:spcBef>
              <a:spcAft>
                <a:spcPct val="0"/>
              </a:spcAft>
              <a:defRPr sz="1600" b="1">
                <a:solidFill>
                  <a:schemeClr val="tx1"/>
                </a:solidFill>
                <a:latin typeface="Arial" charset="0"/>
              </a:defRPr>
            </a:lvl9pPr>
          </a:lstStyle>
          <a:p>
            <a:pPr eaLnBrk="1" hangingPunct="1"/>
            <a:fld id="{DCC51442-EDE7-4953-BB55-E71AD2260C8B}" type="slidenum">
              <a:rPr lang="en-US" sz="1200" b="0" smtClean="0"/>
              <a:pPr eaLnBrk="1" hangingPunct="1"/>
              <a:t>1</a:t>
            </a:fld>
            <a:endParaRPr lang="en-US" sz="1200" b="0"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600" b="1">
                <a:solidFill>
                  <a:schemeClr val="tx1"/>
                </a:solidFill>
                <a:latin typeface="Arial" charset="0"/>
              </a:defRPr>
            </a:lvl1pPr>
            <a:lvl2pPr marL="742950" indent="-285750" defTabSz="931863" eaLnBrk="0" hangingPunct="0">
              <a:defRPr sz="1600" b="1">
                <a:solidFill>
                  <a:schemeClr val="tx1"/>
                </a:solidFill>
                <a:latin typeface="Arial" charset="0"/>
              </a:defRPr>
            </a:lvl2pPr>
            <a:lvl3pPr marL="1143000" indent="-228600" defTabSz="931863" eaLnBrk="0" hangingPunct="0">
              <a:defRPr sz="1600" b="1">
                <a:solidFill>
                  <a:schemeClr val="tx1"/>
                </a:solidFill>
                <a:latin typeface="Arial" charset="0"/>
              </a:defRPr>
            </a:lvl3pPr>
            <a:lvl4pPr marL="1600200" indent="-228600" defTabSz="931863" eaLnBrk="0" hangingPunct="0">
              <a:defRPr sz="1600" b="1">
                <a:solidFill>
                  <a:schemeClr val="tx1"/>
                </a:solidFill>
                <a:latin typeface="Arial" charset="0"/>
              </a:defRPr>
            </a:lvl4pPr>
            <a:lvl5pPr marL="2057400" indent="-228600" defTabSz="931863" eaLnBrk="0" hangingPunct="0">
              <a:defRPr sz="1600" b="1">
                <a:solidFill>
                  <a:schemeClr val="tx1"/>
                </a:solidFill>
                <a:latin typeface="Arial" charset="0"/>
              </a:defRPr>
            </a:lvl5pPr>
            <a:lvl6pPr marL="2514600" indent="-228600" defTabSz="931863" eaLnBrk="0" fontAlgn="base" hangingPunct="0">
              <a:spcBef>
                <a:spcPct val="0"/>
              </a:spcBef>
              <a:spcAft>
                <a:spcPct val="0"/>
              </a:spcAft>
              <a:defRPr sz="1600" b="1">
                <a:solidFill>
                  <a:schemeClr val="tx1"/>
                </a:solidFill>
                <a:latin typeface="Arial" charset="0"/>
              </a:defRPr>
            </a:lvl6pPr>
            <a:lvl7pPr marL="2971800" indent="-228600" defTabSz="931863" eaLnBrk="0" fontAlgn="base" hangingPunct="0">
              <a:spcBef>
                <a:spcPct val="0"/>
              </a:spcBef>
              <a:spcAft>
                <a:spcPct val="0"/>
              </a:spcAft>
              <a:defRPr sz="1600" b="1">
                <a:solidFill>
                  <a:schemeClr val="tx1"/>
                </a:solidFill>
                <a:latin typeface="Arial" charset="0"/>
              </a:defRPr>
            </a:lvl7pPr>
            <a:lvl8pPr marL="3429000" indent="-228600" defTabSz="931863" eaLnBrk="0" fontAlgn="base" hangingPunct="0">
              <a:spcBef>
                <a:spcPct val="0"/>
              </a:spcBef>
              <a:spcAft>
                <a:spcPct val="0"/>
              </a:spcAft>
              <a:defRPr sz="1600" b="1">
                <a:solidFill>
                  <a:schemeClr val="tx1"/>
                </a:solidFill>
                <a:latin typeface="Arial" charset="0"/>
              </a:defRPr>
            </a:lvl8pPr>
            <a:lvl9pPr marL="3886200" indent="-228600" defTabSz="931863" eaLnBrk="0" fontAlgn="base" hangingPunct="0">
              <a:spcBef>
                <a:spcPct val="0"/>
              </a:spcBef>
              <a:spcAft>
                <a:spcPct val="0"/>
              </a:spcAft>
              <a:defRPr sz="1600" b="1">
                <a:solidFill>
                  <a:schemeClr val="tx1"/>
                </a:solidFill>
                <a:latin typeface="Arial" charset="0"/>
              </a:defRPr>
            </a:lvl9pPr>
          </a:lstStyle>
          <a:p>
            <a:pPr eaLnBrk="1" hangingPunct="1"/>
            <a:fld id="{58C6C10A-D400-4959-AADD-84A684719EDF}" type="slidenum">
              <a:rPr lang="en-US" sz="1200" b="0" smtClean="0"/>
              <a:pPr eaLnBrk="1" hangingPunct="1"/>
              <a:t>2</a:t>
            </a:fld>
            <a:endParaRPr lang="en-US" sz="1200" b="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600" b="1">
                <a:solidFill>
                  <a:schemeClr val="tx1"/>
                </a:solidFill>
                <a:latin typeface="Arial" charset="0"/>
              </a:defRPr>
            </a:lvl1pPr>
            <a:lvl2pPr marL="742950" indent="-285750" defTabSz="931863" eaLnBrk="0" hangingPunct="0">
              <a:defRPr sz="1600" b="1">
                <a:solidFill>
                  <a:schemeClr val="tx1"/>
                </a:solidFill>
                <a:latin typeface="Arial" charset="0"/>
              </a:defRPr>
            </a:lvl2pPr>
            <a:lvl3pPr marL="1143000" indent="-228600" defTabSz="931863" eaLnBrk="0" hangingPunct="0">
              <a:defRPr sz="1600" b="1">
                <a:solidFill>
                  <a:schemeClr val="tx1"/>
                </a:solidFill>
                <a:latin typeface="Arial" charset="0"/>
              </a:defRPr>
            </a:lvl3pPr>
            <a:lvl4pPr marL="1600200" indent="-228600" defTabSz="931863" eaLnBrk="0" hangingPunct="0">
              <a:defRPr sz="1600" b="1">
                <a:solidFill>
                  <a:schemeClr val="tx1"/>
                </a:solidFill>
                <a:latin typeface="Arial" charset="0"/>
              </a:defRPr>
            </a:lvl4pPr>
            <a:lvl5pPr marL="2057400" indent="-228600" defTabSz="931863" eaLnBrk="0" hangingPunct="0">
              <a:defRPr sz="1600" b="1">
                <a:solidFill>
                  <a:schemeClr val="tx1"/>
                </a:solidFill>
                <a:latin typeface="Arial" charset="0"/>
              </a:defRPr>
            </a:lvl5pPr>
            <a:lvl6pPr marL="2514600" indent="-228600" defTabSz="931863" eaLnBrk="0" fontAlgn="base" hangingPunct="0">
              <a:spcBef>
                <a:spcPct val="0"/>
              </a:spcBef>
              <a:spcAft>
                <a:spcPct val="0"/>
              </a:spcAft>
              <a:defRPr sz="1600" b="1">
                <a:solidFill>
                  <a:schemeClr val="tx1"/>
                </a:solidFill>
                <a:latin typeface="Arial" charset="0"/>
              </a:defRPr>
            </a:lvl6pPr>
            <a:lvl7pPr marL="2971800" indent="-228600" defTabSz="931863" eaLnBrk="0" fontAlgn="base" hangingPunct="0">
              <a:spcBef>
                <a:spcPct val="0"/>
              </a:spcBef>
              <a:spcAft>
                <a:spcPct val="0"/>
              </a:spcAft>
              <a:defRPr sz="1600" b="1">
                <a:solidFill>
                  <a:schemeClr val="tx1"/>
                </a:solidFill>
                <a:latin typeface="Arial" charset="0"/>
              </a:defRPr>
            </a:lvl7pPr>
            <a:lvl8pPr marL="3429000" indent="-228600" defTabSz="931863" eaLnBrk="0" fontAlgn="base" hangingPunct="0">
              <a:spcBef>
                <a:spcPct val="0"/>
              </a:spcBef>
              <a:spcAft>
                <a:spcPct val="0"/>
              </a:spcAft>
              <a:defRPr sz="1600" b="1">
                <a:solidFill>
                  <a:schemeClr val="tx1"/>
                </a:solidFill>
                <a:latin typeface="Arial" charset="0"/>
              </a:defRPr>
            </a:lvl8pPr>
            <a:lvl9pPr marL="3886200" indent="-228600" defTabSz="931863" eaLnBrk="0" fontAlgn="base" hangingPunct="0">
              <a:spcBef>
                <a:spcPct val="0"/>
              </a:spcBef>
              <a:spcAft>
                <a:spcPct val="0"/>
              </a:spcAft>
              <a:defRPr sz="1600" b="1">
                <a:solidFill>
                  <a:schemeClr val="tx1"/>
                </a:solidFill>
                <a:latin typeface="Arial" charset="0"/>
              </a:defRPr>
            </a:lvl9pPr>
          </a:lstStyle>
          <a:p>
            <a:pPr eaLnBrk="1" hangingPunct="1"/>
            <a:fld id="{AFD5EF8A-C74D-4291-9FCD-C4E7EF3299C6}" type="slidenum">
              <a:rPr lang="en-US" sz="1200" b="0" smtClean="0"/>
              <a:pPr eaLnBrk="1" hangingPunct="1"/>
              <a:t>6</a:t>
            </a:fld>
            <a:endParaRPr lang="en-US" sz="1200" b="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3"/>
          <p:cNvSpPr>
            <a:spLocks noChangeArrowheads="1"/>
          </p:cNvSpPr>
          <p:nvPr userDrawn="1"/>
        </p:nvSpPr>
        <p:spPr bwMode="auto">
          <a:xfrm>
            <a:off x="0" y="1143000"/>
            <a:ext cx="9144000" cy="57150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lnSpc>
                <a:spcPct val="80000"/>
              </a:lnSpc>
              <a:spcBef>
                <a:spcPct val="20000"/>
              </a:spcBef>
            </a:pPr>
            <a:endParaRPr lang="en-US"/>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a:t>Date</a:t>
            </a:r>
          </a:p>
        </p:txBody>
      </p:sp>
      <p:sp>
        <p:nvSpPr>
          <p:cNvPr id="8" name="Footer Placeholder 7"/>
          <p:cNvSpPr>
            <a:spLocks noGrp="1" noChangeArrowheads="1"/>
          </p:cNvSpPr>
          <p:nvPr>
            <p:ph type="ftr" sz="quarter" idx="11"/>
          </p:nvPr>
        </p:nvSpPr>
        <p:spPr bwMode="auto">
          <a:xfrm>
            <a:off x="2333625" y="5067300"/>
            <a:ext cx="2895600" cy="4191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lnSpc>
                <a:spcPct val="100000"/>
              </a:lnSpc>
              <a:spcBef>
                <a:spcPct val="0"/>
              </a:spcBef>
              <a:defRPr sz="1800">
                <a:solidFill>
                  <a:schemeClr val="bg1"/>
                </a:solidFill>
                <a:latin typeface="Arial" charset="0"/>
              </a:defRPr>
            </a:lvl1pPr>
          </a:lstStyle>
          <a:p>
            <a:pPr>
              <a:defRPr/>
            </a:pPr>
            <a:r>
              <a:rPr lang="en-US"/>
              <a:t>Meeting Title (optional)</a:t>
            </a:r>
          </a:p>
        </p:txBody>
      </p:sp>
    </p:spTree>
    <p:extLst>
      <p:ext uri="{BB962C8B-B14F-4D97-AF65-F5344CB8AC3E}">
        <p14:creationId xmlns:p14="http://schemas.microsoft.com/office/powerpoint/2010/main" val="812494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7DD6BAE-A68F-473A-A2D7-CEEA128D748C}"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610511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E81CF20-39D3-4579-9E24-257361C91D1A}"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721034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731981A-7905-41B0-8858-66AAA0FFBCF3}"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206562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A9CEAF1-53AD-46BE-9176-013B2A2B7A35}"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633556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1EB97839-E9E5-4038-9852-0A72C69A2A47}" type="slidenum">
              <a:rPr lang="en-US"/>
              <a:pPr>
                <a:defRPr/>
              </a:pPr>
              <a:t>‹#›</a:t>
            </a:fld>
            <a:endParaRPr lang="en-US"/>
          </a:p>
        </p:txBody>
      </p:sp>
      <p:sp>
        <p:nvSpPr>
          <p:cNvPr id="5"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3964477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E54D15DB-F492-417C-B3C1-95863FCAA218}"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2241540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B4155851-3123-4476-B2AC-37AA7655915C}" type="slidenum">
              <a:rPr lang="en-US"/>
              <a:pPr>
                <a:defRPr/>
              </a:pPr>
              <a:t>‹#›</a:t>
            </a:fld>
            <a:endParaRPr lang="en-US"/>
          </a:p>
        </p:txBody>
      </p:sp>
      <p:sp>
        <p:nvSpPr>
          <p:cNvPr id="8"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4205758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BB0A38D-180F-42DE-8177-B03C76167E0F}" type="slidenum">
              <a:rPr lang="en-US"/>
              <a:pPr>
                <a:defRPr/>
              </a:pPr>
              <a:t>‹#›</a:t>
            </a:fld>
            <a:endParaRPr lang="en-US"/>
          </a:p>
        </p:txBody>
      </p:sp>
      <p:sp>
        <p:nvSpPr>
          <p:cNvPr id="4"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834267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61FCC2D1-2CC9-45D0-AD2A-3A9F9D772C5E}" type="slidenum">
              <a:rPr lang="en-US"/>
              <a:pPr>
                <a:defRPr/>
              </a:pPr>
              <a:t>‹#›</a:t>
            </a:fld>
            <a:endParaRPr lang="en-US"/>
          </a:p>
        </p:txBody>
      </p:sp>
      <p:sp>
        <p:nvSpPr>
          <p:cNvPr id="3"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953210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806BC6-3DFE-4977-B534-48CCD8B6B131}"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133999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9CADADD4-17AA-47F5-8402-FBC938F97C7C}" type="slidenum">
              <a:rPr lang="en-US"/>
              <a:pPr>
                <a:defRPr/>
              </a:pPr>
              <a:t>‹#›</a:t>
            </a:fld>
            <a:endParaRPr lang="en-US"/>
          </a:p>
        </p:txBody>
      </p:sp>
      <p:sp>
        <p:nvSpPr>
          <p:cNvPr id="6" name="Rectangle 4"/>
          <p:cNvSpPr>
            <a:spLocks noGrp="1" noChangeArrowheads="1"/>
          </p:cNvSpPr>
          <p:nvPr>
            <p:ph type="dt" sz="half" idx="11"/>
          </p:nvPr>
        </p:nvSpPr>
        <p:spPr>
          <a:ln/>
        </p:spPr>
        <p:txBody>
          <a:bodyPr/>
          <a:lstStyle>
            <a:lvl1pPr>
              <a:defRPr/>
            </a:lvl1pPr>
          </a:lstStyle>
          <a:p>
            <a:pPr>
              <a:defRPr/>
            </a:pPr>
            <a:r>
              <a:rPr lang="en-US"/>
              <a:t>Date</a:t>
            </a:r>
          </a:p>
        </p:txBody>
      </p:sp>
    </p:spTree>
    <p:extLst>
      <p:ext uri="{BB962C8B-B14F-4D97-AF65-F5344CB8AC3E}">
        <p14:creationId xmlns:p14="http://schemas.microsoft.com/office/powerpoint/2010/main" val="901267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b="0">
                <a:latin typeface="Arial" charset="0"/>
              </a:defRPr>
            </a:lvl1pPr>
          </a:lstStyle>
          <a:p>
            <a:pPr>
              <a:defRPr/>
            </a:pPr>
            <a:fld id="{E718ABEB-4B20-4DAD-9F08-0F3C9742EABF}" type="slidenum">
              <a:rPr lang="en-US"/>
              <a:pPr>
                <a:defRPr/>
              </a:pPr>
              <a:t>‹#›</a:t>
            </a:fld>
            <a:endParaRPr lang="en-US"/>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lnSpc>
                <a:spcPct val="80000"/>
              </a:lnSpc>
              <a:spcBef>
                <a:spcPct val="20000"/>
              </a:spcBef>
            </a:pPr>
            <a:endParaRPr lang="en-US"/>
          </a:p>
        </p:txBody>
      </p:sp>
      <p:pic>
        <p:nvPicPr>
          <p:cNvPr id="1029" name="Picture 8" descr="logo_C"/>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userDrawn="1"/>
        </p:nvSpPr>
        <p:spPr bwMode="auto">
          <a:xfrm>
            <a:off x="0" y="0"/>
            <a:ext cx="9144000" cy="6858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lnSpc>
                <a:spcPct val="80000"/>
              </a:lnSpc>
              <a:spcBef>
                <a:spcPct val="20000"/>
              </a:spcBef>
            </a:pPr>
            <a:endParaRPr lang="en-US"/>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2" name="Line 11"/>
          <p:cNvSpPr>
            <a:spLocks noChangeShapeType="1"/>
          </p:cNvSpPr>
          <p:nvPr userDrawn="1"/>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0">
                <a:latin typeface="Arial" charset="0"/>
              </a:defRPr>
            </a:lvl1pPr>
          </a:lstStyle>
          <a:p>
            <a:pPr>
              <a:defRPr/>
            </a:pPr>
            <a:r>
              <a:rPr lang="en-US"/>
              <a:t>Date</a:t>
            </a:r>
          </a:p>
        </p:txBody>
      </p:sp>
      <p:sp>
        <p:nvSpPr>
          <p:cNvPr id="1034"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 name="Rectangle 13"/>
          <p:cNvSpPr>
            <a:spLocks noChangeArrowheads="1"/>
          </p:cNvSpPr>
          <p:nvPr userDrawn="1"/>
        </p:nvSpPr>
        <p:spPr bwMode="auto">
          <a:xfrm>
            <a:off x="8229600" y="6248400"/>
            <a:ext cx="53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fld id="{03670EEC-6877-42F5-BF6B-1CB534FE5D5D}" type="slidenum">
              <a:rPr lang="en-US" sz="1200" b="0"/>
              <a:pPr algn="ctr"/>
              <a:t>‹#›</a:t>
            </a:fld>
            <a:endParaRPr lang="en-US" sz="1200" b="0"/>
          </a:p>
        </p:txBody>
      </p:sp>
    </p:spTree>
  </p:cSld>
  <p:clrMap bg1="lt1" tx1="dk1" bg2="lt2" tx2="dk2" accent1="accent1" accent2="accent2" accent3="accent3" accent4="accent4" accent5="accent5" accent6="accent6" hlink="hlink" folHlink="folHlink"/>
  <p:sldLayoutIdLst>
    <p:sldLayoutId id="2147484185"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 id="2147484184" r:id="rId12"/>
  </p:sldLayoutIdLst>
  <p:hf hdr="0" ftr="0" dt="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ww.ercot.com/services/projects/index"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371600" y="2133600"/>
            <a:ext cx="7239000" cy="1238250"/>
          </a:xfrm>
          <a:prstGeom prst="rect">
            <a:avLst/>
          </a:prstGeom>
          <a:noFill/>
          <a:ln w="9525">
            <a:noFill/>
            <a:miter lim="800000"/>
            <a:headEnd/>
            <a:tailEnd/>
          </a:ln>
        </p:spPr>
        <p:txBody>
          <a:bodyPr anchor="ctr"/>
          <a:lstStyle/>
          <a:p>
            <a:pPr>
              <a:defRPr/>
            </a:pPr>
            <a:r>
              <a:rPr lang="en-US" sz="2800" b="0" kern="0" dirty="0">
                <a:latin typeface="+mj-lt"/>
              </a:rPr>
              <a:t>Project Update and Summary of Project Priority List (PPL) Activity to Date</a:t>
            </a:r>
          </a:p>
        </p:txBody>
      </p:sp>
      <p:sp>
        <p:nvSpPr>
          <p:cNvPr id="5" name="Rectangle 3"/>
          <p:cNvSpPr txBox="1">
            <a:spLocks noChangeArrowheads="1"/>
          </p:cNvSpPr>
          <p:nvPr/>
        </p:nvSpPr>
        <p:spPr bwMode="auto">
          <a:xfrm>
            <a:off x="1371600" y="3581400"/>
            <a:ext cx="2590800" cy="1905000"/>
          </a:xfrm>
          <a:prstGeom prst="rect">
            <a:avLst/>
          </a:prstGeom>
          <a:noFill/>
          <a:ln w="9525">
            <a:noFill/>
            <a:miter lim="800000"/>
            <a:headEnd/>
            <a:tailEnd/>
          </a:ln>
        </p:spPr>
        <p:txBody>
          <a:bodyPr/>
          <a:lstStyle/>
          <a:p>
            <a:pPr marL="342900" indent="-342900">
              <a:lnSpc>
                <a:spcPct val="80000"/>
              </a:lnSpc>
              <a:spcBef>
                <a:spcPct val="20000"/>
              </a:spcBef>
              <a:defRPr/>
            </a:pPr>
            <a:endParaRPr lang="en-US" sz="2000" kern="0" dirty="0">
              <a:latin typeface="+mn-lt"/>
            </a:endParaRPr>
          </a:p>
          <a:p>
            <a:pPr marL="342900" indent="-342900">
              <a:lnSpc>
                <a:spcPct val="80000"/>
              </a:lnSpc>
              <a:spcBef>
                <a:spcPct val="20000"/>
              </a:spcBef>
              <a:defRPr/>
            </a:pPr>
            <a:endParaRPr lang="en-US" sz="2000" kern="0" dirty="0">
              <a:latin typeface="+mn-lt"/>
            </a:endParaRPr>
          </a:p>
          <a:p>
            <a:pPr marL="342900" indent="-342900">
              <a:lnSpc>
                <a:spcPct val="80000"/>
              </a:lnSpc>
              <a:spcBef>
                <a:spcPct val="20000"/>
              </a:spcBef>
              <a:defRPr/>
            </a:pPr>
            <a:endParaRPr lang="en-US" sz="2000" kern="0" dirty="0">
              <a:latin typeface="+mn-lt"/>
            </a:endParaRPr>
          </a:p>
          <a:p>
            <a:pPr marL="342900" indent="-342900">
              <a:lnSpc>
                <a:spcPct val="80000"/>
              </a:lnSpc>
              <a:spcBef>
                <a:spcPct val="20000"/>
              </a:spcBef>
              <a:defRPr/>
            </a:pPr>
            <a:r>
              <a:rPr lang="en-US" sz="2000" kern="0" dirty="0" smtClean="0">
                <a:latin typeface="+mn-lt"/>
              </a:rPr>
              <a:t>April 10, 2014</a:t>
            </a:r>
            <a:endParaRPr lang="en-US" sz="2000" kern="0"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8" name="Title 1"/>
          <p:cNvSpPr txBox="1">
            <a:spLocks/>
          </p:cNvSpPr>
          <p:nvPr/>
        </p:nvSpPr>
        <p:spPr>
          <a:xfrm>
            <a:off x="152400" y="134938"/>
            <a:ext cx="8686800" cy="381000"/>
          </a:xfrm>
          <a:prstGeom prst="rect">
            <a:avLst/>
          </a:prstGeom>
        </p:spPr>
        <p:txBody>
          <a:bodyPr/>
          <a:lstStyle/>
          <a:p>
            <a:pPr algn="ctr" eaLnBrk="0" hangingPunct="0">
              <a:lnSpc>
                <a:spcPct val="80000"/>
              </a:lnSpc>
              <a:spcBef>
                <a:spcPct val="20000"/>
              </a:spcBef>
              <a:defRPr/>
            </a:pPr>
            <a:endParaRPr lang="en-US" kern="0" dirty="0">
              <a:latin typeface="+mj-lt"/>
              <a:ea typeface="+mj-ea"/>
              <a:cs typeface="+mj-cs"/>
            </a:endParaRPr>
          </a:p>
        </p:txBody>
      </p:sp>
      <p:sp>
        <p:nvSpPr>
          <p:cNvPr id="15364"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a:t>
            </a:r>
            <a:r>
              <a:rPr lang="en-US" sz="1800" dirty="0" smtClean="0">
                <a:solidFill>
                  <a:schemeClr val="bg1"/>
                </a:solidFill>
                <a:latin typeface="Arial Black" pitchFamily="34" charset="0"/>
              </a:rPr>
              <a:t>4/7/2014</a:t>
            </a:r>
            <a:endParaRPr lang="en-US" sz="1800" dirty="0">
              <a:solidFill>
                <a:schemeClr val="bg1"/>
              </a:solidFill>
              <a:latin typeface="Arial Black"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763" y="716067"/>
            <a:ext cx="8978037" cy="553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03098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8" name="Title 1"/>
          <p:cNvSpPr txBox="1">
            <a:spLocks/>
          </p:cNvSpPr>
          <p:nvPr/>
        </p:nvSpPr>
        <p:spPr>
          <a:xfrm>
            <a:off x="152400" y="134938"/>
            <a:ext cx="8686800" cy="381000"/>
          </a:xfrm>
          <a:prstGeom prst="rect">
            <a:avLst/>
          </a:prstGeom>
        </p:spPr>
        <p:txBody>
          <a:bodyPr/>
          <a:lstStyle/>
          <a:p>
            <a:pPr algn="ctr" eaLnBrk="0" hangingPunct="0">
              <a:lnSpc>
                <a:spcPct val="80000"/>
              </a:lnSpc>
              <a:spcBef>
                <a:spcPct val="20000"/>
              </a:spcBef>
              <a:defRPr/>
            </a:pPr>
            <a:endParaRPr lang="en-US" kern="0" dirty="0">
              <a:latin typeface="+mj-lt"/>
              <a:ea typeface="+mj-ea"/>
              <a:cs typeface="+mj-cs"/>
            </a:endParaRPr>
          </a:p>
        </p:txBody>
      </p:sp>
      <p:sp>
        <p:nvSpPr>
          <p:cNvPr id="15364"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a:t>
            </a:r>
            <a:r>
              <a:rPr lang="en-US" sz="1800" dirty="0" smtClean="0">
                <a:solidFill>
                  <a:schemeClr val="bg1"/>
                </a:solidFill>
                <a:latin typeface="Arial Black" pitchFamily="34" charset="0"/>
              </a:rPr>
              <a:t>4/7/2014</a:t>
            </a:r>
            <a:endParaRPr lang="en-US" sz="1800" dirty="0">
              <a:solidFill>
                <a:schemeClr val="bg1"/>
              </a:solidFill>
              <a:latin typeface="Arial Black"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088" y="762000"/>
            <a:ext cx="8956712" cy="5542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82269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11267"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a:t>
            </a:r>
            <a:r>
              <a:rPr lang="en-US" sz="1800" dirty="0" smtClean="0">
                <a:solidFill>
                  <a:schemeClr val="bg1"/>
                </a:solidFill>
                <a:latin typeface="Arial Black" pitchFamily="34" charset="0"/>
              </a:rPr>
              <a:t>4/7/2014</a:t>
            </a:r>
            <a:endParaRPr lang="en-US" sz="1800" dirty="0">
              <a:solidFill>
                <a:schemeClr val="bg1"/>
              </a:solidFill>
              <a:latin typeface="Arial Black"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088" y="716067"/>
            <a:ext cx="8956712" cy="553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18978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8" name="Title 1"/>
          <p:cNvSpPr txBox="1">
            <a:spLocks/>
          </p:cNvSpPr>
          <p:nvPr/>
        </p:nvSpPr>
        <p:spPr>
          <a:xfrm>
            <a:off x="152400" y="134938"/>
            <a:ext cx="8686800" cy="381000"/>
          </a:xfrm>
          <a:prstGeom prst="rect">
            <a:avLst/>
          </a:prstGeom>
        </p:spPr>
        <p:txBody>
          <a:bodyPr/>
          <a:lstStyle/>
          <a:p>
            <a:pPr algn="ctr" eaLnBrk="0" hangingPunct="0">
              <a:lnSpc>
                <a:spcPct val="80000"/>
              </a:lnSpc>
              <a:spcBef>
                <a:spcPct val="20000"/>
              </a:spcBef>
              <a:defRPr/>
            </a:pPr>
            <a:endParaRPr lang="en-US" kern="0" dirty="0">
              <a:latin typeface="+mj-lt"/>
              <a:ea typeface="+mj-ea"/>
              <a:cs typeface="+mj-cs"/>
            </a:endParaRPr>
          </a:p>
        </p:txBody>
      </p:sp>
      <p:sp>
        <p:nvSpPr>
          <p:cNvPr id="15364"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a:t>
            </a:r>
            <a:r>
              <a:rPr lang="en-US" sz="1800" dirty="0" smtClean="0">
                <a:solidFill>
                  <a:schemeClr val="bg1"/>
                </a:solidFill>
                <a:latin typeface="Arial Black" pitchFamily="34" charset="0"/>
              </a:rPr>
              <a:t>4/7/2014</a:t>
            </a:r>
            <a:endParaRPr lang="en-US" sz="1800" dirty="0">
              <a:solidFill>
                <a:schemeClr val="bg1"/>
              </a:solidFill>
              <a:latin typeface="Arial Black" pitchFamily="34" charset="0"/>
            </a:endParaRPr>
          </a:p>
          <a:p>
            <a:pPr>
              <a:lnSpc>
                <a:spcPct val="80000"/>
              </a:lnSpc>
            </a:pPr>
            <a:endParaRPr lang="en-US" sz="1800" dirty="0">
              <a:solidFill>
                <a:schemeClr val="bg1"/>
              </a:solidFill>
              <a:latin typeface="Arial Black"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710737"/>
            <a:ext cx="8978037" cy="553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40119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8" name="Title 1"/>
          <p:cNvSpPr txBox="1">
            <a:spLocks/>
          </p:cNvSpPr>
          <p:nvPr/>
        </p:nvSpPr>
        <p:spPr>
          <a:xfrm>
            <a:off x="152400" y="134938"/>
            <a:ext cx="8686800" cy="381000"/>
          </a:xfrm>
          <a:prstGeom prst="rect">
            <a:avLst/>
          </a:prstGeom>
        </p:spPr>
        <p:txBody>
          <a:bodyPr/>
          <a:lstStyle/>
          <a:p>
            <a:pPr algn="ctr" eaLnBrk="0" hangingPunct="0">
              <a:lnSpc>
                <a:spcPct val="80000"/>
              </a:lnSpc>
              <a:spcBef>
                <a:spcPct val="20000"/>
              </a:spcBef>
              <a:defRPr/>
            </a:pPr>
            <a:endParaRPr lang="en-US" kern="0" dirty="0">
              <a:latin typeface="+mj-lt"/>
              <a:ea typeface="+mj-ea"/>
              <a:cs typeface="+mj-cs"/>
            </a:endParaRPr>
          </a:p>
        </p:txBody>
      </p:sp>
      <p:sp>
        <p:nvSpPr>
          <p:cNvPr id="15364"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a:t>
            </a:r>
            <a:r>
              <a:rPr lang="en-US" sz="1800" dirty="0" smtClean="0">
                <a:solidFill>
                  <a:schemeClr val="bg1"/>
                </a:solidFill>
                <a:latin typeface="Arial Black" pitchFamily="34" charset="0"/>
              </a:rPr>
              <a:t>4/7/2014</a:t>
            </a:r>
            <a:endParaRPr lang="en-US" sz="1800" dirty="0">
              <a:solidFill>
                <a:schemeClr val="bg1"/>
              </a:solidFill>
              <a:latin typeface="Arial Black"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088" y="721397"/>
            <a:ext cx="8956712" cy="552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65780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11267"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a:t>
            </a:r>
            <a:r>
              <a:rPr lang="en-US" sz="1800" dirty="0" smtClean="0">
                <a:solidFill>
                  <a:schemeClr val="bg1"/>
                </a:solidFill>
                <a:latin typeface="Arial Black" pitchFamily="34" charset="0"/>
              </a:rPr>
              <a:t>4/7/2014</a:t>
            </a:r>
            <a:endParaRPr lang="en-US" sz="1800" dirty="0">
              <a:solidFill>
                <a:schemeClr val="bg1"/>
              </a:solidFill>
              <a:latin typeface="Arial Black"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088" y="700077"/>
            <a:ext cx="8956712" cy="5548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18436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52400" y="0"/>
            <a:ext cx="6019800" cy="685800"/>
          </a:xfrm>
        </p:spPr>
        <p:txBody>
          <a:bodyPr/>
          <a:lstStyle/>
          <a:p>
            <a:pPr eaLnBrk="1" hangingPunct="1"/>
            <a:r>
              <a:rPr lang="en-US" sz="1800" dirty="0" smtClean="0"/>
              <a:t>2013 Project Update – Agenda</a:t>
            </a:r>
          </a:p>
        </p:txBody>
      </p:sp>
      <p:sp>
        <p:nvSpPr>
          <p:cNvPr id="6147" name="Rectangle 3"/>
          <p:cNvSpPr>
            <a:spLocks noGrp="1" noChangeArrowheads="1"/>
          </p:cNvSpPr>
          <p:nvPr>
            <p:ph type="body" sz="half" idx="1"/>
          </p:nvPr>
        </p:nvSpPr>
        <p:spPr>
          <a:xfrm>
            <a:off x="457200" y="990600"/>
            <a:ext cx="8305800" cy="4267200"/>
          </a:xfrm>
        </p:spPr>
        <p:txBody>
          <a:bodyPr/>
          <a:lstStyle/>
          <a:p>
            <a:pPr marL="571500" lvl="1" indent="-228600" eaLnBrk="1" hangingPunct="1">
              <a:tabLst>
                <a:tab pos="1143000" algn="l"/>
                <a:tab pos="2514600" algn="l"/>
                <a:tab pos="6864350" algn="l"/>
              </a:tabLst>
              <a:defRPr/>
            </a:pPr>
            <a:r>
              <a:rPr lang="en-US" sz="1800" dirty="0" smtClean="0"/>
              <a:t>Project Portfolio Update</a:t>
            </a:r>
            <a:r>
              <a:rPr lang="en-US" sz="1800" dirty="0"/>
              <a:t>	</a:t>
            </a:r>
            <a:r>
              <a:rPr lang="en-US" sz="1600" dirty="0"/>
              <a:t>p. </a:t>
            </a:r>
            <a:r>
              <a:rPr lang="en-US" sz="1600" dirty="0" smtClean="0"/>
              <a:t>3-7</a:t>
            </a:r>
            <a:endParaRPr lang="en-US" sz="1600" dirty="0"/>
          </a:p>
          <a:p>
            <a:pPr marL="971550" lvl="2" eaLnBrk="1" hangingPunct="1">
              <a:tabLst>
                <a:tab pos="1143000" algn="l"/>
                <a:tab pos="2514600" algn="l"/>
                <a:tab pos="6864350" algn="l"/>
              </a:tabLst>
              <a:defRPr/>
            </a:pPr>
            <a:r>
              <a:rPr lang="en-US" sz="1600" dirty="0" smtClean="0"/>
              <a:t>Recent/Upcoming Project Highlights</a:t>
            </a:r>
          </a:p>
          <a:p>
            <a:pPr marL="971550" lvl="2" eaLnBrk="1" hangingPunct="1">
              <a:tabLst>
                <a:tab pos="1143000" algn="l"/>
                <a:tab pos="2514600" algn="l"/>
                <a:tab pos="6864350" algn="l"/>
              </a:tabLst>
              <a:defRPr/>
            </a:pPr>
            <a:r>
              <a:rPr lang="en-US" sz="1600" dirty="0" smtClean="0"/>
              <a:t>2014 </a:t>
            </a:r>
            <a:r>
              <a:rPr lang="en-US" sz="1600" dirty="0"/>
              <a:t>Release </a:t>
            </a:r>
            <a:r>
              <a:rPr lang="en-US" sz="1600" dirty="0" smtClean="0"/>
              <a:t>Targets</a:t>
            </a:r>
          </a:p>
          <a:p>
            <a:pPr marL="971550" lvl="2" eaLnBrk="1" hangingPunct="1">
              <a:tabLst>
                <a:tab pos="1143000" algn="l"/>
                <a:tab pos="2514600" algn="l"/>
                <a:tab pos="6864350" algn="l"/>
              </a:tabLst>
              <a:defRPr/>
            </a:pPr>
            <a:r>
              <a:rPr lang="en-US" sz="1600" dirty="0" smtClean="0"/>
              <a:t>2014 </a:t>
            </a:r>
            <a:r>
              <a:rPr lang="en-US" sz="1600" dirty="0"/>
              <a:t>Project Spending Update</a:t>
            </a:r>
            <a:endParaRPr lang="en-US" sz="1600" dirty="0" smtClean="0"/>
          </a:p>
          <a:p>
            <a:pPr marL="342900" lvl="1" indent="0" eaLnBrk="1" hangingPunct="1">
              <a:buFontTx/>
              <a:buNone/>
              <a:tabLst>
                <a:tab pos="1143000" algn="l"/>
                <a:tab pos="2514600" algn="l"/>
                <a:tab pos="6864350" algn="l"/>
              </a:tabLst>
              <a:defRPr/>
            </a:pPr>
            <a:endParaRPr lang="en-US" sz="1000" dirty="0" smtClean="0"/>
          </a:p>
          <a:p>
            <a:pPr marL="342900" lvl="1" indent="0" eaLnBrk="1" hangingPunct="1">
              <a:buFontTx/>
              <a:buNone/>
              <a:tabLst>
                <a:tab pos="1143000" algn="l"/>
                <a:tab pos="2514600" algn="l"/>
                <a:tab pos="6864350" algn="l"/>
              </a:tabLst>
              <a:defRPr/>
            </a:pPr>
            <a:endParaRPr lang="en-US" sz="1000" dirty="0"/>
          </a:p>
          <a:p>
            <a:pPr marL="571500" lvl="1" indent="-228600" eaLnBrk="1" hangingPunct="1">
              <a:tabLst>
                <a:tab pos="1143000" algn="l"/>
                <a:tab pos="2514600" algn="l"/>
                <a:tab pos="6864350" algn="l"/>
              </a:tabLst>
              <a:defRPr/>
            </a:pPr>
            <a:r>
              <a:rPr lang="en-US" sz="1800" dirty="0" smtClean="0"/>
              <a:t>Appendix</a:t>
            </a:r>
          </a:p>
          <a:p>
            <a:pPr marL="971550" lvl="2" eaLnBrk="1" hangingPunct="1">
              <a:tabLst>
                <a:tab pos="1143000" algn="l"/>
                <a:tab pos="2514600" algn="l"/>
                <a:tab pos="6864350" algn="l"/>
              </a:tabLst>
              <a:defRPr/>
            </a:pPr>
            <a:r>
              <a:rPr lang="en-US" sz="1600" dirty="0" smtClean="0"/>
              <a:t>Project Portfolio Gantt Chart</a:t>
            </a:r>
            <a:r>
              <a:rPr lang="en-US" sz="1600" dirty="0"/>
              <a:t>	</a:t>
            </a:r>
            <a:r>
              <a:rPr lang="en-US" sz="1600" dirty="0" smtClean="0"/>
              <a:t>p</a:t>
            </a:r>
            <a:r>
              <a:rPr lang="en-US" sz="1600" dirty="0"/>
              <a:t>. 8</a:t>
            </a:r>
            <a:r>
              <a:rPr lang="en-US" sz="1600" dirty="0" smtClean="0"/>
              <a:t>-17</a:t>
            </a:r>
          </a:p>
          <a:p>
            <a:pPr marL="342900" lvl="1" indent="0" eaLnBrk="1" hangingPunct="1">
              <a:buFontTx/>
              <a:buNone/>
              <a:tabLst>
                <a:tab pos="1143000" algn="l"/>
                <a:tab pos="2514600" algn="l"/>
                <a:tab pos="6864350" algn="l"/>
              </a:tabLst>
              <a:defRPr/>
            </a:pPr>
            <a:endParaRPr lang="en-US" sz="1600" dirty="0"/>
          </a:p>
          <a:p>
            <a:pPr marL="571500" lvl="1" indent="-228600" eaLnBrk="1" hangingPunct="1">
              <a:tabLst>
                <a:tab pos="1143000" algn="l"/>
                <a:tab pos="2514600" algn="l"/>
                <a:tab pos="6864350" algn="l"/>
              </a:tabLst>
              <a:defRPr/>
            </a:pPr>
            <a:endParaRPr lang="en-US" sz="1600" dirty="0" smtClean="0"/>
          </a:p>
        </p:txBody>
      </p:sp>
      <p:sp>
        <p:nvSpPr>
          <p:cNvPr id="4100" name="TextBox 3"/>
          <p:cNvSpPr txBox="1">
            <a:spLocks noChangeArrowheads="1"/>
          </p:cNvSpPr>
          <p:nvPr/>
        </p:nvSpPr>
        <p:spPr bwMode="auto">
          <a:xfrm>
            <a:off x="685800" y="5410200"/>
            <a:ext cx="7772400" cy="5762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lnSpc>
                <a:spcPct val="80000"/>
              </a:lnSpc>
              <a:spcBef>
                <a:spcPct val="20000"/>
              </a:spcBef>
            </a:pPr>
            <a:endParaRPr lang="en-US" sz="800" b="0"/>
          </a:p>
          <a:p>
            <a:pPr algn="ctr" eaLnBrk="1" hangingPunct="1">
              <a:lnSpc>
                <a:spcPct val="80000"/>
              </a:lnSpc>
              <a:spcBef>
                <a:spcPct val="20000"/>
              </a:spcBef>
            </a:pPr>
            <a:r>
              <a:rPr lang="en-US" b="0"/>
              <a:t>Location of Project Priority List (PPL):   </a:t>
            </a:r>
            <a:r>
              <a:rPr lang="en-US" b="0">
                <a:hlinkClick r:id="rId3"/>
              </a:rPr>
              <a:t>http://www.ercot.com/services/projects/index</a:t>
            </a:r>
            <a:endParaRPr lang="en-US" b="0"/>
          </a:p>
          <a:p>
            <a:pPr algn="ctr" eaLnBrk="1" hangingPunct="1">
              <a:lnSpc>
                <a:spcPct val="80000"/>
              </a:lnSpc>
              <a:spcBef>
                <a:spcPct val="20000"/>
              </a:spcBef>
            </a:pPr>
            <a:endParaRPr lang="en-US" sz="800" b="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1"/>
          <p:cNvSpPr>
            <a:spLocks noGrp="1"/>
          </p:cNvSpPr>
          <p:nvPr>
            <p:ph type="title"/>
          </p:nvPr>
        </p:nvSpPr>
        <p:spPr>
          <a:xfrm>
            <a:off x="152400" y="0"/>
            <a:ext cx="7010400" cy="685800"/>
          </a:xfrm>
        </p:spPr>
        <p:txBody>
          <a:bodyPr/>
          <a:lstStyle/>
          <a:p>
            <a:pPr eaLnBrk="1" hangingPunct="1"/>
            <a:r>
              <a:rPr lang="en-US" sz="1800" dirty="0" smtClean="0"/>
              <a:t>Recent/Upcoming Project Highlights</a:t>
            </a:r>
          </a:p>
        </p:txBody>
      </p:sp>
      <p:sp>
        <p:nvSpPr>
          <p:cNvPr id="5123" name="Content Placeholder 16"/>
          <p:cNvSpPr>
            <a:spLocks noGrp="1"/>
          </p:cNvSpPr>
          <p:nvPr>
            <p:ph idx="1"/>
          </p:nvPr>
        </p:nvSpPr>
        <p:spPr>
          <a:xfrm>
            <a:off x="84664" y="914400"/>
            <a:ext cx="8991600" cy="4800600"/>
          </a:xfrm>
        </p:spPr>
        <p:txBody>
          <a:bodyPr/>
          <a:lstStyle/>
          <a:p>
            <a:pPr eaLnBrk="1" hangingPunct="1"/>
            <a:r>
              <a:rPr lang="en-US" sz="1600" dirty="0" smtClean="0"/>
              <a:t>2014 </a:t>
            </a:r>
            <a:r>
              <a:rPr lang="en-US" sz="1600" dirty="0"/>
              <a:t>Release </a:t>
            </a:r>
            <a:r>
              <a:rPr lang="en-US" sz="1600" dirty="0" smtClean="0"/>
              <a:t>2 </a:t>
            </a:r>
            <a:r>
              <a:rPr lang="en-US" sz="1600" dirty="0"/>
              <a:t>Go-Lives		</a:t>
            </a:r>
            <a:r>
              <a:rPr lang="en-US" sz="1600" i="1" dirty="0" smtClean="0"/>
              <a:t>(April </a:t>
            </a:r>
            <a:r>
              <a:rPr lang="en-US" sz="1600" i="1" dirty="0"/>
              <a:t>2014)		</a:t>
            </a:r>
            <a:r>
              <a:rPr lang="en-US" sz="1600" i="1" dirty="0">
                <a:solidFill>
                  <a:srgbClr val="00B050"/>
                </a:solidFill>
              </a:rPr>
              <a:t> In-Flight</a:t>
            </a:r>
          </a:p>
          <a:p>
            <a:pPr lvl="1" eaLnBrk="1" hangingPunct="1"/>
            <a:r>
              <a:rPr lang="en-US" sz="1400" dirty="0" smtClean="0"/>
              <a:t>NPRR564 </a:t>
            </a:r>
            <a:r>
              <a:rPr lang="en-US" sz="1400" dirty="0"/>
              <a:t>– Thirty-Minute Emergency Response Service (ERS) and Other ERS Services</a:t>
            </a:r>
          </a:p>
          <a:p>
            <a:pPr lvl="1" eaLnBrk="1" hangingPunct="1"/>
            <a:r>
              <a:rPr lang="en-US" sz="1400" dirty="0" smtClean="0"/>
              <a:t>NPRR570 </a:t>
            </a:r>
            <a:r>
              <a:rPr lang="en-US" sz="1400" dirty="0"/>
              <a:t>– Reduce RTM Settlement Timeline to Operating Day Plus Five</a:t>
            </a:r>
          </a:p>
          <a:p>
            <a:pPr lvl="1" eaLnBrk="1" hangingPunct="1"/>
            <a:r>
              <a:rPr lang="en-US" sz="1400" dirty="0" smtClean="0"/>
              <a:t>CREZ Voltage Control and Coordination</a:t>
            </a:r>
          </a:p>
          <a:p>
            <a:pPr lvl="1" eaLnBrk="1" hangingPunct="1"/>
            <a:r>
              <a:rPr lang="en-US" sz="1400" dirty="0" smtClean="0"/>
              <a:t>Various </a:t>
            </a:r>
            <a:r>
              <a:rPr lang="en-US" sz="1400" dirty="0" smtClean="0"/>
              <a:t>IT infrastructure </a:t>
            </a:r>
            <a:r>
              <a:rPr lang="en-US" sz="1400" dirty="0" smtClean="0"/>
              <a:t>projects</a:t>
            </a:r>
            <a:endParaRPr lang="en-US" sz="1400" dirty="0" smtClean="0"/>
          </a:p>
          <a:p>
            <a:pPr lvl="1" eaLnBrk="1" hangingPunct="1"/>
            <a:endParaRPr lang="en-US" sz="1400" dirty="0"/>
          </a:p>
          <a:p>
            <a:pPr eaLnBrk="1" hangingPunct="1"/>
            <a:r>
              <a:rPr lang="en-US" sz="1600" dirty="0"/>
              <a:t>2014 Release </a:t>
            </a:r>
            <a:r>
              <a:rPr lang="en-US" sz="1600" dirty="0" smtClean="0"/>
              <a:t>3 </a:t>
            </a:r>
            <a:r>
              <a:rPr lang="en-US" sz="1600" dirty="0"/>
              <a:t>Go-Lives		</a:t>
            </a:r>
            <a:r>
              <a:rPr lang="en-US" sz="1600" i="1" dirty="0" smtClean="0"/>
              <a:t>(June </a:t>
            </a:r>
            <a:r>
              <a:rPr lang="en-US" sz="1600" i="1" dirty="0"/>
              <a:t>2014)		</a:t>
            </a:r>
            <a:r>
              <a:rPr lang="en-US" sz="1600" i="1" dirty="0">
                <a:solidFill>
                  <a:srgbClr val="00B050"/>
                </a:solidFill>
              </a:rPr>
              <a:t> In-Flight</a:t>
            </a:r>
          </a:p>
          <a:p>
            <a:pPr lvl="1" eaLnBrk="1" hangingPunct="1"/>
            <a:r>
              <a:rPr lang="en-US" sz="1400" dirty="0" smtClean="0"/>
              <a:t>2014 Market System Enhancements  </a:t>
            </a:r>
            <a:r>
              <a:rPr lang="en-US" sz="1400" i="1" dirty="0" smtClean="0"/>
              <a:t>(June 1 release date)</a:t>
            </a:r>
          </a:p>
          <a:p>
            <a:pPr lvl="2" eaLnBrk="1" hangingPunct="1"/>
            <a:r>
              <a:rPr lang="en-US" sz="1400" dirty="0" smtClean="0"/>
              <a:t>NPRR568 </a:t>
            </a:r>
            <a:r>
              <a:rPr lang="en-US" sz="1400" dirty="0"/>
              <a:t>– Real-Time Reserve Price Adder Based on Operating Reserve Demand Curve</a:t>
            </a:r>
          </a:p>
          <a:p>
            <a:pPr lvl="2" eaLnBrk="1" hangingPunct="1"/>
            <a:r>
              <a:rPr lang="en-US" sz="1400" dirty="0" smtClean="0"/>
              <a:t>NPRR555 </a:t>
            </a:r>
            <a:r>
              <a:rPr lang="en-US" sz="1400" dirty="0"/>
              <a:t>– Load Resource Participation in Security-Constrained Economic Dispatch</a:t>
            </a:r>
            <a:endParaRPr lang="en-US" sz="1400" dirty="0" smtClean="0"/>
          </a:p>
          <a:p>
            <a:pPr lvl="2" eaLnBrk="1" hangingPunct="1"/>
            <a:r>
              <a:rPr lang="en-US" sz="1400" dirty="0" smtClean="0"/>
              <a:t>NPRR532</a:t>
            </a:r>
            <a:r>
              <a:rPr lang="en-US" sz="1400" dirty="0"/>
              <a:t> – Performance Measurement and Verification and Telemetry Requirements for Load Resources Providing </a:t>
            </a:r>
            <a:r>
              <a:rPr lang="en-US" sz="1400" dirty="0" smtClean="0"/>
              <a:t>Non-Spin</a:t>
            </a:r>
          </a:p>
          <a:p>
            <a:pPr lvl="1" eaLnBrk="1" hangingPunct="1"/>
            <a:r>
              <a:rPr lang="en-US" sz="1400" dirty="0" smtClean="0"/>
              <a:t>Taylor Control Room Upgrade</a:t>
            </a:r>
          </a:p>
          <a:p>
            <a:pPr lvl="1" eaLnBrk="1" hangingPunct="1"/>
            <a:endParaRPr lang="en-US" sz="1400" dirty="0"/>
          </a:p>
          <a:p>
            <a:pPr eaLnBrk="1" hangingPunct="1"/>
            <a:r>
              <a:rPr lang="en-US" sz="1600" dirty="0" smtClean="0"/>
              <a:t>Remaining 2014 Releases</a:t>
            </a:r>
          </a:p>
          <a:p>
            <a:pPr lvl="1" eaLnBrk="1" hangingPunct="1"/>
            <a:r>
              <a:rPr lang="en-US" sz="1400" dirty="0" smtClean="0"/>
              <a:t>Due to the complexity and aggressive schedule of the 2014 Market System Enhancements project, great caution is being taken in launching additional projects that impact the systems involved in the June delivery</a:t>
            </a:r>
            <a:endParaRPr lang="en-US" sz="1400" dirty="0"/>
          </a:p>
          <a:p>
            <a:pPr eaLnBrk="1" hangingPunct="1"/>
            <a:endParaRPr lang="en-US" sz="1600" dirty="0"/>
          </a:p>
        </p:txBody>
      </p:sp>
      <p:sp>
        <p:nvSpPr>
          <p:cNvPr id="5124" name="TextBox 3"/>
          <p:cNvSpPr txBox="1">
            <a:spLocks noChangeArrowheads="1"/>
          </p:cNvSpPr>
          <p:nvPr/>
        </p:nvSpPr>
        <p:spPr bwMode="auto">
          <a:xfrm>
            <a:off x="1752600" y="5791200"/>
            <a:ext cx="6172200" cy="4365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lnSpc>
                <a:spcPct val="80000"/>
              </a:lnSpc>
              <a:spcBef>
                <a:spcPct val="20000"/>
              </a:spcBef>
            </a:pPr>
            <a:r>
              <a:rPr lang="en-US" sz="1400" b="0"/>
              <a:t>Note:  Projected Go-Live dates are subject to change.</a:t>
            </a:r>
            <a:br>
              <a:rPr lang="en-US" sz="1400" b="0"/>
            </a:br>
            <a:r>
              <a:rPr lang="en-US" sz="1400" b="0"/>
              <a:t>Please watch for market notices as the effective dates approach.</a:t>
            </a:r>
          </a:p>
        </p:txBody>
      </p:sp>
    </p:spTree>
    <p:extLst>
      <p:ext uri="{BB962C8B-B14F-4D97-AF65-F5344CB8AC3E}">
        <p14:creationId xmlns:p14="http://schemas.microsoft.com/office/powerpoint/2010/main" val="5730030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1"/>
          <p:cNvSpPr>
            <a:spLocks noGrp="1"/>
          </p:cNvSpPr>
          <p:nvPr>
            <p:ph type="title"/>
          </p:nvPr>
        </p:nvSpPr>
        <p:spPr>
          <a:xfrm>
            <a:off x="152400" y="0"/>
            <a:ext cx="8077200" cy="685800"/>
          </a:xfrm>
        </p:spPr>
        <p:txBody>
          <a:bodyPr/>
          <a:lstStyle/>
          <a:p>
            <a:pPr eaLnBrk="1" hangingPunct="1"/>
            <a:r>
              <a:rPr lang="en-US" sz="1800" dirty="0" smtClean="0"/>
              <a:t>2014 Release Targets – Board-Approved NPRRs/SCRs/</a:t>
            </a:r>
            <a:r>
              <a:rPr lang="en-US" sz="1800" dirty="0" err="1" smtClean="0"/>
              <a:t>xGRRs</a:t>
            </a:r>
            <a:endParaRPr lang="en-US" sz="1800" dirty="0" smtClean="0"/>
          </a:p>
        </p:txBody>
      </p:sp>
      <p:sp>
        <p:nvSpPr>
          <p:cNvPr id="7172" name="Footer Placeholder 7"/>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7174" name="TextBox 16"/>
          <p:cNvSpPr txBox="1">
            <a:spLocks noChangeArrowheads="1"/>
          </p:cNvSpPr>
          <p:nvPr/>
        </p:nvSpPr>
        <p:spPr bwMode="auto">
          <a:xfrm>
            <a:off x="2302778" y="3163824"/>
            <a:ext cx="1197864" cy="261610"/>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100" dirty="0"/>
              <a:t>None</a:t>
            </a:r>
          </a:p>
        </p:txBody>
      </p:sp>
      <p:sp>
        <p:nvSpPr>
          <p:cNvPr id="7177" name="TextBox 12"/>
          <p:cNvSpPr txBox="1">
            <a:spLocks noChangeArrowheads="1"/>
          </p:cNvSpPr>
          <p:nvPr/>
        </p:nvSpPr>
        <p:spPr bwMode="auto">
          <a:xfrm>
            <a:off x="1152832" y="3163824"/>
            <a:ext cx="1143000" cy="261610"/>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100" dirty="0" smtClean="0"/>
              <a:t>January</a:t>
            </a:r>
            <a:endParaRPr lang="en-US" sz="1100" dirty="0"/>
          </a:p>
        </p:txBody>
      </p:sp>
      <p:sp>
        <p:nvSpPr>
          <p:cNvPr id="7179" name="TextBox 15"/>
          <p:cNvSpPr txBox="1">
            <a:spLocks noChangeArrowheads="1"/>
          </p:cNvSpPr>
          <p:nvPr/>
        </p:nvSpPr>
        <p:spPr bwMode="auto">
          <a:xfrm>
            <a:off x="76201" y="5486400"/>
            <a:ext cx="3276599" cy="4001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000" b="0" dirty="0"/>
              <a:t>Go-live dates can differ from Protocol effective dates – Please refer to market notices for more details</a:t>
            </a:r>
          </a:p>
        </p:txBody>
      </p:sp>
      <p:sp>
        <p:nvSpPr>
          <p:cNvPr id="7183" name="TextBox 22"/>
          <p:cNvSpPr txBox="1">
            <a:spLocks noChangeArrowheads="1"/>
          </p:cNvSpPr>
          <p:nvPr/>
        </p:nvSpPr>
        <p:spPr bwMode="auto">
          <a:xfrm>
            <a:off x="76200" y="5943600"/>
            <a:ext cx="3276599" cy="2616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100"/>
              <a:t>Release targets are subject to change</a:t>
            </a:r>
          </a:p>
        </p:txBody>
      </p:sp>
      <p:sp>
        <p:nvSpPr>
          <p:cNvPr id="7175" name="TextBox 17"/>
          <p:cNvSpPr txBox="1">
            <a:spLocks noChangeArrowheads="1"/>
          </p:cNvSpPr>
          <p:nvPr/>
        </p:nvSpPr>
        <p:spPr bwMode="auto">
          <a:xfrm>
            <a:off x="4571999" y="3163824"/>
            <a:ext cx="1115568" cy="261610"/>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100" dirty="0"/>
              <a:t>None</a:t>
            </a:r>
          </a:p>
        </p:txBody>
      </p:sp>
      <p:sp>
        <p:nvSpPr>
          <p:cNvPr id="17" name="TextBox 21"/>
          <p:cNvSpPr txBox="1">
            <a:spLocks noChangeArrowheads="1"/>
          </p:cNvSpPr>
          <p:nvPr/>
        </p:nvSpPr>
        <p:spPr bwMode="auto">
          <a:xfrm>
            <a:off x="6705600" y="5486400"/>
            <a:ext cx="2268536" cy="46166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800" b="0" dirty="0" smtClean="0"/>
              <a:t>NPRR425(b) – GREDP, EIS portions</a:t>
            </a:r>
          </a:p>
          <a:p>
            <a:pPr eaLnBrk="1" hangingPunct="1"/>
            <a:r>
              <a:rPr lang="en-US" sz="800" b="0" dirty="0" smtClean="0"/>
              <a:t>NPRR484(Ph1b) </a:t>
            </a:r>
            <a:r>
              <a:rPr lang="en-US" sz="800" b="0" dirty="0"/>
              <a:t>– </a:t>
            </a:r>
            <a:r>
              <a:rPr lang="en-US" sz="800" b="0" dirty="0" smtClean="0"/>
              <a:t>Remaining Phase 1 items</a:t>
            </a:r>
          </a:p>
          <a:p>
            <a:pPr eaLnBrk="1" hangingPunct="1"/>
            <a:r>
              <a:rPr lang="en-US" sz="800" b="0" dirty="0" smtClean="0"/>
              <a:t>SCR756(b) – Remaining portions of SCR</a:t>
            </a:r>
          </a:p>
        </p:txBody>
      </p:sp>
      <p:sp>
        <p:nvSpPr>
          <p:cNvPr id="18" name="TextBox 21"/>
          <p:cNvSpPr txBox="1">
            <a:spLocks noChangeArrowheads="1"/>
          </p:cNvSpPr>
          <p:nvPr/>
        </p:nvSpPr>
        <p:spPr bwMode="auto">
          <a:xfrm>
            <a:off x="3428999" y="6111389"/>
            <a:ext cx="3200399" cy="2462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000" b="0" dirty="0"/>
              <a:t>(a), (b), etc. indicates multiple </a:t>
            </a:r>
            <a:r>
              <a:rPr lang="en-US" sz="1000" b="0" dirty="0" smtClean="0"/>
              <a:t>phases</a:t>
            </a:r>
            <a:endParaRPr lang="en-US" sz="1000" b="0" dirty="0"/>
          </a:p>
        </p:txBody>
      </p:sp>
      <p:sp>
        <p:nvSpPr>
          <p:cNvPr id="19" name="TextBox 23"/>
          <p:cNvSpPr txBox="1">
            <a:spLocks noChangeArrowheads="1"/>
          </p:cNvSpPr>
          <p:nvPr/>
        </p:nvSpPr>
        <p:spPr bwMode="auto">
          <a:xfrm>
            <a:off x="3429000" y="5490523"/>
            <a:ext cx="3200398" cy="2462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000" b="0" dirty="0"/>
              <a:t>Red Text: </a:t>
            </a:r>
            <a:r>
              <a:rPr lang="en-US" sz="1000" b="0" dirty="0" smtClean="0"/>
              <a:t>New </a:t>
            </a:r>
            <a:r>
              <a:rPr lang="en-US" sz="1000" b="0" dirty="0"/>
              <a:t>additions and target release changes</a:t>
            </a:r>
          </a:p>
        </p:txBody>
      </p:sp>
      <p:sp>
        <p:nvSpPr>
          <p:cNvPr id="20" name="TextBox 24"/>
          <p:cNvSpPr txBox="1">
            <a:spLocks noChangeArrowheads="1"/>
          </p:cNvSpPr>
          <p:nvPr/>
        </p:nvSpPr>
        <p:spPr bwMode="auto">
          <a:xfrm>
            <a:off x="3428999" y="5794480"/>
            <a:ext cx="3200399" cy="2462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000" b="0" dirty="0"/>
              <a:t>Strike-Through Text: </a:t>
            </a:r>
            <a:r>
              <a:rPr lang="en-US" sz="1000" b="0" dirty="0" smtClean="0"/>
              <a:t>Previous </a:t>
            </a:r>
            <a:r>
              <a:rPr lang="en-US" sz="1000" b="0" dirty="0"/>
              <a:t>target release changes</a:t>
            </a:r>
          </a:p>
        </p:txBody>
      </p:sp>
      <p:sp>
        <p:nvSpPr>
          <p:cNvPr id="21" name="TextBox 14"/>
          <p:cNvSpPr txBox="1">
            <a:spLocks noChangeArrowheads="1"/>
          </p:cNvSpPr>
          <p:nvPr/>
        </p:nvSpPr>
        <p:spPr bwMode="auto">
          <a:xfrm>
            <a:off x="7939547" y="4235557"/>
            <a:ext cx="1133856" cy="246221"/>
          </a:xfrm>
          <a:prstGeom prst="rect">
            <a:avLst/>
          </a:prstGeom>
          <a:solidFill>
            <a:srgbClr val="FFFF66"/>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00" dirty="0" smtClean="0"/>
              <a:t>Moved to 2015</a:t>
            </a:r>
            <a:endParaRPr lang="en-US" sz="1000" dirty="0"/>
          </a:p>
        </p:txBody>
      </p:sp>
      <p:sp>
        <p:nvSpPr>
          <p:cNvPr id="25" name="TextBox 24"/>
          <p:cNvSpPr txBox="1"/>
          <p:nvPr/>
        </p:nvSpPr>
        <p:spPr>
          <a:xfrm>
            <a:off x="1501140" y="4267200"/>
            <a:ext cx="426720" cy="461665"/>
          </a:xfrm>
          <a:prstGeom prst="rect">
            <a:avLst/>
          </a:prstGeom>
          <a:noFill/>
        </p:spPr>
        <p:txBody>
          <a:bodyPr wrap="none" rtlCol="0">
            <a:spAutoFit/>
          </a:bodyPr>
          <a:lstStyle/>
          <a:p>
            <a:r>
              <a:rPr lang="en-US" sz="2400" dirty="0" smtClean="0">
                <a:solidFill>
                  <a:srgbClr val="00B050"/>
                </a:solidFill>
                <a:latin typeface="Wingdings" pitchFamily="2" charset="2"/>
              </a:rPr>
              <a:t>ü</a:t>
            </a:r>
            <a:endParaRPr lang="en-US" sz="2400" dirty="0">
              <a:solidFill>
                <a:srgbClr val="00B050"/>
              </a:solidFill>
              <a:latin typeface="Wingdings" pitchFamily="2" charset="2"/>
            </a:endParaRPr>
          </a:p>
        </p:txBody>
      </p:sp>
      <p:sp>
        <p:nvSpPr>
          <p:cNvPr id="26" name="TextBox 25"/>
          <p:cNvSpPr txBox="1"/>
          <p:nvPr/>
        </p:nvSpPr>
        <p:spPr>
          <a:xfrm>
            <a:off x="1514100" y="2057400"/>
            <a:ext cx="426720" cy="461665"/>
          </a:xfrm>
          <a:prstGeom prst="rect">
            <a:avLst/>
          </a:prstGeom>
          <a:noFill/>
        </p:spPr>
        <p:txBody>
          <a:bodyPr wrap="none" rtlCol="0">
            <a:spAutoFit/>
          </a:bodyPr>
          <a:lstStyle/>
          <a:p>
            <a:r>
              <a:rPr lang="en-US" sz="2400" dirty="0" smtClean="0">
                <a:solidFill>
                  <a:srgbClr val="00B050"/>
                </a:solidFill>
                <a:latin typeface="Wingdings" pitchFamily="2" charset="2"/>
              </a:rPr>
              <a:t>ü</a:t>
            </a:r>
            <a:endParaRPr lang="en-US" sz="2400" dirty="0">
              <a:solidFill>
                <a:srgbClr val="00B050"/>
              </a:solidFill>
              <a:latin typeface="Wingdings" pitchFamily="2" charset="2"/>
            </a:endParaRPr>
          </a:p>
        </p:txBody>
      </p:sp>
      <p:sp>
        <p:nvSpPr>
          <p:cNvPr id="27" name="TextBox 26"/>
          <p:cNvSpPr txBox="1"/>
          <p:nvPr/>
        </p:nvSpPr>
        <p:spPr>
          <a:xfrm>
            <a:off x="2011680" y="2898352"/>
            <a:ext cx="365806" cy="369332"/>
          </a:xfrm>
          <a:prstGeom prst="rect">
            <a:avLst/>
          </a:prstGeom>
          <a:noFill/>
        </p:spPr>
        <p:txBody>
          <a:bodyPr wrap="none" rtlCol="0">
            <a:spAutoFit/>
          </a:bodyPr>
          <a:lstStyle/>
          <a:p>
            <a:r>
              <a:rPr lang="en-US" sz="1800" dirty="0" smtClean="0">
                <a:solidFill>
                  <a:srgbClr val="00B050"/>
                </a:solidFill>
                <a:latin typeface="Wingdings" pitchFamily="2" charset="2"/>
              </a:rPr>
              <a:t>ü</a:t>
            </a:r>
            <a:endParaRPr lang="en-US" sz="1800" dirty="0">
              <a:solidFill>
                <a:srgbClr val="00B050"/>
              </a:solidFill>
              <a:latin typeface="Wingdings" pitchFamily="2" charset="2"/>
            </a:endParaRPr>
          </a:p>
        </p:txBody>
      </p:sp>
      <p:sp>
        <p:nvSpPr>
          <p:cNvPr id="7176" name="TextBox 18"/>
          <p:cNvSpPr txBox="1">
            <a:spLocks noChangeArrowheads="1"/>
          </p:cNvSpPr>
          <p:nvPr/>
        </p:nvSpPr>
        <p:spPr bwMode="auto">
          <a:xfrm>
            <a:off x="3505199" y="3163824"/>
            <a:ext cx="1106424" cy="265176"/>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50" dirty="0" smtClean="0"/>
              <a:t>June–1</a:t>
            </a:r>
            <a:r>
              <a:rPr lang="en-US" sz="1050" baseline="30000" dirty="0" smtClean="0"/>
              <a:t>st</a:t>
            </a:r>
            <a:r>
              <a:rPr lang="en-US" sz="1050" dirty="0" smtClean="0"/>
              <a:t> week</a:t>
            </a:r>
            <a:endParaRPr lang="en-US" sz="1050" dirty="0"/>
          </a:p>
        </p:txBody>
      </p:sp>
      <p:cxnSp>
        <p:nvCxnSpPr>
          <p:cNvPr id="4" name="Straight Connector 3"/>
          <p:cNvCxnSpPr/>
          <p:nvPr/>
        </p:nvCxnSpPr>
        <p:spPr bwMode="auto">
          <a:xfrm>
            <a:off x="4516415" y="4309484"/>
            <a:ext cx="627085" cy="0"/>
          </a:xfrm>
          <a:prstGeom prst="line">
            <a:avLst/>
          </a:prstGeom>
          <a:noFill/>
          <a:ln w="38100" cap="flat" cmpd="sng" algn="ctr">
            <a:solidFill>
              <a:schemeClr val="tx1"/>
            </a:solidFill>
            <a:prstDash val="solid"/>
            <a:round/>
            <a:headEnd type="none" w="med" len="med"/>
            <a:tailEnd type="none" w="med" len="med"/>
          </a:ln>
          <a:effectLst/>
        </p:spPr>
      </p:cxnSp>
      <p:graphicFrame>
        <p:nvGraphicFramePr>
          <p:cNvPr id="6" name="Group 3"/>
          <p:cNvGraphicFramePr>
            <a:graphicFrameLocks noGrp="1"/>
          </p:cNvGraphicFramePr>
          <p:nvPr>
            <p:ph sz="half" idx="4294967295"/>
            <p:extLst>
              <p:ext uri="{D42A27DB-BD31-4B8C-83A1-F6EECF244321}">
                <p14:modId xmlns:p14="http://schemas.microsoft.com/office/powerpoint/2010/main" val="2508346431"/>
              </p:ext>
            </p:extLst>
          </p:nvPr>
        </p:nvGraphicFramePr>
        <p:xfrm>
          <a:off x="76200" y="762000"/>
          <a:ext cx="8991599" cy="4709160"/>
        </p:xfrm>
        <a:graphic>
          <a:graphicData uri="http://schemas.openxmlformats.org/drawingml/2006/table">
            <a:tbl>
              <a:tblPr/>
              <a:tblGrid>
                <a:gridCol w="1075918"/>
                <a:gridCol w="1152769"/>
                <a:gridCol w="1200313"/>
                <a:gridCol w="1105226"/>
                <a:gridCol w="1075918"/>
                <a:gridCol w="1152769"/>
                <a:gridCol w="1085687"/>
                <a:gridCol w="1142999"/>
              </a:tblGrid>
              <a:tr h="55973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a:t>
                      </a:r>
                      <a:r>
                        <a:rPr kumimoji="0" lang="en-US" sz="1200" b="1" i="0" u="none" strike="noStrike" cap="none" normalizeH="0" baseline="0" dirty="0" smtClean="0">
                          <a:ln>
                            <a:noFill/>
                          </a:ln>
                          <a:solidFill>
                            <a:schemeClr val="tx1"/>
                          </a:solidFill>
                          <a:effectLst/>
                          <a:latin typeface="Arial" charset="0"/>
                        </a:rPr>
                        <a:t> </a:t>
                      </a:r>
                      <a:r>
                        <a:rPr kumimoji="0" lang="en-US" sz="1400" b="1" i="0" u="none" strike="noStrike" kern="1200" cap="none" normalizeH="0" baseline="0" dirty="0" smtClean="0">
                          <a:ln>
                            <a:noFill/>
                          </a:ln>
                          <a:solidFill>
                            <a:schemeClr val="tx1"/>
                          </a:solidFill>
                          <a:effectLst/>
                          <a:latin typeface="Arial" charset="0"/>
                          <a:ea typeface="+mn-ea"/>
                          <a:cs typeface="+mn-cs"/>
                        </a:rPr>
                        <a:t>Approach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a:t>
                      </a:r>
                      <a:r>
                        <a:rPr kumimoji="0" lang="en-US" sz="1200" b="1" i="0" u="none" strike="noStrike" cap="none" normalizeH="0" baseline="0" dirty="0" smtClean="0">
                          <a:ln>
                            <a:noFill/>
                          </a:ln>
                          <a:solidFill>
                            <a:schemeClr val="tx1"/>
                          </a:solidFill>
                          <a:effectLst/>
                          <a:latin typeface="Arial" charset="0"/>
                        </a:rPr>
                        <a:t> 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2/3 – 2/7</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  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4/14 – 4/18</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 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6/9</a:t>
                      </a:r>
                      <a:r>
                        <a:rPr kumimoji="0" lang="en-US" sz="1200" b="1" i="0" u="none" strike="noStrike" cap="none" normalizeH="0" baseline="0" dirty="0" smtClean="0">
                          <a:ln>
                            <a:noFill/>
                          </a:ln>
                          <a:solidFill>
                            <a:schemeClr val="tx1"/>
                          </a:solidFill>
                          <a:effectLst/>
                          <a:latin typeface="Arial" charset="0"/>
                        </a:rPr>
                        <a:t> </a:t>
                      </a:r>
                      <a:r>
                        <a:rPr kumimoji="0" lang="en-US" sz="1400" b="1" i="0" u="none" strike="noStrike" cap="none" normalizeH="0" baseline="0" dirty="0" smtClean="0">
                          <a:ln>
                            <a:noFill/>
                          </a:ln>
                          <a:solidFill>
                            <a:schemeClr val="tx1"/>
                          </a:solidFill>
                          <a:effectLst/>
                          <a:latin typeface="Arial" charset="0"/>
                        </a:rPr>
                        <a:t>–</a:t>
                      </a:r>
                      <a:r>
                        <a:rPr kumimoji="0" lang="en-US" sz="1200" b="1" i="0" u="none" strike="noStrike" cap="none" normalizeH="0" baseline="0" dirty="0" smtClean="0">
                          <a:ln>
                            <a:noFill/>
                          </a:ln>
                          <a:solidFill>
                            <a:schemeClr val="tx1"/>
                          </a:solidFill>
                          <a:effectLst/>
                          <a:latin typeface="Arial" charset="0"/>
                        </a:rPr>
                        <a:t> </a:t>
                      </a:r>
                      <a:r>
                        <a:rPr kumimoji="0" lang="en-US" sz="1400" b="1" i="0" u="none" strike="noStrike" cap="none" normalizeH="0" baseline="0" dirty="0" smtClean="0">
                          <a:ln>
                            <a:noFill/>
                          </a:ln>
                          <a:solidFill>
                            <a:schemeClr val="tx1"/>
                          </a:solidFill>
                          <a:effectLst/>
                          <a:latin typeface="Arial" charset="0"/>
                        </a:rPr>
                        <a:t>6/13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 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7/28 – 8/1</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 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9/22–9/26</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kern="1200" cap="none" normalizeH="0" baseline="0" dirty="0" smtClean="0">
                          <a:ln>
                            <a:noFill/>
                          </a:ln>
                          <a:solidFill>
                            <a:schemeClr val="tx1"/>
                          </a:solidFill>
                          <a:effectLst/>
                          <a:latin typeface="Arial" charset="0"/>
                          <a:ea typeface="+mn-ea"/>
                          <a:cs typeface="+mn-cs"/>
                        </a:rPr>
                        <a:t>Release 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12/8–12/12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rPr>
                        <a:t>2014 TBD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A5"/>
                    </a:solidFill>
                  </a:tcPr>
                </a:tc>
              </a:tr>
              <a:tr h="209290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On-Cycle</a:t>
                      </a:r>
                      <a:endParaRPr kumimoji="0" lang="en-US" sz="12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Courier New" pitchFamily="49" charset="0"/>
                        </a:rPr>
                        <a:t>NPRR240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Courier New" pitchFamily="49" charset="0"/>
                        </a:rPr>
                        <a:t>NPRR425</a:t>
                      </a:r>
                      <a:r>
                        <a:rPr kumimoji="0" lang="en-US" sz="900" b="0" i="0" u="none" strike="noStrike" cap="none" normalizeH="0" baseline="0" dirty="0" smtClean="0">
                          <a:ln>
                            <a:noFill/>
                          </a:ln>
                          <a:solidFill>
                            <a:schemeClr val="tx1"/>
                          </a:solidFill>
                          <a:effectLst/>
                          <a:latin typeface="Courier New" pitchFamily="49" charset="0"/>
                        </a:rPr>
                        <a:t>(b)</a:t>
                      </a: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NOGRR105</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NPRR509</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NPRR564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NPRR570</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NPRR491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rgbClr val="FF0000"/>
                          </a:solidFill>
                          <a:effectLst/>
                          <a:latin typeface="Courier New" pitchFamily="49" charset="0"/>
                          <a:ea typeface="+mn-ea"/>
                          <a:cs typeface="+mn-cs"/>
                        </a:rPr>
                        <a:t>NPRR571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SCR769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cap="none" normalizeH="0" baseline="0" dirty="0" smtClean="0">
                          <a:ln>
                            <a:noFill/>
                          </a:ln>
                          <a:solidFill>
                            <a:schemeClr val="tx1"/>
                          </a:solidFill>
                          <a:effectLst/>
                          <a:latin typeface="Courier New" pitchFamily="49" charset="0"/>
                        </a:rPr>
                        <a:t>SCR772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sng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SCR756</a:t>
                      </a:r>
                      <a:r>
                        <a:rPr kumimoji="0" lang="en-US" sz="900" b="0" i="0" u="none" strike="noStrike" cap="none" normalizeH="0" baseline="0" dirty="0" smtClean="0">
                          <a:ln>
                            <a:noFill/>
                          </a:ln>
                          <a:solidFill>
                            <a:schemeClr val="tx1"/>
                          </a:solidFill>
                          <a:effectLst/>
                          <a:latin typeface="Courier New" pitchFamily="49" charset="0"/>
                        </a:rPr>
                        <a:t>(b)</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NPRR485</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NPRR500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NPRR272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NPRR487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NPRR495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NPRR519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NPRR524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SCR771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NPRR327</a:t>
                      </a:r>
                      <a:endParaRPr kumimoji="0" lang="en-US" sz="105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NPRR556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NPRR573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NPRR580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NPRR581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OBD</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(Shadow Price Caps)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SCR774</a:t>
                      </a: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3013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Off-Cycle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NPRR416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NPRR575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rgbClr val="FF0000"/>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NPRR568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sngStrike" kern="1200" cap="none" normalizeH="0" baseline="0" dirty="0" smtClean="0">
                          <a:ln>
                            <a:noFill/>
                          </a:ln>
                          <a:solidFill>
                            <a:schemeClr val="tx1"/>
                          </a:solidFill>
                          <a:effectLst/>
                          <a:latin typeface="Courier New" pitchFamily="49" charset="0"/>
                          <a:ea typeface="+mn-ea"/>
                          <a:cs typeface="+mn-cs"/>
                        </a:rPr>
                        <a:t>NPRR571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sng"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sng"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SCR775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SCR777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SCR778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kern="1200" cap="none" normalizeH="0" baseline="0" dirty="0" smtClean="0">
                          <a:ln>
                            <a:noFill/>
                          </a:ln>
                          <a:solidFill>
                            <a:schemeClr val="tx1"/>
                          </a:solidFill>
                          <a:effectLst/>
                          <a:latin typeface="Courier New" pitchFamily="49" charset="0"/>
                          <a:ea typeface="+mn-ea"/>
                          <a:cs typeface="+mn-cs"/>
                        </a:rPr>
                        <a:t>NPRR484</a:t>
                      </a:r>
                      <a:r>
                        <a:rPr kumimoji="0" lang="en-US" sz="600" b="0" i="0" u="none" strike="noStrike" kern="1200" cap="none" normalizeH="0" baseline="0" dirty="0" smtClean="0">
                          <a:ln>
                            <a:noFill/>
                          </a:ln>
                          <a:solidFill>
                            <a:schemeClr val="tx1"/>
                          </a:solidFill>
                          <a:effectLst/>
                          <a:latin typeface="Courier New" pitchFamily="49" charset="0"/>
                          <a:ea typeface="+mn-ea"/>
                          <a:cs typeface="+mn-cs"/>
                        </a:rPr>
                        <a:t>(1b)</a:t>
                      </a: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NPRR527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4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Counts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cap="none" normalizeH="0" baseline="0" dirty="0" smtClean="0">
                          <a:ln>
                            <a:noFill/>
                          </a:ln>
                          <a:solidFill>
                            <a:schemeClr val="tx1"/>
                          </a:solidFill>
                          <a:effectLst/>
                          <a:latin typeface="Arial" charset="0"/>
                        </a:rPr>
                        <a:t>Total = 30</a:t>
                      </a:r>
                      <a:endParaRPr kumimoji="0" lang="en-US" sz="12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11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3F9A5"/>
                    </a:solidFill>
                  </a:tcPr>
                </a:tc>
              </a:tr>
            </a:tbl>
          </a:graphicData>
        </a:graphic>
      </p:graphicFrame>
      <p:cxnSp>
        <p:nvCxnSpPr>
          <p:cNvPr id="31" name="Straight Connector 30"/>
          <p:cNvCxnSpPr/>
          <p:nvPr/>
        </p:nvCxnSpPr>
        <p:spPr bwMode="auto">
          <a:xfrm flipV="1">
            <a:off x="5128340" y="3606567"/>
            <a:ext cx="9832" cy="711886"/>
          </a:xfrm>
          <a:prstGeom prst="line">
            <a:avLst/>
          </a:prstGeom>
          <a:noFill/>
          <a:ln w="38100" cap="flat" cmpd="sng" algn="ctr">
            <a:solidFill>
              <a:schemeClr val="tx1"/>
            </a:solidFill>
            <a:prstDash val="solid"/>
            <a:round/>
            <a:headEnd type="none" w="med" len="med"/>
            <a:tailEnd type="arrow" w="med" len="med"/>
          </a:ln>
          <a:effectLst/>
        </p:spPr>
      </p:cxnSp>
      <p:sp>
        <p:nvSpPr>
          <p:cNvPr id="7173" name="TextBox 14"/>
          <p:cNvSpPr txBox="1">
            <a:spLocks noChangeArrowheads="1"/>
          </p:cNvSpPr>
          <p:nvPr/>
        </p:nvSpPr>
        <p:spPr bwMode="auto">
          <a:xfrm>
            <a:off x="6832832" y="3163824"/>
            <a:ext cx="1091967" cy="261610"/>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100"/>
              <a:t>None</a:t>
            </a:r>
          </a:p>
        </p:txBody>
      </p:sp>
      <p:sp>
        <p:nvSpPr>
          <p:cNvPr id="7178" name="TextBox 13"/>
          <p:cNvSpPr txBox="1">
            <a:spLocks noChangeArrowheads="1"/>
          </p:cNvSpPr>
          <p:nvPr/>
        </p:nvSpPr>
        <p:spPr bwMode="auto">
          <a:xfrm>
            <a:off x="5689833" y="3163824"/>
            <a:ext cx="1143000" cy="261610"/>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100" dirty="0"/>
              <a:t>None</a:t>
            </a:r>
          </a:p>
        </p:txBody>
      </p:sp>
      <p:cxnSp>
        <p:nvCxnSpPr>
          <p:cNvPr id="24" name="Straight Connector 23"/>
          <p:cNvCxnSpPr/>
          <p:nvPr/>
        </p:nvCxnSpPr>
        <p:spPr bwMode="auto">
          <a:xfrm flipH="1">
            <a:off x="7924800" y="3412088"/>
            <a:ext cx="1117136" cy="0"/>
          </a:xfrm>
          <a:prstGeom prst="line">
            <a:avLst/>
          </a:prstGeom>
          <a:noFill/>
          <a:ln w="25400" cap="flat" cmpd="sng" algn="ctr">
            <a:solidFill>
              <a:schemeClr val="bg1"/>
            </a:solidFill>
            <a:prstDash val="solid"/>
            <a:round/>
            <a:headEnd type="none" w="med" len="med"/>
            <a:tailEnd type="none" w="med" len="med"/>
          </a:ln>
          <a:effectLst/>
        </p:spPr>
      </p:cxnSp>
      <p:sp>
        <p:nvSpPr>
          <p:cNvPr id="22" name="TextBox 12"/>
          <p:cNvSpPr txBox="1">
            <a:spLocks noChangeArrowheads="1"/>
          </p:cNvSpPr>
          <p:nvPr/>
        </p:nvSpPr>
        <p:spPr bwMode="auto">
          <a:xfrm>
            <a:off x="1151388" y="2571128"/>
            <a:ext cx="1152144" cy="246221"/>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00" dirty="0" smtClean="0"/>
              <a:t>Retail: 2/22-2/23</a:t>
            </a:r>
            <a:endParaRPr lang="en-US" sz="1000" dirty="0"/>
          </a:p>
        </p:txBody>
      </p:sp>
      <p:sp>
        <p:nvSpPr>
          <p:cNvPr id="23" name="TextBox 12"/>
          <p:cNvSpPr txBox="1">
            <a:spLocks noChangeArrowheads="1"/>
          </p:cNvSpPr>
          <p:nvPr/>
        </p:nvSpPr>
        <p:spPr bwMode="auto">
          <a:xfrm>
            <a:off x="4572000" y="2583783"/>
            <a:ext cx="1143000" cy="246221"/>
          </a:xfrm>
          <a:prstGeom prst="rect">
            <a:avLst/>
          </a:prstGeom>
          <a:solidFill>
            <a:schemeClr val="accent1"/>
          </a:solidFill>
          <a:ln w="9525">
            <a:solidFill>
              <a:schemeClr val="tx1"/>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00" dirty="0" smtClean="0"/>
              <a:t>Retail: 7/26-7/27</a:t>
            </a:r>
            <a:endParaRPr lang="en-US" sz="1000" dirty="0"/>
          </a:p>
        </p:txBody>
      </p:sp>
      <p:sp>
        <p:nvSpPr>
          <p:cNvPr id="11" name="Freeform 10"/>
          <p:cNvSpPr/>
          <p:nvPr/>
        </p:nvSpPr>
        <p:spPr bwMode="auto">
          <a:xfrm>
            <a:off x="5301842" y="1040235"/>
            <a:ext cx="1493977" cy="3674378"/>
          </a:xfrm>
          <a:custGeom>
            <a:avLst/>
            <a:gdLst>
              <a:gd name="connsiteX0" fmla="*/ 0 w 1493977"/>
              <a:gd name="connsiteY0" fmla="*/ 3674378 h 3674378"/>
              <a:gd name="connsiteX1" fmla="*/ 58723 w 1493977"/>
              <a:gd name="connsiteY1" fmla="*/ 3598877 h 3674378"/>
              <a:gd name="connsiteX2" fmla="*/ 75501 w 1493977"/>
              <a:gd name="connsiteY2" fmla="*/ 3565321 h 3674378"/>
              <a:gd name="connsiteX3" fmla="*/ 100668 w 1493977"/>
              <a:gd name="connsiteY3" fmla="*/ 3531765 h 3674378"/>
              <a:gd name="connsiteX4" fmla="*/ 109057 w 1493977"/>
              <a:gd name="connsiteY4" fmla="*/ 3506598 h 3674378"/>
              <a:gd name="connsiteX5" fmla="*/ 117446 w 1493977"/>
              <a:gd name="connsiteY5" fmla="*/ 3473042 h 3674378"/>
              <a:gd name="connsiteX6" fmla="*/ 134224 w 1493977"/>
              <a:gd name="connsiteY6" fmla="*/ 3447875 h 3674378"/>
              <a:gd name="connsiteX7" fmla="*/ 167780 w 1493977"/>
              <a:gd name="connsiteY7" fmla="*/ 3363985 h 3674378"/>
              <a:gd name="connsiteX8" fmla="*/ 201336 w 1493977"/>
              <a:gd name="connsiteY8" fmla="*/ 3296873 h 3674378"/>
              <a:gd name="connsiteX9" fmla="*/ 209725 w 1493977"/>
              <a:gd name="connsiteY9" fmla="*/ 3271706 h 3674378"/>
              <a:gd name="connsiteX10" fmla="*/ 226503 w 1493977"/>
              <a:gd name="connsiteY10" fmla="*/ 3238150 h 3674378"/>
              <a:gd name="connsiteX11" fmla="*/ 234892 w 1493977"/>
              <a:gd name="connsiteY11" fmla="*/ 3196205 h 3674378"/>
              <a:gd name="connsiteX12" fmla="*/ 251670 w 1493977"/>
              <a:gd name="connsiteY12" fmla="*/ 3154260 h 3674378"/>
              <a:gd name="connsiteX13" fmla="*/ 260059 w 1493977"/>
              <a:gd name="connsiteY13" fmla="*/ 3129093 h 3674378"/>
              <a:gd name="connsiteX14" fmla="*/ 276837 w 1493977"/>
              <a:gd name="connsiteY14" fmla="*/ 3087148 h 3674378"/>
              <a:gd name="connsiteX15" fmla="*/ 285226 w 1493977"/>
              <a:gd name="connsiteY15" fmla="*/ 3053592 h 3674378"/>
              <a:gd name="connsiteX16" fmla="*/ 302004 w 1493977"/>
              <a:gd name="connsiteY16" fmla="*/ 3003259 h 3674378"/>
              <a:gd name="connsiteX17" fmla="*/ 310393 w 1493977"/>
              <a:gd name="connsiteY17" fmla="*/ 2978092 h 3674378"/>
              <a:gd name="connsiteX18" fmla="*/ 327171 w 1493977"/>
              <a:gd name="connsiteY18" fmla="*/ 2936147 h 3674378"/>
              <a:gd name="connsiteX19" fmla="*/ 343949 w 1493977"/>
              <a:gd name="connsiteY19" fmla="*/ 2910980 h 3674378"/>
              <a:gd name="connsiteX20" fmla="*/ 352338 w 1493977"/>
              <a:gd name="connsiteY20" fmla="*/ 2885813 h 3674378"/>
              <a:gd name="connsiteX21" fmla="*/ 360727 w 1493977"/>
              <a:gd name="connsiteY21" fmla="*/ 2852257 h 3674378"/>
              <a:gd name="connsiteX22" fmla="*/ 394283 w 1493977"/>
              <a:gd name="connsiteY22" fmla="*/ 2801923 h 3674378"/>
              <a:gd name="connsiteX23" fmla="*/ 402672 w 1493977"/>
              <a:gd name="connsiteY23" fmla="*/ 2759978 h 3674378"/>
              <a:gd name="connsiteX24" fmla="*/ 411061 w 1493977"/>
              <a:gd name="connsiteY24" fmla="*/ 2734811 h 3674378"/>
              <a:gd name="connsiteX25" fmla="*/ 419450 w 1493977"/>
              <a:gd name="connsiteY25" fmla="*/ 2701255 h 3674378"/>
              <a:gd name="connsiteX26" fmla="*/ 444617 w 1493977"/>
              <a:gd name="connsiteY26" fmla="*/ 2592198 h 3674378"/>
              <a:gd name="connsiteX27" fmla="*/ 461395 w 1493977"/>
              <a:gd name="connsiteY27" fmla="*/ 2525086 h 3674378"/>
              <a:gd name="connsiteX28" fmla="*/ 469784 w 1493977"/>
              <a:gd name="connsiteY28" fmla="*/ 2491530 h 3674378"/>
              <a:gd name="connsiteX29" fmla="*/ 486562 w 1493977"/>
              <a:gd name="connsiteY29" fmla="*/ 2365695 h 3674378"/>
              <a:gd name="connsiteX30" fmla="*/ 494951 w 1493977"/>
              <a:gd name="connsiteY30" fmla="*/ 2323750 h 3674378"/>
              <a:gd name="connsiteX31" fmla="*/ 494951 w 1493977"/>
              <a:gd name="connsiteY31" fmla="*/ 1057013 h 3674378"/>
              <a:gd name="connsiteX32" fmla="*/ 478173 w 1493977"/>
              <a:gd name="connsiteY32" fmla="*/ 889233 h 3674378"/>
              <a:gd name="connsiteX33" fmla="*/ 486562 w 1493977"/>
              <a:gd name="connsiteY33" fmla="*/ 587229 h 3674378"/>
              <a:gd name="connsiteX34" fmla="*/ 536896 w 1493977"/>
              <a:gd name="connsiteY34" fmla="*/ 570451 h 3674378"/>
              <a:gd name="connsiteX35" fmla="*/ 947956 w 1493977"/>
              <a:gd name="connsiteY35" fmla="*/ 562062 h 3674378"/>
              <a:gd name="connsiteX36" fmla="*/ 1300294 w 1493977"/>
              <a:gd name="connsiteY36" fmla="*/ 553673 h 3674378"/>
              <a:gd name="connsiteX37" fmla="*/ 1359017 w 1493977"/>
              <a:gd name="connsiteY37" fmla="*/ 545284 h 3674378"/>
              <a:gd name="connsiteX38" fmla="*/ 1426129 w 1493977"/>
              <a:gd name="connsiteY38" fmla="*/ 528506 h 3674378"/>
              <a:gd name="connsiteX39" fmla="*/ 1459685 w 1493977"/>
              <a:gd name="connsiteY39" fmla="*/ 453005 h 3674378"/>
              <a:gd name="connsiteX40" fmla="*/ 1468074 w 1493977"/>
              <a:gd name="connsiteY40" fmla="*/ 427838 h 3674378"/>
              <a:gd name="connsiteX41" fmla="*/ 1484852 w 1493977"/>
              <a:gd name="connsiteY41" fmla="*/ 0 h 367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93977" h="3674378">
                <a:moveTo>
                  <a:pt x="0" y="3674378"/>
                </a:moveTo>
                <a:cubicBezTo>
                  <a:pt x="79779" y="3541414"/>
                  <a:pt x="-31448" y="3719105"/>
                  <a:pt x="58723" y="3598877"/>
                </a:cubicBezTo>
                <a:cubicBezTo>
                  <a:pt x="66226" y="3588873"/>
                  <a:pt x="68873" y="3575926"/>
                  <a:pt x="75501" y="3565321"/>
                </a:cubicBezTo>
                <a:cubicBezTo>
                  <a:pt x="82911" y="3553465"/>
                  <a:pt x="92279" y="3542950"/>
                  <a:pt x="100668" y="3531765"/>
                </a:cubicBezTo>
                <a:cubicBezTo>
                  <a:pt x="103464" y="3523376"/>
                  <a:pt x="106628" y="3515101"/>
                  <a:pt x="109057" y="3506598"/>
                </a:cubicBezTo>
                <a:cubicBezTo>
                  <a:pt x="112224" y="3495512"/>
                  <a:pt x="112904" y="3483639"/>
                  <a:pt x="117446" y="3473042"/>
                </a:cubicBezTo>
                <a:cubicBezTo>
                  <a:pt x="121418" y="3463775"/>
                  <a:pt x="128631" y="3456264"/>
                  <a:pt x="134224" y="3447875"/>
                </a:cubicBezTo>
                <a:cubicBezTo>
                  <a:pt x="151840" y="3359796"/>
                  <a:pt x="128382" y="3452629"/>
                  <a:pt x="167780" y="3363985"/>
                </a:cubicBezTo>
                <a:cubicBezTo>
                  <a:pt x="202049" y="3286879"/>
                  <a:pt x="141979" y="3376016"/>
                  <a:pt x="201336" y="3296873"/>
                </a:cubicBezTo>
                <a:cubicBezTo>
                  <a:pt x="204132" y="3288484"/>
                  <a:pt x="206242" y="3279834"/>
                  <a:pt x="209725" y="3271706"/>
                </a:cubicBezTo>
                <a:cubicBezTo>
                  <a:pt x="214651" y="3260212"/>
                  <a:pt x="222548" y="3250014"/>
                  <a:pt x="226503" y="3238150"/>
                </a:cubicBezTo>
                <a:cubicBezTo>
                  <a:pt x="231012" y="3224623"/>
                  <a:pt x="230795" y="3209862"/>
                  <a:pt x="234892" y="3196205"/>
                </a:cubicBezTo>
                <a:cubicBezTo>
                  <a:pt x="239219" y="3181781"/>
                  <a:pt x="246383" y="3168360"/>
                  <a:pt x="251670" y="3154260"/>
                </a:cubicBezTo>
                <a:cubicBezTo>
                  <a:pt x="254775" y="3145980"/>
                  <a:pt x="256954" y="3137373"/>
                  <a:pt x="260059" y="3129093"/>
                </a:cubicBezTo>
                <a:cubicBezTo>
                  <a:pt x="265346" y="3114993"/>
                  <a:pt x="272075" y="3101434"/>
                  <a:pt x="276837" y="3087148"/>
                </a:cubicBezTo>
                <a:cubicBezTo>
                  <a:pt x="280483" y="3076210"/>
                  <a:pt x="281913" y="3064635"/>
                  <a:pt x="285226" y="3053592"/>
                </a:cubicBezTo>
                <a:cubicBezTo>
                  <a:pt x="290308" y="3036653"/>
                  <a:pt x="296411" y="3020037"/>
                  <a:pt x="302004" y="3003259"/>
                </a:cubicBezTo>
                <a:cubicBezTo>
                  <a:pt x="304800" y="2994870"/>
                  <a:pt x="307109" y="2986302"/>
                  <a:pt x="310393" y="2978092"/>
                </a:cubicBezTo>
                <a:cubicBezTo>
                  <a:pt x="315986" y="2964110"/>
                  <a:pt x="320437" y="2949616"/>
                  <a:pt x="327171" y="2936147"/>
                </a:cubicBezTo>
                <a:cubicBezTo>
                  <a:pt x="331680" y="2927129"/>
                  <a:pt x="339440" y="2919998"/>
                  <a:pt x="343949" y="2910980"/>
                </a:cubicBezTo>
                <a:cubicBezTo>
                  <a:pt x="347904" y="2903071"/>
                  <a:pt x="349909" y="2894316"/>
                  <a:pt x="352338" y="2885813"/>
                </a:cubicBezTo>
                <a:cubicBezTo>
                  <a:pt x="355505" y="2874727"/>
                  <a:pt x="355571" y="2862569"/>
                  <a:pt x="360727" y="2852257"/>
                </a:cubicBezTo>
                <a:cubicBezTo>
                  <a:pt x="369745" y="2834221"/>
                  <a:pt x="394283" y="2801923"/>
                  <a:pt x="394283" y="2801923"/>
                </a:cubicBezTo>
                <a:cubicBezTo>
                  <a:pt x="397079" y="2787941"/>
                  <a:pt x="399214" y="2773811"/>
                  <a:pt x="402672" y="2759978"/>
                </a:cubicBezTo>
                <a:cubicBezTo>
                  <a:pt x="404817" y="2751399"/>
                  <a:pt x="408632" y="2743314"/>
                  <a:pt x="411061" y="2734811"/>
                </a:cubicBezTo>
                <a:cubicBezTo>
                  <a:pt x="414228" y="2723725"/>
                  <a:pt x="416949" y="2712510"/>
                  <a:pt x="419450" y="2701255"/>
                </a:cubicBezTo>
                <a:cubicBezTo>
                  <a:pt x="445273" y="2585054"/>
                  <a:pt x="403500" y="2756664"/>
                  <a:pt x="444617" y="2592198"/>
                </a:cubicBezTo>
                <a:lnTo>
                  <a:pt x="461395" y="2525086"/>
                </a:lnTo>
                <a:cubicBezTo>
                  <a:pt x="464191" y="2513901"/>
                  <a:pt x="468354" y="2502971"/>
                  <a:pt x="469784" y="2491530"/>
                </a:cubicBezTo>
                <a:cubicBezTo>
                  <a:pt x="474025" y="2457598"/>
                  <a:pt x="480773" y="2400427"/>
                  <a:pt x="486562" y="2365695"/>
                </a:cubicBezTo>
                <a:cubicBezTo>
                  <a:pt x="488906" y="2351630"/>
                  <a:pt x="492155" y="2337732"/>
                  <a:pt x="494951" y="2323750"/>
                </a:cubicBezTo>
                <a:cubicBezTo>
                  <a:pt x="506678" y="1784297"/>
                  <a:pt x="511511" y="1747012"/>
                  <a:pt x="494951" y="1057013"/>
                </a:cubicBezTo>
                <a:cubicBezTo>
                  <a:pt x="493602" y="1000824"/>
                  <a:pt x="478173" y="889233"/>
                  <a:pt x="478173" y="889233"/>
                </a:cubicBezTo>
                <a:cubicBezTo>
                  <a:pt x="480969" y="788565"/>
                  <a:pt x="468318" y="686269"/>
                  <a:pt x="486562" y="587229"/>
                </a:cubicBezTo>
                <a:cubicBezTo>
                  <a:pt x="489766" y="569836"/>
                  <a:pt x="519214" y="570812"/>
                  <a:pt x="536896" y="570451"/>
                </a:cubicBezTo>
                <a:lnTo>
                  <a:pt x="947956" y="562062"/>
                </a:lnTo>
                <a:lnTo>
                  <a:pt x="1300294" y="553673"/>
                </a:lnTo>
                <a:cubicBezTo>
                  <a:pt x="1319868" y="550877"/>
                  <a:pt x="1339628" y="549162"/>
                  <a:pt x="1359017" y="545284"/>
                </a:cubicBezTo>
                <a:cubicBezTo>
                  <a:pt x="1381628" y="540762"/>
                  <a:pt x="1426129" y="528506"/>
                  <a:pt x="1426129" y="528506"/>
                </a:cubicBezTo>
                <a:cubicBezTo>
                  <a:pt x="1452717" y="488624"/>
                  <a:pt x="1439719" y="512904"/>
                  <a:pt x="1459685" y="453005"/>
                </a:cubicBezTo>
                <a:cubicBezTo>
                  <a:pt x="1462481" y="444616"/>
                  <a:pt x="1465929" y="436417"/>
                  <a:pt x="1468074" y="427838"/>
                </a:cubicBezTo>
                <a:cubicBezTo>
                  <a:pt x="1514015" y="244074"/>
                  <a:pt x="1484852" y="383785"/>
                  <a:pt x="1484852" y="0"/>
                </a:cubicBezTo>
              </a:path>
            </a:pathLst>
          </a:custGeom>
          <a:noFill/>
          <a:ln w="508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pPr>
            <a:endParaRPr kumimoji="0" lang="en-US" sz="16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7346548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1"/>
          <p:cNvSpPr>
            <a:spLocks noGrp="1"/>
          </p:cNvSpPr>
          <p:nvPr>
            <p:ph type="title"/>
          </p:nvPr>
        </p:nvSpPr>
        <p:spPr>
          <a:xfrm>
            <a:off x="152400" y="0"/>
            <a:ext cx="7086600" cy="685800"/>
          </a:xfrm>
        </p:spPr>
        <p:txBody>
          <a:bodyPr/>
          <a:lstStyle/>
          <a:p>
            <a:pPr eaLnBrk="1" hangingPunct="1"/>
            <a:r>
              <a:rPr lang="en-US" sz="1800" dirty="0" smtClean="0"/>
              <a:t>2014 Cash </a:t>
            </a:r>
            <a:r>
              <a:rPr lang="en-US" sz="1800" dirty="0"/>
              <a:t>Flow Projection – Approved </a:t>
            </a:r>
            <a:r>
              <a:rPr lang="en-US" sz="1800" dirty="0" smtClean="0"/>
              <a:t>Projects</a:t>
            </a:r>
          </a:p>
        </p:txBody>
      </p:sp>
      <p:sp>
        <p:nvSpPr>
          <p:cNvPr id="4" name="TextBox 22"/>
          <p:cNvSpPr txBox="1">
            <a:spLocks noChangeArrowheads="1"/>
          </p:cNvSpPr>
          <p:nvPr/>
        </p:nvSpPr>
        <p:spPr bwMode="auto">
          <a:xfrm>
            <a:off x="1600565" y="5953780"/>
            <a:ext cx="6019435" cy="2462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00" b="0" dirty="0" smtClean="0"/>
              <a:t>2014 project budget = $25M</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39" y="744792"/>
            <a:ext cx="9094597" cy="5142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005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52400" y="0"/>
            <a:ext cx="6019800" cy="685800"/>
          </a:xfrm>
        </p:spPr>
        <p:txBody>
          <a:bodyPr/>
          <a:lstStyle/>
          <a:p>
            <a:pPr eaLnBrk="1" hangingPunct="1"/>
            <a:r>
              <a:rPr lang="en-US" sz="1800" smtClean="0"/>
              <a:t>Business Integration Update – Appendix</a:t>
            </a:r>
          </a:p>
        </p:txBody>
      </p:sp>
      <p:sp>
        <p:nvSpPr>
          <p:cNvPr id="6147" name="Rectangle 3"/>
          <p:cNvSpPr>
            <a:spLocks noGrp="1" noChangeArrowheads="1"/>
          </p:cNvSpPr>
          <p:nvPr>
            <p:ph type="body" sz="half" idx="1"/>
          </p:nvPr>
        </p:nvSpPr>
        <p:spPr>
          <a:xfrm>
            <a:off x="457200" y="1828800"/>
            <a:ext cx="8229600" cy="3124200"/>
          </a:xfrm>
        </p:spPr>
        <p:txBody>
          <a:bodyPr/>
          <a:lstStyle/>
          <a:p>
            <a:pPr marL="571500" lvl="1" indent="-228600" eaLnBrk="1" hangingPunct="1">
              <a:tabLst>
                <a:tab pos="1143000" algn="l"/>
                <a:tab pos="2514600" algn="l"/>
                <a:tab pos="6864350" algn="l"/>
              </a:tabLst>
              <a:defRPr/>
            </a:pPr>
            <a:r>
              <a:rPr lang="en-US" sz="2400" dirty="0" smtClean="0"/>
              <a:t>Appendix</a:t>
            </a:r>
          </a:p>
          <a:p>
            <a:pPr marL="571500" lvl="1" indent="-228600" eaLnBrk="1" hangingPunct="1">
              <a:tabLst>
                <a:tab pos="1143000" algn="l"/>
                <a:tab pos="2514600" algn="l"/>
                <a:tab pos="6864350" algn="l"/>
              </a:tabLst>
              <a:defRPr/>
            </a:pPr>
            <a:endParaRPr lang="en-US" sz="2400" dirty="0"/>
          </a:p>
          <a:p>
            <a:pPr marL="971550" lvl="2" eaLnBrk="1" hangingPunct="1">
              <a:tabLst>
                <a:tab pos="1143000" algn="l"/>
                <a:tab pos="2514600" algn="l"/>
                <a:tab pos="6864350" algn="l"/>
              </a:tabLst>
              <a:defRPr/>
            </a:pPr>
            <a:r>
              <a:rPr lang="en-US" dirty="0" smtClean="0"/>
              <a:t>4/7/2014 Project Gantt</a:t>
            </a:r>
          </a:p>
          <a:p>
            <a:pPr marL="1428750" lvl="3" eaLnBrk="1" hangingPunct="1">
              <a:tabLst>
                <a:tab pos="1143000" algn="l"/>
                <a:tab pos="2514600" algn="l"/>
                <a:tab pos="6864350" algn="l"/>
              </a:tabLst>
              <a:defRPr/>
            </a:pPr>
            <a:r>
              <a:rPr lang="en-US" sz="1600" dirty="0"/>
              <a:t>In-flight items sorted by Project End Date</a:t>
            </a:r>
          </a:p>
          <a:p>
            <a:pPr marL="1428750" lvl="3" eaLnBrk="1" hangingPunct="1">
              <a:tabLst>
                <a:tab pos="1143000" algn="l"/>
                <a:tab pos="2514600" algn="l"/>
                <a:tab pos="6864350" algn="l"/>
              </a:tabLst>
              <a:defRPr/>
            </a:pPr>
            <a:r>
              <a:rPr lang="en-US" sz="1600" dirty="0"/>
              <a:t>“On Hold” projects listed separately</a:t>
            </a:r>
          </a:p>
          <a:p>
            <a:pPr marL="1428750" lvl="3" eaLnBrk="1" hangingPunct="1">
              <a:tabLst>
                <a:tab pos="1143000" algn="l"/>
                <a:tab pos="2514600" algn="l"/>
                <a:tab pos="6864350" algn="l"/>
              </a:tabLst>
              <a:defRPr/>
            </a:pPr>
            <a:r>
              <a:rPr lang="en-US" sz="1600" dirty="0" smtClean="0"/>
              <a:t>“</a:t>
            </a:r>
            <a:r>
              <a:rPr lang="en-US" sz="1600" dirty="0"/>
              <a:t>Not Started” items sorted by Project Start </a:t>
            </a:r>
            <a:r>
              <a:rPr lang="en-US" sz="1600" dirty="0" smtClean="0"/>
              <a:t>Date</a:t>
            </a:r>
          </a:p>
          <a:p>
            <a:pPr marL="342900" lvl="1" indent="0" eaLnBrk="1" hangingPunct="1">
              <a:buFontTx/>
              <a:buNone/>
              <a:tabLst>
                <a:tab pos="1143000" algn="l"/>
                <a:tab pos="2514600" algn="l"/>
                <a:tab pos="6864350" algn="l"/>
              </a:tabLst>
              <a:defRPr/>
            </a:pPr>
            <a:endParaRPr lang="en-US" sz="16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11267"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a:t>
            </a:r>
            <a:r>
              <a:rPr lang="en-US" sz="1800" dirty="0" smtClean="0">
                <a:solidFill>
                  <a:schemeClr val="bg1"/>
                </a:solidFill>
                <a:latin typeface="Arial Black" pitchFamily="34" charset="0"/>
              </a:rPr>
              <a:t>4/7/2014</a:t>
            </a:r>
            <a:endParaRPr lang="en-US" sz="1800" dirty="0">
              <a:solidFill>
                <a:schemeClr val="bg1"/>
              </a:solidFill>
              <a:latin typeface="Arial Black"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088" y="705407"/>
            <a:ext cx="8956712" cy="5542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61546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8" name="Title 1"/>
          <p:cNvSpPr txBox="1">
            <a:spLocks/>
          </p:cNvSpPr>
          <p:nvPr/>
        </p:nvSpPr>
        <p:spPr>
          <a:xfrm>
            <a:off x="152400" y="134938"/>
            <a:ext cx="8686800" cy="381000"/>
          </a:xfrm>
          <a:prstGeom prst="rect">
            <a:avLst/>
          </a:prstGeom>
        </p:spPr>
        <p:txBody>
          <a:bodyPr/>
          <a:lstStyle/>
          <a:p>
            <a:pPr algn="ctr" eaLnBrk="0" hangingPunct="0">
              <a:lnSpc>
                <a:spcPct val="80000"/>
              </a:lnSpc>
              <a:spcBef>
                <a:spcPct val="20000"/>
              </a:spcBef>
              <a:defRPr/>
            </a:pPr>
            <a:endParaRPr lang="en-US" kern="0" dirty="0">
              <a:latin typeface="+mj-lt"/>
              <a:ea typeface="+mj-ea"/>
              <a:cs typeface="+mj-cs"/>
            </a:endParaRPr>
          </a:p>
        </p:txBody>
      </p:sp>
      <p:sp>
        <p:nvSpPr>
          <p:cNvPr id="13316"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a:t>
            </a:r>
            <a:r>
              <a:rPr lang="en-US" sz="1800" dirty="0" smtClean="0">
                <a:solidFill>
                  <a:schemeClr val="bg1"/>
                </a:solidFill>
                <a:latin typeface="Arial Black" pitchFamily="34" charset="0"/>
              </a:rPr>
              <a:t>4/7/2014</a:t>
            </a:r>
            <a:endParaRPr lang="en-US" sz="1800" dirty="0">
              <a:solidFill>
                <a:schemeClr val="bg1"/>
              </a:solidFill>
              <a:latin typeface="Arial Black"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763" y="721397"/>
            <a:ext cx="8978037" cy="552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75592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3"/>
          <p:cNvSpPr>
            <a:spLocks noGrp="1"/>
          </p:cNvSpPr>
          <p:nvPr>
            <p:ph type="ftr" sz="quarter" idx="4294967295"/>
          </p:nvPr>
        </p:nvSpPr>
        <p:spPr bwMode="auto">
          <a:xfrm>
            <a:off x="6248400" y="6457950"/>
            <a:ext cx="25146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eaLnBrk="1" hangingPunct="1"/>
            <a:r>
              <a:rPr lang="en-US" sz="1200" b="0"/>
              <a:t>ERCOT Public</a:t>
            </a:r>
          </a:p>
        </p:txBody>
      </p:sp>
      <p:sp>
        <p:nvSpPr>
          <p:cNvPr id="8" name="Title 1"/>
          <p:cNvSpPr txBox="1">
            <a:spLocks/>
          </p:cNvSpPr>
          <p:nvPr/>
        </p:nvSpPr>
        <p:spPr>
          <a:xfrm>
            <a:off x="152400" y="134938"/>
            <a:ext cx="8686800" cy="381000"/>
          </a:xfrm>
          <a:prstGeom prst="rect">
            <a:avLst/>
          </a:prstGeom>
        </p:spPr>
        <p:txBody>
          <a:bodyPr/>
          <a:lstStyle/>
          <a:p>
            <a:pPr algn="ctr" eaLnBrk="0" hangingPunct="0">
              <a:lnSpc>
                <a:spcPct val="80000"/>
              </a:lnSpc>
              <a:spcBef>
                <a:spcPct val="20000"/>
              </a:spcBef>
              <a:defRPr/>
            </a:pPr>
            <a:endParaRPr lang="en-US" kern="0" dirty="0">
              <a:latin typeface="+mj-lt"/>
              <a:ea typeface="+mj-ea"/>
              <a:cs typeface="+mj-cs"/>
            </a:endParaRPr>
          </a:p>
        </p:txBody>
      </p:sp>
      <p:sp>
        <p:nvSpPr>
          <p:cNvPr id="14340" name="Rectangle 2"/>
          <p:cNvSpPr txBox="1">
            <a:spLocks noChangeArrowheads="1"/>
          </p:cNvSpPr>
          <p:nvPr/>
        </p:nvSpPr>
        <p:spPr bwMode="auto">
          <a:xfrm>
            <a:off x="152400" y="188913"/>
            <a:ext cx="693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nSpc>
                <a:spcPct val="80000"/>
              </a:lnSpc>
            </a:pPr>
            <a:r>
              <a:rPr lang="en-US" sz="1800" dirty="0">
                <a:solidFill>
                  <a:schemeClr val="bg1"/>
                </a:solidFill>
                <a:latin typeface="Arial Black" pitchFamily="34" charset="0"/>
              </a:rPr>
              <a:t>Project Portfolio Status – as of </a:t>
            </a:r>
            <a:r>
              <a:rPr lang="en-US" sz="1800" dirty="0" smtClean="0">
                <a:solidFill>
                  <a:schemeClr val="bg1"/>
                </a:solidFill>
                <a:latin typeface="Arial Black" pitchFamily="34" charset="0"/>
              </a:rPr>
              <a:t>4/7/2014</a:t>
            </a:r>
            <a:endParaRPr lang="en-US" sz="1800" dirty="0">
              <a:solidFill>
                <a:schemeClr val="bg1"/>
              </a:solidFill>
              <a:latin typeface="Arial Black"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762001"/>
            <a:ext cx="8956712"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0800423"/>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80000"/>
          </a:lnSpc>
          <a:spcBef>
            <a:spcPct val="20000"/>
          </a:spcBef>
          <a:spcAft>
            <a:spcPct val="0"/>
          </a:spcAft>
          <a:buClrTx/>
          <a:buSzTx/>
          <a:buFontTx/>
          <a:buNone/>
          <a:tabLst>
            <a:tab pos="1033463" algn="l"/>
            <a:tab pos="1143000" algn="l"/>
            <a:tab pos="2624138" algn="l"/>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62811</TotalTime>
  <Words>370</Words>
  <Application>Microsoft Office PowerPoint</Application>
  <PresentationFormat>On-screen Show (4:3)</PresentationFormat>
  <Paragraphs>164</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Custom Design</vt:lpstr>
      <vt:lpstr>PowerPoint Presentation</vt:lpstr>
      <vt:lpstr>2013 Project Update – Agenda</vt:lpstr>
      <vt:lpstr>Recent/Upcoming Project Highlights</vt:lpstr>
      <vt:lpstr>2014 Release Targets – Board-Approved NPRRs/SCRs/xGRRs</vt:lpstr>
      <vt:lpstr>2014 Cash Flow Projection – Approved Projects</vt:lpstr>
      <vt:lpstr>Business Integration Update – Appendix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Anderson, Troy</dc:creator>
  <cp:lastModifiedBy>Anderson, Troy</cp:lastModifiedBy>
  <cp:revision>1521</cp:revision>
  <cp:lastPrinted>2013-09-18T20:40:57Z</cp:lastPrinted>
  <dcterms:created xsi:type="dcterms:W3CDTF">2005-04-21T14:28:35Z</dcterms:created>
  <dcterms:modified xsi:type="dcterms:W3CDTF">2014-04-09T15:58:25Z</dcterms:modified>
</cp:coreProperties>
</file>