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5" r:id="rId3"/>
    <p:sldId id="257" r:id="rId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431" autoAdjust="0"/>
    <p:restoredTop sz="94660"/>
  </p:normalViewPr>
  <p:slideViewPr>
    <p:cSldViewPr>
      <p:cViewPr>
        <p:scale>
          <a:sx n="75" d="100"/>
          <a:sy n="75" d="100"/>
        </p:scale>
        <p:origin x="-1278" y="-7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slide" Target="slides/slide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2568F978-713E-49CC-B833-5ABBB41BEB59}" type="datetimeFigureOut">
              <a:rPr lang="en-US" smtClean="0"/>
              <a:pPr/>
              <a:t>3/31/2014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B5F21BF-5569-434E-BF7E-2E6F61C5F021}"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568F978-713E-49CC-B833-5ABBB41BEB59}" type="datetimeFigureOut">
              <a:rPr lang="en-US" smtClean="0"/>
              <a:pPr/>
              <a:t>3/31/2014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B5F21BF-5569-434E-BF7E-2E6F61C5F021}"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568F978-713E-49CC-B833-5ABBB41BEB59}" type="datetimeFigureOut">
              <a:rPr lang="en-US" smtClean="0"/>
              <a:pPr/>
              <a:t>3/31/2014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B5F21BF-5569-434E-BF7E-2E6F61C5F021}"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568F978-713E-49CC-B833-5ABBB41BEB59}" type="datetimeFigureOut">
              <a:rPr lang="en-US" smtClean="0"/>
              <a:pPr/>
              <a:t>3/31/2014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B5F21BF-5569-434E-BF7E-2E6F61C5F021}"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568F978-713E-49CC-B833-5ABBB41BEB59}" type="datetimeFigureOut">
              <a:rPr lang="en-US" smtClean="0"/>
              <a:pPr/>
              <a:t>3/31/2014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B5F21BF-5569-434E-BF7E-2E6F61C5F021}"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2568F978-713E-49CC-B833-5ABBB41BEB59}" type="datetimeFigureOut">
              <a:rPr lang="en-US" smtClean="0"/>
              <a:pPr/>
              <a:t>3/31/2014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B5F21BF-5569-434E-BF7E-2E6F61C5F021}"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2568F978-713E-49CC-B833-5ABBB41BEB59}" type="datetimeFigureOut">
              <a:rPr lang="en-US" smtClean="0"/>
              <a:pPr/>
              <a:t>3/31/2014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B5F21BF-5569-434E-BF7E-2E6F61C5F021}"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2568F978-713E-49CC-B833-5ABBB41BEB59}" type="datetimeFigureOut">
              <a:rPr lang="en-US" smtClean="0"/>
              <a:pPr/>
              <a:t>3/31/2014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B5F21BF-5569-434E-BF7E-2E6F61C5F021}"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568F978-713E-49CC-B833-5ABBB41BEB59}" type="datetimeFigureOut">
              <a:rPr lang="en-US" smtClean="0"/>
              <a:pPr/>
              <a:t>3/31/2014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B5F21BF-5569-434E-BF7E-2E6F61C5F021}"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568F978-713E-49CC-B833-5ABBB41BEB59}" type="datetimeFigureOut">
              <a:rPr lang="en-US" smtClean="0"/>
              <a:pPr/>
              <a:t>3/31/2014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B5F21BF-5569-434E-BF7E-2E6F61C5F021}"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568F978-713E-49CC-B833-5ABBB41BEB59}" type="datetimeFigureOut">
              <a:rPr lang="en-US" smtClean="0"/>
              <a:pPr/>
              <a:t>3/31/2014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B5F21BF-5569-434E-BF7E-2E6F61C5F021}"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568F978-713E-49CC-B833-5ABBB41BEB59}" type="datetimeFigureOut">
              <a:rPr lang="en-US" smtClean="0"/>
              <a:pPr/>
              <a:t>3/31/2014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B5F21BF-5569-434E-BF7E-2E6F61C5F021}"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219201"/>
            <a:ext cx="7772400" cy="2381250"/>
          </a:xfrm>
        </p:spPr>
        <p:txBody>
          <a:bodyPr/>
          <a:lstStyle/>
          <a:p>
            <a:r>
              <a:rPr lang="en-US" dirty="0" smtClean="0"/>
              <a:t>PLWG Report to ROS</a:t>
            </a:r>
            <a:endParaRPr lang="en-US" dirty="0"/>
          </a:p>
        </p:txBody>
      </p:sp>
      <p:sp>
        <p:nvSpPr>
          <p:cNvPr id="3" name="Subtitle 2"/>
          <p:cNvSpPr>
            <a:spLocks noGrp="1"/>
          </p:cNvSpPr>
          <p:nvPr>
            <p:ph type="subTitle" idx="1"/>
          </p:nvPr>
        </p:nvSpPr>
        <p:spPr/>
        <p:txBody>
          <a:bodyPr/>
          <a:lstStyle/>
          <a:p>
            <a:r>
              <a:rPr lang="en-US" dirty="0" smtClean="0">
                <a:solidFill>
                  <a:schemeClr val="tx1"/>
                </a:solidFill>
              </a:rPr>
              <a:t>April 3, 2014</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8229600" cy="1143000"/>
          </a:xfrm>
        </p:spPr>
        <p:txBody>
          <a:bodyPr>
            <a:normAutofit fontScale="90000"/>
          </a:bodyPr>
          <a:lstStyle/>
          <a:p>
            <a:r>
              <a:rPr lang="en-US" b="1" dirty="0" smtClean="0"/>
              <a:t>Potential Voting Item</a:t>
            </a:r>
            <a:r>
              <a:rPr lang="en-US" dirty="0" smtClean="0"/>
              <a:t/>
            </a:r>
            <a:br>
              <a:rPr lang="en-US" dirty="0" smtClean="0"/>
            </a:br>
            <a:r>
              <a:rPr lang="en-US" dirty="0"/>
              <a:t>ROS Direction regarding review of constrained Generation Resources</a:t>
            </a:r>
          </a:p>
        </p:txBody>
      </p:sp>
      <p:sp>
        <p:nvSpPr>
          <p:cNvPr id="3" name="Content Placeholder 2"/>
          <p:cNvSpPr>
            <a:spLocks noGrp="1"/>
          </p:cNvSpPr>
          <p:nvPr>
            <p:ph idx="1"/>
          </p:nvPr>
        </p:nvSpPr>
        <p:spPr>
          <a:xfrm>
            <a:off x="457200" y="2332037"/>
            <a:ext cx="8229600" cy="4525963"/>
          </a:xfrm>
        </p:spPr>
        <p:txBody>
          <a:bodyPr>
            <a:normAutofit fontScale="70000" lnSpcReduction="20000"/>
          </a:bodyPr>
          <a:lstStyle/>
          <a:p>
            <a:r>
              <a:rPr lang="en-US" sz="3400" b="1" dirty="0"/>
              <a:t>ROS Directed PLWG to consider </a:t>
            </a:r>
            <a:r>
              <a:rPr lang="en-US" sz="3400" b="1" dirty="0" smtClean="0"/>
              <a:t>congestion issue </a:t>
            </a:r>
            <a:r>
              <a:rPr lang="en-US" sz="3400" b="1" dirty="0"/>
              <a:t>discussed at January ROS </a:t>
            </a:r>
            <a:r>
              <a:rPr lang="en-US" sz="3400" b="1" dirty="0" smtClean="0"/>
              <a:t>Meeting </a:t>
            </a:r>
            <a:endParaRPr lang="en-US" sz="3400" b="1" i="1" dirty="0"/>
          </a:p>
          <a:p>
            <a:pPr lvl="1"/>
            <a:r>
              <a:rPr lang="en-US" sz="3200" dirty="0"/>
              <a:t>The question was raised whether transmission system upgrades should be identified to increase access to grid for constrained generation throughout </a:t>
            </a:r>
            <a:r>
              <a:rPr lang="en-US" sz="3200" dirty="0" smtClean="0"/>
              <a:t>ERCOT</a:t>
            </a:r>
          </a:p>
          <a:p>
            <a:pPr lvl="1"/>
            <a:r>
              <a:rPr lang="en-US" sz="3200" dirty="0" smtClean="0"/>
              <a:t>PLWG reviewed the generation deliverability study process completed by ERCOT Staff in Summer 2013.  Staff is considering releasing the results of the study to TSPs for review and will consider releasing constraints to a larger market participant audience.</a:t>
            </a:r>
          </a:p>
          <a:p>
            <a:pPr lvl="1"/>
            <a:r>
              <a:rPr lang="en-US" sz="3200" dirty="0" smtClean="0"/>
              <a:t>PLWG </a:t>
            </a:r>
            <a:r>
              <a:rPr lang="en-US" sz="3200" dirty="0" smtClean="0"/>
              <a:t>requests direction from ROS on next steps</a:t>
            </a:r>
          </a:p>
          <a:p>
            <a:pPr lvl="2"/>
            <a:r>
              <a:rPr lang="en-US" dirty="0" smtClean="0"/>
              <a:t>Should we expand ERCOT generation deliverability study?  Seasonal Study?</a:t>
            </a:r>
          </a:p>
          <a:p>
            <a:pPr lvl="2"/>
            <a:r>
              <a:rPr lang="en-US" dirty="0" smtClean="0"/>
              <a:t>Should we consider extreme scenarios if constraints in generation deliverability study align with RTP study?</a:t>
            </a:r>
          </a:p>
          <a:p>
            <a:pPr lvl="1"/>
            <a:endParaRPr lang="en-US" sz="3200" dirty="0"/>
          </a:p>
        </p:txBody>
      </p:sp>
    </p:spTree>
    <p:extLst>
      <p:ext uri="{BB962C8B-B14F-4D97-AF65-F5344CB8AC3E}">
        <p14:creationId xmlns:p14="http://schemas.microsoft.com/office/powerpoint/2010/main" val="313562908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Active PGRRs Under Consideration</a:t>
            </a:r>
            <a:endParaRPr lang="en-US" dirty="0"/>
          </a:p>
        </p:txBody>
      </p:sp>
      <p:sp>
        <p:nvSpPr>
          <p:cNvPr id="3" name="Content Placeholder 2"/>
          <p:cNvSpPr>
            <a:spLocks noGrp="1"/>
          </p:cNvSpPr>
          <p:nvPr>
            <p:ph idx="1"/>
          </p:nvPr>
        </p:nvSpPr>
        <p:spPr>
          <a:xfrm>
            <a:off x="479946" y="1600200"/>
            <a:ext cx="8229600" cy="4876800"/>
          </a:xfrm>
        </p:spPr>
        <p:txBody>
          <a:bodyPr>
            <a:normAutofit fontScale="85000" lnSpcReduction="20000"/>
          </a:bodyPr>
          <a:lstStyle/>
          <a:p>
            <a:pPr marL="342900" lvl="2" indent="-342900"/>
            <a:r>
              <a:rPr lang="en-US" sz="3400" b="1" dirty="0" smtClean="0"/>
              <a:t>PGRR031  </a:t>
            </a:r>
            <a:r>
              <a:rPr lang="en-US" sz="3400" b="1" i="1" dirty="0" smtClean="0"/>
              <a:t>“Implement </a:t>
            </a:r>
            <a:r>
              <a:rPr lang="en-US" sz="3400" b="1" i="1" dirty="0"/>
              <a:t>95% Facility Rating Limit in the Planning </a:t>
            </a:r>
            <a:r>
              <a:rPr lang="en-US" sz="3400" b="1" i="1" dirty="0" smtClean="0"/>
              <a:t>Criteria”</a:t>
            </a:r>
            <a:endParaRPr lang="en-US" sz="3400" b="1" i="1" dirty="0"/>
          </a:p>
          <a:p>
            <a:pPr lvl="1"/>
            <a:r>
              <a:rPr lang="en-US" dirty="0" smtClean="0"/>
              <a:t>PLWG and ERCOT Staff discussed the PGRR as directed by the ERCOT Board.</a:t>
            </a:r>
          </a:p>
          <a:p>
            <a:r>
              <a:rPr lang="en-US" sz="3400" b="1" dirty="0" smtClean="0"/>
              <a:t>PGRR035  “</a:t>
            </a:r>
            <a:r>
              <a:rPr lang="en-US" sz="3400" b="1" i="1" dirty="0" smtClean="0"/>
              <a:t>DC Tie Interconnection Process</a:t>
            </a:r>
            <a:r>
              <a:rPr lang="en-US" sz="3400" b="1" dirty="0" smtClean="0"/>
              <a:t>”</a:t>
            </a:r>
          </a:p>
          <a:p>
            <a:pPr lvl="1"/>
            <a:r>
              <a:rPr lang="en-US" dirty="0" smtClean="0"/>
              <a:t>Detail review of PGRR035 has been tabled to allow for expanded additional review as requested by ERCOT Legal and PUC Staff.  </a:t>
            </a:r>
          </a:p>
          <a:p>
            <a:r>
              <a:rPr lang="en-US" sz="3400" b="1" dirty="0"/>
              <a:t>PGRR028  </a:t>
            </a:r>
            <a:r>
              <a:rPr lang="en-US" sz="3400" b="1" i="1" dirty="0"/>
              <a:t>“Evaluation of Compliance of Reactive Requirements”</a:t>
            </a:r>
          </a:p>
          <a:p>
            <a:pPr lvl="1"/>
            <a:r>
              <a:rPr lang="en-US" dirty="0" smtClean="0"/>
              <a:t>ERCOT Staff is reviewing current procedures to determine if the PGRR is required.  Staff requested the PGRR remained tabled for one month.</a:t>
            </a:r>
            <a:endParaRPr lang="en-US" dirty="0"/>
          </a:p>
          <a:p>
            <a:endParaRPr lang="en-US" dirty="0" smtClean="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1476</TotalTime>
  <Words>212</Words>
  <Application>Microsoft Office PowerPoint</Application>
  <PresentationFormat>On-screen Show (4:3)</PresentationFormat>
  <Paragraphs>16</Paragraphs>
  <Slides>3</Slides>
  <Notes>0</Notes>
  <HiddenSlides>0</HiddenSlides>
  <MMClips>0</MMClips>
  <ScaleCrop>false</ScaleCrop>
  <HeadingPairs>
    <vt:vector size="4" baseType="variant">
      <vt:variant>
        <vt:lpstr>Theme</vt:lpstr>
      </vt:variant>
      <vt:variant>
        <vt:i4>1</vt:i4>
      </vt:variant>
      <vt:variant>
        <vt:lpstr>Slide Titles</vt:lpstr>
      </vt:variant>
      <vt:variant>
        <vt:i4>3</vt:i4>
      </vt:variant>
    </vt:vector>
  </HeadingPairs>
  <TitlesOfParts>
    <vt:vector size="4" baseType="lpstr">
      <vt:lpstr>Office Theme</vt:lpstr>
      <vt:lpstr>PLWG Report to ROS</vt:lpstr>
      <vt:lpstr>Potential Voting Item ROS Direction regarding review of constrained Generation Resources</vt:lpstr>
      <vt:lpstr>Active PGRRs Under Consideration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PLWG Report to ROS</dc:title>
  <dc:creator>John Moore</dc:creator>
  <cp:lastModifiedBy>Bradley Schwarz</cp:lastModifiedBy>
  <cp:revision>37</cp:revision>
  <dcterms:created xsi:type="dcterms:W3CDTF">2013-06-12T20:00:16Z</dcterms:created>
  <dcterms:modified xsi:type="dcterms:W3CDTF">2014-03-31T19:42:28Z</dcterms:modified>
</cp:coreProperties>
</file>