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notesMasterIdLst>
    <p:notesMasterId r:id="rId26"/>
  </p:notesMasterIdLst>
  <p:handoutMasterIdLst>
    <p:handoutMasterId r:id="rId27"/>
  </p:handoutMasterIdLst>
  <p:sldIdLst>
    <p:sldId id="260" r:id="rId6"/>
    <p:sldId id="268" r:id="rId7"/>
    <p:sldId id="263" r:id="rId8"/>
    <p:sldId id="264" r:id="rId9"/>
    <p:sldId id="283" r:id="rId10"/>
    <p:sldId id="284" r:id="rId11"/>
    <p:sldId id="294" r:id="rId12"/>
    <p:sldId id="295" r:id="rId13"/>
    <p:sldId id="297" r:id="rId14"/>
    <p:sldId id="296" r:id="rId15"/>
    <p:sldId id="286" r:id="rId16"/>
    <p:sldId id="289" r:id="rId17"/>
    <p:sldId id="290" r:id="rId18"/>
    <p:sldId id="262" r:id="rId19"/>
    <p:sldId id="261" r:id="rId20"/>
    <p:sldId id="269" r:id="rId21"/>
    <p:sldId id="271" r:id="rId22"/>
    <p:sldId id="270" r:id="rId23"/>
    <p:sldId id="293" r:id="rId24"/>
    <p:sldId id="292" r:id="rId25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9" autoAdjust="0"/>
    <p:restoredTop sz="94372" autoAdjust="0"/>
  </p:normalViewPr>
  <p:slideViewPr>
    <p:cSldViewPr snapToGrid="0" snapToObjects="1">
      <p:cViewPr>
        <p:scale>
          <a:sx n="100" d="100"/>
          <a:sy n="100" d="100"/>
        </p:scale>
        <p:origin x="-450" y="-16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93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7" r:id="rId1"/>
    <p:sldLayoutId id="2147493458" r:id="rId2"/>
    <p:sldLayoutId id="2147493459" r:id="rId3"/>
    <p:sldLayoutId id="2147493460" r:id="rId4"/>
    <p:sldLayoutId id="2147493461" r:id="rId5"/>
    <p:sldLayoutId id="2147493462" r:id="rId6"/>
    <p:sldLayoutId id="2147493463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rc.com/pa/Stand/Pages/Project-2014-04-Physical-Security.aspx" TargetMode="External"/><Relationship Id="rId2" Type="http://schemas.openxmlformats.org/officeDocument/2006/relationships/hyperlink" Target="http://www.nerc.com/pa/Stand/Pages/Project-2014-XX-Critical-Infrastructure-Protection-Version-5-Revisions.aspx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4354314"/>
            <a:chOff x="603250" y="546100"/>
            <a:chExt cx="7727950" cy="4354314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769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Critical Infrastructure Protection Update</a:t>
              </a:r>
            </a:p>
            <a:p>
              <a:endParaRPr lang="en-US" b="1" dirty="0" smtClean="0"/>
            </a:p>
            <a:p>
              <a:r>
                <a:rPr lang="en-US" sz="2000" i="1" dirty="0" smtClean="0"/>
                <a:t>Christine Hasha</a:t>
              </a:r>
            </a:p>
            <a:p>
              <a:r>
                <a:rPr lang="en-US" dirty="0" smtClean="0"/>
                <a:t>CIP Compliance Lead Advisor, ERCOT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TAC</a:t>
              </a:r>
            </a:p>
            <a:p>
              <a:r>
                <a:rPr lang="en-US" dirty="0" smtClean="0"/>
                <a:t>March 27, 2014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4" y="1036125"/>
            <a:ext cx="8573975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b="0" dirty="0" smtClean="0"/>
              <a:t>One </a:t>
            </a:r>
            <a:r>
              <a:rPr lang="en-US" b="0" dirty="0"/>
              <a:t>or more </a:t>
            </a:r>
            <a:r>
              <a:rPr lang="en-US" b="0" dirty="0" smtClean="0"/>
              <a:t>Reliability Standards addressing: </a:t>
            </a:r>
          </a:p>
          <a:p>
            <a:pPr lvl="1"/>
            <a:r>
              <a:rPr lang="en-US" b="0" dirty="0" smtClean="0"/>
              <a:t>Risk assessment</a:t>
            </a:r>
          </a:p>
          <a:p>
            <a:pPr lvl="1"/>
            <a:r>
              <a:rPr lang="en-US" b="0" dirty="0" smtClean="0"/>
              <a:t>Evaluate threats &amp; vulnerabilities</a:t>
            </a:r>
          </a:p>
          <a:p>
            <a:pPr lvl="1"/>
            <a:r>
              <a:rPr lang="en-US" b="0" dirty="0" smtClean="0"/>
              <a:t>Develop &amp; implement action plan</a:t>
            </a:r>
          </a:p>
          <a:p>
            <a:pPr lvl="1"/>
            <a:r>
              <a:rPr lang="en-US" b="0" dirty="0" smtClean="0"/>
              <a:t>Protect confidential information </a:t>
            </a:r>
          </a:p>
          <a:p>
            <a:pPr lvl="1"/>
            <a:r>
              <a:rPr lang="en-US" b="0" dirty="0" smtClean="0"/>
              <a:t>Verified by other entities such as </a:t>
            </a:r>
            <a:r>
              <a:rPr lang="en-US" b="0" dirty="0"/>
              <a:t>NERC, the </a:t>
            </a:r>
            <a:r>
              <a:rPr lang="en-US" b="0" dirty="0" smtClean="0"/>
              <a:t>relevant Regional </a:t>
            </a:r>
            <a:r>
              <a:rPr lang="en-US" b="0" dirty="0"/>
              <a:t>Entity, the Reliability Coordinator, or another entity with appropriate </a:t>
            </a:r>
            <a:r>
              <a:rPr lang="en-US" b="0" dirty="0" smtClean="0"/>
              <a:t>expertise</a:t>
            </a:r>
          </a:p>
          <a:p>
            <a:endParaRPr lang="en-US" b="0" dirty="0" smtClean="0"/>
          </a:p>
          <a:p>
            <a:r>
              <a:rPr lang="en-US" b="0" dirty="0" smtClean="0"/>
              <a:t>Due </a:t>
            </a:r>
            <a:r>
              <a:rPr lang="en-US" b="0" dirty="0"/>
              <a:t>within 90 days of the date of the order</a:t>
            </a:r>
          </a:p>
          <a:p>
            <a:pPr lvl="1"/>
            <a:r>
              <a:rPr lang="en-US" b="0" dirty="0"/>
              <a:t>Order posted to Federal Register on March 14, </a:t>
            </a:r>
            <a:r>
              <a:rPr lang="en-US" b="0" dirty="0" smtClean="0"/>
              <a:t>2014</a:t>
            </a:r>
            <a:endParaRPr lang="en-US" b="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sz="3200" dirty="0" smtClean="0"/>
              <a:t>Overview of Order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2658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3" y="845625"/>
            <a:ext cx="8573975" cy="5127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b="0" dirty="0"/>
              <a:t>O</a:t>
            </a:r>
            <a:r>
              <a:rPr lang="en-US" b="0" dirty="0" smtClean="0"/>
              <a:t>wners </a:t>
            </a:r>
            <a:r>
              <a:rPr lang="en-US" b="0" dirty="0"/>
              <a:t>or operators of the Bulk-Power System </a:t>
            </a:r>
            <a:r>
              <a:rPr lang="en-US" b="0" dirty="0" smtClean="0"/>
              <a:t>perform </a:t>
            </a:r>
            <a:r>
              <a:rPr lang="en-US" b="0" dirty="0"/>
              <a:t>a </a:t>
            </a:r>
            <a:r>
              <a:rPr lang="en-US" b="0" dirty="0" smtClean="0"/>
              <a:t>risk assessment </a:t>
            </a:r>
            <a:r>
              <a:rPr lang="en-US" b="0" dirty="0"/>
              <a:t>of their systems to identify their “critical facilities.” </a:t>
            </a:r>
          </a:p>
          <a:p>
            <a:pPr lvl="1"/>
            <a:r>
              <a:rPr lang="en-US" b="0" dirty="0" smtClean="0"/>
              <a:t>Based on objective </a:t>
            </a:r>
            <a:r>
              <a:rPr lang="en-US" b="0" dirty="0"/>
              <a:t>analysis, technical expertise, and experienced judgment. </a:t>
            </a:r>
            <a:endParaRPr lang="en-US" dirty="0"/>
          </a:p>
          <a:p>
            <a:pPr lvl="1"/>
            <a:r>
              <a:rPr lang="en-US" b="0" dirty="0" smtClean="0"/>
              <a:t>Considers </a:t>
            </a:r>
            <a:r>
              <a:rPr lang="en-US" b="0" dirty="0"/>
              <a:t>resilience of the grid </a:t>
            </a:r>
            <a:r>
              <a:rPr lang="en-US" b="0" dirty="0" smtClean="0"/>
              <a:t>when identifying </a:t>
            </a:r>
            <a:r>
              <a:rPr lang="en-US" b="0" dirty="0"/>
              <a:t>critical facilities, and the elements that make up those </a:t>
            </a:r>
            <a:r>
              <a:rPr lang="en-US" b="0" dirty="0" smtClean="0"/>
              <a:t>facilities</a:t>
            </a:r>
          </a:p>
          <a:p>
            <a:pPr lvl="2"/>
            <a:r>
              <a:rPr lang="en-US" dirty="0" smtClean="0"/>
              <a:t>H</a:t>
            </a:r>
            <a:r>
              <a:rPr lang="en-US" b="0" dirty="0" smtClean="0"/>
              <a:t>ow </a:t>
            </a:r>
            <a:r>
              <a:rPr lang="en-US" b="0" dirty="0"/>
              <a:t>the </a:t>
            </a:r>
            <a:r>
              <a:rPr lang="en-US" b="0" dirty="0" smtClean="0"/>
              <a:t>system </a:t>
            </a:r>
            <a:r>
              <a:rPr lang="en-US" b="0" dirty="0"/>
              <a:t>is designed, operated, and </a:t>
            </a:r>
            <a:r>
              <a:rPr lang="en-US" b="0" dirty="0" smtClean="0"/>
              <a:t>maintained</a:t>
            </a:r>
          </a:p>
          <a:p>
            <a:pPr lvl="2"/>
            <a:r>
              <a:rPr lang="en-US" b="0" dirty="0" smtClean="0"/>
              <a:t>Sophistication </a:t>
            </a:r>
            <a:r>
              <a:rPr lang="en-US" b="0" dirty="0"/>
              <a:t>of recovery plans </a:t>
            </a:r>
            <a:r>
              <a:rPr lang="en-US" b="0" dirty="0" smtClean="0"/>
              <a:t>and inventory management</a:t>
            </a:r>
          </a:p>
          <a:p>
            <a:pPr lvl="2"/>
            <a:r>
              <a:rPr lang="en-US" dirty="0" smtClean="0"/>
              <a:t>Equipment that </a:t>
            </a:r>
            <a:r>
              <a:rPr lang="en-US" dirty="0"/>
              <a:t>typically </a:t>
            </a:r>
            <a:r>
              <a:rPr lang="en-US" dirty="0" smtClean="0"/>
              <a:t>requires </a:t>
            </a:r>
            <a:r>
              <a:rPr lang="en-US" dirty="0"/>
              <a:t>significant time to repair or </a:t>
            </a:r>
            <a:r>
              <a:rPr lang="en-US" dirty="0" smtClean="0"/>
              <a:t>replace</a:t>
            </a:r>
            <a:endParaRPr lang="en-US" dirty="0"/>
          </a:p>
          <a:p>
            <a:pPr lvl="2"/>
            <a:endParaRPr lang="en-US" b="0" dirty="0" smtClean="0"/>
          </a:p>
          <a:p>
            <a:pPr marL="0" indent="0">
              <a:buNone/>
            </a:pPr>
            <a:r>
              <a:rPr lang="en-US" b="1" i="1" dirty="0" smtClean="0"/>
              <a:t>A </a:t>
            </a:r>
            <a:r>
              <a:rPr lang="en-US" b="1" i="1" dirty="0"/>
              <a:t>critical facility is one that, if rendered inoperable or damaged, could have a critical impact on the operation of the interconnection through instability, uncontrolled separation or cascading failures on the Bulk-Power System.</a:t>
            </a:r>
          </a:p>
          <a:p>
            <a:pPr lvl="1"/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sz="3200" dirty="0" smtClean="0"/>
              <a:t>Step 1: Risk Assessment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3384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3" y="845625"/>
            <a:ext cx="8573975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b="0" dirty="0"/>
              <a:t>O</a:t>
            </a:r>
            <a:r>
              <a:rPr lang="en-US" b="0" dirty="0" smtClean="0"/>
              <a:t>wners or operators tailor </a:t>
            </a:r>
            <a:r>
              <a:rPr lang="en-US" b="0" dirty="0"/>
              <a:t>their evaluation to the unique characteristics of the identified </a:t>
            </a:r>
            <a:r>
              <a:rPr lang="en-US" b="0" dirty="0" smtClean="0"/>
              <a:t>critical facilities </a:t>
            </a:r>
            <a:r>
              <a:rPr lang="en-US" b="0" dirty="0"/>
              <a:t>and the type of attacks that can be realistically contemplated. </a:t>
            </a:r>
            <a:endParaRPr lang="en-US" b="0" dirty="0" smtClean="0"/>
          </a:p>
          <a:p>
            <a:r>
              <a:rPr lang="en-US" b="0" dirty="0" smtClean="0"/>
              <a:t>May </a:t>
            </a:r>
            <a:r>
              <a:rPr lang="en-US" b="0" dirty="0"/>
              <a:t>vary from facility to facility based on factors such as the facility’s location, size, function, existing protections and attractiveness as a target. </a:t>
            </a:r>
          </a:p>
          <a:p>
            <a:r>
              <a:rPr lang="en-US" b="0" dirty="0" smtClean="0"/>
              <a:t>May require owners </a:t>
            </a:r>
            <a:r>
              <a:rPr lang="en-US" b="0" dirty="0"/>
              <a:t>and operators </a:t>
            </a:r>
            <a:r>
              <a:rPr lang="en-US" b="0" dirty="0" smtClean="0"/>
              <a:t>to consult </a:t>
            </a:r>
            <a:r>
              <a:rPr lang="en-US" b="0" dirty="0"/>
              <a:t>with entities with appropriate expertise as part of this evaluation process.</a:t>
            </a:r>
          </a:p>
          <a:p>
            <a:pPr lvl="1"/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sz="3200" dirty="0" smtClean="0"/>
              <a:t>Step 2: Evaluate Threats &amp; Vulnerabilities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8507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3" y="845625"/>
            <a:ext cx="8573975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b="0" dirty="0" smtClean="0"/>
              <a:t>Owners or operators </a:t>
            </a:r>
            <a:r>
              <a:rPr lang="en-US" b="0" dirty="0"/>
              <a:t>of critical facilities </a:t>
            </a:r>
            <a:r>
              <a:rPr lang="en-US" b="0" dirty="0" smtClean="0"/>
              <a:t>develop </a:t>
            </a:r>
            <a:r>
              <a:rPr lang="en-US" b="0" dirty="0"/>
              <a:t>and implement a security plan designed </a:t>
            </a:r>
            <a:r>
              <a:rPr lang="en-US" b="0" dirty="0" smtClean="0"/>
              <a:t>to protect </a:t>
            </a:r>
            <a:r>
              <a:rPr lang="en-US" b="0" dirty="0"/>
              <a:t>against attacks to those identified critical facilities </a:t>
            </a:r>
            <a:endParaRPr lang="en-US" b="0" dirty="0" smtClean="0"/>
          </a:p>
          <a:p>
            <a:r>
              <a:rPr lang="en-US" b="0" dirty="0" smtClean="0"/>
              <a:t>Based </a:t>
            </a:r>
            <a:r>
              <a:rPr lang="en-US" b="0" dirty="0"/>
              <a:t>on the assessment of </a:t>
            </a:r>
            <a:r>
              <a:rPr lang="en-US" b="0" dirty="0" smtClean="0"/>
              <a:t>the potential </a:t>
            </a:r>
            <a:r>
              <a:rPr lang="en-US" b="0" dirty="0"/>
              <a:t>threats and vulnerabilities to their physical security. </a:t>
            </a:r>
            <a:endParaRPr lang="en-US" b="0" dirty="0" smtClean="0"/>
          </a:p>
          <a:p>
            <a:r>
              <a:rPr lang="en-US" b="0" dirty="0"/>
              <a:t>Owners or operators of identified critical facilities have a plan that results in an adequate level of protection against the potential physical threats and vulnerabilities they face at the identified critical facilities.</a:t>
            </a:r>
            <a:endParaRPr lang="en-US" dirty="0"/>
          </a:p>
          <a:p>
            <a:r>
              <a:rPr lang="en-US" b="0" dirty="0" smtClean="0"/>
              <a:t>Reliability Standards need </a:t>
            </a:r>
            <a:r>
              <a:rPr lang="en-US" b="0" dirty="0"/>
              <a:t>not dictate specific steps an entity must take to protect against attacks </a:t>
            </a:r>
            <a:r>
              <a:rPr lang="en-US" b="0" dirty="0" smtClean="0"/>
              <a:t>on the </a:t>
            </a:r>
            <a:r>
              <a:rPr lang="en-US" b="0" dirty="0"/>
              <a:t>identified facilities. </a:t>
            </a:r>
            <a:endParaRPr lang="en-US" b="0" dirty="0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sz="3200" dirty="0" smtClean="0"/>
              <a:t>Step 3: Security Plan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1899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295400" y="2736053"/>
            <a:ext cx="6553200" cy="1385895"/>
            <a:chOff x="1295400" y="2799182"/>
            <a:chExt cx="6553200" cy="1385895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2922743"/>
              <a:ext cx="655320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/>
                <a:t>CIP Version 5 Implementation</a:t>
              </a:r>
              <a:endParaRPr lang="en-US" b="1" dirty="0" smtClean="0"/>
            </a:p>
            <a:p>
              <a:pPr algn="ctr"/>
              <a:endParaRPr lang="en-US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38275" y="4185077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874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4" y="1198993"/>
            <a:ext cx="8573975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0" dirty="0" smtClean="0"/>
              <a:t>4/1/2016		High Impact BES Cyber Systems</a:t>
            </a:r>
            <a:endParaRPr lang="en-US" sz="2400" b="0" dirty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0" dirty="0" smtClean="0"/>
              <a:t>4/1/2016	</a:t>
            </a:r>
            <a:r>
              <a:rPr lang="en-US" sz="2400" b="0" dirty="0"/>
              <a:t>	</a:t>
            </a:r>
            <a:r>
              <a:rPr lang="en-US" sz="2400" b="0" dirty="0" smtClean="0"/>
              <a:t>Medium Impact </a:t>
            </a:r>
            <a:r>
              <a:rPr lang="en-US" sz="2400" b="0" dirty="0"/>
              <a:t>BES Cyber </a:t>
            </a:r>
            <a:r>
              <a:rPr lang="en-US" sz="2400" b="0" dirty="0" smtClean="0"/>
              <a:t>Systems</a:t>
            </a:r>
            <a:endParaRPr lang="en-US" sz="2400" b="0" dirty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0" dirty="0" smtClean="0"/>
              <a:t>4/1/2017		Low Impact BES Cyber Systems</a:t>
            </a:r>
            <a:endParaRPr lang="en-US" sz="2400" b="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sz="3200" dirty="0" smtClean="0"/>
              <a:t>Key Dates – Effective Dates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9163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sz="3200" dirty="0" smtClean="0"/>
              <a:t>Key Dates –Recurring Activities</a:t>
            </a:r>
            <a:endParaRPr lang="en-US" sz="3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8254153"/>
              </p:ext>
            </p:extLst>
          </p:nvPr>
        </p:nvGraphicFramePr>
        <p:xfrm>
          <a:off x="899676" y="839947"/>
          <a:ext cx="7272774" cy="4556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7274"/>
                <a:gridCol w="3762375"/>
                <a:gridCol w="2143125"/>
              </a:tblGrid>
              <a:tr h="1676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Date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First Occurrence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Applicability</a:t>
                      </a:r>
                      <a:r>
                        <a:rPr lang="en-US" sz="2000" baseline="0" dirty="0" smtClean="0">
                          <a:effectLst/>
                        </a:rPr>
                        <a:t>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4/16/2016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CIP-007 R4, Part 4.4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15-day log review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High Impact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Medium Impact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5/16/2016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08760" algn="ctr"/>
                        </a:tabLst>
                      </a:pPr>
                      <a:r>
                        <a:rPr lang="en-US" sz="2000">
                          <a:effectLst/>
                        </a:rPr>
                        <a:t>CIP-010 R2, Part 2.1	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08760" algn="ctr"/>
                        </a:tabLst>
                      </a:pPr>
                      <a:r>
                        <a:rPr lang="en-US" sz="2000">
                          <a:effectLst/>
                        </a:rPr>
                        <a:t>35-day baseline review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High Impact	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6/1/2016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CIP-004 R4, Part 4.2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Quarterly cyber asset access review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90600" algn="l"/>
                        </a:tabLst>
                      </a:pPr>
                      <a:r>
                        <a:rPr lang="en-US" sz="2000" dirty="0">
                          <a:effectLst/>
                        </a:rPr>
                        <a:t>High Impact	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Medium Impact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4/1/2017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CIP-004 R2, Part 2.3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15-month cyber security training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High Impact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Medium Impact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4/1/2017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CIP-004 R4, Part 4.3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15-month cyber asset access review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High Impact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Medium Impact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489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sz="3200" dirty="0" smtClean="0"/>
              <a:t>Key Dates – Recurring Activities</a:t>
            </a:r>
            <a:endParaRPr lang="en-US" sz="3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036306"/>
              </p:ext>
            </p:extLst>
          </p:nvPr>
        </p:nvGraphicFramePr>
        <p:xfrm>
          <a:off x="899676" y="839947"/>
          <a:ext cx="7272774" cy="4556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7274"/>
                <a:gridCol w="3762375"/>
                <a:gridCol w="2143125"/>
              </a:tblGrid>
              <a:tr h="1676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Date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First Occurrence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Applicability</a:t>
                      </a:r>
                      <a:r>
                        <a:rPr lang="en-US" sz="2000" baseline="0" dirty="0" smtClean="0">
                          <a:effectLst/>
                        </a:rPr>
                        <a:t>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4/1/2017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CIP-004 R4, Part 4.4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15-month information access review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High Impact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Medium Impact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4/1/2017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CIP-006 R3, Part 3.1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24-month physical security maintenance &amp; testing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High Impact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Medium Impact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4/1/2017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CIP-008 R2, Part 2.1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15-month incident response plan test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High Impact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Medium Impact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4/1/2017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CIP-009 R2, Part 2.1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15-month recovery plan non-operational testing 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High Impact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Medium Impact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335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sz="3200" dirty="0"/>
              <a:t>Key Dates – Recurring Activities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571499"/>
              </p:ext>
            </p:extLst>
          </p:nvPr>
        </p:nvGraphicFramePr>
        <p:xfrm>
          <a:off x="899676" y="839947"/>
          <a:ext cx="7272774" cy="4206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7274"/>
                <a:gridCol w="3762375"/>
                <a:gridCol w="2143125"/>
              </a:tblGrid>
              <a:tr h="1676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Date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First Occurrence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Applicability</a:t>
                      </a:r>
                      <a:r>
                        <a:rPr lang="en-US" sz="2000" baseline="0" dirty="0" smtClean="0">
                          <a:effectLst/>
                        </a:rPr>
                        <a:t>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4/1/2017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CIP-009 R2, Part 2.2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15-month backup media testing 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High Impact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Medium Impact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4/1/2017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CIP-010 R3, Part 3.1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15-month vulnerability assessment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High Impact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Medium Impact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4/1/2018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CIP-009 R2, Part 2.3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36-month full recovery plan operational test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90600" algn="l"/>
                        </a:tabLst>
                      </a:pPr>
                      <a:r>
                        <a:rPr lang="en-US" sz="2000" dirty="0">
                          <a:effectLst/>
                        </a:rPr>
                        <a:t>High Impact	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4/1/2018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CIP-010 R3, Part 3.2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36-month full active vulnerability assessment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High Impact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896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3" y="2645850"/>
            <a:ext cx="857397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4400" dirty="0" smtClean="0"/>
              <a:t>QUESTIONS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9435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295400" y="2736053"/>
            <a:ext cx="6553200" cy="1385895"/>
            <a:chOff x="1295400" y="2799182"/>
            <a:chExt cx="6553200" cy="1385895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2922743"/>
              <a:ext cx="65532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/>
                <a:t>CIP Version 5 Revisions</a:t>
              </a:r>
              <a:endParaRPr lang="en-US" b="1" dirty="0" smtClean="0"/>
            </a:p>
            <a:p>
              <a:pPr algn="ctr"/>
              <a:endParaRPr lang="en-US" dirty="0"/>
            </a:p>
            <a:p>
              <a:pPr algn="ctr"/>
              <a:r>
                <a:rPr lang="en-US" dirty="0" smtClean="0"/>
                <a:t>NERC Project 2014-02</a:t>
              </a: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38275" y="4185077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1248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3" y="845625"/>
            <a:ext cx="8573975" cy="2954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/>
              <a:t>Project 2014-02 Critical Infrastructure Protection Standards Version 5 Revisions </a:t>
            </a:r>
          </a:p>
          <a:p>
            <a:pPr lvl="1">
              <a:lnSpc>
                <a:spcPct val="134000"/>
              </a:lnSpc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www.nerc.com/pa/Stand/Pages/Project-2014-XX-Critical-Infrastructure-Protection-Version-5-Revisions.aspx</a:t>
            </a:r>
            <a:r>
              <a:rPr lang="en-US" dirty="0" smtClean="0"/>
              <a:t> </a:t>
            </a:r>
          </a:p>
          <a:p>
            <a:pPr>
              <a:lnSpc>
                <a:spcPct val="134000"/>
              </a:lnSpc>
            </a:pPr>
            <a:r>
              <a:rPr lang="en-US" dirty="0"/>
              <a:t>Project 2014-04 Physical Security </a:t>
            </a:r>
          </a:p>
          <a:p>
            <a:pPr lvl="1">
              <a:lnSpc>
                <a:spcPct val="134000"/>
              </a:lnSpc>
            </a:pP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www.nerc.com/pa/Stand/Pages/Project-2014-04-Physical-Security.aspx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sz="3200" dirty="0" smtClean="0"/>
              <a:t>References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4651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sz="3200" dirty="0" smtClean="0"/>
              <a:t>2014 Key Dates</a:t>
            </a:r>
            <a:endParaRPr lang="en-US" sz="32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5295226"/>
              </p:ext>
            </p:extLst>
          </p:nvPr>
        </p:nvGraphicFramePr>
        <p:xfrm>
          <a:off x="752475" y="936721"/>
          <a:ext cx="7658099" cy="4206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41215"/>
                <a:gridCol w="5616884"/>
              </a:tblGrid>
              <a:tr h="1676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Date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First Occurrence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</a:rPr>
                        <a:t>Apr 22-24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SDT Meeting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Atlanta, GA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</a:rPr>
                        <a:t>May 12-14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SDT Meeting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Columbus, OH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</a:rPr>
                        <a:t>Jun 2-17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First 45-Day Comment Period &amp; Ballot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</a:rPr>
                        <a:t>Aug 29-13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Second 45-Day Comment Period &amp; Ballot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</a:rPr>
                        <a:t>Oct 31- Nov10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Final Ballot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</a:rPr>
                        <a:t>Nov 13 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Presentation to NERC Board of Trustees for Adoption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</a:rPr>
                        <a:t>Dec 31 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NERC Files Petition with the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Applicable Governmental Authorities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86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Scope</a:t>
            </a:r>
            <a:endParaRPr lang="en-US" kern="0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514350" y="1036125"/>
            <a:ext cx="8309999" cy="3449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34000"/>
              </a:lnSpc>
            </a:pPr>
            <a:r>
              <a:rPr lang="en-US" sz="1800" b="0" dirty="0" smtClean="0"/>
              <a:t>Focused on four directives from FERC Order 791</a:t>
            </a:r>
          </a:p>
          <a:p>
            <a:pPr lvl="1">
              <a:lnSpc>
                <a:spcPct val="134000"/>
              </a:lnSpc>
            </a:pPr>
            <a:r>
              <a:rPr lang="en-US" sz="1800" dirty="0" smtClean="0"/>
              <a:t>Identify</a:t>
            </a:r>
            <a:r>
              <a:rPr lang="en-US" sz="1800" dirty="0"/>
              <a:t>, Assess, Correct (IAC) – one-year deadline for revisions</a:t>
            </a:r>
          </a:p>
          <a:p>
            <a:pPr lvl="1">
              <a:lnSpc>
                <a:spcPct val="134000"/>
              </a:lnSpc>
            </a:pPr>
            <a:r>
              <a:rPr lang="en-US" sz="1800" dirty="0"/>
              <a:t>Low Impact Assets – no deadline</a:t>
            </a:r>
          </a:p>
          <a:p>
            <a:pPr lvl="1">
              <a:lnSpc>
                <a:spcPct val="134000"/>
              </a:lnSpc>
            </a:pPr>
            <a:r>
              <a:rPr lang="en-US" sz="1800" dirty="0"/>
              <a:t>Communication Networks – one-year deadline for revisions</a:t>
            </a:r>
          </a:p>
          <a:p>
            <a:pPr lvl="1">
              <a:lnSpc>
                <a:spcPct val="134000"/>
              </a:lnSpc>
            </a:pPr>
            <a:r>
              <a:rPr lang="en-US" sz="1800" dirty="0"/>
              <a:t>Transient Devices – no deadline</a:t>
            </a:r>
          </a:p>
          <a:p>
            <a:pPr>
              <a:lnSpc>
                <a:spcPct val="134000"/>
              </a:lnSpc>
            </a:pPr>
            <a:endParaRPr lang="en-US" sz="1800" b="0" dirty="0" smtClean="0"/>
          </a:p>
          <a:p>
            <a:pPr>
              <a:lnSpc>
                <a:spcPct val="134000"/>
              </a:lnSpc>
            </a:pPr>
            <a:endParaRPr lang="en-US" sz="1800" b="0" dirty="0"/>
          </a:p>
          <a:p>
            <a:pPr>
              <a:lnSpc>
                <a:spcPct val="134000"/>
              </a:lnSpc>
            </a:pPr>
            <a:endParaRPr lang="en-US" sz="1800" b="0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03749" y="3715998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Coordination</a:t>
            </a:r>
            <a:endParaRPr lang="en-US" kern="0" dirty="0"/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514350" y="4037623"/>
            <a:ext cx="8309999" cy="1316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34000"/>
              </a:lnSpc>
            </a:pPr>
            <a:r>
              <a:rPr lang="en-US" sz="1800" b="0" dirty="0" smtClean="0"/>
              <a:t>Coordinating with </a:t>
            </a:r>
            <a:r>
              <a:rPr lang="en-US" sz="1800" b="0" dirty="0"/>
              <a:t>other NERC </a:t>
            </a:r>
            <a:r>
              <a:rPr lang="en-US" sz="1800" b="0" dirty="0" smtClean="0"/>
              <a:t>initiatives</a:t>
            </a:r>
            <a:endParaRPr lang="en-US" sz="1800" b="0" dirty="0"/>
          </a:p>
          <a:p>
            <a:pPr lvl="1">
              <a:lnSpc>
                <a:spcPct val="134000"/>
              </a:lnSpc>
            </a:pPr>
            <a:r>
              <a:rPr lang="en-US" sz="1800" dirty="0" smtClean="0"/>
              <a:t>IAC alignment to Reliability </a:t>
            </a:r>
            <a:r>
              <a:rPr lang="en-US" sz="1800" dirty="0"/>
              <a:t>Assurance Initiative (RAI)</a:t>
            </a:r>
          </a:p>
          <a:p>
            <a:pPr lvl="1">
              <a:lnSpc>
                <a:spcPct val="134000"/>
              </a:lnSpc>
            </a:pPr>
            <a:r>
              <a:rPr lang="en-US" sz="1800" dirty="0"/>
              <a:t>May address issues arising from transition study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sz="3200" dirty="0" smtClean="0"/>
              <a:t>CIP v5 Revisions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086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sz="3200" dirty="0" smtClean="0"/>
              <a:t>CIP v5 Revision </a:t>
            </a:r>
            <a:r>
              <a:rPr lang="en-US" sz="3200" dirty="0" err="1" smtClean="0"/>
              <a:t>Subteams</a:t>
            </a:r>
            <a:endParaRPr lang="en-US" sz="3200" dirty="0"/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257175" y="1066800"/>
            <a:ext cx="4038600" cy="403860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9396E"/>
              </a:buClr>
              <a:buSzPct val="100000"/>
              <a:buChar char="•"/>
              <a:defRPr sz="2400" baseline="0">
                <a:solidFill>
                  <a:schemeClr val="accent6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D85A9"/>
              </a:buClr>
              <a:buFont typeface="Wingdings" charset="2"/>
              <a:buChar char="§"/>
              <a:defRPr sz="2000">
                <a:solidFill>
                  <a:schemeClr val="accent6"/>
                </a:solidFill>
                <a:latin typeface="Calibri" pitchFamily="34" charset="0"/>
                <a:ea typeface="+mn-ea"/>
              </a:defRPr>
            </a:lvl2pPr>
            <a:lvl3pPr marL="685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9396E"/>
              </a:buClr>
              <a:buFont typeface="Courier New"/>
              <a:buChar char="o"/>
              <a:defRPr sz="1800">
                <a:solidFill>
                  <a:schemeClr val="accent6"/>
                </a:solidFill>
                <a:latin typeface="Calibri" pitchFamily="34" charset="0"/>
                <a:ea typeface="+mn-ea"/>
              </a:defRPr>
            </a:lvl3pPr>
            <a:lvl4pPr marL="914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9396E"/>
              </a:buClr>
              <a:buChar char="–"/>
              <a:defRPr sz="1600">
                <a:solidFill>
                  <a:schemeClr val="accent6"/>
                </a:solidFill>
                <a:latin typeface="Calibri" pitchFamily="34" charset="0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9396E"/>
              </a:buClr>
              <a:buFont typeface="Wingdings" charset="2"/>
              <a:buChar char="§"/>
              <a:defRPr sz="1600">
                <a:solidFill>
                  <a:schemeClr val="accent4"/>
                </a:solidFill>
                <a:latin typeface="Calibri" pitchFamily="34" charset="0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b="1" i="0" u="sng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Identify, Assess, Correct</a:t>
            </a:r>
            <a:endParaRPr lang="en-US" sz="1800" b="1" i="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i="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Leads: Greg Goodrich, Scott Saunders 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i="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Support: Maggy Powell, Ryan Stewart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i="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Tuesday 1-3 pm (Eastern)</a:t>
            </a:r>
          </a:p>
          <a:p>
            <a:pPr marL="0" indent="0">
              <a:spcBef>
                <a:spcPts val="0"/>
              </a:spcBef>
              <a:buFontTx/>
              <a:buNone/>
            </a:pPr>
            <a:endParaRPr lang="en-US" sz="1800" i="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b="1" i="0" u="sng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Impact Assets</a:t>
            </a:r>
            <a:endParaRPr lang="en-US" sz="1800" b="1" i="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i="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Leads: Jay </a:t>
            </a:r>
            <a:r>
              <a:rPr lang="en-US" sz="1800" i="0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Cribb</a:t>
            </a:r>
            <a:r>
              <a:rPr lang="en-US" sz="1800" i="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Forrest </a:t>
            </a:r>
            <a:r>
              <a:rPr lang="en-US" sz="1800" i="0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Krigbaum</a:t>
            </a:r>
            <a:r>
              <a:rPr lang="en-US" sz="1800" i="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i="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Support: Maggy Powell, Marisa Hecht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i="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Thursday 1-3 pm (Eastern)</a:t>
            </a:r>
          </a:p>
          <a:p>
            <a:pPr>
              <a:spcBef>
                <a:spcPts val="0"/>
              </a:spcBef>
            </a:pPr>
            <a:endParaRPr lang="en-US" sz="1800" i="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4752975" y="1061946"/>
            <a:ext cx="4191000" cy="404345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9396E"/>
              </a:buClr>
              <a:buSzPct val="100000"/>
              <a:buChar char="•"/>
              <a:defRPr sz="2400" baseline="0">
                <a:solidFill>
                  <a:schemeClr val="accent6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D85A9"/>
              </a:buClr>
              <a:buFont typeface="Wingdings" charset="2"/>
              <a:buChar char="§"/>
              <a:defRPr sz="2000">
                <a:solidFill>
                  <a:schemeClr val="accent6"/>
                </a:solidFill>
                <a:latin typeface="Calibri" pitchFamily="34" charset="0"/>
                <a:ea typeface="+mn-ea"/>
              </a:defRPr>
            </a:lvl2pPr>
            <a:lvl3pPr marL="685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9396E"/>
              </a:buClr>
              <a:buFont typeface="Courier New"/>
              <a:buChar char="o"/>
              <a:defRPr sz="1800">
                <a:solidFill>
                  <a:schemeClr val="accent6"/>
                </a:solidFill>
                <a:latin typeface="Calibri" pitchFamily="34" charset="0"/>
                <a:ea typeface="+mn-ea"/>
              </a:defRPr>
            </a:lvl3pPr>
            <a:lvl4pPr marL="914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9396E"/>
              </a:buClr>
              <a:buChar char="–"/>
              <a:defRPr sz="1600">
                <a:solidFill>
                  <a:schemeClr val="accent6"/>
                </a:solidFill>
                <a:latin typeface="Calibri" pitchFamily="34" charset="0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9396E"/>
              </a:buClr>
              <a:buFont typeface="Wingdings" charset="2"/>
              <a:buChar char="§"/>
              <a:defRPr sz="1600">
                <a:solidFill>
                  <a:schemeClr val="accent4"/>
                </a:solidFill>
                <a:latin typeface="Calibri" pitchFamily="34" charset="0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b="1" i="0" u="sng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 Networks</a:t>
            </a:r>
            <a:endParaRPr lang="en-US" sz="1800" b="1" i="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i="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Leads: David </a:t>
            </a:r>
            <a:r>
              <a:rPr lang="en-US" sz="1800" i="0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Revill</a:t>
            </a:r>
            <a:r>
              <a:rPr lang="en-US" sz="1800" i="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David Dockery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i="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Support: Phil Huff, Marisa Hecht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i="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Tuesday 3-5 pm (Eastern)</a:t>
            </a:r>
          </a:p>
          <a:p>
            <a:pPr marL="0" indent="0">
              <a:spcBef>
                <a:spcPts val="0"/>
              </a:spcBef>
              <a:buFontTx/>
              <a:buNone/>
            </a:pPr>
            <a:endParaRPr lang="en-US" sz="1800" i="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FontTx/>
              <a:buNone/>
            </a:pPr>
            <a:endParaRPr lang="en-US" sz="1800" i="0" u="sng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b="1" i="0" u="sng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Transient Devices</a:t>
            </a:r>
            <a:endParaRPr lang="en-US" sz="1800" b="1" i="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i="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Leads: Steve Brain, Christine Hasha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i="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Support: Phil Huff, Ryan Stewart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i="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Thursday 3-5 pm (Eastern)</a:t>
            </a:r>
          </a:p>
          <a:p>
            <a:pPr>
              <a:spcBef>
                <a:spcPts val="0"/>
              </a:spcBef>
            </a:pPr>
            <a:endParaRPr lang="en-US" sz="1800" i="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92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295400" y="2736053"/>
            <a:ext cx="6553200" cy="1385895"/>
            <a:chOff x="1295400" y="2799182"/>
            <a:chExt cx="6553200" cy="1385895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2922743"/>
              <a:ext cx="65532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/>
                <a:t> Physical </a:t>
              </a:r>
              <a:r>
                <a:rPr lang="en-US" sz="3200" b="1" dirty="0"/>
                <a:t>Security: </a:t>
              </a:r>
              <a:r>
                <a:rPr lang="en-US" sz="3200" b="1" dirty="0" smtClean="0"/>
                <a:t>CIP-014-1</a:t>
              </a:r>
            </a:p>
            <a:p>
              <a:pPr algn="ctr"/>
              <a:endParaRPr lang="en-US" dirty="0" smtClean="0"/>
            </a:p>
            <a:p>
              <a:pPr algn="ctr"/>
              <a:r>
                <a:rPr lang="en-US" dirty="0" smtClean="0"/>
                <a:t>NERC Project 2014-04</a:t>
              </a: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38275" y="4185077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1017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sz="3200" dirty="0" smtClean="0"/>
              <a:t>2014 Key Dates</a:t>
            </a:r>
            <a:endParaRPr lang="en-US" sz="32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257914"/>
              </p:ext>
            </p:extLst>
          </p:nvPr>
        </p:nvGraphicFramePr>
        <p:xfrm>
          <a:off x="752475" y="936721"/>
          <a:ext cx="7658099" cy="41625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41215"/>
                <a:gridCol w="5616884"/>
              </a:tblGrid>
              <a:tr h="1676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dirty="0" smtClean="0">
                          <a:effectLst/>
                          <a:latin typeface="+mj-lt"/>
                        </a:rPr>
                        <a:t>Date</a:t>
                      </a:r>
                      <a:endParaRPr lang="en-US" sz="2000" u="none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dirty="0" smtClean="0">
                          <a:effectLst/>
                          <a:latin typeface="+mj-lt"/>
                        </a:rPr>
                        <a:t>First Occurrence</a:t>
                      </a:r>
                      <a:endParaRPr lang="en-US" sz="2000" u="none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u="none" dirty="0" smtClean="0">
                          <a:effectLst/>
                          <a:latin typeface="+mj-lt"/>
                        </a:rPr>
                        <a:t>Apr 1</a:t>
                      </a:r>
                      <a:endParaRPr lang="en-US" sz="2000" b="0" u="none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u="none" dirty="0" smtClean="0">
                          <a:effectLst/>
                          <a:latin typeface="+mj-lt"/>
                        </a:rPr>
                        <a:t>Physical</a:t>
                      </a:r>
                      <a:r>
                        <a:rPr lang="en-US" sz="2000" b="0" u="none" baseline="0" dirty="0" smtClean="0">
                          <a:effectLst/>
                          <a:latin typeface="+mj-lt"/>
                        </a:rPr>
                        <a:t> Security Technical Conference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u="non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Calibri"/>
                        </a:rPr>
                        <a:t>Atlanta, GA</a:t>
                      </a:r>
                      <a:endParaRPr lang="en-US" sz="2000" b="0" u="none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u="none" dirty="0" smtClean="0">
                          <a:effectLst/>
                          <a:latin typeface="+mj-lt"/>
                        </a:rPr>
                        <a:t>Apr 2-3</a:t>
                      </a:r>
                      <a:endParaRPr lang="en-US" sz="2000" b="0" u="none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u="none" dirty="0">
                          <a:effectLst/>
                          <a:latin typeface="+mj-lt"/>
                        </a:rPr>
                        <a:t>SDT </a:t>
                      </a:r>
                      <a:r>
                        <a:rPr lang="en-US" sz="2000" b="0" u="none" dirty="0" smtClean="0">
                          <a:effectLst/>
                          <a:latin typeface="+mj-lt"/>
                        </a:rPr>
                        <a:t>Kickoff Meeting </a:t>
                      </a:r>
                      <a:endParaRPr lang="en-US" sz="2000" b="0" u="none" dirty="0">
                        <a:effectLst/>
                        <a:latin typeface="+mj-lt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u="non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Atlanta,</a:t>
                      </a:r>
                      <a:r>
                        <a:rPr lang="en-US" sz="2000" b="0" u="none" baseline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GA</a:t>
                      </a:r>
                      <a:endParaRPr lang="en-US" sz="2000" b="0" u="none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US" sz="2000" b="0" dirty="0">
                          <a:effectLst/>
                          <a:latin typeface="+mj-lt"/>
                          <a:ea typeface="Times New Roman"/>
                        </a:rPr>
                        <a:t>April 2014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US" sz="2000" b="0" dirty="0">
                          <a:effectLst/>
                          <a:latin typeface="+mj-lt"/>
                          <a:ea typeface="Times New Roman"/>
                        </a:rPr>
                        <a:t>15-day Formal Comment Period with a 5-day Initial Ballot</a:t>
                      </a:r>
                    </a:p>
                  </a:txBody>
                  <a:tcPr marL="68580" marR="68580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US" sz="2000" b="0">
                          <a:effectLst/>
                          <a:latin typeface="+mj-lt"/>
                          <a:ea typeface="Times New Roman"/>
                        </a:rPr>
                        <a:t>May 2014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US" sz="2000" b="0" dirty="0">
                          <a:effectLst/>
                          <a:latin typeface="+mj-lt"/>
                          <a:ea typeface="Times New Roman"/>
                        </a:rPr>
                        <a:t>10-day Formal Comment Period with a 5-day Additional Ballot (if necessary)</a:t>
                      </a:r>
                    </a:p>
                  </a:txBody>
                  <a:tcPr marL="68580" marR="68580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US" sz="2000" b="0">
                          <a:effectLst/>
                          <a:latin typeface="+mj-lt"/>
                          <a:ea typeface="Times New Roman"/>
                        </a:rPr>
                        <a:t>May 2014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US" sz="2000" b="0" dirty="0">
                          <a:effectLst/>
                          <a:latin typeface="+mj-lt"/>
                          <a:ea typeface="Times New Roman"/>
                        </a:rPr>
                        <a:t>Final Ballot</a:t>
                      </a:r>
                    </a:p>
                  </a:txBody>
                  <a:tcPr marL="68580" marR="68580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US" sz="2000" b="0">
                          <a:effectLst/>
                          <a:latin typeface="+mj-lt"/>
                          <a:ea typeface="Times New Roman"/>
                        </a:rPr>
                        <a:t>May 2014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US" sz="2000" b="0" dirty="0">
                          <a:effectLst/>
                          <a:latin typeface="+mj-lt"/>
                          <a:ea typeface="Times New Roman"/>
                        </a:rPr>
                        <a:t>BOT Adoption</a:t>
                      </a:r>
                    </a:p>
                  </a:txBody>
                  <a:tcPr marL="68580" marR="68580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US" sz="2000" b="0" dirty="0">
                          <a:effectLst/>
                          <a:latin typeface="+mj-lt"/>
                          <a:ea typeface="Times New Roman"/>
                        </a:rPr>
                        <a:t>No later than June 5, 2014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US" sz="2000" b="0" dirty="0">
                          <a:effectLst/>
                          <a:latin typeface="+mj-lt"/>
                          <a:ea typeface="Times New Roman"/>
                        </a:rPr>
                        <a:t>File with applicable Regulatory Authorities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290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3" y="817760"/>
            <a:ext cx="8573975" cy="2492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b="0" dirty="0">
                <a:latin typeface="+mj-lt"/>
              </a:rPr>
              <a:t>Transmission Operator</a:t>
            </a:r>
          </a:p>
          <a:p>
            <a:endParaRPr lang="en-US" b="0" dirty="0" smtClean="0">
              <a:latin typeface="+mj-lt"/>
            </a:endParaRPr>
          </a:p>
          <a:p>
            <a:r>
              <a:rPr lang="en-US" b="0" dirty="0" smtClean="0">
                <a:latin typeface="+mj-lt"/>
              </a:rPr>
              <a:t>Transmission Owner (TO) that owns any of the following Transmission Facilities (CIP-002-5 Medium Impact Criteria)</a:t>
            </a:r>
          </a:p>
          <a:p>
            <a:pPr lvl="1"/>
            <a:r>
              <a:rPr lang="en-US" b="0" dirty="0" smtClean="0">
                <a:latin typeface="+mj-lt"/>
              </a:rPr>
              <a:t>Transmission </a:t>
            </a:r>
            <a:r>
              <a:rPr lang="en-US" b="0" dirty="0">
                <a:latin typeface="+mj-lt"/>
              </a:rPr>
              <a:t>Facilities operated at 500 kV or higher. </a:t>
            </a:r>
            <a:endParaRPr lang="en-US" b="0" dirty="0" smtClean="0">
              <a:latin typeface="+mj-lt"/>
            </a:endParaRPr>
          </a:p>
          <a:p>
            <a:pPr lvl="1"/>
            <a:r>
              <a:rPr lang="en-US" b="0" dirty="0" smtClean="0">
                <a:latin typeface="+mj-lt"/>
              </a:rPr>
              <a:t>Transmission </a:t>
            </a:r>
            <a:r>
              <a:rPr lang="en-US" b="0" dirty="0">
                <a:latin typeface="+mj-lt"/>
              </a:rPr>
              <a:t>Facilities that are operating between 200 kV and 499 kV </a:t>
            </a:r>
            <a:r>
              <a:rPr lang="en-US" b="0" dirty="0" smtClean="0">
                <a:latin typeface="+mj-lt"/>
              </a:rPr>
              <a:t>and meeting the "aggregate </a:t>
            </a:r>
            <a:r>
              <a:rPr lang="en-US" b="0" dirty="0">
                <a:latin typeface="+mj-lt"/>
              </a:rPr>
              <a:t>weighted value" </a:t>
            </a:r>
            <a:r>
              <a:rPr lang="en-US" b="0" dirty="0" smtClean="0">
                <a:latin typeface="+mj-lt"/>
              </a:rPr>
              <a:t>criteria (see table) 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sz="3200" dirty="0" smtClean="0"/>
              <a:t>Applicability</a:t>
            </a:r>
            <a:endParaRPr lang="en-US" sz="32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8742512"/>
              </p:ext>
            </p:extLst>
          </p:nvPr>
        </p:nvGraphicFramePr>
        <p:xfrm>
          <a:off x="1022635" y="3586956"/>
          <a:ext cx="7029450" cy="1828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16200"/>
                <a:gridCol w="3313250"/>
              </a:tblGrid>
              <a:tr h="0">
                <a:tc>
                  <a:txBody>
                    <a:bodyPr/>
                    <a:lstStyle/>
                    <a:p>
                      <a:pPr marL="571500" marR="0" indent="-3429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Voltage Value of a Line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71500" marR="0" indent="-3429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Weight Value per Line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571500" marR="0" indent="-3429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less than 200 kV </a:t>
                      </a:r>
                      <a:endParaRPr lang="en-US" sz="2000" b="0" dirty="0" smtClean="0">
                        <a:effectLst/>
                      </a:endParaRPr>
                    </a:p>
                    <a:p>
                      <a:pPr marL="571500" marR="0" indent="-3429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</a:rPr>
                        <a:t>(</a:t>
                      </a:r>
                      <a:r>
                        <a:rPr lang="en-US" sz="2000" b="0" dirty="0">
                          <a:effectLst/>
                        </a:rPr>
                        <a:t>not applicable)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71500" marR="0" indent="-3429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(not applicable)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571500" marR="0" indent="-3429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200 kV to 299 kV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71500" marR="0" indent="-3429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700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571500" marR="0" indent="-3429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300 kV to 499 kV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71500" marR="0" indent="-3429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1300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571500" marR="0" indent="-3429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500 kV and above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71500" marR="0" indent="-3429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0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011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3" y="817760"/>
            <a:ext cx="8573975" cy="169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lvl="1"/>
            <a:r>
              <a:rPr lang="en-US" dirty="0"/>
              <a:t>Transmission Facilities </a:t>
            </a:r>
            <a:r>
              <a:rPr lang="en-US" dirty="0" smtClean="0"/>
              <a:t>critical </a:t>
            </a:r>
            <a:r>
              <a:rPr lang="en-US" dirty="0"/>
              <a:t>to the derivation of Interconnection Reliability Operating Limits (IROLs) and their associated </a:t>
            </a:r>
            <a:r>
              <a:rPr lang="en-US" dirty="0" smtClean="0"/>
              <a:t>contingencies</a:t>
            </a:r>
          </a:p>
          <a:p>
            <a:pPr lvl="1"/>
            <a:r>
              <a:rPr lang="en-US" dirty="0"/>
              <a:t>Transmission Facilities identified as essential to meeting Nuclear Plant Interface </a:t>
            </a:r>
            <a:r>
              <a:rPr lang="en-US" dirty="0" smtClean="0"/>
              <a:t>Requirements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sz="3200" dirty="0" smtClean="0"/>
              <a:t>Applicability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7504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www.w3.org/XML/1998/namespace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943</TotalTime>
  <Words>1044</Words>
  <Application>Microsoft Office PowerPoint</Application>
  <PresentationFormat>On-screen Show (4:3)</PresentationFormat>
  <Paragraphs>218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Office Theme</vt:lpstr>
      <vt:lpstr>Custom Design</vt:lpstr>
      <vt:lpstr>PowerPoint Presentation</vt:lpstr>
      <vt:lpstr>PowerPoint Presentation</vt:lpstr>
      <vt:lpstr>2014 Key Dates</vt:lpstr>
      <vt:lpstr>CIP v5 Revisions</vt:lpstr>
      <vt:lpstr>CIP v5 Revision Subteams</vt:lpstr>
      <vt:lpstr>PowerPoint Presentation</vt:lpstr>
      <vt:lpstr>2014 Key Dates</vt:lpstr>
      <vt:lpstr>Applicability</vt:lpstr>
      <vt:lpstr>Applicability</vt:lpstr>
      <vt:lpstr>Overview of Order</vt:lpstr>
      <vt:lpstr>Step 1: Risk Assessment</vt:lpstr>
      <vt:lpstr>Step 2: Evaluate Threats &amp; Vulnerabilities</vt:lpstr>
      <vt:lpstr>Step 3: Security Plan </vt:lpstr>
      <vt:lpstr>PowerPoint Presentation</vt:lpstr>
      <vt:lpstr>Key Dates – Effective Dates </vt:lpstr>
      <vt:lpstr>Key Dates –Recurring Activities</vt:lpstr>
      <vt:lpstr>Key Dates – Recurring Activities</vt:lpstr>
      <vt:lpstr>Key Dates – Recurring Activities</vt:lpstr>
      <vt:lpstr>PowerPoint Presentation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Hasha, Christine</cp:lastModifiedBy>
  <cp:revision>118</cp:revision>
  <cp:lastPrinted>2014-03-25T15:39:48Z</cp:lastPrinted>
  <dcterms:created xsi:type="dcterms:W3CDTF">2010-04-12T23:12:02Z</dcterms:created>
  <dcterms:modified xsi:type="dcterms:W3CDTF">2014-04-01T14:09:38Z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