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7"/>
  </p:notesMasterIdLst>
  <p:handoutMasterIdLst>
    <p:handoutMasterId r:id="rId8"/>
  </p:handoutMasterIdLst>
  <p:sldIdLst>
    <p:sldId id="264" r:id="rId2"/>
    <p:sldId id="312" r:id="rId3"/>
    <p:sldId id="311" r:id="rId4"/>
    <p:sldId id="309" r:id="rId5"/>
    <p:sldId id="281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gency FB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gency FB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EFD491"/>
    <a:srgbClr val="FABE00"/>
    <a:srgbClr val="009900"/>
    <a:srgbClr val="000066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74083" autoAdjust="0"/>
  </p:normalViewPr>
  <p:slideViewPr>
    <p:cSldViewPr>
      <p:cViewPr>
        <p:scale>
          <a:sx n="69" d="100"/>
          <a:sy n="69" d="100"/>
        </p:scale>
        <p:origin x="-49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DFD91F2D-CB3E-413E-BBD7-68ADE5B555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875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1E339D6-DD98-498F-9591-42E991CED9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200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gency FB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A538B2-DC8E-4E7B-93EB-F3F59AFFE4FB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kern="1200" dirty="0" smtClean="0">
              <a:solidFill>
                <a:schemeClr val="bg1"/>
              </a:solidFill>
              <a:latin typeface="Agency FB" pitchFamily="34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kern="1200" dirty="0" smtClean="0">
              <a:solidFill>
                <a:schemeClr val="bg1"/>
              </a:solidFill>
              <a:latin typeface="Agency FB" pitchFamily="34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E339D6-DD98-498F-9591-42E991CED9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gency FB" pitchFamily="34" charset="0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CDCEE-C103-4268-9EB6-3981ED61C4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75B4E-58CB-4FF9-B79F-C829BCCF92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2FC8D-0BAF-43D9-B72F-C7FB0BDF82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58BA8-A283-4170-8BCD-11A7F41941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3DE16-E376-4B43-8EDE-DB475F36A3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57FF3-E7C6-4E7A-8F5C-51AC57A33F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23598-7F5E-4D30-814E-058A66521C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0C576-EA73-4CE6-8892-C0DCFA9C79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10A1DE-3542-4BB6-98B7-8D4270DD17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9237B-5E33-4396-94AD-348689B096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861AF-E049-473D-A63E-9314FDED96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1139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A18DB61-E5D3-4D7A-8C1C-0B248CACF8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gency FB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Agency FB" pitchFamily="34" charset="0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80F04-51E7-4A82-B7B3-66055ADBB3C0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3742" name="Rectangle 14"/>
          <p:cNvSpPr>
            <a:spLocks noGrp="1" noRot="1" noChangeArrowheads="1"/>
          </p:cNvSpPr>
          <p:nvPr>
            <p:ph type="title"/>
          </p:nvPr>
        </p:nvSpPr>
        <p:spPr>
          <a:xfrm>
            <a:off x="381000" y="2667000"/>
            <a:ext cx="8305800" cy="4191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Update to RMS </a:t>
            </a:r>
            <a:br>
              <a:rPr lang="en-US" sz="4800" b="1" dirty="0" smtClean="0">
                <a:solidFill>
                  <a:schemeClr val="bg1"/>
                </a:solidFill>
                <a:effectLst/>
              </a:rPr>
            </a:br>
            <a:r>
              <a:rPr lang="en-US" sz="4800" b="1" dirty="0" smtClean="0">
                <a:solidFill>
                  <a:schemeClr val="bg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effectLst/>
              </a:rPr>
            </a:br>
            <a:r>
              <a:rPr lang="en-US" sz="4800" b="1" dirty="0" smtClean="0">
                <a:solidFill>
                  <a:schemeClr val="bg1"/>
                </a:solidFill>
                <a:effectLst/>
              </a:rPr>
              <a:t>April 1, 2014</a:t>
            </a:r>
            <a:endParaRPr lang="en-US" sz="4800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2052" name="AutoShape 26"/>
          <p:cNvSpPr>
            <a:spLocks noChangeAspect="1" noChangeArrowheads="1"/>
          </p:cNvSpPr>
          <p:nvPr/>
        </p:nvSpPr>
        <p:spPr bwMode="auto">
          <a:xfrm>
            <a:off x="2819400" y="685800"/>
            <a:ext cx="35814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2053" name="Oval 27"/>
          <p:cNvSpPr>
            <a:spLocks noChangeArrowheads="1"/>
          </p:cNvSpPr>
          <p:nvPr/>
        </p:nvSpPr>
        <p:spPr bwMode="auto">
          <a:xfrm>
            <a:off x="3048000" y="457200"/>
            <a:ext cx="3149600" cy="2895600"/>
          </a:xfrm>
          <a:prstGeom prst="ellipse">
            <a:avLst/>
          </a:prstGeom>
          <a:solidFill>
            <a:srgbClr val="000080"/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56" name="AutoShape 28"/>
          <p:cNvSpPr>
            <a:spLocks noChangeArrowheads="1"/>
          </p:cNvSpPr>
          <p:nvPr/>
        </p:nvSpPr>
        <p:spPr bwMode="auto">
          <a:xfrm>
            <a:off x="3424238" y="785813"/>
            <a:ext cx="2371725" cy="1943100"/>
          </a:xfrm>
          <a:prstGeom prst="star5">
            <a:avLst/>
          </a:prstGeom>
          <a:solidFill>
            <a:srgbClr val="FFFFFF"/>
          </a:solidFill>
          <a:ln w="57150" cmpd="thickThin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055" name="WordArt 30"/>
          <p:cNvSpPr>
            <a:spLocks noChangeArrowheads="1" noChangeShapeType="1" noTextEdit="1"/>
          </p:cNvSpPr>
          <p:nvPr/>
        </p:nvSpPr>
        <p:spPr bwMode="auto">
          <a:xfrm>
            <a:off x="2209800" y="685800"/>
            <a:ext cx="4724400" cy="2667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810"/>
              </a:avLst>
            </a:prstTxWarp>
          </a:bodyPr>
          <a:lstStyle/>
          <a:p>
            <a:pPr algn="ctr"/>
            <a:r>
              <a:rPr lang="en-US" sz="36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Niagara Solid"/>
              </a:rPr>
              <a:t>TX SET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3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1557634D-C320-4AE7-B3F9-A08A7F11D7D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2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10588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March Meeting Update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540750" cy="5334000"/>
          </a:xfrm>
        </p:spPr>
        <p:txBody>
          <a:bodyPr/>
          <a:lstStyle/>
          <a:p>
            <a:pPr marL="342900" lvl="2" indent="-342900">
              <a:buClr>
                <a:schemeClr val="bg1"/>
              </a:buClr>
              <a:buNone/>
              <a:defRPr/>
            </a:pPr>
            <a:endParaRPr lang="en-US" sz="3200" b="1" dirty="0" smtClean="0">
              <a:solidFill>
                <a:schemeClr val="bg1"/>
              </a:solidFill>
              <a:effectLst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  <a:effectLst/>
              </a:rPr>
              <a:t>Change Control Call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4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CC2013-800 Muni-Coop Guidelines Are Different than IOU Guidelines for Meter Removal—Recommendation to RMS for Approval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2400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342900" lvl="2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8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TDTWG Test Script Discussion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TDTWG Leadership and ERCOT TDTWG SME Presented NAESB v2.X Upgrade Draft Test Scenarios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Possible Request for Future Assistance to Develop Connectivity Test Scripts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342900" lvl="2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ERCOT Flight 0214 Testing Update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3200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3200" b="1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1557634D-C320-4AE7-B3F9-A08A7F11D7D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510588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March Meeting Update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371600"/>
            <a:ext cx="8540750" cy="5334000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3200" b="1" dirty="0" smtClean="0">
              <a:solidFill>
                <a:schemeClr val="bg1"/>
              </a:solidFill>
              <a:effectLst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  <a:effectLst/>
              </a:rPr>
              <a:t>Issue 134 CSA Bypass Code in a Move-Out Request is From Current CSA CR of Record</a:t>
            </a: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3200" b="1" dirty="0" smtClean="0">
              <a:solidFill>
                <a:schemeClr val="bg1"/>
              </a:solidFill>
              <a:effectLst/>
            </a:endParaRP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2400" b="1" kern="1200" dirty="0" smtClean="0">
                <a:solidFill>
                  <a:schemeClr val="bg1"/>
                </a:solidFill>
                <a:effectLst/>
                <a:latin typeface="Agency FB" pitchFamily="34" charset="0"/>
                <a:ea typeface="+mn-ea"/>
                <a:cs typeface="+mn-cs"/>
              </a:rPr>
              <a:t>Retail Market Guide Language Change to Re-enforce the Appropriate Use of the CSA Bypass Code in a Move-Out Update</a:t>
            </a:r>
          </a:p>
          <a:p>
            <a:pPr marL="800100" lvl="3" indent="-342900">
              <a:spcBef>
                <a:spcPct val="0"/>
              </a:spcBef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3200" b="1" kern="1200" dirty="0" smtClean="0">
              <a:solidFill>
                <a:schemeClr val="bg1"/>
              </a:solidFill>
              <a:effectLst/>
              <a:latin typeface="Agency FB" pitchFamily="34" charset="0"/>
              <a:ea typeface="+mn-ea"/>
              <a:cs typeface="+mn-cs"/>
            </a:endParaRP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endParaRPr lang="en-US" sz="800" b="1" dirty="0" smtClean="0">
              <a:solidFill>
                <a:schemeClr val="bg1"/>
              </a:solidFill>
              <a:ea typeface="+mn-ea"/>
              <a:cs typeface="+mn-cs"/>
            </a:endParaRPr>
          </a:p>
          <a:p>
            <a:pPr marL="342900" lvl="2" indent="-342900">
              <a:buFont typeface="Arial" pitchFamily="34" charset="0"/>
              <a:buChar char="•"/>
              <a:defRPr/>
            </a:pPr>
            <a:endParaRPr lang="en-US" sz="2800" b="1" dirty="0" smtClean="0">
              <a:ea typeface="+mn-ea"/>
              <a:cs typeface="+mn-cs"/>
            </a:endParaRPr>
          </a:p>
          <a:p>
            <a:pPr lvl="2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8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rial" pitchFamily="34" charset="0"/>
              <a:buChar char="•"/>
              <a:defRPr/>
            </a:pPr>
            <a:endParaRPr lang="en-US" b="1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3200" b="1" dirty="0" smtClean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2800" dirty="0" smtClean="0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0A1DE-3542-4BB6-98B7-8D4270DD176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381000" y="228600"/>
            <a:ext cx="85105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March Meeting Update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981200"/>
            <a:ext cx="77724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Texas Market Testing Process Review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Continued to Discuss Testing Requirements</a:t>
            </a:r>
          </a:p>
          <a:p>
            <a:pPr marL="342900" lvl="2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Next meeting Austin 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April 16</a:t>
            </a:r>
            <a:r>
              <a:rPr lang="en-US" sz="32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200" b="1" dirty="0" smtClean="0">
                <a:solidFill>
                  <a:schemeClr val="bg1"/>
                </a:solidFill>
              </a:rPr>
              <a:t> RM 168 MET Center</a:t>
            </a:r>
          </a:p>
          <a:p>
            <a:pPr marL="800100" lvl="3" indent="-342900">
              <a:buClr>
                <a:schemeClr val="bg1"/>
              </a:buClr>
              <a:buFont typeface="Arial" pitchFamily="34" charset="0"/>
              <a:buChar char="•"/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April 17</a:t>
            </a:r>
            <a:r>
              <a:rPr lang="en-US" sz="3200" b="1" baseline="30000" dirty="0" smtClean="0">
                <a:solidFill>
                  <a:schemeClr val="bg1"/>
                </a:solidFill>
              </a:rPr>
              <a:t>th</a:t>
            </a:r>
            <a:r>
              <a:rPr lang="en-US" sz="3200" b="1" dirty="0" smtClean="0">
                <a:solidFill>
                  <a:schemeClr val="bg1"/>
                </a:solidFill>
              </a:rPr>
              <a:t> RM 168 MET Center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E7D2BBA7-A35F-4FFB-8818-F065C2A8718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pPr algn="r" eaLnBrk="1" hangingPunct="1">
                <a:defRPr/>
              </a:pPr>
              <a:t>5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>
                <a:solidFill>
                  <a:schemeClr val="bg1"/>
                </a:solidFill>
                <a:effectLst/>
              </a:rPr>
              <a:t>Any questions?</a:t>
            </a:r>
          </a:p>
        </p:txBody>
      </p:sp>
      <p:pic>
        <p:nvPicPr>
          <p:cNvPr id="1026" name="Picture 2" descr="C:\Documents and Settings\UA2525\Local Settings\Temporary Internet Files\Content.IE5\5UU5HFLT\MM90028274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9906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ouds">
  <a:themeElements>
    <a:clrScheme name="Clouds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Clouds">
      <a:majorFont>
        <a:latin typeface="Agency FB"/>
        <a:ea typeface=""/>
        <a:cs typeface=""/>
      </a:majorFont>
      <a:minorFont>
        <a:latin typeface="Agency FB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ency FB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ency FB" pitchFamily="34" charset="0"/>
          </a:defRPr>
        </a:defPPr>
      </a:lstStyle>
    </a:lnDef>
  </a:objectDefaults>
  <a:extraClrSchemeLst>
    <a:extraClrScheme>
      <a:clrScheme name="Clouds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ouds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ouds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4411</TotalTime>
  <Words>132</Words>
  <Application>Microsoft Office PowerPoint</Application>
  <PresentationFormat>On-screen Show (4:3)</PresentationFormat>
  <Paragraphs>61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Clouds</vt:lpstr>
      <vt:lpstr>Update to RMS   April 1, 2014</vt:lpstr>
      <vt:lpstr>March Meeting Update</vt:lpstr>
      <vt:lpstr>March Meeting Update</vt:lpstr>
      <vt:lpstr>PowerPoint Presentation</vt:lpstr>
      <vt:lpstr>Any questions?</vt:lpstr>
    </vt:vector>
  </TitlesOfParts>
  <Company>Reliant Resources,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kpatrick</dc:creator>
  <cp:lastModifiedBy>Clifton, Suzy</cp:lastModifiedBy>
  <cp:revision>274</cp:revision>
  <dcterms:created xsi:type="dcterms:W3CDTF">2004-12-01T20:37:34Z</dcterms:created>
  <dcterms:modified xsi:type="dcterms:W3CDTF">2014-03-28T19:08:48Z</dcterms:modified>
</cp:coreProperties>
</file>