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Book6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 marL="0" marR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 b="1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r>
              <a:rPr lang="en-US" sz="1800" b="1" i="0" baseline="0">
                <a:effectLst/>
              </a:rPr>
              <a:t>2078 Total (1776 - No CSA, 302 CSA/REP Mismatch)</a:t>
            </a:r>
            <a:endParaRPr lang="en-US">
              <a:effectLst/>
            </a:endParaRPr>
          </a:p>
        </c:rich>
      </c:tx>
      <c:layout/>
      <c:overlay val="0"/>
    </c:title>
    <c:autoTitleDeleted val="0"/>
    <c:plotArea>
      <c:layout>
        <c:manualLayout>
          <c:layoutTarget val="inner"/>
          <c:xMode val="edge"/>
          <c:yMode val="edge"/>
          <c:x val="6.9258167882388935E-2"/>
          <c:y val="9.7741136016534516E-2"/>
          <c:w val="0.91273926648739456"/>
          <c:h val="0.84406686969006928"/>
        </c:manualLayout>
      </c:layout>
      <c:barChart>
        <c:barDir val="col"/>
        <c:grouping val="stacked"/>
        <c:varyColors val="0"/>
        <c:ser>
          <c:idx val="0"/>
          <c:order val="0"/>
          <c:tx>
            <c:v>No CSA/REP Mismatch %</c:v>
          </c:tx>
          <c:spPr>
            <a:solidFill>
              <a:srgbClr val="C00000"/>
            </a:solidFill>
          </c:spPr>
          <c:invertIfNegative val="0"/>
          <c:cat>
            <c:strRef>
              <c:f>Sheet2!$A$2:$A$11</c:f>
              <c:strCache>
                <c:ptCount val="10"/>
                <c:pt idx="0">
                  <c:v>REP 10</c:v>
                </c:pt>
                <c:pt idx="1">
                  <c:v>REP 9</c:v>
                </c:pt>
                <c:pt idx="2">
                  <c:v>REP 8</c:v>
                </c:pt>
                <c:pt idx="3">
                  <c:v>REP 7</c:v>
                </c:pt>
                <c:pt idx="4">
                  <c:v>REP 6</c:v>
                </c:pt>
                <c:pt idx="5">
                  <c:v>REP 5</c:v>
                </c:pt>
                <c:pt idx="6">
                  <c:v>REP 4</c:v>
                </c:pt>
                <c:pt idx="7">
                  <c:v>REP 3</c:v>
                </c:pt>
                <c:pt idx="8">
                  <c:v>REP 2</c:v>
                </c:pt>
                <c:pt idx="9">
                  <c:v>REP 1</c:v>
                </c:pt>
              </c:strCache>
            </c:strRef>
          </c:cat>
          <c:val>
            <c:numRef>
              <c:f>Sheet2!$Q$2:$Q$11</c:f>
              <c:numCache>
                <c:formatCode>0.00%</c:formatCode>
                <c:ptCount val="10"/>
                <c:pt idx="0">
                  <c:v>0.83333333333333348</c:v>
                </c:pt>
                <c:pt idx="1">
                  <c:v>0.15028901734104047</c:v>
                </c:pt>
                <c:pt idx="2">
                  <c:v>5.9322033898305086E-2</c:v>
                </c:pt>
                <c:pt idx="3">
                  <c:v>0.44615384615384612</c:v>
                </c:pt>
                <c:pt idx="4">
                  <c:v>2.9758562605277938E-2</c:v>
                </c:pt>
                <c:pt idx="5">
                  <c:v>0.18012422360248451</c:v>
                </c:pt>
                <c:pt idx="6">
                  <c:v>0.20105820105820105</c:v>
                </c:pt>
                <c:pt idx="7">
                  <c:v>2.618855761482675E-2</c:v>
                </c:pt>
                <c:pt idx="8">
                  <c:v>3.9147670961347872E-2</c:v>
                </c:pt>
                <c:pt idx="9">
                  <c:v>7.0921610169491528E-2</c:v>
                </c:pt>
              </c:numCache>
            </c:numRef>
          </c:val>
        </c:ser>
        <c:ser>
          <c:idx val="1"/>
          <c:order val="1"/>
          <c:tx>
            <c:v>Bypass CSA % from MVO Total</c:v>
          </c:tx>
          <c:spPr>
            <a:solidFill>
              <a:schemeClr val="tx2">
                <a:lumMod val="60000"/>
                <a:lumOff val="40000"/>
              </a:schemeClr>
            </a:solidFill>
          </c:spPr>
          <c:invertIfNegative val="0"/>
          <c:cat>
            <c:strRef>
              <c:f>Sheet2!$A$2:$A$11</c:f>
              <c:strCache>
                <c:ptCount val="10"/>
                <c:pt idx="0">
                  <c:v>REP 10</c:v>
                </c:pt>
                <c:pt idx="1">
                  <c:v>REP 9</c:v>
                </c:pt>
                <c:pt idx="2">
                  <c:v>REP 8</c:v>
                </c:pt>
                <c:pt idx="3">
                  <c:v>REP 7</c:v>
                </c:pt>
                <c:pt idx="4">
                  <c:v>REP 6</c:v>
                </c:pt>
                <c:pt idx="5">
                  <c:v>REP 5</c:v>
                </c:pt>
                <c:pt idx="6">
                  <c:v>REP 4</c:v>
                </c:pt>
                <c:pt idx="7">
                  <c:v>REP 3</c:v>
                </c:pt>
                <c:pt idx="8">
                  <c:v>REP 2</c:v>
                </c:pt>
                <c:pt idx="9">
                  <c:v>REP 1</c:v>
                </c:pt>
              </c:strCache>
            </c:strRef>
          </c:cat>
          <c:val>
            <c:numRef>
              <c:f>Sheet2!$R$2:$R$11</c:f>
              <c:numCache>
                <c:formatCode>0.00%</c:formatCode>
                <c:ptCount val="10"/>
                <c:pt idx="0">
                  <c:v>0.16666666666666652</c:v>
                </c:pt>
                <c:pt idx="1">
                  <c:v>1.1560693641618491E-2</c:v>
                </c:pt>
                <c:pt idx="2">
                  <c:v>2.1186440677966115E-3</c:v>
                </c:pt>
                <c:pt idx="3">
                  <c:v>1.5384615384615441E-2</c:v>
                </c:pt>
                <c:pt idx="4">
                  <c:v>6.1763054463784377E-3</c:v>
                </c:pt>
                <c:pt idx="5">
                  <c:v>3.1055900621117793E-3</c:v>
                </c:pt>
                <c:pt idx="6">
                  <c:v>0.70370370370370372</c:v>
                </c:pt>
                <c:pt idx="7">
                  <c:v>4.0290088638195165E-4</c:v>
                </c:pt>
                <c:pt idx="8">
                  <c:v>6.4915758176412292E-2</c:v>
                </c:pt>
                <c:pt idx="9">
                  <c:v>3.5381355932203387E-2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55"/>
        <c:overlap val="100"/>
        <c:axId val="72701440"/>
        <c:axId val="72702976"/>
      </c:barChart>
      <c:catAx>
        <c:axId val="72701440"/>
        <c:scaling>
          <c:orientation val="minMax"/>
        </c:scaling>
        <c:delete val="0"/>
        <c:axPos val="b"/>
        <c:majorTickMark val="none"/>
        <c:minorTickMark val="none"/>
        <c:tickLblPos val="nextTo"/>
        <c:crossAx val="72702976"/>
        <c:crosses val="autoZero"/>
        <c:auto val="1"/>
        <c:lblAlgn val="ctr"/>
        <c:lblOffset val="100"/>
        <c:noMultiLvlLbl val="0"/>
      </c:catAx>
      <c:valAx>
        <c:axId val="72702976"/>
        <c:scaling>
          <c:orientation val="minMax"/>
        </c:scaling>
        <c:delete val="0"/>
        <c:axPos val="l"/>
        <c:majorGridlines/>
        <c:numFmt formatCode="0.00%" sourceLinked="1"/>
        <c:majorTickMark val="none"/>
        <c:minorTickMark val="none"/>
        <c:tickLblPos val="nextTo"/>
        <c:crossAx val="72701440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74275679825736085"/>
          <c:y val="9.908145628137946E-2"/>
          <c:w val="0.23951994095976098"/>
          <c:h val="0.10073528443353183"/>
        </c:manualLayout>
      </c:layout>
      <c:overlay val="0"/>
    </c:legend>
    <c:plotVisOnly val="1"/>
    <c:dispBlanksAs val="gap"/>
    <c:showDLblsOverMax val="0"/>
  </c:chart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48654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11862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74726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00388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69203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44802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15280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14014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50115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83023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4122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99B7BD-6C6A-4E82-91CC-8DD03B66122E}" type="datetimeFigureOut">
              <a:rPr lang="en-US" smtClean="0"/>
              <a:t>3/31/2014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BC5B9C-3024-4B6A-9C09-FD6290D30DF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50818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51726732"/>
              </p:ext>
            </p:extLst>
          </p:nvPr>
        </p:nvGraphicFramePr>
        <p:xfrm>
          <a:off x="381000" y="1219200"/>
          <a:ext cx="8401050" cy="53149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381000" y="381000"/>
            <a:ext cx="8382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 smtClean="0"/>
              <a:t>Bypass CSA on Move-Out (March 2014)</a:t>
            </a:r>
            <a:endParaRPr lang="en-US" sz="3600" b="1" dirty="0"/>
          </a:p>
        </p:txBody>
      </p:sp>
    </p:spTree>
    <p:extLst>
      <p:ext uri="{BB962C8B-B14F-4D97-AF65-F5344CB8AC3E}">
        <p14:creationId xmlns:p14="http://schemas.microsoft.com/office/powerpoint/2010/main" val="39797109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20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The Electric Reliability Council of Texas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Connel, Seth</dc:creator>
  <cp:lastModifiedBy>Connel, Seth</cp:lastModifiedBy>
  <cp:revision>2</cp:revision>
  <dcterms:created xsi:type="dcterms:W3CDTF">2014-04-01T03:41:27Z</dcterms:created>
  <dcterms:modified xsi:type="dcterms:W3CDTF">2014-04-01T04:02:22Z</dcterms:modified>
</cp:coreProperties>
</file>

<file path=docProps/thumbnail.jpeg>
</file>