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261" r:id="rId2"/>
    <p:sldId id="257" r:id="rId3"/>
    <p:sldId id="263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23" autoAdjust="0"/>
    <p:restoredTop sz="94660"/>
  </p:normalViewPr>
  <p:slideViewPr>
    <p:cSldViewPr>
      <p:cViewPr>
        <p:scale>
          <a:sx n="100" d="100"/>
          <a:sy n="100" d="100"/>
        </p:scale>
        <p:origin x="-1284" y="-4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63C265-A169-43A8-B98A-91DB8ED4D766}" type="datetimeFigureOut">
              <a:rPr lang="en-US" smtClean="0"/>
              <a:t>3/24/2014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AF9A60-A33D-4680-8B40-13B3341061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02546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E89F302-2319-4E2D-AB58-A72A8F4C89DC}" type="datetime1">
              <a:rPr lang="en-US" smtClean="0"/>
              <a:t>3/24/2014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E1A98A0-E4D0-4CAC-9FEB-420466D999B7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93D62-405F-4BBE-A8A6-E4078A8A6FA1}" type="datetime1">
              <a:rPr lang="en-US" smtClean="0"/>
              <a:t>3/24/2014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98A0-E4D0-4CAC-9FEB-420466D999B7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84F89-822E-493C-BE92-ACB9F8597FDD}" type="datetime1">
              <a:rPr lang="en-US" smtClean="0"/>
              <a:t>3/24/2014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98A0-E4D0-4CAC-9FEB-420466D999B7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16D99-5692-4B65-9506-DC5F45080032}" type="datetime1">
              <a:rPr lang="en-US" smtClean="0"/>
              <a:t>3/24/2014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98A0-E4D0-4CAC-9FEB-420466D999B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14C76-2477-4E9B-9E80-51369A213257}" type="datetime1">
              <a:rPr lang="en-US" smtClean="0"/>
              <a:t>3/24/2014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98A0-E4D0-4CAC-9FEB-420466D999B7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62227-2E24-4F02-B9F2-5A479369B301}" type="datetime1">
              <a:rPr lang="en-US" smtClean="0"/>
              <a:t>3/24/2014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98A0-E4D0-4CAC-9FEB-420466D999B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9EBE6-F00E-47FB-8EDF-FFBDFE0F4574}" type="datetime1">
              <a:rPr lang="en-US" smtClean="0"/>
              <a:t>3/24/2014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98A0-E4D0-4CAC-9FEB-420466D999B7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4E83B-FAF9-46A4-9009-13C5E8A1B341}" type="datetime1">
              <a:rPr lang="en-US" smtClean="0"/>
              <a:t>3/24/2014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98A0-E4D0-4CAC-9FEB-420466D999B7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7D41A-1F5B-45E6-884D-668212A2F697}" type="datetime1">
              <a:rPr lang="en-US" smtClean="0"/>
              <a:t>3/24/2014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98A0-E4D0-4CAC-9FEB-420466D999B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F4E3C-9B89-4A93-95AE-4FF05B997D53}" type="datetime1">
              <a:rPr lang="en-US" smtClean="0"/>
              <a:t>3/24/2014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98A0-E4D0-4CAC-9FEB-420466D999B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427A1-1435-4E3E-B408-B460CF85C800}" type="datetime1">
              <a:rPr lang="en-US" smtClean="0"/>
              <a:t>3/24/2014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98A0-E4D0-4CAC-9FEB-420466D999B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AC4DE4E-10B3-4D47-B034-04E6B3BF99DD}" type="datetime1">
              <a:rPr lang="en-US" smtClean="0"/>
              <a:t>3/24/2014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E1A98A0-E4D0-4CAC-9FEB-420466D999B7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2200" y="2133600"/>
            <a:ext cx="5181600" cy="4525963"/>
          </a:xfrm>
        </p:spPr>
        <p:txBody>
          <a:bodyPr/>
          <a:lstStyle/>
          <a:p>
            <a:pPr marL="0" indent="0" algn="ctr">
              <a:buNone/>
            </a:pPr>
            <a:endParaRPr lang="en-US" altLang="en-US" b="1" dirty="0"/>
          </a:p>
          <a:p>
            <a:pPr marL="0" indent="0" algn="ctr">
              <a:buNone/>
            </a:pPr>
            <a:r>
              <a:rPr lang="en-US" altLang="en-US" b="1" dirty="0" smtClean="0"/>
              <a:t>Advanced Metering Working Group (AMWG)</a:t>
            </a:r>
            <a:br>
              <a:rPr lang="en-US" altLang="en-US" b="1" dirty="0" smtClean="0"/>
            </a:br>
            <a:r>
              <a:rPr lang="en-US" altLang="en-US" b="1" dirty="0" smtClean="0"/>
              <a:t>Update to RMS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A7493-6090-423E-8CFE-42EF047E8910}" type="datetime1">
              <a:rPr lang="en-US" smtClean="0"/>
              <a:t>3/24/2014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98A0-E4D0-4CAC-9FEB-420466D999B7}" type="slidenum">
              <a:rPr lang="en-US" smtClean="0"/>
              <a:t>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705600" y="5743792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altLang="en-US" dirty="0" smtClean="0"/>
              <a:t>Tuesday </a:t>
            </a:r>
            <a:endParaRPr lang="en-US" altLang="en-US" dirty="0"/>
          </a:p>
          <a:p>
            <a:pPr algn="r">
              <a:spcBef>
                <a:spcPct val="0"/>
              </a:spcBef>
            </a:pPr>
            <a:r>
              <a:rPr lang="en-US" altLang="en-US" dirty="0" smtClean="0"/>
              <a:t>April 1, </a:t>
            </a:r>
            <a:r>
              <a:rPr lang="en-US" altLang="en-US" dirty="0"/>
              <a:t>2014</a:t>
            </a:r>
          </a:p>
        </p:txBody>
      </p:sp>
    </p:spTree>
    <p:extLst>
      <p:ext uri="{BB962C8B-B14F-4D97-AF65-F5344CB8AC3E}">
        <p14:creationId xmlns:p14="http://schemas.microsoft.com/office/powerpoint/2010/main" val="11755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609600" indent="-609600">
              <a:buFontTx/>
              <a:buAutoNum type="arabicPeriod"/>
            </a:pPr>
            <a:r>
              <a:rPr lang="en-US" altLang="en-US" sz="1700" b="1" dirty="0" smtClean="0"/>
              <a:t>AMWG  recommends that </a:t>
            </a:r>
            <a:r>
              <a:rPr lang="en-US" altLang="en-US" sz="1700" b="1" dirty="0" smtClean="0"/>
              <a:t>RMS approve the following updates to the  requirements </a:t>
            </a:r>
            <a:r>
              <a:rPr lang="en-US" altLang="en-US" sz="1700" b="1" dirty="0"/>
              <a:t>for AMWG CR 2013 017</a:t>
            </a:r>
            <a:endParaRPr lang="en-US" altLang="en-US" sz="1700" b="1" dirty="0" smtClean="0"/>
          </a:p>
          <a:p>
            <a:pPr lvl="1"/>
            <a:r>
              <a:rPr lang="en-US" sz="1800" b="1" dirty="0"/>
              <a:t>Backfilling Requirement:</a:t>
            </a:r>
            <a:r>
              <a:rPr lang="en-US" sz="1800" dirty="0"/>
              <a:t>  System should enable backfilling requests for interval, </a:t>
            </a:r>
            <a:r>
              <a:rPr lang="en-US" sz="1800" dirty="0">
                <a:solidFill>
                  <a:srgbClr val="FF0000"/>
                </a:solidFill>
              </a:rPr>
              <a:t>hourly</a:t>
            </a:r>
            <a:r>
              <a:rPr lang="en-US" sz="1800" dirty="0"/>
              <a:t> or daily usage for up to 50,000 ESI IDs (market wide) per day and should support data delivery within one week.</a:t>
            </a:r>
          </a:p>
          <a:p>
            <a:pPr lvl="2">
              <a:buFont typeface="+mj-lt"/>
              <a:buAutoNum type="arabicPeriod"/>
            </a:pPr>
            <a:r>
              <a:rPr lang="en-US" altLang="en-US" sz="1500" b="1" dirty="0" smtClean="0"/>
              <a:t>Remove requirement for hourly </a:t>
            </a:r>
          </a:p>
          <a:p>
            <a:pPr lvl="2">
              <a:buFont typeface="+mj-lt"/>
              <a:buAutoNum type="arabicPeriod"/>
            </a:pPr>
            <a:r>
              <a:rPr lang="en-US" altLang="en-US" sz="1500" b="1" dirty="0"/>
              <a:t>Add requirement for monthly </a:t>
            </a:r>
          </a:p>
          <a:p>
            <a:pPr marL="1021080" lvl="1" indent="-609600">
              <a:buFontTx/>
              <a:buAutoNum type="arabicPeriod"/>
            </a:pPr>
            <a:endParaRPr lang="en-US" altLang="en-US" sz="1700" b="1" dirty="0"/>
          </a:p>
          <a:p>
            <a:pPr marL="609600" indent="-609600">
              <a:buFontTx/>
              <a:buAutoNum type="arabicPeriod"/>
            </a:pPr>
            <a:r>
              <a:rPr lang="en-US" altLang="en-US" sz="1900" b="1" dirty="0" smtClean="0"/>
              <a:t>AMWG has asked that the SMT JDOA provide a ‘formal’ update on the status </a:t>
            </a:r>
            <a:r>
              <a:rPr lang="en-US" altLang="en-US" sz="1900" b="1" dirty="0"/>
              <a:t>(approved/rejected</a:t>
            </a:r>
            <a:r>
              <a:rPr lang="en-US" altLang="en-US" sz="1900" b="1" dirty="0" smtClean="0"/>
              <a:t>) of AMWG CR 2013 001 – 017  to RMS in the May RMS meeting </a:t>
            </a:r>
          </a:p>
          <a:p>
            <a:pPr marL="609600" indent="-609600">
              <a:buFontTx/>
              <a:buAutoNum type="arabicPeriod"/>
            </a:pPr>
            <a:r>
              <a:rPr lang="en-US" sz="1900" b="1" dirty="0" smtClean="0"/>
              <a:t>AMWG has finalized the Documents </a:t>
            </a:r>
            <a:r>
              <a:rPr lang="en-US" sz="1900" b="1" dirty="0"/>
              <a:t>for SMT ROR Historical Backfill </a:t>
            </a:r>
            <a:r>
              <a:rPr lang="en-US" sz="1900" b="1" dirty="0" smtClean="0"/>
              <a:t>Instructions </a:t>
            </a:r>
            <a:r>
              <a:rPr lang="en-US" sz="1900" b="1" dirty="0"/>
              <a:t>and SMT ROR Historical Backfill Request Form 3 24 </a:t>
            </a:r>
            <a:r>
              <a:rPr lang="en-US" sz="1900" b="1" dirty="0" smtClean="0"/>
              <a:t>14 and they will both be posted to the AMWG website under Key Documents.</a:t>
            </a:r>
            <a:endParaRPr lang="en-US" sz="1900" b="1" dirty="0"/>
          </a:p>
          <a:p>
            <a:pPr marL="609600" indent="-609600">
              <a:buFontTx/>
              <a:buAutoNum type="arabicPeriod"/>
            </a:pPr>
            <a:endParaRPr lang="en-US" sz="1600" b="1" dirty="0"/>
          </a:p>
          <a:p>
            <a:pPr marL="1021080" lvl="1" indent="-609600">
              <a:buFontTx/>
              <a:buAutoNum type="arabicPeriod"/>
            </a:pPr>
            <a:endParaRPr lang="en-US" sz="18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34B89-7023-4C3E-9B20-3553CB0E4E02}" type="datetime1">
              <a:rPr lang="en-US" smtClean="0"/>
              <a:t>3/24/2014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98A0-E4D0-4CAC-9FEB-420466D999B7}" type="slidenum">
              <a:rPr lang="en-US" smtClean="0"/>
              <a:t>2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 smtClean="0"/>
              <a:t>Primary Activities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945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Tx/>
              <a:buNone/>
              <a:defRPr/>
            </a:pPr>
            <a:endParaRPr lang="en-US" altLang="en-US" sz="2800" b="1" dirty="0" smtClean="0"/>
          </a:p>
          <a:p>
            <a:pPr marL="0" indent="0" algn="ctr">
              <a:buFontTx/>
              <a:buNone/>
              <a:defRPr/>
            </a:pPr>
            <a:endParaRPr lang="en-US" altLang="en-US" sz="2800" b="1" dirty="0"/>
          </a:p>
          <a:p>
            <a:pPr marL="0" indent="0" algn="ctr">
              <a:buFontTx/>
              <a:buNone/>
              <a:defRPr/>
            </a:pPr>
            <a:endParaRPr lang="en-US" altLang="en-US" sz="2800" b="1" dirty="0" smtClean="0"/>
          </a:p>
          <a:p>
            <a:pPr marL="0" indent="0" algn="ctr">
              <a:buFontTx/>
              <a:buNone/>
              <a:defRPr/>
            </a:pPr>
            <a:r>
              <a:rPr lang="en-US" altLang="en-US" sz="2800" b="1" dirty="0" smtClean="0"/>
              <a:t>Thank </a:t>
            </a:r>
            <a:r>
              <a:rPr lang="en-US" altLang="en-US" sz="2800" b="1" dirty="0"/>
              <a:t>You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A3D48-BB4B-46E5-9DF6-7515AA703171}" type="datetime1">
              <a:rPr lang="en-US" smtClean="0"/>
              <a:t>3/24/2014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98A0-E4D0-4CAC-9FEB-420466D999B7}" type="slidenum">
              <a:rPr lang="en-US" smtClean="0"/>
              <a:t>3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580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TC101859868[[fn=Thermal]]</Template>
  <TotalTime>534</TotalTime>
  <Words>150</Words>
  <Application>Microsoft Office PowerPoint</Application>
  <PresentationFormat>On-screen Show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Hardcover</vt:lpstr>
      <vt:lpstr>PowerPoint Presentation</vt:lpstr>
      <vt:lpstr>Primary Activities</vt:lpstr>
      <vt:lpstr>PowerPoint Presentation</vt:lpstr>
    </vt:vector>
  </TitlesOfParts>
  <Company>CenterPoint Energy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00018207</dc:creator>
  <cp:lastModifiedBy>00018207</cp:lastModifiedBy>
  <cp:revision>23</cp:revision>
  <dcterms:created xsi:type="dcterms:W3CDTF">2014-01-21T01:15:00Z</dcterms:created>
  <dcterms:modified xsi:type="dcterms:W3CDTF">2014-03-24T21:08:23Z</dcterms:modified>
</cp:coreProperties>
</file>