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4057" r:id="rId2"/>
  </p:sldMasterIdLst>
  <p:notesMasterIdLst>
    <p:notesMasterId r:id="rId6"/>
  </p:notesMasterIdLst>
  <p:handoutMasterIdLst>
    <p:handoutMasterId r:id="rId7"/>
  </p:handoutMasterIdLst>
  <p:sldIdLst>
    <p:sldId id="258" r:id="rId3"/>
    <p:sldId id="338" r:id="rId4"/>
    <p:sldId id="339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294171"/>
    <a:srgbClr val="5469A2"/>
    <a:srgbClr val="40949A"/>
    <a:srgbClr val="0000CC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1" autoAdjust="0"/>
    <p:restoredTop sz="94750" autoAdjust="0"/>
  </p:normalViewPr>
  <p:slideViewPr>
    <p:cSldViewPr>
      <p:cViewPr>
        <p:scale>
          <a:sx n="108" d="100"/>
          <a:sy n="108" d="100"/>
        </p:scale>
        <p:origin x="-1752" y="-486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FC9642E-0BED-4B66-8C1F-AEF0E2784FB2}" type="datetimeFigureOut">
              <a:rPr lang="en-US"/>
              <a:pPr>
                <a:defRPr/>
              </a:pPr>
              <a:t>3/31/2014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8FAE029-1DAF-4CC4-AB1B-C844B2AE7D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689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7" tIns="46585" rIns="93167" bIns="4658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84C8E96-8577-4B68-8064-BDBA256C08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5163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62E46B9-32B7-40E7-9A82-BF397A6673AD}" type="slidenum">
              <a:rPr lang="en-US" smtClean="0"/>
              <a:pPr eaLnBrk="1" hangingPunct="1"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</p:spTree>
    <p:extLst>
      <p:ext uri="{BB962C8B-B14F-4D97-AF65-F5344CB8AC3E}">
        <p14:creationId xmlns:p14="http://schemas.microsoft.com/office/powerpoint/2010/main" val="418130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4544E-00D5-47D8-BAE9-43AD6AAC7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713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E5927-58FF-4ECE-80AC-7C696E90D6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411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61B57C-9D33-4FE4-835C-08E3BF5E25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5381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0C1B5-FC3F-4D5D-B860-EAE9D01ACC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386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29C6DC-F8BA-48C1-B6F1-BBEA4DD56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49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89380-8429-46E6-AEC7-7E6CF7CCB5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590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6F116-6F08-4398-ACDA-9E7BEA0653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9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1F07D-6047-4353-AA52-3A26555BE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32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F1577-E9C5-40F1-8E33-2AD85FD4D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369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6B8BE-5055-4426-AC88-55879A464B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140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6FCB9-52E2-41AE-801F-E0915C34B9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97638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ED05-6B06-4CAD-9E0A-C3B15A970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283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466D-5617-4D91-8076-406C0F45A0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219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C42124-7C92-480E-A125-67CB10CE2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052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CFEAE9-A0CB-47FA-A0D5-50D8B972F8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252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4E67A-B593-4113-8DC6-EA120DC4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xfrm>
            <a:off x="1143000" y="6477000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8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B95AC3-10FB-43FB-A2DE-3CEE6D282F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326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BE48-FA63-478E-8B3E-EC00F2B7C0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23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2134A-645F-43EE-AFC5-4BFB5FBA1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821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CB5A9-6AED-41D7-9973-C3E52D0DDF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64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EBB23-21DA-48A3-AC94-0BEAC5B162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56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A358B131-1F6E-415A-B53B-329E77A48C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1032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  <p:sp>
        <p:nvSpPr>
          <p:cNvPr id="1034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A9AB3048-F455-4A6C-AB20-509BC68DBB60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1" r:id="rId1"/>
    <p:sldLayoutId id="2147484071" r:id="rId2"/>
    <p:sldLayoutId id="2147484072" r:id="rId3"/>
    <p:sldLayoutId id="2147484092" r:id="rId4"/>
    <p:sldLayoutId id="2147484073" r:id="rId5"/>
    <p:sldLayoutId id="2147484074" r:id="rId6"/>
    <p:sldLayoutId id="2147484075" r:id="rId7"/>
    <p:sldLayoutId id="2147484076" r:id="rId8"/>
    <p:sldLayoutId id="2147484077" r:id="rId9"/>
    <p:sldLayoutId id="2147484078" r:id="rId10"/>
    <p:sldLayoutId id="2147484079" r:id="rId11"/>
  </p:sldLayoutIdLst>
  <p:hf sldNum="0"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April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ERCOT Public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6E8E884-FBD2-4302-8468-B0ABB52F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0" r:id="rId1"/>
    <p:sldLayoutId id="2147484081" r:id="rId2"/>
    <p:sldLayoutId id="2147484082" r:id="rId3"/>
    <p:sldLayoutId id="2147484083" r:id="rId4"/>
    <p:sldLayoutId id="2147484084" r:id="rId5"/>
    <p:sldLayoutId id="2147484085" r:id="rId6"/>
    <p:sldLayoutId id="2147484086" r:id="rId7"/>
    <p:sldLayoutId id="2147484087" r:id="rId8"/>
    <p:sldLayoutId id="2147484088" r:id="rId9"/>
    <p:sldLayoutId id="2147484089" r:id="rId10"/>
    <p:sldLayoutId id="2147484090" r:id="rId11"/>
  </p:sldLayoutIdLst>
  <p:hf sldNum="0" hdr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xasrenewables.com/" TargetMode="Externa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019800" cy="1238250"/>
          </a:xfrm>
        </p:spPr>
        <p:txBody>
          <a:bodyPr/>
          <a:lstStyle/>
          <a:p>
            <a:pPr eaLnBrk="1" hangingPunct="1"/>
            <a:r>
              <a:rPr lang="en-US" smtClean="0"/>
              <a:t>Information Technology Report</a:t>
            </a:r>
          </a:p>
        </p:txBody>
      </p:sp>
      <p:sp>
        <p:nvSpPr>
          <p:cNvPr id="5123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Trey Felton</a:t>
            </a:r>
          </a:p>
          <a:p>
            <a:pPr eaLnBrk="1" hangingPunct="1"/>
            <a:r>
              <a:rPr lang="en-US" dirty="0" smtClean="0"/>
              <a:t>Manager, IT Service Delivery</a:t>
            </a:r>
          </a:p>
        </p:txBody>
      </p:sp>
      <p:sp>
        <p:nvSpPr>
          <p:cNvPr id="5124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/>
              <a:t>April 2014</a:t>
            </a:r>
            <a:endParaRPr lang="en-US" dirty="0"/>
          </a:p>
        </p:txBody>
      </p:sp>
      <p:sp>
        <p:nvSpPr>
          <p:cNvPr id="512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/>
              <a:t>ERCOT Public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/>
              <a:t>ERCOT Public</a:t>
            </a:r>
          </a:p>
        </p:txBody>
      </p:sp>
      <p:sp>
        <p:nvSpPr>
          <p:cNvPr id="6147" name="Date Placeholder 5"/>
          <p:cNvSpPr>
            <a:spLocks noGrp="1"/>
          </p:cNvSpPr>
          <p:nvPr>
            <p:ph type="dt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mtClean="0"/>
              <a:t>April 2014</a:t>
            </a:r>
            <a:endParaRPr lang="en-US" dirty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Highlights</a:t>
            </a:r>
          </a:p>
        </p:txBody>
      </p:sp>
      <p:sp>
        <p:nvSpPr>
          <p:cNvPr id="41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685800"/>
            <a:ext cx="8458200" cy="5410200"/>
          </a:xfrm>
          <a:ln>
            <a:miter lim="800000"/>
            <a:headEnd/>
            <a:tailEnd/>
          </a:ln>
        </p:spPr>
        <p:txBody>
          <a:bodyPr/>
          <a:lstStyle/>
          <a:p>
            <a:pPr marL="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dirty="0" smtClean="0"/>
              <a:t>Service Availability – March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Market Operations IT systems met all SLA 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Market </a:t>
            </a:r>
            <a:r>
              <a:rPr lang="en-US" sz="1400" dirty="0">
                <a:solidFill>
                  <a:schemeClr val="tx2"/>
                </a:solidFill>
              </a:rPr>
              <a:t>Data Transparency IT systems met all SLA </a:t>
            </a:r>
            <a:r>
              <a:rPr lang="en-US" sz="1400" dirty="0" smtClean="0">
                <a:solidFill>
                  <a:schemeClr val="tx2"/>
                </a:solidFill>
              </a:rPr>
              <a:t>targets</a:t>
            </a:r>
          </a:p>
          <a:p>
            <a:pPr lvl="1"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400" dirty="0" smtClean="0"/>
              <a:t>Grid Operations IT </a:t>
            </a:r>
            <a:r>
              <a:rPr lang="en-US" sz="1400" dirty="0"/>
              <a:t>systems </a:t>
            </a:r>
            <a:r>
              <a:rPr lang="en-US" sz="1400" dirty="0" smtClean="0"/>
              <a:t>met all SLA targets </a:t>
            </a:r>
          </a:p>
          <a:p>
            <a:pPr lvl="1">
              <a:buClr>
                <a:srgbClr val="00B050"/>
              </a:buClr>
              <a:buBlip>
                <a:blip r:embed="rId2"/>
              </a:buBlip>
              <a:defRPr/>
            </a:pPr>
            <a:r>
              <a:rPr lang="en-US" sz="1400" dirty="0" smtClean="0"/>
              <a:t>Retail Market </a:t>
            </a:r>
            <a:r>
              <a:rPr lang="en-US" sz="1400" dirty="0"/>
              <a:t>IT Systems </a:t>
            </a:r>
            <a:r>
              <a:rPr lang="en-US" sz="1400" dirty="0" smtClean="0"/>
              <a:t>missed Retail Processing SLA targets</a:t>
            </a:r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endParaRPr lang="en-US" sz="1400" dirty="0" smtClean="0"/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dirty="0" smtClean="0"/>
              <a:t>March</a:t>
            </a:r>
            <a:endParaRPr lang="en-US" sz="1400" dirty="0"/>
          </a:p>
          <a:p>
            <a:pPr lvl="1"/>
            <a:r>
              <a:rPr lang="en-US" sz="1400" dirty="0"/>
              <a:t>Infrastructure failure on 3/11 beginning at 9:27am affected numerous market systems.  </a:t>
            </a:r>
          </a:p>
          <a:p>
            <a:pPr lvl="2"/>
            <a:r>
              <a:rPr lang="en-US" sz="1400" dirty="0"/>
              <a:t>The following services were </a:t>
            </a:r>
            <a:r>
              <a:rPr lang="en-US" sz="1400" dirty="0" smtClean="0"/>
              <a:t>restored </a:t>
            </a:r>
            <a:r>
              <a:rPr lang="en-US" sz="1400" dirty="0"/>
              <a:t>at ERCOT’s alternate data center </a:t>
            </a:r>
            <a:r>
              <a:rPr lang="en-US" sz="1400" dirty="0" smtClean="0"/>
              <a:t>between </a:t>
            </a:r>
            <a:r>
              <a:rPr lang="en-US" sz="1400" dirty="0" smtClean="0"/>
              <a:t>03/11 </a:t>
            </a:r>
            <a:r>
              <a:rPr lang="en-US" sz="1400" dirty="0"/>
              <a:t>and 03/14.  Specific timing and SLA impacts will be available in the Incident Summary </a:t>
            </a:r>
            <a:r>
              <a:rPr lang="en-US" sz="1400" dirty="0" smtClean="0"/>
              <a:t>Report:</a:t>
            </a:r>
          </a:p>
          <a:p>
            <a:pPr lvl="3"/>
            <a:r>
              <a:rPr lang="en-US" sz="1400" dirty="0" smtClean="0"/>
              <a:t>Retail </a:t>
            </a:r>
            <a:r>
              <a:rPr lang="en-US" sz="1400" dirty="0"/>
              <a:t>Transaction Processing</a:t>
            </a:r>
          </a:p>
          <a:p>
            <a:pPr lvl="3"/>
            <a:r>
              <a:rPr lang="en-US" sz="1400" dirty="0"/>
              <a:t>Service Requests &amp; Settlement Disputes</a:t>
            </a:r>
          </a:p>
          <a:p>
            <a:pPr lvl="3"/>
            <a:r>
              <a:rPr lang="en-US" sz="1400" dirty="0"/>
              <a:t>MPIM</a:t>
            </a:r>
          </a:p>
          <a:p>
            <a:pPr lvl="3"/>
            <a:r>
              <a:rPr lang="en-US" sz="1400" dirty="0" err="1"/>
              <a:t>MarketTrak</a:t>
            </a:r>
            <a:r>
              <a:rPr lang="en-US" sz="1400" dirty="0"/>
              <a:t> API</a:t>
            </a:r>
          </a:p>
          <a:p>
            <a:pPr lvl="3"/>
            <a:r>
              <a:rPr lang="en-US" sz="1400" dirty="0" err="1"/>
              <a:t>MarkeTrak</a:t>
            </a:r>
            <a:r>
              <a:rPr lang="en-US" sz="1400" dirty="0"/>
              <a:t> GUI</a:t>
            </a:r>
          </a:p>
          <a:p>
            <a:pPr lvl="3"/>
            <a:r>
              <a:rPr lang="en-US" sz="1400" dirty="0"/>
              <a:t>MIS Retail </a:t>
            </a:r>
          </a:p>
          <a:p>
            <a:pPr lvl="3"/>
            <a:r>
              <a:rPr lang="en-US" sz="1400" dirty="0"/>
              <a:t>ERCOT.com</a:t>
            </a:r>
          </a:p>
          <a:p>
            <a:pPr lvl="3"/>
            <a:r>
              <a:rPr lang="en-US" sz="1400" dirty="0"/>
              <a:t>Flight Test </a:t>
            </a:r>
            <a:r>
              <a:rPr lang="en-US" sz="1400" dirty="0" smtClean="0"/>
              <a:t>Environment</a:t>
            </a:r>
          </a:p>
          <a:p>
            <a:pPr lvl="3"/>
            <a:r>
              <a:rPr lang="en-US" sz="1400" dirty="0"/>
              <a:t>Texas Renewables website (</a:t>
            </a:r>
            <a:r>
              <a:rPr lang="en-US" sz="1400" u="sng" dirty="0">
                <a:hlinkClick r:id="rId3"/>
              </a:rPr>
              <a:t>www.texasrenewables.com</a:t>
            </a:r>
            <a:r>
              <a:rPr lang="en-US" sz="1400" dirty="0"/>
              <a:t>)</a:t>
            </a:r>
          </a:p>
          <a:p>
            <a:pPr lvl="3"/>
            <a:r>
              <a:rPr lang="en-US" sz="1400" dirty="0"/>
              <a:t>NDCRC (accessed via MIS)</a:t>
            </a:r>
          </a:p>
          <a:p>
            <a:pPr lvl="2"/>
            <a:r>
              <a:rPr lang="en-US" sz="1400" dirty="0" smtClean="0"/>
              <a:t>Grid </a:t>
            </a:r>
            <a:r>
              <a:rPr lang="en-US" sz="1400" dirty="0"/>
              <a:t>Operations IT systems not affected</a:t>
            </a: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dirty="0"/>
              <a:t>March</a:t>
            </a:r>
          </a:p>
          <a:p>
            <a:pPr lvl="1"/>
            <a:r>
              <a:rPr lang="en-US" sz="1400" dirty="0" smtClean="0"/>
              <a:t>ERCOT </a:t>
            </a:r>
            <a:r>
              <a:rPr lang="en-US" sz="1400" dirty="0"/>
              <a:t>was unable to accept or process retail transactions created via the Market Information System from 3/23 – 3/27</a:t>
            </a:r>
          </a:p>
          <a:p>
            <a:pPr lvl="2"/>
            <a:r>
              <a:rPr lang="en-US" sz="1400" dirty="0"/>
              <a:t>Root Cause: Configuration Issue</a:t>
            </a:r>
          </a:p>
          <a:p>
            <a:pPr lvl="2"/>
            <a:r>
              <a:rPr lang="en-US" sz="1400" dirty="0"/>
              <a:t>Impact: </a:t>
            </a:r>
            <a:r>
              <a:rPr lang="en-US" sz="1400" dirty="0" smtClean="0"/>
              <a:t>154 </a:t>
            </a:r>
            <a:r>
              <a:rPr lang="en-US" sz="1400" dirty="0"/>
              <a:t>transactions were affected (814_08 and 814_12)</a:t>
            </a:r>
          </a:p>
          <a:p>
            <a:pPr marL="57150" indent="0">
              <a:spcBef>
                <a:spcPts val="400"/>
              </a:spcBef>
              <a:spcAft>
                <a:spcPts val="0"/>
              </a:spcAft>
              <a:buFontTx/>
              <a:buNone/>
              <a:defRPr/>
            </a:pPr>
            <a:r>
              <a:rPr lang="en-US" sz="1400" dirty="0"/>
              <a:t>April</a:t>
            </a:r>
          </a:p>
          <a:p>
            <a:pPr lvl="1"/>
            <a:r>
              <a:rPr lang="en-US" sz="1400" dirty="0"/>
              <a:t>The April 26/27 Release window will not be used</a:t>
            </a:r>
          </a:p>
          <a:p>
            <a:pPr lvl="2"/>
            <a:r>
              <a:rPr lang="en-US" sz="1400" dirty="0"/>
              <a:t>The Retail portion of the market enhancements with this release cycle will not require significant downtime and will be incorporated during an upcoming Sunday maintenance.</a:t>
            </a:r>
          </a:p>
          <a:p>
            <a:pPr lvl="2"/>
            <a:endParaRPr lang="en-US" sz="900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26648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42074</TotalTime>
  <Words>148</Words>
  <Application>Microsoft Office PowerPoint</Application>
  <PresentationFormat>On-screen Show (4:3)</PresentationFormat>
  <Paragraphs>39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Custom Design</vt:lpstr>
      <vt:lpstr>1_Custom Design</vt:lpstr>
      <vt:lpstr>Information Technology Report</vt:lpstr>
      <vt:lpstr>Highlights</vt:lpstr>
      <vt:lpstr>Highlights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Forfia, David</dc:creator>
  <cp:lastModifiedBy>Felton, Trey</cp:lastModifiedBy>
  <cp:revision>1288</cp:revision>
  <cp:lastPrinted>2013-05-06T17:58:27Z</cp:lastPrinted>
  <dcterms:created xsi:type="dcterms:W3CDTF">2005-04-21T14:28:35Z</dcterms:created>
  <dcterms:modified xsi:type="dcterms:W3CDTF">2014-03-31T15:18:43Z</dcterms:modified>
</cp:coreProperties>
</file>