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3" r:id="rId1"/>
  </p:sldMasterIdLst>
  <p:notesMasterIdLst>
    <p:notesMasterId r:id="rId7"/>
  </p:notesMasterIdLst>
  <p:handoutMasterIdLst>
    <p:handoutMasterId r:id="rId8"/>
  </p:handoutMasterIdLst>
  <p:sldIdLst>
    <p:sldId id="264" r:id="rId2"/>
    <p:sldId id="312" r:id="rId3"/>
    <p:sldId id="311" r:id="rId4"/>
    <p:sldId id="309" r:id="rId5"/>
    <p:sldId id="281" r:id="rId6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gency FB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gency FB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gency FB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gency FB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gency FB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EFD491"/>
    <a:srgbClr val="FABE00"/>
    <a:srgbClr val="009900"/>
    <a:srgbClr val="000066"/>
    <a:srgbClr val="66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1" autoAdjust="0"/>
    <p:restoredTop sz="74083" autoAdjust="0"/>
  </p:normalViewPr>
  <p:slideViewPr>
    <p:cSldViewPr>
      <p:cViewPr>
        <p:scale>
          <a:sx n="69" d="100"/>
          <a:sy n="69" d="100"/>
        </p:scale>
        <p:origin x="-498" y="-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cs typeface="Arial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885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cs typeface="Arial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885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cs typeface="Arial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885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cs typeface="Arial" charset="0"/>
              </a:defRPr>
            </a:lvl1pPr>
          </a:lstStyle>
          <a:p>
            <a:pPr>
              <a:defRPr/>
            </a:pPr>
            <a:fld id="{DFD91F2D-CB3E-413E-BBD7-68ADE5B555C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28750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1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61E339D6-DD98-498F-9591-42E991CED9A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72006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gency FB" pitchFamily="34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2A538B2-DC8E-4E7B-93EB-F3F59AFFE4FB}" type="slidenum">
              <a:rPr lang="en-US" smtClean="0"/>
              <a:pPr/>
              <a:t>1</a:t>
            </a:fld>
            <a:endParaRPr lang="en-US" dirty="0" smtClean="0"/>
          </a:p>
        </p:txBody>
      </p:sp>
      <p:sp>
        <p:nvSpPr>
          <p:cNvPr id="921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2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85000" lnSpcReduction="20000"/>
          </a:bodyPr>
          <a:lstStyle/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800" b="1" kern="1200" dirty="0" smtClean="0">
              <a:solidFill>
                <a:schemeClr val="bg1"/>
              </a:solidFill>
              <a:latin typeface="Agency FB" pitchFamily="34" charset="0"/>
              <a:ea typeface="+mn-ea"/>
              <a:cs typeface="Arial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1E339D6-DD98-498F-9591-42E991CED9A5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85000" lnSpcReduction="20000"/>
          </a:bodyPr>
          <a:lstStyle/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800" b="1" kern="1200" dirty="0" smtClean="0">
              <a:solidFill>
                <a:schemeClr val="bg1"/>
              </a:solidFill>
              <a:latin typeface="Agency FB" pitchFamily="34" charset="0"/>
              <a:ea typeface="+mn-ea"/>
              <a:cs typeface="Arial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1E339D6-DD98-498F-9591-42E991CED9A5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2" name="Rectangle 2"/>
          <p:cNvSpPr>
            <a:spLocks noGrp="1" noRot="1" noChangeArrowheads="1"/>
          </p:cNvSpPr>
          <p:nvPr>
            <p:ph type="ctrTitle"/>
          </p:nvPr>
        </p:nvSpPr>
        <p:spPr>
          <a:xfrm>
            <a:off x="685800" y="1981200"/>
            <a:ext cx="7772400" cy="1600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92163" name="Rectangle 3"/>
          <p:cNvSpPr>
            <a:spLocks noGrp="1" noRot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Agency FB" pitchFamily="34" charset="0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DCDCEE-C103-4268-9EB6-3981ED61C4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575B4E-58CB-4FF9-B79F-C829BCCF92F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07188" y="228600"/>
            <a:ext cx="2135187" cy="58705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1625" y="228600"/>
            <a:ext cx="6253163" cy="58705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92FC8D-0BAF-43D9-B72F-C7FB0BDF821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8658BA8-A283-4170-8BCD-11A7F419412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03DE16-E376-4B43-8EDE-DB475F36A31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1625" y="1676400"/>
            <a:ext cx="4194175" cy="44227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6400"/>
            <a:ext cx="4194175" cy="44227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957FF3-E7C6-4E7A-8F5C-51AC57A33F2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B723598-7F5E-4D30-814E-058A66521C5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F0C576-EA73-4CE6-8892-C0DCFA9C796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10A1DE-3542-4BB6-98B7-8D4270DD17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E9237B-5E33-4396-94AD-348689B0965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C861AF-E049-473D-A63E-9314FDED966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 scaled="0"/>
          <a:tileRect r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301625" y="228600"/>
            <a:ext cx="8510588" cy="1325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91139" name="Rectangle 3"/>
          <p:cNvSpPr>
            <a:spLocks noGrp="1" noRot="1" noChangeArrowheads="1"/>
          </p:cNvSpPr>
          <p:nvPr>
            <p:ph type="body" idx="1"/>
          </p:nvPr>
        </p:nvSpPr>
        <p:spPr bwMode="auto">
          <a:xfrm>
            <a:off x="301625" y="1676400"/>
            <a:ext cx="8540750" cy="4422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91140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04800" y="6245225"/>
            <a:ext cx="22860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114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114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2860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EA18DB61-E5D3-4D7A-8C1C-0B248CACF83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04" r:id="rId1"/>
    <p:sldLayoutId id="2147483705" r:id="rId2"/>
    <p:sldLayoutId id="2147483706" r:id="rId3"/>
    <p:sldLayoutId id="2147483707" r:id="rId4"/>
    <p:sldLayoutId id="2147483708" r:id="rId5"/>
    <p:sldLayoutId id="2147483709" r:id="rId6"/>
    <p:sldLayoutId id="2147483710" r:id="rId7"/>
    <p:sldLayoutId id="2147483711" r:id="rId8"/>
    <p:sldLayoutId id="2147483712" r:id="rId9"/>
    <p:sldLayoutId id="2147483713" r:id="rId10"/>
    <p:sldLayoutId id="2147483714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gency FB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Font typeface="Agency FB" pitchFamily="34" charset="0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0F80F04-51E7-4A82-B7B3-66055ADBB3C0}" type="slidenum">
              <a:rPr lang="en-US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73742" name="Rectangle 14"/>
          <p:cNvSpPr>
            <a:spLocks noGrp="1" noRot="1" noChangeArrowheads="1"/>
          </p:cNvSpPr>
          <p:nvPr>
            <p:ph type="title"/>
          </p:nvPr>
        </p:nvSpPr>
        <p:spPr>
          <a:xfrm>
            <a:off x="381000" y="2667000"/>
            <a:ext cx="8305800" cy="41910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 dirty="0" smtClean="0">
                <a:solidFill>
                  <a:schemeClr val="bg1"/>
                </a:solidFill>
                <a:effectLst/>
              </a:rPr>
              <a:t>Update to RMS </a:t>
            </a:r>
            <a:br>
              <a:rPr lang="en-US" sz="4800" b="1" dirty="0" smtClean="0">
                <a:solidFill>
                  <a:schemeClr val="bg1"/>
                </a:solidFill>
                <a:effectLst/>
              </a:rPr>
            </a:br>
            <a:r>
              <a:rPr lang="en-US" sz="4800" b="1" dirty="0" smtClean="0">
                <a:solidFill>
                  <a:schemeClr val="bg1"/>
                </a:solidFill>
                <a:effectLst/>
              </a:rPr>
              <a:t/>
            </a:r>
            <a:br>
              <a:rPr lang="en-US" sz="4800" b="1" dirty="0" smtClean="0">
                <a:solidFill>
                  <a:schemeClr val="bg1"/>
                </a:solidFill>
                <a:effectLst/>
              </a:rPr>
            </a:br>
            <a:r>
              <a:rPr lang="en-US" sz="4800" b="1" dirty="0" smtClean="0">
                <a:solidFill>
                  <a:schemeClr val="bg1"/>
                </a:solidFill>
                <a:effectLst/>
              </a:rPr>
              <a:t>April 1, 2014</a:t>
            </a:r>
            <a:endParaRPr lang="en-US" sz="4800" dirty="0" smtClean="0">
              <a:solidFill>
                <a:schemeClr val="bg1"/>
              </a:solidFill>
              <a:effectLst/>
            </a:endParaRPr>
          </a:p>
        </p:txBody>
      </p:sp>
      <p:sp>
        <p:nvSpPr>
          <p:cNvPr id="2052" name="AutoShape 26"/>
          <p:cNvSpPr>
            <a:spLocks noChangeAspect="1" noChangeArrowheads="1"/>
          </p:cNvSpPr>
          <p:nvPr/>
        </p:nvSpPr>
        <p:spPr bwMode="auto">
          <a:xfrm>
            <a:off x="2819400" y="685800"/>
            <a:ext cx="3581400" cy="243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sp>
        <p:nvSpPr>
          <p:cNvPr id="2053" name="Oval 27"/>
          <p:cNvSpPr>
            <a:spLocks noChangeArrowheads="1"/>
          </p:cNvSpPr>
          <p:nvPr/>
        </p:nvSpPr>
        <p:spPr bwMode="auto">
          <a:xfrm>
            <a:off x="3048000" y="457200"/>
            <a:ext cx="3149600" cy="2895600"/>
          </a:xfrm>
          <a:prstGeom prst="ellipse">
            <a:avLst/>
          </a:prstGeom>
          <a:solidFill>
            <a:srgbClr val="000080"/>
          </a:solidFill>
          <a:ln w="25400">
            <a:solidFill>
              <a:srgbClr val="FF0000"/>
            </a:solidFill>
            <a:round/>
            <a:headEnd/>
            <a:tailEnd/>
          </a:ln>
        </p:spPr>
        <p:txBody>
          <a:bodyPr/>
          <a:lstStyle/>
          <a:p>
            <a:endParaRPr lang="en-US" dirty="0"/>
          </a:p>
        </p:txBody>
      </p:sp>
      <p:sp>
        <p:nvSpPr>
          <p:cNvPr id="73756" name="AutoShape 28"/>
          <p:cNvSpPr>
            <a:spLocks noChangeArrowheads="1"/>
          </p:cNvSpPr>
          <p:nvPr/>
        </p:nvSpPr>
        <p:spPr bwMode="auto">
          <a:xfrm>
            <a:off x="3424238" y="785813"/>
            <a:ext cx="2371725" cy="1943100"/>
          </a:xfrm>
          <a:prstGeom prst="star5">
            <a:avLst/>
          </a:prstGeom>
          <a:solidFill>
            <a:srgbClr val="FFFFFF"/>
          </a:solidFill>
          <a:ln w="57150" cmpd="thickThin">
            <a:solidFill>
              <a:srgbClr val="000080"/>
            </a:solidFill>
            <a:miter lim="800000"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2055" name="WordArt 30"/>
          <p:cNvSpPr>
            <a:spLocks noChangeArrowheads="1" noChangeShapeType="1" noTextEdit="1"/>
          </p:cNvSpPr>
          <p:nvPr/>
        </p:nvSpPr>
        <p:spPr bwMode="auto">
          <a:xfrm>
            <a:off x="2209800" y="685800"/>
            <a:ext cx="4724400" cy="2667000"/>
          </a:xfrm>
          <a:prstGeom prst="rect">
            <a:avLst/>
          </a:prstGeom>
        </p:spPr>
        <p:txBody>
          <a:bodyPr wrap="none" fromWordArt="1">
            <a:prstTxWarp prst="textDeflate">
              <a:avLst>
                <a:gd name="adj" fmla="val 18810"/>
              </a:avLst>
            </a:prstTxWarp>
          </a:bodyPr>
          <a:lstStyle/>
          <a:p>
            <a:pPr algn="ctr"/>
            <a:r>
              <a:rPr lang="en-US" sz="3600" kern="10" dirty="0">
                <a:ln w="25400">
                  <a:solidFill>
                    <a:srgbClr val="FF0000"/>
                  </a:solidFill>
                  <a:round/>
                  <a:headEnd/>
                  <a:tailEnd/>
                </a:ln>
                <a:solidFill>
                  <a:srgbClr val="C00000"/>
                </a:solidFill>
                <a:latin typeface="Niagara Solid"/>
              </a:rPr>
              <a:t>TX SET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37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9" presetID="5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" dur="500"/>
                                        <p:tgtEl>
                                          <p:spTgt spid="737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13" presetID="3" presetClass="entr" presetSubtype="1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7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737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374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 txBox="1">
            <a:spLocks noGrp="1"/>
          </p:cNvSpPr>
          <p:nvPr/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b"/>
          <a:lstStyle/>
          <a:p>
            <a:pPr algn="r" eaLnBrk="1" hangingPunct="1">
              <a:defRPr/>
            </a:pPr>
            <a:fld id="{1557634D-C320-4AE7-B3F9-A08A7F11D7D3}" type="slidenum"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pPr algn="r" eaLnBrk="1" hangingPunct="1">
                <a:defRPr/>
              </a:pPr>
              <a:t>2</a:t>
            </a:fld>
            <a:endParaRPr lang="en-US" sz="1400" dirty="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132098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228600"/>
            <a:ext cx="8510588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 dirty="0" smtClean="0">
                <a:solidFill>
                  <a:schemeClr val="bg1"/>
                </a:solidFill>
                <a:effectLst/>
              </a:rPr>
              <a:t>March Meeting Update</a:t>
            </a:r>
          </a:p>
        </p:txBody>
      </p:sp>
      <p:sp>
        <p:nvSpPr>
          <p:cNvPr id="132099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304800" y="1371600"/>
            <a:ext cx="8540750" cy="5334000"/>
          </a:xfrm>
        </p:spPr>
        <p:txBody>
          <a:bodyPr/>
          <a:lstStyle/>
          <a:p>
            <a:pPr marL="342900" lvl="2" indent="-342900">
              <a:buClr>
                <a:schemeClr val="bg1"/>
              </a:buClr>
              <a:buNone/>
              <a:defRPr/>
            </a:pPr>
            <a:endParaRPr lang="en-US" sz="3200" b="1" dirty="0" smtClean="0">
              <a:solidFill>
                <a:schemeClr val="bg1"/>
              </a:solidFill>
              <a:effectLst/>
            </a:endParaRPr>
          </a:p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3200" b="1" dirty="0" smtClean="0">
                <a:solidFill>
                  <a:schemeClr val="bg1"/>
                </a:solidFill>
                <a:effectLst/>
              </a:rPr>
              <a:t>Change Control Call</a:t>
            </a:r>
          </a:p>
          <a:p>
            <a:pPr marL="800100" lvl="3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2400" b="1" kern="1200" dirty="0" smtClean="0">
                <a:solidFill>
                  <a:schemeClr val="bg1"/>
                </a:solidFill>
                <a:effectLst/>
                <a:latin typeface="Agency FB" pitchFamily="34" charset="0"/>
                <a:ea typeface="+mn-ea"/>
                <a:cs typeface="+mn-cs"/>
              </a:rPr>
              <a:t>CC2013-800 Muni-Coop Guidelines Are Different than IOU Guidelines for Meter Removal—Recommendation to RMS for Approval</a:t>
            </a:r>
          </a:p>
          <a:p>
            <a:pPr marL="800100" lvl="3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2400" b="1" kern="1200" dirty="0" smtClean="0">
              <a:solidFill>
                <a:schemeClr val="bg1"/>
              </a:solidFill>
              <a:effectLst/>
              <a:latin typeface="Agency FB" pitchFamily="34" charset="0"/>
              <a:ea typeface="+mn-ea"/>
              <a:cs typeface="+mn-cs"/>
            </a:endParaRPr>
          </a:p>
          <a:p>
            <a:pPr marL="342900" lvl="2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2800" b="1" kern="1200" dirty="0" smtClean="0">
                <a:solidFill>
                  <a:schemeClr val="bg1"/>
                </a:solidFill>
                <a:effectLst/>
                <a:latin typeface="Agency FB" pitchFamily="34" charset="0"/>
                <a:ea typeface="+mn-ea"/>
                <a:cs typeface="+mn-cs"/>
              </a:rPr>
              <a:t>TDTWG Test Script Discussion</a:t>
            </a:r>
          </a:p>
          <a:p>
            <a:pPr marL="800100" lvl="3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b="1" kern="1200" dirty="0" smtClean="0">
                <a:solidFill>
                  <a:schemeClr val="bg1"/>
                </a:solidFill>
                <a:effectLst/>
                <a:latin typeface="Agency FB" pitchFamily="34" charset="0"/>
                <a:ea typeface="+mn-ea"/>
                <a:cs typeface="+mn-cs"/>
              </a:rPr>
              <a:t>TDTWG Leadership and ERCOT TDTWG SME Presented NAESB v2.X Upgrade Draft Test Scenarios</a:t>
            </a:r>
          </a:p>
          <a:p>
            <a:pPr marL="800100" lvl="3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b="1" kern="1200" dirty="0" smtClean="0">
                <a:solidFill>
                  <a:schemeClr val="bg1"/>
                </a:solidFill>
                <a:effectLst/>
                <a:latin typeface="Agency FB" pitchFamily="34" charset="0"/>
                <a:ea typeface="+mn-ea"/>
                <a:cs typeface="+mn-cs"/>
              </a:rPr>
              <a:t>Possible Request for Future Assistance to Develop Connectivity Test Scripts</a:t>
            </a:r>
          </a:p>
          <a:p>
            <a:pPr marL="800100" lvl="3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b="1" kern="1200" dirty="0" smtClean="0">
              <a:solidFill>
                <a:schemeClr val="bg1"/>
              </a:solidFill>
              <a:effectLst/>
              <a:latin typeface="Agency FB" pitchFamily="34" charset="0"/>
              <a:ea typeface="+mn-ea"/>
              <a:cs typeface="+mn-cs"/>
            </a:endParaRPr>
          </a:p>
          <a:p>
            <a:pPr marL="342900" lvl="2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b="1" kern="1200" dirty="0" smtClean="0">
                <a:solidFill>
                  <a:schemeClr val="bg1"/>
                </a:solidFill>
                <a:effectLst/>
                <a:latin typeface="Agency FB" pitchFamily="34" charset="0"/>
                <a:ea typeface="+mn-ea"/>
                <a:cs typeface="+mn-cs"/>
              </a:rPr>
              <a:t>ERCOT Flight 0214 Testing Update</a:t>
            </a:r>
          </a:p>
          <a:p>
            <a:pPr marL="800100" lvl="3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3200" b="1" kern="1200" dirty="0" smtClean="0">
              <a:solidFill>
                <a:schemeClr val="bg1"/>
              </a:solidFill>
              <a:effectLst/>
              <a:latin typeface="Agency FB" pitchFamily="34" charset="0"/>
              <a:ea typeface="+mn-ea"/>
              <a:cs typeface="+mn-cs"/>
            </a:endParaRPr>
          </a:p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800" b="1" dirty="0" smtClean="0">
              <a:solidFill>
                <a:schemeClr val="bg1"/>
              </a:solidFill>
              <a:ea typeface="+mn-ea"/>
              <a:cs typeface="+mn-cs"/>
            </a:endParaRPr>
          </a:p>
          <a:p>
            <a:pPr marL="342900" lvl="2" indent="-342900">
              <a:buFont typeface="Arial" pitchFamily="34" charset="0"/>
              <a:buChar char="•"/>
              <a:defRPr/>
            </a:pPr>
            <a:endParaRPr lang="en-US" sz="2800" b="1" dirty="0" smtClean="0">
              <a:ea typeface="+mn-ea"/>
              <a:cs typeface="+mn-cs"/>
            </a:endParaRPr>
          </a:p>
          <a:p>
            <a:pPr lvl="2"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sz="800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sz="2000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 lvl="1"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 lvl="1" eaLnBrk="1" hangingPunct="1">
              <a:buFont typeface="Arial" pitchFamily="34" charset="0"/>
              <a:buChar char="•"/>
              <a:defRPr/>
            </a:pPr>
            <a:endParaRPr lang="en-US" sz="3200" b="1" dirty="0" smtClean="0"/>
          </a:p>
          <a:p>
            <a:pPr eaLnBrk="1" hangingPunct="1">
              <a:buFont typeface="Arial" pitchFamily="34" charset="0"/>
              <a:buChar char="•"/>
              <a:defRPr/>
            </a:pPr>
            <a:endParaRPr lang="en-US" sz="2800" dirty="0" smtClean="0">
              <a:solidFill>
                <a:srgbClr val="FF0000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 txBox="1">
            <a:spLocks noGrp="1"/>
          </p:cNvSpPr>
          <p:nvPr/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b"/>
          <a:lstStyle/>
          <a:p>
            <a:pPr algn="r" eaLnBrk="1" hangingPunct="1">
              <a:defRPr/>
            </a:pPr>
            <a:fld id="{1557634D-C320-4AE7-B3F9-A08A7F11D7D3}" type="slidenum"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pPr algn="r" eaLnBrk="1" hangingPunct="1">
                <a:defRPr/>
              </a:pPr>
              <a:t>3</a:t>
            </a:fld>
            <a:endParaRPr lang="en-US" sz="1400" dirty="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132098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228600"/>
            <a:ext cx="8510588" cy="10668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 dirty="0" smtClean="0">
                <a:solidFill>
                  <a:schemeClr val="bg1"/>
                </a:solidFill>
                <a:effectLst/>
              </a:rPr>
              <a:t>March Meeting Update</a:t>
            </a:r>
          </a:p>
        </p:txBody>
      </p:sp>
      <p:sp>
        <p:nvSpPr>
          <p:cNvPr id="132099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304800" y="1371600"/>
            <a:ext cx="8540750" cy="5334000"/>
          </a:xfrm>
        </p:spPr>
        <p:txBody>
          <a:bodyPr/>
          <a:lstStyle/>
          <a:p>
            <a:pPr>
              <a:buFont typeface="Arial" pitchFamily="34" charset="0"/>
              <a:buChar char="•"/>
              <a:defRPr/>
            </a:pPr>
            <a:endParaRPr lang="en-US" sz="800" b="1" dirty="0" smtClean="0"/>
          </a:p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3200" b="1" dirty="0" smtClean="0">
              <a:solidFill>
                <a:schemeClr val="bg1"/>
              </a:solidFill>
              <a:effectLst/>
            </a:endParaRPr>
          </a:p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3200" b="1" dirty="0" smtClean="0">
                <a:solidFill>
                  <a:schemeClr val="bg1"/>
                </a:solidFill>
                <a:effectLst/>
              </a:rPr>
              <a:t>Issue 134 CSA Bypass Code in a Move-Out Request is From Current CSA CR of Record</a:t>
            </a:r>
          </a:p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3200" b="1" dirty="0" smtClean="0">
              <a:solidFill>
                <a:schemeClr val="bg1"/>
              </a:solidFill>
              <a:effectLst/>
            </a:endParaRPr>
          </a:p>
          <a:p>
            <a:pPr marL="800100" lvl="3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2400" b="1" kern="1200" dirty="0" smtClean="0">
                <a:solidFill>
                  <a:schemeClr val="bg1"/>
                </a:solidFill>
                <a:effectLst/>
                <a:latin typeface="Agency FB" pitchFamily="34" charset="0"/>
                <a:ea typeface="+mn-ea"/>
                <a:cs typeface="+mn-cs"/>
              </a:rPr>
              <a:t>Retail Market Guide Language Change to Re-enforce the Appropriate Use of the CSA Bypass Code in a Move-Out Update</a:t>
            </a:r>
          </a:p>
          <a:p>
            <a:pPr marL="800100" lvl="3" indent="-342900">
              <a:spcBef>
                <a:spcPct val="0"/>
              </a:spcBef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3200" b="1" kern="1200" dirty="0" smtClean="0">
              <a:solidFill>
                <a:schemeClr val="bg1"/>
              </a:solidFill>
              <a:effectLst/>
              <a:latin typeface="Agency FB" pitchFamily="34" charset="0"/>
              <a:ea typeface="+mn-ea"/>
              <a:cs typeface="+mn-cs"/>
            </a:endParaRPr>
          </a:p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endParaRPr lang="en-US" sz="800" b="1" dirty="0" smtClean="0">
              <a:solidFill>
                <a:schemeClr val="bg1"/>
              </a:solidFill>
              <a:ea typeface="+mn-ea"/>
              <a:cs typeface="+mn-cs"/>
            </a:endParaRPr>
          </a:p>
          <a:p>
            <a:pPr marL="342900" lvl="2" indent="-342900">
              <a:buFont typeface="Arial" pitchFamily="34" charset="0"/>
              <a:buChar char="•"/>
              <a:defRPr/>
            </a:pPr>
            <a:endParaRPr lang="en-US" sz="2800" b="1" dirty="0" smtClean="0">
              <a:ea typeface="+mn-ea"/>
              <a:cs typeface="+mn-cs"/>
            </a:endParaRPr>
          </a:p>
          <a:p>
            <a:pPr lvl="2"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sz="800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sz="2000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 lvl="1">
              <a:buFont typeface="Arial" pitchFamily="34" charset="0"/>
              <a:buChar char="•"/>
              <a:defRPr/>
            </a:pPr>
            <a:endParaRPr lang="en-US" b="1" dirty="0" smtClean="0"/>
          </a:p>
          <a:p>
            <a:pPr>
              <a:buFont typeface="Arial" pitchFamily="34" charset="0"/>
              <a:buChar char="•"/>
              <a:defRPr/>
            </a:pPr>
            <a:endParaRPr lang="en-US" b="1" dirty="0" smtClean="0"/>
          </a:p>
          <a:p>
            <a:pPr lvl="1" eaLnBrk="1" hangingPunct="1">
              <a:buFont typeface="Arial" pitchFamily="34" charset="0"/>
              <a:buChar char="•"/>
              <a:defRPr/>
            </a:pPr>
            <a:endParaRPr lang="en-US" sz="3200" b="1" dirty="0" smtClean="0"/>
          </a:p>
          <a:p>
            <a:pPr eaLnBrk="1" hangingPunct="1">
              <a:buFont typeface="Arial" pitchFamily="34" charset="0"/>
              <a:buChar char="•"/>
              <a:defRPr/>
            </a:pPr>
            <a:endParaRPr lang="en-US" sz="2800" dirty="0" smtClean="0">
              <a:solidFill>
                <a:srgbClr val="FF0000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610A1DE-3542-4BB6-98B7-8D4270DD176B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381000" y="228600"/>
            <a:ext cx="8510588" cy="1447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4800" b="1" i="0" u="none" strike="noStrike" kern="0" cap="none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March Meeting Update</a:t>
            </a:r>
          </a:p>
        </p:txBody>
      </p:sp>
      <p:sp>
        <p:nvSpPr>
          <p:cNvPr id="4" name="Rectangle 3"/>
          <p:cNvSpPr/>
          <p:nvPr/>
        </p:nvSpPr>
        <p:spPr>
          <a:xfrm>
            <a:off x="533400" y="1981200"/>
            <a:ext cx="7772400" cy="39087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4000" b="1" dirty="0" smtClean="0">
                <a:solidFill>
                  <a:schemeClr val="bg1"/>
                </a:solidFill>
              </a:rPr>
              <a:t>Texas Market Testing Process Review</a:t>
            </a:r>
          </a:p>
          <a:p>
            <a:pPr marL="800100" lvl="3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3200" b="1" dirty="0" smtClean="0">
                <a:solidFill>
                  <a:schemeClr val="bg1"/>
                </a:solidFill>
              </a:rPr>
              <a:t>Continued to Discuss Testing Requirements</a:t>
            </a:r>
          </a:p>
          <a:p>
            <a:pPr marL="342900" lvl="2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4000" b="1" dirty="0" smtClean="0">
                <a:solidFill>
                  <a:schemeClr val="bg1"/>
                </a:solidFill>
              </a:rPr>
              <a:t>Next meeting Austin </a:t>
            </a:r>
          </a:p>
          <a:p>
            <a:pPr marL="800100" lvl="3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3200" b="1" dirty="0" smtClean="0">
                <a:solidFill>
                  <a:schemeClr val="bg1"/>
                </a:solidFill>
              </a:rPr>
              <a:t>April 16</a:t>
            </a:r>
            <a:r>
              <a:rPr lang="en-US" sz="3200" b="1" baseline="30000" dirty="0" smtClean="0">
                <a:solidFill>
                  <a:schemeClr val="bg1"/>
                </a:solidFill>
              </a:rPr>
              <a:t>th</a:t>
            </a:r>
            <a:r>
              <a:rPr lang="en-US" sz="3200" b="1" dirty="0" smtClean="0">
                <a:solidFill>
                  <a:schemeClr val="bg1"/>
                </a:solidFill>
              </a:rPr>
              <a:t> RM 168 MET Center</a:t>
            </a:r>
          </a:p>
          <a:p>
            <a:pPr marL="800100" lvl="3" indent="-342900">
              <a:buClr>
                <a:schemeClr val="bg1"/>
              </a:buClr>
              <a:buFont typeface="Arial" pitchFamily="34" charset="0"/>
              <a:buChar char="•"/>
              <a:defRPr/>
            </a:pPr>
            <a:r>
              <a:rPr lang="en-US" sz="3200" b="1" dirty="0" smtClean="0">
                <a:solidFill>
                  <a:schemeClr val="bg1"/>
                </a:solidFill>
              </a:rPr>
              <a:t>April 17</a:t>
            </a:r>
            <a:r>
              <a:rPr lang="en-US" sz="3200" b="1" baseline="30000" dirty="0" smtClean="0">
                <a:solidFill>
                  <a:schemeClr val="bg1"/>
                </a:solidFill>
              </a:rPr>
              <a:t>th</a:t>
            </a:r>
            <a:r>
              <a:rPr lang="en-US" sz="3200" b="1" dirty="0" smtClean="0">
                <a:solidFill>
                  <a:schemeClr val="bg1"/>
                </a:solidFill>
              </a:rPr>
              <a:t> RM 168 MET Center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5"/>
          <p:cNvSpPr txBox="1">
            <a:spLocks noGrp="1"/>
          </p:cNvSpPr>
          <p:nvPr/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anchor="b"/>
          <a:lstStyle/>
          <a:p>
            <a:pPr algn="r" eaLnBrk="1" hangingPunct="1">
              <a:defRPr/>
            </a:pPr>
            <a:fld id="{E7D2BBA7-A35F-4FFB-8818-F065C2A87187}" type="slidenum">
              <a:rPr lang="en-US" sz="1400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rPr>
              <a:pPr algn="r" eaLnBrk="1" hangingPunct="1">
                <a:defRPr/>
              </a:pPr>
              <a:t>5</a:t>
            </a:fld>
            <a:endParaRPr lang="en-US" sz="1400" dirty="0">
              <a:effectLst>
                <a:outerShdw blurRad="38100" dist="38100" dir="2700000" algn="tl">
                  <a:srgbClr val="000000"/>
                </a:outerShdw>
              </a:effectLst>
              <a:latin typeface="Arial" charset="0"/>
            </a:endParaRPr>
          </a:p>
        </p:txBody>
      </p:sp>
      <p:sp>
        <p:nvSpPr>
          <p:cNvPr id="13005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457200" y="609600"/>
            <a:ext cx="8229600" cy="6096000"/>
          </a:xfrm>
        </p:spPr>
        <p:txBody>
          <a:bodyPr/>
          <a:lstStyle/>
          <a:p>
            <a:pPr eaLnBrk="1" hangingPunct="1">
              <a:defRPr/>
            </a:pPr>
            <a:r>
              <a:rPr lang="en-US" sz="4800" b="1" dirty="0" smtClean="0">
                <a:solidFill>
                  <a:schemeClr val="bg1"/>
                </a:solidFill>
                <a:effectLst/>
              </a:rPr>
              <a:t>Any questions?</a:t>
            </a:r>
          </a:p>
        </p:txBody>
      </p:sp>
      <p:pic>
        <p:nvPicPr>
          <p:cNvPr id="1026" name="Picture 2" descr="C:\Documents and Settings\UA2525\Local Settings\Temporary Internet Files\Content.IE5\5UU5HFLT\MM900282747[1].gif"/>
          <p:cNvPicPr>
            <a:picLocks noChangeAspect="1" noChangeArrowheads="1" noCrop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124200" y="990600"/>
            <a:ext cx="2362200" cy="2362200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louds">
  <a:themeElements>
    <a:clrScheme name="Clouds 1">
      <a:dk1>
        <a:srgbClr val="4D4D4D"/>
      </a:dk1>
      <a:lt1>
        <a:srgbClr val="FFFFFF"/>
      </a:lt1>
      <a:dk2>
        <a:srgbClr val="0000A4"/>
      </a:dk2>
      <a:lt2>
        <a:srgbClr val="B7E7FF"/>
      </a:lt2>
      <a:accent1>
        <a:srgbClr val="0099CC"/>
      </a:accent1>
      <a:accent2>
        <a:srgbClr val="00CC99"/>
      </a:accent2>
      <a:accent3>
        <a:srgbClr val="AAAACF"/>
      </a:accent3>
      <a:accent4>
        <a:srgbClr val="DADADA"/>
      </a:accent4>
      <a:accent5>
        <a:srgbClr val="AACAE2"/>
      </a:accent5>
      <a:accent6>
        <a:srgbClr val="00B98A"/>
      </a:accent6>
      <a:hlink>
        <a:srgbClr val="FFCC00"/>
      </a:hlink>
      <a:folHlink>
        <a:srgbClr val="EE941C"/>
      </a:folHlink>
    </a:clrScheme>
    <a:fontScheme name="Clouds">
      <a:majorFont>
        <a:latin typeface="Agency FB"/>
        <a:ea typeface=""/>
        <a:cs typeface=""/>
      </a:majorFont>
      <a:minorFont>
        <a:latin typeface="Agency FB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gency FB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gency FB" pitchFamily="34" charset="0"/>
          </a:defRPr>
        </a:defPPr>
      </a:lstStyle>
    </a:lnDef>
  </a:objectDefaults>
  <a:extraClrSchemeLst>
    <a:extraClrScheme>
      <a:clrScheme name="Clouds 1">
        <a:dk1>
          <a:srgbClr val="4D4D4D"/>
        </a:dk1>
        <a:lt1>
          <a:srgbClr val="FFFFFF"/>
        </a:lt1>
        <a:dk2>
          <a:srgbClr val="0000A4"/>
        </a:dk2>
        <a:lt2>
          <a:srgbClr val="B7E7FF"/>
        </a:lt2>
        <a:accent1>
          <a:srgbClr val="0099CC"/>
        </a:accent1>
        <a:accent2>
          <a:srgbClr val="00CC99"/>
        </a:accent2>
        <a:accent3>
          <a:srgbClr val="AAAACF"/>
        </a:accent3>
        <a:accent4>
          <a:srgbClr val="DADADA"/>
        </a:accent4>
        <a:accent5>
          <a:srgbClr val="AACAE2"/>
        </a:accent5>
        <a:accent6>
          <a:srgbClr val="00B98A"/>
        </a:accent6>
        <a:hlink>
          <a:srgbClr val="FFCC00"/>
        </a:hlink>
        <a:folHlink>
          <a:srgbClr val="EE941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2">
        <a:dk1>
          <a:srgbClr val="000066"/>
        </a:dk1>
        <a:lt1>
          <a:srgbClr val="FFFFFF"/>
        </a:lt1>
        <a:dk2>
          <a:srgbClr val="00A2DC"/>
        </a:dk2>
        <a:lt2>
          <a:srgbClr val="FFFFFF"/>
        </a:lt2>
        <a:accent1>
          <a:srgbClr val="0079A4"/>
        </a:accent1>
        <a:accent2>
          <a:srgbClr val="33CCCC"/>
        </a:accent2>
        <a:accent3>
          <a:srgbClr val="AACEEB"/>
        </a:accent3>
        <a:accent4>
          <a:srgbClr val="DADADA"/>
        </a:accent4>
        <a:accent5>
          <a:srgbClr val="AABECF"/>
        </a:accent5>
        <a:accent6>
          <a:srgbClr val="2DB9B9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3">
        <a:dk1>
          <a:srgbClr val="010199"/>
        </a:dk1>
        <a:lt1>
          <a:srgbClr val="FFFFFF"/>
        </a:lt1>
        <a:dk2>
          <a:srgbClr val="000092"/>
        </a:dk2>
        <a:lt2>
          <a:srgbClr val="CCFFFF"/>
        </a:lt2>
        <a:accent1>
          <a:srgbClr val="66CCFF"/>
        </a:accent1>
        <a:accent2>
          <a:srgbClr val="2EBDBA"/>
        </a:accent2>
        <a:accent3>
          <a:srgbClr val="AAAAC7"/>
        </a:accent3>
        <a:accent4>
          <a:srgbClr val="DADADA"/>
        </a:accent4>
        <a:accent5>
          <a:srgbClr val="B8E2FF"/>
        </a:accent5>
        <a:accent6>
          <a:srgbClr val="29ABA8"/>
        </a:accent6>
        <a:hlink>
          <a:srgbClr val="66FFFF"/>
        </a:hlink>
        <a:folHlink>
          <a:srgbClr val="CC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4">
        <a:dk1>
          <a:srgbClr val="000000"/>
        </a:dk1>
        <a:lt1>
          <a:srgbClr val="FFFFFF"/>
        </a:lt1>
        <a:dk2>
          <a:srgbClr val="006A67"/>
        </a:dk2>
        <a:lt2>
          <a:srgbClr val="FFFFCC"/>
        </a:lt2>
        <a:accent1>
          <a:srgbClr val="33CCCC"/>
        </a:accent1>
        <a:accent2>
          <a:srgbClr val="6D6FC7"/>
        </a:accent2>
        <a:accent3>
          <a:srgbClr val="AAB9B8"/>
        </a:accent3>
        <a:accent4>
          <a:srgbClr val="DADADA"/>
        </a:accent4>
        <a:accent5>
          <a:srgbClr val="ADE2E2"/>
        </a:accent5>
        <a:accent6>
          <a:srgbClr val="6264B4"/>
        </a:accent6>
        <a:hlink>
          <a:srgbClr val="00FFFF"/>
        </a:hlink>
        <a:folHlink>
          <a:srgbClr val="00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5">
        <a:dk1>
          <a:srgbClr val="4D4D4D"/>
        </a:dk1>
        <a:lt1>
          <a:srgbClr val="FFFFFF"/>
        </a:lt1>
        <a:dk2>
          <a:srgbClr val="650BB7"/>
        </a:dk2>
        <a:lt2>
          <a:srgbClr val="FFFFFF"/>
        </a:lt2>
        <a:accent1>
          <a:srgbClr val="FF66FF"/>
        </a:accent1>
        <a:accent2>
          <a:srgbClr val="666699"/>
        </a:accent2>
        <a:accent3>
          <a:srgbClr val="B8AAD8"/>
        </a:accent3>
        <a:accent4>
          <a:srgbClr val="DADADA"/>
        </a:accent4>
        <a:accent5>
          <a:srgbClr val="FFB8FF"/>
        </a:accent5>
        <a:accent6>
          <a:srgbClr val="5C5C8A"/>
        </a:accent6>
        <a:hlink>
          <a:srgbClr val="E9E9FF"/>
        </a:hlink>
        <a:folHlink>
          <a:srgbClr val="CCE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6">
        <a:dk1>
          <a:srgbClr val="FFFFFF"/>
        </a:dk1>
        <a:lt1>
          <a:srgbClr val="FFFFFF"/>
        </a:lt1>
        <a:dk2>
          <a:srgbClr val="005000"/>
        </a:dk2>
        <a:lt2>
          <a:srgbClr val="DCEAAE"/>
        </a:lt2>
        <a:accent1>
          <a:srgbClr val="99CC00"/>
        </a:accent1>
        <a:accent2>
          <a:srgbClr val="6F801A"/>
        </a:accent2>
        <a:accent3>
          <a:srgbClr val="AAB3AA"/>
        </a:accent3>
        <a:accent4>
          <a:srgbClr val="DADADA"/>
        </a:accent4>
        <a:accent5>
          <a:srgbClr val="CAE2AA"/>
        </a:accent5>
        <a:accent6>
          <a:srgbClr val="647316"/>
        </a:accent6>
        <a:hlink>
          <a:srgbClr val="FFFFCC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7">
        <a:dk1>
          <a:srgbClr val="4F4F77"/>
        </a:dk1>
        <a:lt1>
          <a:srgbClr val="FFFFFF"/>
        </a:lt1>
        <a:dk2>
          <a:srgbClr val="7979A5"/>
        </a:dk2>
        <a:lt2>
          <a:srgbClr val="F3F3FF"/>
        </a:lt2>
        <a:accent1>
          <a:srgbClr val="5D5D8B"/>
        </a:accent1>
        <a:accent2>
          <a:srgbClr val="66CCFF"/>
        </a:accent2>
        <a:accent3>
          <a:srgbClr val="BEBECF"/>
        </a:accent3>
        <a:accent4>
          <a:srgbClr val="DADADA"/>
        </a:accent4>
        <a:accent5>
          <a:srgbClr val="B6B6C4"/>
        </a:accent5>
        <a:accent6>
          <a:srgbClr val="5CB9E7"/>
        </a:accent6>
        <a:hlink>
          <a:srgbClr val="CCECFF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ouds 8">
        <a:dk1>
          <a:srgbClr val="000000"/>
        </a:dk1>
        <a:lt1>
          <a:srgbClr val="B9B9B9"/>
        </a:lt1>
        <a:dk2>
          <a:srgbClr val="8A8472"/>
        </a:dk2>
        <a:lt2>
          <a:srgbClr val="4D4D4D"/>
        </a:lt2>
        <a:accent1>
          <a:srgbClr val="EDEEE2"/>
        </a:accent1>
        <a:accent2>
          <a:srgbClr val="7FAA7E"/>
        </a:accent2>
        <a:accent3>
          <a:srgbClr val="D9D9D9"/>
        </a:accent3>
        <a:accent4>
          <a:srgbClr val="000000"/>
        </a:accent4>
        <a:accent5>
          <a:srgbClr val="F4F5EE"/>
        </a:accent5>
        <a:accent6>
          <a:srgbClr val="729A72"/>
        </a:accent6>
        <a:hlink>
          <a:srgbClr val="008000"/>
        </a:hlink>
        <a:folHlink>
          <a:srgbClr val="9894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ouds 9">
        <a:dk1>
          <a:srgbClr val="000000"/>
        </a:dk1>
        <a:lt1>
          <a:srgbClr val="FEA24E"/>
        </a:lt1>
        <a:dk2>
          <a:srgbClr val="CC6600"/>
        </a:dk2>
        <a:lt2>
          <a:srgbClr val="808080"/>
        </a:lt2>
        <a:accent1>
          <a:srgbClr val="FBEECD"/>
        </a:accent1>
        <a:accent2>
          <a:srgbClr val="ECD044"/>
        </a:accent2>
        <a:accent3>
          <a:srgbClr val="FECEB2"/>
        </a:accent3>
        <a:accent4>
          <a:srgbClr val="000000"/>
        </a:accent4>
        <a:accent5>
          <a:srgbClr val="FDF5E3"/>
        </a:accent5>
        <a:accent6>
          <a:srgbClr val="D6BC3D"/>
        </a:accent6>
        <a:hlink>
          <a:srgbClr val="E42B00"/>
        </a:hlink>
        <a:folHlink>
          <a:srgbClr val="996633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Mountain Top</Template>
  <TotalTime>4411</TotalTime>
  <Words>132</Words>
  <Application>Microsoft Office PowerPoint</Application>
  <PresentationFormat>On-screen Show (4:3)</PresentationFormat>
  <Paragraphs>61</Paragraphs>
  <Slides>5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Clouds</vt:lpstr>
      <vt:lpstr>Update to RMS   April 1, 2014</vt:lpstr>
      <vt:lpstr>March Meeting Update</vt:lpstr>
      <vt:lpstr>March Meeting Update</vt:lpstr>
      <vt:lpstr>PowerPoint Presentation</vt:lpstr>
      <vt:lpstr>Any questions?</vt:lpstr>
    </vt:vector>
  </TitlesOfParts>
  <Company>Reliant Resources,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kpatrick</dc:creator>
  <cp:lastModifiedBy>Clifton, Suzy</cp:lastModifiedBy>
  <cp:revision>274</cp:revision>
  <dcterms:created xsi:type="dcterms:W3CDTF">2004-12-01T20:37:34Z</dcterms:created>
  <dcterms:modified xsi:type="dcterms:W3CDTF">2014-03-28T19:08:48Z</dcterms:modified>
</cp:coreProperties>
</file>