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7" r:id="rId5"/>
    <p:sldMasterId id="2147493495" r:id="rId6"/>
  </p:sldMasterIdLst>
  <p:notesMasterIdLst>
    <p:notesMasterId r:id="rId15"/>
  </p:notesMasterIdLst>
  <p:handoutMasterIdLst>
    <p:handoutMasterId r:id="rId16"/>
  </p:handoutMasterIdLst>
  <p:sldIdLst>
    <p:sldId id="390" r:id="rId7"/>
    <p:sldId id="366" r:id="rId8"/>
    <p:sldId id="398" r:id="rId9"/>
    <p:sldId id="396" r:id="rId10"/>
    <p:sldId id="400" r:id="rId11"/>
    <p:sldId id="395" r:id="rId12"/>
    <p:sldId id="399" r:id="rId13"/>
    <p:sldId id="401" r:id="rId14"/>
  </p:sldIdLst>
  <p:sldSz cx="9144000" cy="6858000" type="screen4x3"/>
  <p:notesSz cx="7010400" cy="9296400"/>
  <p:custDataLst>
    <p:tags r:id="rId17"/>
  </p:custDataLst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5BAB7"/>
    <a:srgbClr val="FFFFCC"/>
    <a:srgbClr val="005386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658" autoAdjust="0"/>
    <p:restoredTop sz="94289" autoAdjust="0"/>
  </p:normalViewPr>
  <p:slideViewPr>
    <p:cSldViewPr snapToGrid="0" snapToObjects="1">
      <p:cViewPr>
        <p:scale>
          <a:sx n="100" d="100"/>
          <a:sy n="100" d="100"/>
        </p:scale>
        <p:origin x="-288" y="-180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85" d="100"/>
          <a:sy n="85" d="100"/>
        </p:scale>
        <p:origin x="-1908" y="-90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tags" Target="tags/tag1.xml"/><Relationship Id="rId2" Type="http://schemas.openxmlformats.org/officeDocument/2006/relationships/customXml" Target="../customXml/item2.xml"/><Relationship Id="rId16" Type="http://schemas.openxmlformats.org/officeDocument/2006/relationships/handoutMaster" Target="handoutMasters/handout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4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slide" Target="slides/slide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25" tIns="45712" rIns="91425" bIns="45712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25" tIns="45712" rIns="91425" bIns="45712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A569A63F-2A04-4F8A-943E-6C0071B544BD}" type="datetimeFigureOut">
              <a:rPr lang="en-US"/>
              <a:pPr>
                <a:defRPr/>
              </a:pPr>
              <a:t>3/24/2014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25" tIns="45712" rIns="91425" bIns="45712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25" tIns="45712" rIns="91425" bIns="45712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88043996-4F8F-43BF-9CDB-AFB66DFDA21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808456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25" tIns="45712" rIns="91425" bIns="45712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25" tIns="45712" rIns="91425" bIns="45712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AE70F248-A53D-4AAD-A67D-DC1D0699B973}" type="datetimeFigureOut">
              <a:rPr lang="en-US"/>
              <a:pPr>
                <a:defRPr/>
              </a:pPr>
              <a:t>3/24/2014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25" tIns="45712" rIns="91425" bIns="45712" rtlCol="0" anchor="ctr"/>
          <a:lstStyle/>
          <a:p>
            <a:pPr lvl="0"/>
            <a:endParaRPr lang="en-US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25" tIns="45712" rIns="91425" bIns="45712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25" tIns="45712" rIns="91425" bIns="45712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25" tIns="45712" rIns="91425" bIns="45712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F4029EE5-8130-4596-9728-6E98AB41222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242932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325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73732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19B6DB7B-E99C-484C-B27A-81FDA0D827DB}" type="slidenum">
              <a:rPr lang="en-US" altLang="en-US" smtClean="0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 altLang="en-US" smtClean="0">
              <a:latin typeface="Calibri" pitchFamily="34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dirty="0" smtClean="0"/>
          </a:p>
        </p:txBody>
      </p:sp>
      <p:sp>
        <p:nvSpPr>
          <p:cNvPr id="77828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E6A718E-7712-4C29-9679-894DCA6AF292}" type="slidenum">
              <a:rPr lang="en-US" altLang="en-US" smtClean="0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</a:t>
            </a:fld>
            <a:endParaRPr lang="en-US" altLang="en-US" smtClean="0">
              <a:latin typeface="Calibri" pitchFamily="34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dirty="0" smtClean="0"/>
          </a:p>
        </p:txBody>
      </p:sp>
      <p:sp>
        <p:nvSpPr>
          <p:cNvPr id="77828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E6A718E-7712-4C29-9679-894DCA6AF292}" type="slidenum">
              <a:rPr lang="en-US" altLang="en-US" smtClean="0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3</a:t>
            </a:fld>
            <a:endParaRPr lang="en-US" altLang="en-US" smtClean="0">
              <a:latin typeface="Calibri" pitchFamily="34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dirty="0" smtClean="0"/>
          </a:p>
        </p:txBody>
      </p:sp>
      <p:sp>
        <p:nvSpPr>
          <p:cNvPr id="77828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E6A718E-7712-4C29-9679-894DCA6AF292}" type="slidenum">
              <a:rPr lang="en-US" altLang="en-US" smtClean="0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4</a:t>
            </a:fld>
            <a:endParaRPr lang="en-US" altLang="en-US" smtClean="0">
              <a:latin typeface="Calibri" pitchFamily="34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dirty="0" smtClean="0"/>
          </a:p>
        </p:txBody>
      </p:sp>
      <p:sp>
        <p:nvSpPr>
          <p:cNvPr id="77828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E6A718E-7712-4C29-9679-894DCA6AF292}" type="slidenum">
              <a:rPr lang="en-US" altLang="en-US" smtClean="0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5</a:t>
            </a:fld>
            <a:endParaRPr lang="en-US" altLang="en-US" smtClean="0">
              <a:latin typeface="Calibri" pitchFamily="34" charset="0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aseline="0" dirty="0">
              <a:solidFill>
                <a:srgbClr val="FF000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4029EE5-8130-4596-9728-6E98AB412220}" type="slidenum">
              <a:rPr lang="en-US" smtClean="0"/>
              <a:pPr>
                <a:defRPr/>
              </a:pPr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433178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aseline="0" dirty="0">
              <a:solidFill>
                <a:srgbClr val="FF000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4029EE5-8130-4596-9728-6E98AB412220}" type="slidenum">
              <a:rPr lang="en-US" smtClean="0"/>
              <a:pPr>
                <a:defRPr/>
              </a:pPr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433178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dirty="0" smtClean="0"/>
          </a:p>
        </p:txBody>
      </p:sp>
      <p:sp>
        <p:nvSpPr>
          <p:cNvPr id="77828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E6A718E-7712-4C29-9679-894DCA6AF292}" type="slidenum">
              <a:rPr lang="en-US" altLang="en-US" smtClean="0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8</a:t>
            </a:fld>
            <a:endParaRPr lang="en-US" altLang="en-US" smtClean="0">
              <a:latin typeface="Calibri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38400F93-600B-449B-9741-C5CF1D92FE0D}" type="slidenum">
              <a:rPr lang="en-US" smtClean="0">
                <a:solidFill>
                  <a:schemeClr val="tx1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</p:spTree>
    <p:extLst>
      <p:ext uri="{BB962C8B-B14F-4D97-AF65-F5344CB8AC3E}">
        <p14:creationId xmlns:p14="http://schemas.microsoft.com/office/powerpoint/2010/main" val="5985420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6"/>
          <p:cNvSpPr txBox="1">
            <a:spLocks/>
          </p:cNvSpPr>
          <p:nvPr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F5AA4A90-1F40-451F-BD15-E9AE863DD61F}" type="slidenum">
              <a:rPr lang="en-US" smtClean="0">
                <a:solidFill>
                  <a:prstClr val="black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03630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6"/>
          <p:cNvSpPr txBox="1">
            <a:spLocks/>
          </p:cNvSpPr>
          <p:nvPr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C12DCD98-9F9D-44B2-B071-D971767C3A23}" type="slidenum">
              <a:rPr lang="en-US" smtClean="0">
                <a:solidFill>
                  <a:prstClr val="black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3633239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Slide Number Placeholder 6"/>
          <p:cNvSpPr txBox="1">
            <a:spLocks/>
          </p:cNvSpPr>
          <p:nvPr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DE2F9011-2197-4A94-9067-78E7FFBDD644}" type="slidenum">
              <a:rPr lang="en-US" smtClean="0">
                <a:solidFill>
                  <a:prstClr val="black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1924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D4C22A5C-D055-4E8A-AE29-FD90A5313961}" type="slidenum">
              <a:rPr lang="en-US" smtClean="0">
                <a:solidFill>
                  <a:prstClr val="black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863096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E34A995C-9A24-4CB4-B5BA-86BAE686558F}" type="slidenum">
              <a:rPr lang="en-US" smtClean="0">
                <a:solidFill>
                  <a:prstClr val="black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722581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0AD55DD1-D27E-4C8D-A799-129DC69C2C38}" type="slidenum">
              <a:rPr lang="en-US" smtClean="0">
                <a:solidFill>
                  <a:prstClr val="black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803580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6"/>
          <p:cNvSpPr txBox="1">
            <a:spLocks/>
          </p:cNvSpPr>
          <p:nvPr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7DA0A970-D096-4355-A568-DC4C57494832}" type="slidenum">
              <a:rPr lang="en-US" smtClean="0">
                <a:solidFill>
                  <a:prstClr val="black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1474"/>
            <a:ext cx="3008313" cy="892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71474"/>
            <a:ext cx="5111750" cy="558323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6365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4246937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ChangeArrowheads="1"/>
          </p:cNvSpPr>
          <p:nvPr userDrawn="1"/>
        </p:nvSpPr>
        <p:spPr bwMode="auto">
          <a:xfrm>
            <a:off x="3429000" y="6511925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000" b="1" cap="all" dirty="0">
              <a:solidFill>
                <a:prstClr val="black"/>
              </a:solidFill>
              <a:latin typeface="+mn-lt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91778713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2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 userDrawn="1"/>
        </p:nvSpPr>
        <p:spPr bwMode="auto">
          <a:xfrm>
            <a:off x="0" y="6324600"/>
            <a:ext cx="9144000" cy="533400"/>
          </a:xfrm>
          <a:prstGeom prst="rect">
            <a:avLst/>
          </a:prstGeom>
          <a:gradFill flip="none" rotWithShape="1">
            <a:gsLst>
              <a:gs pos="100000">
                <a:schemeClr val="bg1">
                  <a:lumMod val="95000"/>
                </a:schemeClr>
              </a:gs>
              <a:gs pos="0">
                <a:schemeClr val="bg1">
                  <a:lumMod val="65000"/>
                </a:schemeClr>
              </a:gs>
            </a:gsLst>
            <a:lin ang="16200000" scaled="0"/>
            <a:tileRect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prstClr val="white">
                  <a:lumMod val="85000"/>
                </a:prstClr>
              </a:solidFill>
              <a:latin typeface="+mn-lt"/>
              <a:cs typeface="+mn-cs"/>
            </a:endParaRPr>
          </a:p>
        </p:txBody>
      </p:sp>
      <p:sp>
        <p:nvSpPr>
          <p:cNvPr id="5" name="Line 11"/>
          <p:cNvSpPr>
            <a:spLocks noChangeShapeType="1"/>
          </p:cNvSpPr>
          <p:nvPr userDrawn="1"/>
        </p:nvSpPr>
        <p:spPr bwMode="auto">
          <a:xfrm>
            <a:off x="1219200" y="6492875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ChangeArrowheads="1"/>
          </p:cNvSpPr>
          <p:nvPr userDrawn="1"/>
        </p:nvSpPr>
        <p:spPr bwMode="auto">
          <a:xfrm>
            <a:off x="3429000" y="6511925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2417B3CE-2E22-4761-876B-098A487C16A5}" type="slidenum">
              <a:rPr lang="en-US" sz="1000" b="1" cap="all">
                <a:solidFill>
                  <a:prstClr val="black"/>
                </a:solidFill>
                <a:latin typeface="+mn-lt"/>
                <a:cs typeface="+mn-cs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sz="1000" b="1" cap="all" dirty="0">
              <a:solidFill>
                <a:prstClr val="black"/>
              </a:solidFill>
              <a:latin typeface="+mn-lt"/>
              <a:cs typeface="+mn-cs"/>
            </a:endParaRPr>
          </a:p>
        </p:txBody>
      </p:sp>
      <p:pic>
        <p:nvPicPr>
          <p:cNvPr id="7" name="Picture 13" descr="ERCOT_Logo_2c_no_bckgrnd.eps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36539"/>
          <a:stretch>
            <a:fillRect/>
          </a:stretch>
        </p:blipFill>
        <p:spPr bwMode="auto">
          <a:xfrm>
            <a:off x="152400" y="6432550"/>
            <a:ext cx="838200" cy="349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400" b="1">
                <a:solidFill>
                  <a:srgbClr val="40949A"/>
                </a:solidFill>
                <a:latin typeface="+mn-lt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2200"/>
            </a:lvl1pPr>
            <a:lvl2pPr>
              <a:defRPr sz="2200"/>
            </a:lvl2pPr>
            <a:lvl3pPr>
              <a:defRPr sz="2200"/>
            </a:lvl3pPr>
            <a:lvl4pPr>
              <a:defRPr sz="2200"/>
            </a:lvl4pPr>
            <a:lvl5pPr>
              <a:defRPr sz="22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0"/>
          </p:nvPr>
        </p:nvSpPr>
        <p:spPr bwMode="auto">
          <a:xfrm>
            <a:off x="6248400" y="6492875"/>
            <a:ext cx="2514600" cy="365125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fontAlgn="auto">
              <a:spcBef>
                <a:spcPts val="0"/>
              </a:spcBef>
              <a:spcAft>
                <a:spcPts val="0"/>
              </a:spcAft>
              <a:defRPr sz="1000" b="1" cap="all">
                <a:solidFill>
                  <a:prstClr val="black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ERCOT Public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1"/>
          </p:nvPr>
        </p:nvSpPr>
        <p:spPr bwMode="auto">
          <a:xfrm>
            <a:off x="1295400" y="6492875"/>
            <a:ext cx="2133600" cy="365125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fontAlgn="auto">
              <a:spcBef>
                <a:spcPts val="0"/>
              </a:spcBef>
              <a:spcAft>
                <a:spcPts val="0"/>
              </a:spcAft>
              <a:defRPr sz="1000" b="1" cap="all">
                <a:solidFill>
                  <a:prstClr val="black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August 1, 2013</a:t>
            </a:r>
          </a:p>
        </p:txBody>
      </p:sp>
    </p:spTree>
    <p:extLst>
      <p:ext uri="{BB962C8B-B14F-4D97-AF65-F5344CB8AC3E}">
        <p14:creationId xmlns:p14="http://schemas.microsoft.com/office/powerpoint/2010/main" val="27107271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F9AA9D0F-571B-4931-A99F-4CDF19C80675}" type="slidenum">
              <a:rPr lang="en-US" smtClean="0">
                <a:solidFill>
                  <a:schemeClr val="tx1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</p:spTree>
    <p:extLst>
      <p:ext uri="{BB962C8B-B14F-4D97-AF65-F5344CB8AC3E}">
        <p14:creationId xmlns:p14="http://schemas.microsoft.com/office/powerpoint/2010/main" val="5707316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761A74A1-4428-487F-BBF3-F1FD6425D6F5}" type="slidenum">
              <a:rPr lang="en-US" smtClean="0">
                <a:solidFill>
                  <a:schemeClr val="tx1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</p:spTree>
    <p:extLst>
      <p:ext uri="{BB962C8B-B14F-4D97-AF65-F5344CB8AC3E}">
        <p14:creationId xmlns:p14="http://schemas.microsoft.com/office/powerpoint/2010/main" val="4526147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F3EB7CBC-DE94-4FE5-AB9A-25F8DBEF5494}" type="slidenum">
              <a:rPr lang="en-US" smtClean="0">
                <a:solidFill>
                  <a:schemeClr val="tx1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</p:spTree>
    <p:extLst>
      <p:ext uri="{BB962C8B-B14F-4D97-AF65-F5344CB8AC3E}">
        <p14:creationId xmlns:p14="http://schemas.microsoft.com/office/powerpoint/2010/main" val="1008225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439CAB3F-DDA8-47F1-A774-92EF80AEDE44}" type="slidenum">
              <a:rPr lang="en-US" smtClean="0">
                <a:solidFill>
                  <a:schemeClr val="tx1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</p:spTree>
    <p:extLst>
      <p:ext uri="{BB962C8B-B14F-4D97-AF65-F5344CB8AC3E}">
        <p14:creationId xmlns:p14="http://schemas.microsoft.com/office/powerpoint/2010/main" val="41783785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55532654-6568-4AEF-9ABE-F813900821A4}" type="slidenum">
              <a:rPr lang="en-US" smtClean="0">
                <a:solidFill>
                  <a:schemeClr val="tx1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</p:spTree>
    <p:extLst>
      <p:ext uri="{BB962C8B-B14F-4D97-AF65-F5344CB8AC3E}">
        <p14:creationId xmlns:p14="http://schemas.microsoft.com/office/powerpoint/2010/main" val="2850405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2D4FDE51-E247-43F1-AF08-2BDC0C209D1C}" type="slidenum">
              <a:rPr lang="en-US" smtClean="0">
                <a:solidFill>
                  <a:schemeClr val="tx1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1474"/>
            <a:ext cx="3008313" cy="892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71474"/>
            <a:ext cx="5111750" cy="558323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6365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</p:spTree>
    <p:extLst>
      <p:ext uri="{BB962C8B-B14F-4D97-AF65-F5344CB8AC3E}">
        <p14:creationId xmlns:p14="http://schemas.microsoft.com/office/powerpoint/2010/main" val="5429040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</p:spTree>
    <p:extLst>
      <p:ext uri="{BB962C8B-B14F-4D97-AF65-F5344CB8AC3E}">
        <p14:creationId xmlns:p14="http://schemas.microsoft.com/office/powerpoint/2010/main" val="1706404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EE597D66-05B0-4B15-8533-768EC8DA1808}" type="slidenum">
              <a:rPr lang="en-US" smtClean="0">
                <a:solidFill>
                  <a:schemeClr val="tx1"/>
                </a:solidFill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</p:spTree>
    <p:extLst>
      <p:ext uri="{BB962C8B-B14F-4D97-AF65-F5344CB8AC3E}">
        <p14:creationId xmlns:p14="http://schemas.microsoft.com/office/powerpoint/2010/main" val="19551168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4" Type="http://schemas.openxmlformats.org/officeDocument/2006/relationships/image" Target="../media/image1.png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12" Type="http://schemas.openxmlformats.org/officeDocument/2006/relationships/image" Target="../media/image2.png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-47625" y="0"/>
            <a:ext cx="923925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pic>
        <p:nvPicPr>
          <p:cNvPr id="13" name="Picture 12"/>
          <p:cNvPicPr>
            <a:picLocks/>
          </p:cNvPicPr>
          <p:nvPr userDrawn="1"/>
        </p:nvPicPr>
        <p:blipFill rotWithShape="1"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pic>
        <p:nvPicPr>
          <p:cNvPr id="1030" name="Picture 8" descr="ERCOT cmyk-01.png"/>
          <p:cNvPicPr>
            <a:picLocks noChangeAspect="1"/>
          </p:cNvPicPr>
          <p:nvPr userDrawn="1"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650" y="6024563"/>
            <a:ext cx="817563" cy="346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93595" r:id="rId1"/>
    <p:sldLayoutId id="2147493596" r:id="rId2"/>
    <p:sldLayoutId id="2147493597" r:id="rId3"/>
    <p:sldLayoutId id="2147493598" r:id="rId4"/>
    <p:sldLayoutId id="2147493599" r:id="rId5"/>
    <p:sldLayoutId id="2147493600" r:id="rId6"/>
    <p:sldLayoutId id="2147493601" r:id="rId7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9B4A4C10-097B-48BF-AF3E-CF97D1A0E7F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3602" r:id="rId1"/>
    <p:sldLayoutId id="2147493603" r:id="rId2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47625" y="0"/>
            <a:ext cx="923925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3075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3076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pic>
        <p:nvPicPr>
          <p:cNvPr id="13" name="Picture 12"/>
          <p:cNvPicPr>
            <a:picLocks/>
          </p:cNvPicPr>
          <p:nvPr userDrawn="1"/>
        </p:nvPicPr>
        <p:blipFill rotWithShape="1"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pic>
        <p:nvPicPr>
          <p:cNvPr id="3078" name="Picture 8" descr="ERCOT cmyk-01.png"/>
          <p:cNvPicPr>
            <a:picLocks noChangeAspect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650" y="6024563"/>
            <a:ext cx="817563" cy="346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Box 7"/>
          <p:cNvSpPr txBox="1"/>
          <p:nvPr/>
        </p:nvSpPr>
        <p:spPr>
          <a:xfrm>
            <a:off x="1085850" y="6010275"/>
            <a:ext cx="6867525" cy="4159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050" b="1" dirty="0">
                <a:solidFill>
                  <a:prstClr val="black"/>
                </a:solidFill>
                <a:latin typeface="+mn-lt"/>
                <a:cs typeface="+mn-cs"/>
              </a:rPr>
              <a:t>ERCOT PUBLIC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050" dirty="0">
                <a:solidFill>
                  <a:prstClr val="black"/>
                </a:solidFill>
                <a:latin typeface="+mn-lt"/>
                <a:cs typeface="+mn-cs"/>
              </a:rPr>
              <a:t>8/1/2013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3604" r:id="rId1"/>
    <p:sldLayoutId id="2147493605" r:id="rId2"/>
    <p:sldLayoutId id="2147493606" r:id="rId3"/>
    <p:sldLayoutId id="2147493607" r:id="rId4"/>
    <p:sldLayoutId id="2147493608" r:id="rId5"/>
    <p:sldLayoutId id="2147493609" r:id="rId6"/>
    <p:sldLayoutId id="2147493610" r:id="rId7"/>
    <p:sldLayoutId id="2147493611" r:id="rId8"/>
    <p:sldLayoutId id="2147493612" r:id="rId9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530" name="Group 13"/>
          <p:cNvGrpSpPr>
            <a:grpSpLocks/>
          </p:cNvGrpSpPr>
          <p:nvPr/>
        </p:nvGrpSpPr>
        <p:grpSpPr bwMode="auto">
          <a:xfrm>
            <a:off x="603250" y="1498600"/>
            <a:ext cx="7727950" cy="4385093"/>
            <a:chOff x="603250" y="546100"/>
            <a:chExt cx="7727950" cy="4384893"/>
          </a:xfrm>
        </p:grpSpPr>
        <p:pic>
          <p:nvPicPr>
            <p:cNvPr id="22531" name="Picture 8" descr="ERCOT cmyk-01.png"/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603250" y="546100"/>
              <a:ext cx="2457704" cy="10414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sp>
          <p:nvSpPr>
            <p:cNvPr id="10" name="TextBox 9"/>
            <p:cNvSpPr txBox="1"/>
            <p:nvPr/>
          </p:nvSpPr>
          <p:spPr>
            <a:xfrm>
              <a:off x="787400" y="2130353"/>
              <a:ext cx="7543800" cy="2800640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3200" b="1" dirty="0" smtClean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Progress Report on </a:t>
              </a: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3200" b="1" dirty="0" smtClean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Future Ancillary </a:t>
              </a:r>
              <a:r>
                <a:rPr lang="en-US" sz="3200" b="1" dirty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Services (AS</a:t>
              </a:r>
              <a:r>
                <a:rPr lang="en-US" sz="3200" b="1" dirty="0" smtClean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) Team</a:t>
              </a:r>
              <a:endParaRPr lang="en-US" sz="3200" b="1" dirty="0">
                <a:solidFill>
                  <a:schemeClr val="accent2">
                    <a:lumMod val="75000"/>
                  </a:schemeClr>
                </a:solidFill>
                <a:latin typeface="+mn-lt"/>
                <a:cs typeface="+mn-cs"/>
              </a:endParaRP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b="1" dirty="0">
                <a:solidFill>
                  <a:schemeClr val="accent2">
                    <a:lumMod val="75000"/>
                  </a:schemeClr>
                </a:solidFill>
                <a:latin typeface="+mn-lt"/>
                <a:cs typeface="+mn-cs"/>
              </a:endParaRP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Dan </a:t>
              </a:r>
              <a:r>
                <a:rPr lang="en-US" sz="2000" dirty="0" smtClean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Woodfin</a:t>
              </a: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 smtClean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Director, System Operations</a:t>
              </a:r>
              <a:endParaRPr lang="en-US" dirty="0">
                <a:solidFill>
                  <a:schemeClr val="accent2">
                    <a:lumMod val="75000"/>
                  </a:schemeClr>
                </a:solidFill>
                <a:latin typeface="+mn-lt"/>
                <a:cs typeface="+mn-cs"/>
              </a:endParaRP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 </a:t>
              </a: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 smtClean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TAC</a:t>
              </a:r>
              <a:endParaRPr lang="en-US" dirty="0">
                <a:solidFill>
                  <a:schemeClr val="accent2">
                    <a:lumMod val="75000"/>
                  </a:schemeClr>
                </a:solidFill>
                <a:latin typeface="+mn-lt"/>
                <a:cs typeface="+mn-cs"/>
              </a:endParaRP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 smtClean="0">
                  <a:solidFill>
                    <a:schemeClr val="accent2">
                      <a:lumMod val="75000"/>
                    </a:schemeClr>
                  </a:solidFill>
                  <a:latin typeface="+mn-lt"/>
                  <a:cs typeface="+mn-cs"/>
                </a:rPr>
                <a:t>March 27, 2014</a:t>
              </a:r>
              <a:endParaRPr lang="en-US" dirty="0">
                <a:solidFill>
                  <a:schemeClr val="accent2">
                    <a:lumMod val="75000"/>
                  </a:schemeClr>
                </a:solidFill>
                <a:latin typeface="+mn-lt"/>
                <a:cs typeface="+mn-cs"/>
              </a:endParaRP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553"/>
              <a:ext cx="6286500" cy="12699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9413" y="179388"/>
            <a:ext cx="8459787" cy="461962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History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413" y="828675"/>
            <a:ext cx="8393112" cy="5116513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</a:rPr>
              <a:t>ERCOT issued Concept Paper proposing the creation of a new Ancillary Services (AS) Framework and suggesting a set of Services to fit that Framework on 9/27/2013 and held a workshop on 10/24/13</a:t>
            </a: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</a:rPr>
              <a:t>After discussions with TAC, the Future AS Team (FAST) was set up</a:t>
            </a: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</a:rPr>
              <a:t>A series of FAST meetings were scheduled to facilitate stakeholder input on, and resolution of, the substantive issues prior to the development of an NPRR for the new Framework</a:t>
            </a:r>
          </a:p>
          <a:p>
            <a:pPr lvl="1"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</a:rPr>
              <a:t>Working Sessions held weekly</a:t>
            </a:r>
          </a:p>
          <a:p>
            <a:pPr lvl="1"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</a:rPr>
              <a:t>Workshops generally held monthly</a:t>
            </a: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</a:rPr>
              <a:t>Goal is to get substantive decisions made by May/June timeframe in order to meet EMS Project requirements</a:t>
            </a: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endParaRPr lang="en-US" sz="20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endParaRPr lang="en-US" sz="20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endParaRPr lang="en-US" sz="20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endParaRPr lang="en-US" sz="20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lvl="1" eaLnBrk="1" fontAlgn="auto" hangingPunct="1">
              <a:spcAft>
                <a:spcPts val="0"/>
              </a:spcAft>
              <a:buFont typeface="Arial"/>
              <a:buChar char="–"/>
              <a:defRPr/>
            </a:pPr>
            <a:endParaRPr lang="en-US" sz="1600" dirty="0">
              <a:solidFill>
                <a:schemeClr val="accent2">
                  <a:lumMod val="75000"/>
                </a:schemeClr>
              </a:solidFill>
            </a:endParaRPr>
          </a:p>
          <a:p>
            <a:pPr lvl="1" eaLnBrk="1" fontAlgn="auto" hangingPunct="1">
              <a:spcAft>
                <a:spcPts val="0"/>
              </a:spcAft>
              <a:buFont typeface="Arial"/>
              <a:buChar char="–"/>
              <a:defRPr/>
            </a:pPr>
            <a:endParaRPr lang="en-US" sz="16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9413" y="179388"/>
            <a:ext cx="8459787" cy="461962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Development Process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5" name="Oval 4"/>
          <p:cNvSpPr/>
          <p:nvPr/>
        </p:nvSpPr>
        <p:spPr>
          <a:xfrm>
            <a:off x="666750" y="1504950"/>
            <a:ext cx="1114425" cy="923925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 smtClean="0"/>
              <a:t>ERCOT Concept Paper</a:t>
            </a:r>
            <a:endParaRPr lang="en-US" sz="900" dirty="0"/>
          </a:p>
        </p:txBody>
      </p:sp>
      <p:sp>
        <p:nvSpPr>
          <p:cNvPr id="6" name="Rectangle 5"/>
          <p:cNvSpPr/>
          <p:nvPr/>
        </p:nvSpPr>
        <p:spPr>
          <a:xfrm>
            <a:off x="2384425" y="1609725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Identify and Resolve Substantive Issues</a:t>
            </a:r>
            <a:endParaRPr lang="en-US" sz="1200" dirty="0"/>
          </a:p>
        </p:txBody>
      </p:sp>
      <p:cxnSp>
        <p:nvCxnSpPr>
          <p:cNvPr id="7" name="Straight Arrow Connector 6"/>
          <p:cNvCxnSpPr>
            <a:stCxn id="5" idx="6"/>
            <a:endCxn id="6" idx="1"/>
          </p:cNvCxnSpPr>
          <p:nvPr/>
        </p:nvCxnSpPr>
        <p:spPr>
          <a:xfrm>
            <a:off x="1781175" y="1966913"/>
            <a:ext cx="603250" cy="0"/>
          </a:xfrm>
          <a:prstGeom prst="straightConnector1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4597400" y="1609725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Draft NPRR</a:t>
            </a:r>
            <a:endParaRPr lang="en-US" sz="1200" dirty="0"/>
          </a:p>
        </p:txBody>
      </p:sp>
      <p:cxnSp>
        <p:nvCxnSpPr>
          <p:cNvPr id="12" name="Straight Arrow Connector 11"/>
          <p:cNvCxnSpPr>
            <a:stCxn id="6" idx="3"/>
            <a:endCxn id="10" idx="1"/>
          </p:cNvCxnSpPr>
          <p:nvPr/>
        </p:nvCxnSpPr>
        <p:spPr>
          <a:xfrm>
            <a:off x="3565525" y="1966913"/>
            <a:ext cx="1031875" cy="0"/>
          </a:xfrm>
          <a:prstGeom prst="straightConnector1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" name="Rectangle 14"/>
          <p:cNvSpPr/>
          <p:nvPr/>
        </p:nvSpPr>
        <p:spPr>
          <a:xfrm>
            <a:off x="6810375" y="1609725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Normal NPRR Approval Process</a:t>
            </a:r>
            <a:endParaRPr lang="en-US" sz="1200" dirty="0"/>
          </a:p>
        </p:txBody>
      </p:sp>
      <p:cxnSp>
        <p:nvCxnSpPr>
          <p:cNvPr id="16" name="Straight Arrow Connector 15"/>
          <p:cNvCxnSpPr>
            <a:stCxn id="10" idx="3"/>
            <a:endCxn id="15" idx="1"/>
          </p:cNvCxnSpPr>
          <p:nvPr/>
        </p:nvCxnSpPr>
        <p:spPr>
          <a:xfrm>
            <a:off x="5778500" y="1966913"/>
            <a:ext cx="1031875" cy="0"/>
          </a:xfrm>
          <a:prstGeom prst="straightConnector1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2212974" y="2762250"/>
            <a:ext cx="169703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14300" indent="-114300">
              <a:buFont typeface="Arial" panose="020B0604020202020204" pitchFamily="34" charset="0"/>
              <a:buChar char="•"/>
            </a:pPr>
            <a:r>
              <a:rPr lang="en-US" dirty="0" smtClean="0"/>
              <a:t>More Info on Next Slide</a:t>
            </a:r>
          </a:p>
          <a:p>
            <a:pPr marL="114300" indent="-114300">
              <a:buFont typeface="Arial" panose="020B0604020202020204" pitchFamily="34" charset="0"/>
              <a:buChar char="•"/>
            </a:pPr>
            <a:r>
              <a:rPr lang="en-US" dirty="0" smtClean="0"/>
              <a:t>Idea is to resolve all substantive Issues before drafting NPRR</a:t>
            </a:r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4339431" y="2762250"/>
            <a:ext cx="195500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14300" indent="-114300">
              <a:buFont typeface="Arial" panose="020B0604020202020204" pitchFamily="34" charset="0"/>
              <a:buChar char="•"/>
            </a:pPr>
            <a:r>
              <a:rPr lang="en-US" dirty="0" smtClean="0"/>
              <a:t>ERCOT to draft based on resolutions to substantive issues</a:t>
            </a:r>
            <a:endParaRPr lang="en-US" dirty="0"/>
          </a:p>
        </p:txBody>
      </p:sp>
      <p:sp>
        <p:nvSpPr>
          <p:cNvPr id="27" name="TextBox 26"/>
          <p:cNvSpPr txBox="1"/>
          <p:nvPr/>
        </p:nvSpPr>
        <p:spPr>
          <a:xfrm>
            <a:off x="6552406" y="2762250"/>
            <a:ext cx="1858169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14300" indent="-114300">
              <a:buFont typeface="Arial" panose="020B0604020202020204" pitchFamily="34" charset="0"/>
              <a:buChar char="•"/>
            </a:pPr>
            <a:r>
              <a:rPr lang="en-US" dirty="0" smtClean="0"/>
              <a:t>Normal NPRR approval process should be able to be more focused on “getting words right” than rehashing substantive issues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373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9413" y="179388"/>
            <a:ext cx="8459787" cy="461962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Issue Resolution Process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666750" y="1504950"/>
            <a:ext cx="1114425" cy="923925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 smtClean="0"/>
              <a:t>ERCOT Concept Paper</a:t>
            </a:r>
            <a:endParaRPr lang="en-US" sz="900" dirty="0"/>
          </a:p>
        </p:txBody>
      </p:sp>
      <p:sp>
        <p:nvSpPr>
          <p:cNvPr id="8" name="Rectangle 7"/>
          <p:cNvSpPr/>
          <p:nvPr/>
        </p:nvSpPr>
        <p:spPr>
          <a:xfrm>
            <a:off x="2181225" y="1600200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Identify Issues</a:t>
            </a:r>
            <a:endParaRPr lang="en-US" sz="1200" dirty="0"/>
          </a:p>
        </p:txBody>
      </p:sp>
      <p:sp>
        <p:nvSpPr>
          <p:cNvPr id="23" name="Rectangle 22"/>
          <p:cNvSpPr/>
          <p:nvPr/>
        </p:nvSpPr>
        <p:spPr>
          <a:xfrm>
            <a:off x="2184563" y="2828925"/>
            <a:ext cx="1195387" cy="7524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Develop Common Understanding of Issue</a:t>
            </a:r>
            <a:endParaRPr lang="en-US" sz="1100" dirty="0"/>
          </a:p>
        </p:txBody>
      </p:sp>
      <p:sp>
        <p:nvSpPr>
          <p:cNvPr id="24" name="Rectangle 23"/>
          <p:cNvSpPr/>
          <p:nvPr/>
        </p:nvSpPr>
        <p:spPr>
          <a:xfrm>
            <a:off x="2190750" y="3933825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Attempt to Find Consensus</a:t>
            </a:r>
            <a:endParaRPr lang="en-US" sz="1200" dirty="0"/>
          </a:p>
        </p:txBody>
      </p:sp>
      <p:sp>
        <p:nvSpPr>
          <p:cNvPr id="25" name="Rectangle 24"/>
          <p:cNvSpPr/>
          <p:nvPr/>
        </p:nvSpPr>
        <p:spPr>
          <a:xfrm>
            <a:off x="6800850" y="3933824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Develop Discrete Alternatives</a:t>
            </a:r>
            <a:endParaRPr lang="en-US" sz="1200" dirty="0"/>
          </a:p>
        </p:txBody>
      </p:sp>
      <p:sp>
        <p:nvSpPr>
          <p:cNvPr id="26" name="Diamond 25"/>
          <p:cNvSpPr/>
          <p:nvPr/>
        </p:nvSpPr>
        <p:spPr>
          <a:xfrm>
            <a:off x="4086225" y="3633787"/>
            <a:ext cx="2105025" cy="1314450"/>
          </a:xfrm>
          <a:prstGeom prst="diamond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Consensus?</a:t>
            </a:r>
            <a:endParaRPr lang="en-US" sz="1200" dirty="0"/>
          </a:p>
        </p:txBody>
      </p:sp>
      <p:sp>
        <p:nvSpPr>
          <p:cNvPr id="27" name="Rectangle 26"/>
          <p:cNvSpPr/>
          <p:nvPr/>
        </p:nvSpPr>
        <p:spPr>
          <a:xfrm>
            <a:off x="6791325" y="2314574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TAC Decision</a:t>
            </a:r>
            <a:endParaRPr lang="en-US" sz="1200" dirty="0"/>
          </a:p>
        </p:txBody>
      </p:sp>
      <p:sp>
        <p:nvSpPr>
          <p:cNvPr id="28" name="TextBox 27"/>
          <p:cNvSpPr txBox="1"/>
          <p:nvPr/>
        </p:nvSpPr>
        <p:spPr>
          <a:xfrm>
            <a:off x="5191125" y="3377683"/>
            <a:ext cx="28725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rgbClr val="55BAB7"/>
                </a:solidFill>
              </a:rPr>
              <a:t>Y</a:t>
            </a:r>
            <a:endParaRPr lang="en-US" sz="1200" dirty="0">
              <a:solidFill>
                <a:srgbClr val="55BAB7"/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6190496" y="4010320"/>
            <a:ext cx="29527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rgbClr val="55BAB7"/>
                </a:solidFill>
              </a:rPr>
              <a:t>N</a:t>
            </a:r>
            <a:endParaRPr lang="en-US" sz="1200" dirty="0">
              <a:solidFill>
                <a:srgbClr val="55BAB7"/>
              </a:solidFill>
            </a:endParaRPr>
          </a:p>
        </p:txBody>
      </p:sp>
      <p:cxnSp>
        <p:nvCxnSpPr>
          <p:cNvPr id="35" name="Straight Arrow Connector 34"/>
          <p:cNvCxnSpPr>
            <a:stCxn id="6" idx="6"/>
            <a:endCxn id="8" idx="1"/>
          </p:cNvCxnSpPr>
          <p:nvPr/>
        </p:nvCxnSpPr>
        <p:spPr>
          <a:xfrm flipV="1">
            <a:off x="1781175" y="1957388"/>
            <a:ext cx="400050" cy="9525"/>
          </a:xfrm>
          <a:prstGeom prst="straightConnector1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8" idx="2"/>
            <a:endCxn id="23" idx="0"/>
          </p:cNvCxnSpPr>
          <p:nvPr/>
        </p:nvCxnSpPr>
        <p:spPr>
          <a:xfrm>
            <a:off x="2771775" y="2314575"/>
            <a:ext cx="10482" cy="514350"/>
          </a:xfrm>
          <a:prstGeom prst="straightConnector1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23" idx="2"/>
            <a:endCxn id="24" idx="0"/>
          </p:cNvCxnSpPr>
          <p:nvPr/>
        </p:nvCxnSpPr>
        <p:spPr>
          <a:xfrm flipH="1">
            <a:off x="2781300" y="3581400"/>
            <a:ext cx="957" cy="352425"/>
          </a:xfrm>
          <a:prstGeom prst="straightConnector1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24" idx="3"/>
            <a:endCxn id="26" idx="1"/>
          </p:cNvCxnSpPr>
          <p:nvPr/>
        </p:nvCxnSpPr>
        <p:spPr>
          <a:xfrm flipV="1">
            <a:off x="3371850" y="4291012"/>
            <a:ext cx="714375" cy="1"/>
          </a:xfrm>
          <a:prstGeom prst="straightConnector1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/>
          <p:cNvCxnSpPr>
            <a:stCxn id="26" idx="3"/>
            <a:endCxn id="25" idx="1"/>
          </p:cNvCxnSpPr>
          <p:nvPr/>
        </p:nvCxnSpPr>
        <p:spPr>
          <a:xfrm>
            <a:off x="6191250" y="4291012"/>
            <a:ext cx="609600" cy="0"/>
          </a:xfrm>
          <a:prstGeom prst="straightConnector1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/>
          <p:cNvCxnSpPr>
            <a:stCxn id="26" idx="0"/>
            <a:endCxn id="8" idx="3"/>
          </p:cNvCxnSpPr>
          <p:nvPr/>
        </p:nvCxnSpPr>
        <p:spPr>
          <a:xfrm rot="16200000" flipV="1">
            <a:off x="3412333" y="1907381"/>
            <a:ext cx="1676399" cy="1776413"/>
          </a:xfrm>
          <a:prstGeom prst="bentConnector2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46"/>
          <p:cNvCxnSpPr>
            <a:stCxn id="27" idx="0"/>
            <a:endCxn id="8" idx="3"/>
          </p:cNvCxnSpPr>
          <p:nvPr/>
        </p:nvCxnSpPr>
        <p:spPr>
          <a:xfrm rot="16200000" flipV="1">
            <a:off x="5193507" y="126206"/>
            <a:ext cx="357186" cy="4019550"/>
          </a:xfrm>
          <a:prstGeom prst="bentConnector2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>
            <a:stCxn id="25" idx="0"/>
            <a:endCxn id="27" idx="2"/>
          </p:cNvCxnSpPr>
          <p:nvPr/>
        </p:nvCxnSpPr>
        <p:spPr>
          <a:xfrm flipH="1" flipV="1">
            <a:off x="7381875" y="3028949"/>
            <a:ext cx="9525" cy="904875"/>
          </a:xfrm>
          <a:prstGeom prst="straightConnector1">
            <a:avLst/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943350" y="1711880"/>
            <a:ext cx="91082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rgbClr val="55BAB7"/>
                </a:solidFill>
              </a:rPr>
              <a:t>Next Issue</a:t>
            </a:r>
            <a:endParaRPr lang="en-US" sz="1200" dirty="0">
              <a:solidFill>
                <a:srgbClr val="55BAB7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1895475" y="1304925"/>
            <a:ext cx="2009775" cy="429577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TextBox 51"/>
          <p:cNvSpPr txBox="1"/>
          <p:nvPr/>
        </p:nvSpPr>
        <p:spPr>
          <a:xfrm>
            <a:off x="1933575" y="5231368"/>
            <a:ext cx="20097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Working Sessions</a:t>
            </a:r>
            <a:endParaRPr lang="en-US" dirty="0"/>
          </a:p>
        </p:txBody>
      </p:sp>
      <p:sp>
        <p:nvSpPr>
          <p:cNvPr id="53" name="Rectangle 52"/>
          <p:cNvSpPr/>
          <p:nvPr/>
        </p:nvSpPr>
        <p:spPr>
          <a:xfrm>
            <a:off x="4086225" y="3377683"/>
            <a:ext cx="4552950" cy="222301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extBox 53"/>
          <p:cNvSpPr txBox="1"/>
          <p:nvPr/>
        </p:nvSpPr>
        <p:spPr>
          <a:xfrm>
            <a:off x="4086225" y="5231368"/>
            <a:ext cx="28479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Workshops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45951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" grpId="0" animBg="1"/>
      <p:bldP spid="52" grpId="0"/>
      <p:bldP spid="53" grpId="0" animBg="1"/>
      <p:bldP spid="5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9413" y="179388"/>
            <a:ext cx="8459787" cy="461962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Requires Iteration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1460500" y="1905000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Common Understanding of Each Service </a:t>
            </a:r>
            <a:endParaRPr lang="en-US" sz="1200" dirty="0"/>
          </a:p>
        </p:txBody>
      </p:sp>
      <p:sp>
        <p:nvSpPr>
          <p:cNvPr id="10" name="Rectangle 9"/>
          <p:cNvSpPr/>
          <p:nvPr/>
        </p:nvSpPr>
        <p:spPr>
          <a:xfrm>
            <a:off x="3673475" y="1905000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Understand How Services  Fit Together</a:t>
            </a:r>
            <a:endParaRPr lang="en-US" sz="1200" dirty="0"/>
          </a:p>
        </p:txBody>
      </p:sp>
      <p:sp>
        <p:nvSpPr>
          <p:cNvPr id="15" name="Rectangle 14"/>
          <p:cNvSpPr/>
          <p:nvPr/>
        </p:nvSpPr>
        <p:spPr>
          <a:xfrm>
            <a:off x="5886450" y="1905000"/>
            <a:ext cx="1181100" cy="71437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Understand System Technical Requirements</a:t>
            </a:r>
            <a:endParaRPr lang="en-US" sz="1200" dirty="0"/>
          </a:p>
        </p:txBody>
      </p:sp>
      <p:cxnSp>
        <p:nvCxnSpPr>
          <p:cNvPr id="4" name="Elbow Connector 3"/>
          <p:cNvCxnSpPr>
            <a:stCxn id="10" idx="0"/>
            <a:endCxn id="6" idx="0"/>
          </p:cNvCxnSpPr>
          <p:nvPr/>
        </p:nvCxnSpPr>
        <p:spPr>
          <a:xfrm rot="16200000" flipV="1">
            <a:off x="3157538" y="798512"/>
            <a:ext cx="12700" cy="2212975"/>
          </a:xfrm>
          <a:prstGeom prst="bentConnector3">
            <a:avLst>
              <a:gd name="adj1" fmla="val 180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Elbow Connector 8"/>
          <p:cNvCxnSpPr>
            <a:stCxn id="15" idx="2"/>
            <a:endCxn id="6" idx="2"/>
          </p:cNvCxnSpPr>
          <p:nvPr/>
        </p:nvCxnSpPr>
        <p:spPr>
          <a:xfrm rot="5400000">
            <a:off x="4264025" y="406400"/>
            <a:ext cx="12700" cy="4425950"/>
          </a:xfrm>
          <a:prstGeom prst="bentConnector3">
            <a:avLst>
              <a:gd name="adj1" fmla="val 180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6" idx="3"/>
            <a:endCxn id="10" idx="1"/>
          </p:cNvCxnSpPr>
          <p:nvPr/>
        </p:nvCxnSpPr>
        <p:spPr>
          <a:xfrm>
            <a:off x="2641600" y="2262188"/>
            <a:ext cx="1031875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10" idx="3"/>
            <a:endCxn id="15" idx="1"/>
          </p:cNvCxnSpPr>
          <p:nvPr/>
        </p:nvCxnSpPr>
        <p:spPr>
          <a:xfrm>
            <a:off x="4854575" y="2262188"/>
            <a:ext cx="1031875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" name="Right Brace 2"/>
          <p:cNvSpPr/>
          <p:nvPr/>
        </p:nvSpPr>
        <p:spPr>
          <a:xfrm rot="5400000">
            <a:off x="4113213" y="1711329"/>
            <a:ext cx="314324" cy="5092701"/>
          </a:xfrm>
          <a:prstGeom prst="rightBrac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1724024" y="4610100"/>
            <a:ext cx="5181602" cy="1335088"/>
          </a:xfrm>
        </p:spPr>
        <p:txBody>
          <a:bodyPr rtlCol="0">
            <a:noAutofit/>
          </a:bodyPr>
          <a:lstStyle/>
          <a:p>
            <a:pPr marL="0" indent="0" eaLnBrk="1" fontAlgn="auto" hangingPunct="1">
              <a:spcAft>
                <a:spcPts val="0"/>
              </a:spcAft>
              <a:buNone/>
              <a:defRPr/>
            </a:pPr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</a:rPr>
              <a:t>Will continue to iterate/refine, subject to May/June end date</a:t>
            </a:r>
            <a:endParaRPr lang="en-US" sz="16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36991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11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Rectangle 40"/>
          <p:cNvSpPr/>
          <p:nvPr/>
        </p:nvSpPr>
        <p:spPr>
          <a:xfrm>
            <a:off x="4543424" y="828674"/>
            <a:ext cx="3429001" cy="517207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0" name="Rectangle 39"/>
          <p:cNvSpPr/>
          <p:nvPr/>
        </p:nvSpPr>
        <p:spPr>
          <a:xfrm>
            <a:off x="866775" y="838199"/>
            <a:ext cx="2933700" cy="516255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>
                <a:solidFill>
                  <a:schemeClr val="tx2">
                    <a:lumMod val="90000"/>
                    <a:lumOff val="10000"/>
                  </a:schemeClr>
                </a:solidFill>
              </a:rPr>
              <a:t>Originally Proposed New AS – Frequency Control</a:t>
            </a:r>
            <a:endParaRPr lang="en-US" sz="2000" dirty="0">
              <a:solidFill>
                <a:schemeClr val="tx2">
                  <a:lumMod val="90000"/>
                  <a:lumOff val="10000"/>
                </a:schemeClr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746641" y="1428750"/>
            <a:ext cx="1125094" cy="55245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Regulation</a:t>
            </a:r>
            <a:endParaRPr lang="en-US" sz="1200" dirty="0"/>
          </a:p>
        </p:txBody>
      </p:sp>
      <p:sp>
        <p:nvSpPr>
          <p:cNvPr id="8" name="TextBox 7"/>
          <p:cNvSpPr txBox="1"/>
          <p:nvPr/>
        </p:nvSpPr>
        <p:spPr>
          <a:xfrm>
            <a:off x="1195376" y="940832"/>
            <a:ext cx="23134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chemeClr val="accent2">
                    <a:lumMod val="75000"/>
                  </a:schemeClr>
                </a:solidFill>
              </a:rPr>
              <a:t>Current Framework</a:t>
            </a:r>
            <a:endParaRPr lang="en-US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985781" y="926068"/>
            <a:ext cx="25442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chemeClr val="accent2">
                    <a:lumMod val="75000"/>
                  </a:schemeClr>
                </a:solidFill>
              </a:rPr>
              <a:t>Proposed Framework</a:t>
            </a:r>
            <a:endParaRPr lang="en-US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5694806" y="1428750"/>
            <a:ext cx="1125094" cy="55245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Regulation</a:t>
            </a:r>
            <a:endParaRPr lang="en-US" sz="1200" dirty="0"/>
          </a:p>
        </p:txBody>
      </p:sp>
      <p:sp>
        <p:nvSpPr>
          <p:cNvPr id="15" name="Rectangle 14"/>
          <p:cNvSpPr/>
          <p:nvPr/>
        </p:nvSpPr>
        <p:spPr>
          <a:xfrm>
            <a:off x="1780031" y="3009900"/>
            <a:ext cx="1125094" cy="552450"/>
          </a:xfrm>
          <a:prstGeom prst="rect">
            <a:avLst/>
          </a:prstGeom>
          <a:solidFill>
            <a:srgbClr val="0000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Responsive</a:t>
            </a:r>
            <a:endParaRPr lang="en-US" sz="1200" dirty="0"/>
          </a:p>
        </p:txBody>
      </p:sp>
      <p:sp>
        <p:nvSpPr>
          <p:cNvPr id="16" name="Rectangle 15"/>
          <p:cNvSpPr/>
          <p:nvPr/>
        </p:nvSpPr>
        <p:spPr>
          <a:xfrm>
            <a:off x="5685281" y="2352675"/>
            <a:ext cx="1125094" cy="552450"/>
          </a:xfrm>
          <a:prstGeom prst="rect">
            <a:avLst/>
          </a:prstGeom>
          <a:solidFill>
            <a:srgbClr val="00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Fast Frequency Response</a:t>
            </a:r>
            <a:endParaRPr lang="en-US" sz="1200" dirty="0"/>
          </a:p>
        </p:txBody>
      </p:sp>
      <p:sp>
        <p:nvSpPr>
          <p:cNvPr id="17" name="Rectangle 16"/>
          <p:cNvSpPr/>
          <p:nvPr/>
        </p:nvSpPr>
        <p:spPr>
          <a:xfrm>
            <a:off x="5685281" y="3009900"/>
            <a:ext cx="1125094" cy="552450"/>
          </a:xfrm>
          <a:prstGeom prst="rect">
            <a:avLst/>
          </a:prstGeom>
          <a:solidFill>
            <a:srgbClr val="0066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Primary Frequency Response</a:t>
            </a:r>
            <a:endParaRPr lang="en-US" sz="1200" dirty="0"/>
          </a:p>
        </p:txBody>
      </p:sp>
      <p:sp>
        <p:nvSpPr>
          <p:cNvPr id="18" name="Rectangle 17"/>
          <p:cNvSpPr/>
          <p:nvPr/>
        </p:nvSpPr>
        <p:spPr>
          <a:xfrm>
            <a:off x="5685281" y="3676650"/>
            <a:ext cx="1125094" cy="552450"/>
          </a:xfrm>
          <a:prstGeom prst="rect">
            <a:avLst/>
          </a:prstGeom>
          <a:solidFill>
            <a:srgbClr val="6699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Contingency Reserve</a:t>
            </a:r>
            <a:endParaRPr lang="en-US" sz="1200" dirty="0"/>
          </a:p>
        </p:txBody>
      </p:sp>
      <p:sp>
        <p:nvSpPr>
          <p:cNvPr id="19" name="Rectangle 18"/>
          <p:cNvSpPr/>
          <p:nvPr/>
        </p:nvSpPr>
        <p:spPr>
          <a:xfrm>
            <a:off x="1789556" y="4533900"/>
            <a:ext cx="1125094" cy="552450"/>
          </a:xfrm>
          <a:prstGeom prst="rect">
            <a:avLst/>
          </a:prstGeom>
          <a:solidFill>
            <a:srgbClr val="33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Non-Spin</a:t>
            </a:r>
            <a:endParaRPr lang="en-US" sz="1200" dirty="0"/>
          </a:p>
        </p:txBody>
      </p:sp>
      <p:sp>
        <p:nvSpPr>
          <p:cNvPr id="20" name="Rectangle 19"/>
          <p:cNvSpPr/>
          <p:nvPr/>
        </p:nvSpPr>
        <p:spPr>
          <a:xfrm>
            <a:off x="5694806" y="4533900"/>
            <a:ext cx="1125094" cy="55245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Supplemental Reserve</a:t>
            </a:r>
            <a:endParaRPr lang="en-US" sz="1200" dirty="0"/>
          </a:p>
        </p:txBody>
      </p:sp>
      <p:sp>
        <p:nvSpPr>
          <p:cNvPr id="21" name="Rectangle 20"/>
          <p:cNvSpPr/>
          <p:nvPr/>
        </p:nvSpPr>
        <p:spPr>
          <a:xfrm>
            <a:off x="5685281" y="5355312"/>
            <a:ext cx="1125094" cy="55245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Synchronous Inertial Reserve</a:t>
            </a:r>
            <a:endParaRPr lang="en-US" sz="1200" dirty="0"/>
          </a:p>
        </p:txBody>
      </p:sp>
      <p:cxnSp>
        <p:nvCxnSpPr>
          <p:cNvPr id="26" name="Elbow Connector 25"/>
          <p:cNvCxnSpPr>
            <a:stCxn id="15" idx="3"/>
            <a:endCxn id="16" idx="1"/>
          </p:cNvCxnSpPr>
          <p:nvPr/>
        </p:nvCxnSpPr>
        <p:spPr>
          <a:xfrm flipV="1">
            <a:off x="2905125" y="2628900"/>
            <a:ext cx="2780156" cy="657225"/>
          </a:xfrm>
          <a:prstGeom prst="bentConnector3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15" idx="3"/>
            <a:endCxn id="18" idx="1"/>
          </p:cNvCxnSpPr>
          <p:nvPr/>
        </p:nvCxnSpPr>
        <p:spPr>
          <a:xfrm>
            <a:off x="2905125" y="3286125"/>
            <a:ext cx="2780156" cy="666750"/>
          </a:xfrm>
          <a:prstGeom prst="bentConnector3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stCxn id="7" idx="3"/>
            <a:endCxn id="14" idx="1"/>
          </p:cNvCxnSpPr>
          <p:nvPr/>
        </p:nvCxnSpPr>
        <p:spPr>
          <a:xfrm>
            <a:off x="2871735" y="1704975"/>
            <a:ext cx="2823071" cy="0"/>
          </a:xfrm>
          <a:prstGeom prst="straightConnector1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15" idx="3"/>
            <a:endCxn id="17" idx="1"/>
          </p:cNvCxnSpPr>
          <p:nvPr/>
        </p:nvCxnSpPr>
        <p:spPr>
          <a:xfrm>
            <a:off x="2905125" y="3286125"/>
            <a:ext cx="2780156" cy="0"/>
          </a:xfrm>
          <a:prstGeom prst="straightConnector1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19" idx="3"/>
            <a:endCxn id="20" idx="1"/>
          </p:cNvCxnSpPr>
          <p:nvPr/>
        </p:nvCxnSpPr>
        <p:spPr>
          <a:xfrm>
            <a:off x="2914650" y="4810125"/>
            <a:ext cx="2780156" cy="0"/>
          </a:xfrm>
          <a:prstGeom prst="straightConnector1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Slide Number Placeholder 47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D4EDDE02-CD97-4250-B637-93823D6ACF07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grpSp>
        <p:nvGrpSpPr>
          <p:cNvPr id="12" name="Group 11"/>
          <p:cNvGrpSpPr/>
          <p:nvPr/>
        </p:nvGrpSpPr>
        <p:grpSpPr>
          <a:xfrm>
            <a:off x="6945959" y="2436554"/>
            <a:ext cx="220858" cy="384691"/>
            <a:chOff x="4062412" y="1110734"/>
            <a:chExt cx="220858" cy="384691"/>
          </a:xfrm>
        </p:grpSpPr>
        <p:cxnSp>
          <p:nvCxnSpPr>
            <p:cNvPr id="4" name="Straight Connector 3"/>
            <p:cNvCxnSpPr/>
            <p:nvPr/>
          </p:nvCxnSpPr>
          <p:spPr>
            <a:xfrm>
              <a:off x="4062412" y="1310164"/>
              <a:ext cx="71438" cy="185261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flipH="1">
              <a:off x="4133850" y="1110734"/>
              <a:ext cx="149420" cy="384691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" name="Group 36"/>
          <p:cNvGrpSpPr/>
          <p:nvPr/>
        </p:nvGrpSpPr>
        <p:grpSpPr>
          <a:xfrm>
            <a:off x="6945959" y="3093779"/>
            <a:ext cx="220858" cy="384691"/>
            <a:chOff x="4062412" y="1110734"/>
            <a:chExt cx="220858" cy="384691"/>
          </a:xfrm>
        </p:grpSpPr>
        <p:cxnSp>
          <p:nvCxnSpPr>
            <p:cNvPr id="39" name="Straight Connector 38"/>
            <p:cNvCxnSpPr/>
            <p:nvPr/>
          </p:nvCxnSpPr>
          <p:spPr>
            <a:xfrm>
              <a:off x="4062412" y="1310164"/>
              <a:ext cx="71438" cy="185261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flipH="1">
              <a:off x="4133850" y="1110734"/>
              <a:ext cx="149420" cy="384691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0" name="Group 49"/>
          <p:cNvGrpSpPr/>
          <p:nvPr/>
        </p:nvGrpSpPr>
        <p:grpSpPr>
          <a:xfrm>
            <a:off x="6945959" y="3760529"/>
            <a:ext cx="220858" cy="384691"/>
            <a:chOff x="4062412" y="1110734"/>
            <a:chExt cx="220858" cy="384691"/>
          </a:xfrm>
        </p:grpSpPr>
        <p:cxnSp>
          <p:nvCxnSpPr>
            <p:cNvPr id="51" name="Straight Connector 50"/>
            <p:cNvCxnSpPr/>
            <p:nvPr/>
          </p:nvCxnSpPr>
          <p:spPr>
            <a:xfrm>
              <a:off x="4062412" y="1310164"/>
              <a:ext cx="71438" cy="185261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flipH="1">
              <a:off x="4133850" y="1110734"/>
              <a:ext cx="149420" cy="384691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3" name="Group 52"/>
          <p:cNvGrpSpPr/>
          <p:nvPr/>
        </p:nvGrpSpPr>
        <p:grpSpPr>
          <a:xfrm>
            <a:off x="6945959" y="4617779"/>
            <a:ext cx="220858" cy="384691"/>
            <a:chOff x="4062412" y="1110734"/>
            <a:chExt cx="220858" cy="384691"/>
          </a:xfrm>
        </p:grpSpPr>
        <p:cxnSp>
          <p:nvCxnSpPr>
            <p:cNvPr id="54" name="Straight Connector 53"/>
            <p:cNvCxnSpPr/>
            <p:nvPr/>
          </p:nvCxnSpPr>
          <p:spPr>
            <a:xfrm>
              <a:off x="4062412" y="1310164"/>
              <a:ext cx="71438" cy="185261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/>
            <p:cNvCxnSpPr/>
            <p:nvPr/>
          </p:nvCxnSpPr>
          <p:spPr>
            <a:xfrm flipH="1">
              <a:off x="4133850" y="1110734"/>
              <a:ext cx="149420" cy="384691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0484715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Rectangle 40"/>
          <p:cNvSpPr/>
          <p:nvPr/>
        </p:nvSpPr>
        <p:spPr>
          <a:xfrm>
            <a:off x="4543424" y="828674"/>
            <a:ext cx="3429001" cy="517207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0" name="Rectangle 39"/>
          <p:cNvSpPr/>
          <p:nvPr/>
        </p:nvSpPr>
        <p:spPr>
          <a:xfrm>
            <a:off x="866775" y="838199"/>
            <a:ext cx="2933700" cy="516255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>
                <a:solidFill>
                  <a:schemeClr val="tx2">
                    <a:lumMod val="90000"/>
                    <a:lumOff val="10000"/>
                  </a:schemeClr>
                </a:solidFill>
              </a:rPr>
              <a:t>Revised Proposed New AS – Frequency Control</a:t>
            </a:r>
            <a:endParaRPr lang="en-US" sz="2000" dirty="0">
              <a:solidFill>
                <a:schemeClr val="tx2">
                  <a:lumMod val="90000"/>
                  <a:lumOff val="10000"/>
                </a:schemeClr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746641" y="1428750"/>
            <a:ext cx="1125094" cy="55245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Regulation</a:t>
            </a:r>
            <a:endParaRPr lang="en-US" sz="1200" dirty="0"/>
          </a:p>
        </p:txBody>
      </p:sp>
      <p:sp>
        <p:nvSpPr>
          <p:cNvPr id="8" name="TextBox 7"/>
          <p:cNvSpPr txBox="1"/>
          <p:nvPr/>
        </p:nvSpPr>
        <p:spPr>
          <a:xfrm>
            <a:off x="1195376" y="940832"/>
            <a:ext cx="23134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chemeClr val="accent2">
                    <a:lumMod val="75000"/>
                  </a:schemeClr>
                </a:solidFill>
              </a:rPr>
              <a:t>Current Framework</a:t>
            </a:r>
            <a:endParaRPr lang="en-US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985781" y="926068"/>
            <a:ext cx="25442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chemeClr val="accent2">
                    <a:lumMod val="75000"/>
                  </a:schemeClr>
                </a:solidFill>
              </a:rPr>
              <a:t>Proposed Framework</a:t>
            </a:r>
            <a:endParaRPr lang="en-US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5694806" y="1428750"/>
            <a:ext cx="1125094" cy="55245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Regulation</a:t>
            </a:r>
            <a:endParaRPr lang="en-US" sz="1200" dirty="0"/>
          </a:p>
        </p:txBody>
      </p:sp>
      <p:sp>
        <p:nvSpPr>
          <p:cNvPr id="15" name="Rectangle 14"/>
          <p:cNvSpPr/>
          <p:nvPr/>
        </p:nvSpPr>
        <p:spPr>
          <a:xfrm>
            <a:off x="1780031" y="3009900"/>
            <a:ext cx="1125094" cy="552450"/>
          </a:xfrm>
          <a:prstGeom prst="rect">
            <a:avLst/>
          </a:prstGeom>
          <a:solidFill>
            <a:srgbClr val="0000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Responsive</a:t>
            </a:r>
            <a:endParaRPr lang="en-US" sz="1200" dirty="0"/>
          </a:p>
        </p:txBody>
      </p:sp>
      <p:sp>
        <p:nvSpPr>
          <p:cNvPr id="16" name="Rectangle 15"/>
          <p:cNvSpPr/>
          <p:nvPr/>
        </p:nvSpPr>
        <p:spPr>
          <a:xfrm>
            <a:off x="5685281" y="2352675"/>
            <a:ext cx="1125094" cy="552450"/>
          </a:xfrm>
          <a:prstGeom prst="rect">
            <a:avLst/>
          </a:prstGeom>
          <a:solidFill>
            <a:srgbClr val="00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200" dirty="0" smtClean="0"/>
              <a:t>FFR 1</a:t>
            </a:r>
            <a:endParaRPr lang="en-US" sz="1200" dirty="0"/>
          </a:p>
        </p:txBody>
      </p:sp>
      <p:sp>
        <p:nvSpPr>
          <p:cNvPr id="17" name="Rectangle 16"/>
          <p:cNvSpPr/>
          <p:nvPr/>
        </p:nvSpPr>
        <p:spPr>
          <a:xfrm>
            <a:off x="5685281" y="3009900"/>
            <a:ext cx="1125094" cy="552450"/>
          </a:xfrm>
          <a:prstGeom prst="rect">
            <a:avLst/>
          </a:prstGeom>
          <a:solidFill>
            <a:srgbClr val="0066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Primary Frequency Response</a:t>
            </a:r>
            <a:endParaRPr lang="en-US" sz="1200" dirty="0"/>
          </a:p>
        </p:txBody>
      </p:sp>
      <p:sp>
        <p:nvSpPr>
          <p:cNvPr id="18" name="Rectangle 17"/>
          <p:cNvSpPr/>
          <p:nvPr/>
        </p:nvSpPr>
        <p:spPr>
          <a:xfrm>
            <a:off x="5685281" y="3676650"/>
            <a:ext cx="1125094" cy="552450"/>
          </a:xfrm>
          <a:prstGeom prst="rect">
            <a:avLst/>
          </a:prstGeom>
          <a:solidFill>
            <a:srgbClr val="6699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200" dirty="0" smtClean="0"/>
              <a:t>CR 1</a:t>
            </a:r>
            <a:endParaRPr lang="en-US" sz="1200" dirty="0"/>
          </a:p>
        </p:txBody>
      </p:sp>
      <p:sp>
        <p:nvSpPr>
          <p:cNvPr id="19" name="Rectangle 18"/>
          <p:cNvSpPr/>
          <p:nvPr/>
        </p:nvSpPr>
        <p:spPr>
          <a:xfrm>
            <a:off x="1789556" y="4533900"/>
            <a:ext cx="1125094" cy="552450"/>
          </a:xfrm>
          <a:prstGeom prst="rect">
            <a:avLst/>
          </a:prstGeom>
          <a:solidFill>
            <a:srgbClr val="33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Non-Spin</a:t>
            </a:r>
            <a:endParaRPr lang="en-US" sz="1200" dirty="0"/>
          </a:p>
        </p:txBody>
      </p:sp>
      <p:sp>
        <p:nvSpPr>
          <p:cNvPr id="20" name="Rectangle 19"/>
          <p:cNvSpPr/>
          <p:nvPr/>
        </p:nvSpPr>
        <p:spPr>
          <a:xfrm>
            <a:off x="5694806" y="4533900"/>
            <a:ext cx="1125094" cy="55245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Supplemental Reserve</a:t>
            </a:r>
            <a:endParaRPr lang="en-US" sz="1200" dirty="0"/>
          </a:p>
        </p:txBody>
      </p:sp>
      <p:sp>
        <p:nvSpPr>
          <p:cNvPr id="21" name="Rectangle 20"/>
          <p:cNvSpPr/>
          <p:nvPr/>
        </p:nvSpPr>
        <p:spPr>
          <a:xfrm>
            <a:off x="5685281" y="5355312"/>
            <a:ext cx="1125094" cy="55245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Synchronous Inertial Reserve</a:t>
            </a:r>
            <a:endParaRPr lang="en-US" sz="1200" dirty="0"/>
          </a:p>
        </p:txBody>
      </p:sp>
      <p:cxnSp>
        <p:nvCxnSpPr>
          <p:cNvPr id="26" name="Elbow Connector 25"/>
          <p:cNvCxnSpPr>
            <a:stCxn id="15" idx="3"/>
            <a:endCxn id="16" idx="1"/>
          </p:cNvCxnSpPr>
          <p:nvPr/>
        </p:nvCxnSpPr>
        <p:spPr>
          <a:xfrm flipV="1">
            <a:off x="2905125" y="2628900"/>
            <a:ext cx="2780156" cy="657225"/>
          </a:xfrm>
          <a:prstGeom prst="bentConnector3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15" idx="3"/>
            <a:endCxn id="18" idx="1"/>
          </p:cNvCxnSpPr>
          <p:nvPr/>
        </p:nvCxnSpPr>
        <p:spPr>
          <a:xfrm>
            <a:off x="2905125" y="3286125"/>
            <a:ext cx="2780156" cy="666750"/>
          </a:xfrm>
          <a:prstGeom prst="bentConnector3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stCxn id="7" idx="3"/>
            <a:endCxn id="14" idx="1"/>
          </p:cNvCxnSpPr>
          <p:nvPr/>
        </p:nvCxnSpPr>
        <p:spPr>
          <a:xfrm>
            <a:off x="2871735" y="1704975"/>
            <a:ext cx="2823071" cy="0"/>
          </a:xfrm>
          <a:prstGeom prst="straightConnector1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15" idx="3"/>
            <a:endCxn id="17" idx="1"/>
          </p:cNvCxnSpPr>
          <p:nvPr/>
        </p:nvCxnSpPr>
        <p:spPr>
          <a:xfrm>
            <a:off x="2905125" y="3286125"/>
            <a:ext cx="2780156" cy="0"/>
          </a:xfrm>
          <a:prstGeom prst="straightConnector1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19" idx="3"/>
            <a:endCxn id="20" idx="1"/>
          </p:cNvCxnSpPr>
          <p:nvPr/>
        </p:nvCxnSpPr>
        <p:spPr>
          <a:xfrm>
            <a:off x="2914650" y="4810125"/>
            <a:ext cx="2780156" cy="0"/>
          </a:xfrm>
          <a:prstGeom prst="straightConnector1">
            <a:avLst/>
          </a:prstGeom>
          <a:ln w="38100">
            <a:solidFill>
              <a:srgbClr val="96969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Slide Number Placeholder 47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D4EDDE02-CD97-4250-B637-93823D6ACF07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  <p:sp>
        <p:nvSpPr>
          <p:cNvPr id="35" name="Rectangle 34"/>
          <p:cNvSpPr/>
          <p:nvPr/>
        </p:nvSpPr>
        <p:spPr>
          <a:xfrm>
            <a:off x="5685281" y="2628900"/>
            <a:ext cx="1125094" cy="285750"/>
          </a:xfrm>
          <a:prstGeom prst="rect">
            <a:avLst/>
          </a:prstGeom>
          <a:solidFill>
            <a:srgbClr val="00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FFR 2</a:t>
            </a:r>
            <a:endParaRPr lang="en-US" sz="1200" dirty="0"/>
          </a:p>
        </p:txBody>
      </p:sp>
      <p:sp>
        <p:nvSpPr>
          <p:cNvPr id="42" name="Rectangle 41"/>
          <p:cNvSpPr/>
          <p:nvPr/>
        </p:nvSpPr>
        <p:spPr>
          <a:xfrm>
            <a:off x="5685281" y="3952874"/>
            <a:ext cx="1125094" cy="276225"/>
          </a:xfrm>
          <a:prstGeom prst="rect">
            <a:avLst/>
          </a:prstGeom>
          <a:solidFill>
            <a:srgbClr val="6699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CR 2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11214443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9413" y="179388"/>
            <a:ext cx="8459787" cy="461962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Status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413" y="923925"/>
            <a:ext cx="8393112" cy="5021263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</a:rPr>
              <a:t>No substantive issue decisions for TAC today</a:t>
            </a: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en-US" sz="2400" dirty="0" smtClean="0">
                <a:solidFill>
                  <a:schemeClr val="accent2">
                    <a:lumMod val="75000"/>
                  </a:schemeClr>
                </a:solidFill>
              </a:rPr>
              <a:t>So far, the intent has been generally to drive toward consensus as much as possible</a:t>
            </a:r>
          </a:p>
          <a:p>
            <a:pPr lvl="1"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en-US" sz="1800" dirty="0" smtClean="0">
                <a:solidFill>
                  <a:schemeClr val="accent2">
                    <a:lumMod val="75000"/>
                  </a:schemeClr>
                </a:solidFill>
              </a:rPr>
              <a:t>Will soon start to drive toward identifying non-consensus issues and structuring those issues into discrete viewpoints/options for TAC resolution</a:t>
            </a: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endParaRPr lang="en-US" sz="24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endParaRPr lang="en-US" sz="24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endParaRPr lang="en-US" sz="24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endParaRPr lang="en-US" sz="24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lvl="1" eaLnBrk="1" fontAlgn="auto" hangingPunct="1">
              <a:spcAft>
                <a:spcPts val="0"/>
              </a:spcAft>
              <a:buFont typeface="Arial"/>
              <a:buChar char="–"/>
              <a:defRPr/>
            </a:pPr>
            <a:endParaRPr lang="en-US" sz="1800" dirty="0">
              <a:solidFill>
                <a:schemeClr val="accent2">
                  <a:lumMod val="75000"/>
                </a:schemeClr>
              </a:solidFill>
            </a:endParaRPr>
          </a:p>
          <a:p>
            <a:pPr lvl="1" eaLnBrk="1" fontAlgn="auto" hangingPunct="1">
              <a:spcAft>
                <a:spcPts val="0"/>
              </a:spcAft>
              <a:buFont typeface="Arial"/>
              <a:buChar char="–"/>
              <a:defRPr/>
            </a:pPr>
            <a:endParaRPr lang="en-US" sz="18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447074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&quot;/&gt;&lt;property id=&quot;20307&quot; value=&quot;362&quot;/&gt;&lt;/object&gt;&lt;object type=&quot;3&quot; unique_id=&quot;10005&quot;&gt;&lt;property id=&quot;20148&quot; value=&quot;5&quot;/&gt;&lt;property id=&quot;20300&quot; value=&quot;Slide 2 - &amp;quot;Agenda for Today’s Workshop&amp;quot;&quot;/&gt;&lt;property id=&quot;20307&quot; value=&quot;391&quot;/&gt;&lt;/object&gt;&lt;object type=&quot;3&quot; unique_id=&quot;10006&quot;&gt;&lt;property id=&quot;20148&quot; value=&quot;5&quot;/&gt;&lt;property id=&quot;20300&quot; value=&quot;Slide 3&quot;/&gt;&lt;property id=&quot;20307&quot; value=&quot;390&quot;/&gt;&lt;/object&gt;&lt;object type=&quot;3&quot; unique_id=&quot;10007&quot;&gt;&lt;property id=&quot;20148&quot; value=&quot;5&quot;/&gt;&lt;property id=&quot;20300&quot; value=&quot;Slide 4 - &amp;quot;Why “Ancillary” Services&amp;quot;&quot;/&gt;&lt;property id=&quot;20307&quot; value=&quot;363&quot;/&gt;&lt;/object&gt;&lt;object type=&quot;3&quot; unique_id=&quot;10008&quot;&gt;&lt;property id=&quot;20148&quot; value=&quot;5&quot;/&gt;&lt;property id=&quot;20300&quot; value=&quot;Slide 5 - &amp;quot;Frequency Control&amp;quot;&quot;/&gt;&lt;property id=&quot;20307&quot; value=&quot;364&quot;/&gt;&lt;/object&gt;&lt;object type=&quot;3&quot; unique_id=&quot;10009&quot;&gt;&lt;property id=&quot;20148&quot; value=&quot;5&quot;/&gt;&lt;property id=&quot;20300&quot; value=&quot;Slide 6 - &amp;quot;Why is a change in the AS framework being proposed?&amp;quot;&quot;/&gt;&lt;property id=&quot;20307&quot; value=&quot;365&quot;/&gt;&lt;/object&gt;&lt;object type=&quot;3&quot; unique_id=&quot;10010&quot;&gt;&lt;property id=&quot;20148&quot; value=&quot;5&quot;/&gt;&lt;property id=&quot;20300&quot; value=&quot;Slide 7 - &amp;quot;Drivers for new AS framework&amp;quot;&quot;/&gt;&lt;property id=&quot;20307&quot; value=&quot;366&quot;/&gt;&lt;/object&gt;&lt;object type=&quot;3&quot; unique_id=&quot;10011&quot;&gt;&lt;property id=&quot;20148&quot; value=&quot;5&quot;/&gt;&lt;property id=&quot;20300&quot; value=&quot;Slide 8 - &amp;quot;Goal&amp;quot;&quot;/&gt;&lt;property id=&quot;20307&quot; value=&quot;367&quot;/&gt;&lt;/object&gt;&lt;object type=&quot;3&quot; unique_id=&quot;10012&quot;&gt;&lt;property id=&quot;20148&quot; value=&quot;5&quot;/&gt;&lt;property id=&quot;20300&quot; value=&quot;Slide 9 - &amp;quot;Scope&amp;quot;&quot;/&gt;&lt;property id=&quot;20307&quot; value=&quot;368&quot;/&gt;&lt;/object&gt;&lt;object type=&quot;3&quot; unique_id=&quot;10013&quot;&gt;&lt;property id=&quot;20148&quot; value=&quot;5&quot;/&gt;&lt;property id=&quot;20300&quot; value=&quot;Slide 10 - &amp;quot;ERCOT Proposal&amp;quot;&quot;/&gt;&lt;property id=&quot;20307&quot; value=&quot;369&quot;/&gt;&lt;/object&gt;&lt;object type=&quot;3&quot; unique_id=&quot;10014&quot;&gt;&lt;property id=&quot;20148&quot; value=&quot;5&quot;/&gt;&lt;property id=&quot;20300&quot; value=&quot;Slide 11 - &amp;quot;Synchronous InertiaL Response(SIR)  service&amp;quot;&quot;/&gt;&lt;property id=&quot;20307&quot; value=&quot;348&quot;/&gt;&lt;/object&gt;&lt;object type=&quot;3&quot; unique_id=&quot;10015&quot;&gt;&lt;property id=&quot;20148&quot; value=&quot;5&quot;/&gt;&lt;property id=&quot;20300&quot; value=&quot;Slide 12 - &amp;quot;Synchronous Inertial Response (SIR) Service, Purpose&amp;quot;&quot;/&gt;&lt;property id=&quot;20307&quot; value=&quot;328&quot;/&gt;&lt;/object&gt;&lt;object type=&quot;3&quot; unique_id=&quot;10016&quot;&gt;&lt;property id=&quot;20148&quot; value=&quot;5&quot;/&gt;&lt;property id=&quot;20300&quot; value=&quot;Slide 13 - &amp;quot;Synchronous Inertial Response Service, Need&amp;quot;&quot;/&gt;&lt;property id=&quot;20307&quot; value=&quot;329&quot;/&gt;&lt;/object&gt;&lt;object type=&quot;3&quot; unique_id=&quot;10017&quot;&gt;&lt;property id=&quot;20148&quot; value=&quot;5&quot;/&gt;&lt;property id=&quot;20300&quot; value=&quot;Slide 14 - &amp;quot;Synchronous Inertial Response Service, Need&amp;quot;&quot;/&gt;&lt;property id=&quot;20307&quot; value=&quot;330&quot;/&gt;&lt;/object&gt;&lt;object type=&quot;3&quot; unique_id=&quot;10018&quot;&gt;&lt;property id=&quot;20148&quot; value=&quot;5&quot;/&gt;&lt;property id=&quot;20300&quot; value=&quot;Slide 15 - &amp;quot;SIR, Qualification and Resource Limit&amp;quot;&quot;/&gt;&lt;property id=&quot;20307&quot; value=&quot;331&quot;/&gt;&lt;/object&gt;&lt;object type=&quot;3&quot; unique_id=&quot;10019&quot;&gt;&lt;property id=&quot;20148&quot; value=&quot;5&quot;/&gt;&lt;property id=&quot;20300&quot; value=&quot;Slide 16 - &amp;quot;SIR, Deployment / Performance&amp;quot;&quot;/&gt;&lt;property id=&quot;20307&quot; value=&quot;332&quot;/&gt;&lt;/object&gt;&lt;object type=&quot;3&quot; unique_id=&quot;10020&quot;&gt;&lt;property id=&quot;20148&quot; value=&quot;5&quot;/&gt;&lt;property id=&quot;20300&quot; value=&quot;Slide 17 - &amp;quot;SIR, Future work&amp;quot;&quot;/&gt;&lt;property id=&quot;20307&quot; value=&quot;335&quot;/&gt;&lt;/object&gt;&lt;object type=&quot;3&quot; unique_id=&quot;10021&quot;&gt;&lt;property id=&quot;20148&quot; value=&quot;5&quot;/&gt;&lt;property id=&quot;20300&quot; value=&quot;Slide 18 - &amp;quot;Fast frequency response (ffr) service&amp;quot;&quot;/&gt;&lt;property id=&quot;20307&quot; value=&quot;349&quot;/&gt;&lt;/object&gt;&lt;object type=&quot;3&quot; unique_id=&quot;10022&quot;&gt;&lt;property id=&quot;20148&quot; value=&quot;5&quot;/&gt;&lt;property id=&quot;20300&quot; value=&quot;Slide 19 - &amp;quot;Fast Frequency Response (FFR) Service&amp;quot;&quot;/&gt;&lt;property id=&quot;20307&quot; value=&quot;371&quot;/&gt;&lt;/object&gt;&lt;object type=&quot;3&quot; unique_id=&quot;10023&quot;&gt;&lt;property id=&quot;20148&quot; value=&quot;5&quot;/&gt;&lt;property id=&quot;20300&quot; value=&quot;Slide 20 - &amp;quot;Fast Frequency Response (FFR) Service&amp;quot;&quot;/&gt;&lt;property id=&quot;20307&quot; value=&quot;373&quot;/&gt;&lt;/object&gt;&lt;object type=&quot;3&quot; unique_id=&quot;10024&quot;&gt;&lt;property id=&quot;20148&quot; value=&quot;5&quot;/&gt;&lt;property id=&quot;20300&quot; value=&quot;Slide 21 - &amp;quot;Primary frequency response (Pfr) service&amp;quot;&quot;/&gt;&lt;property id=&quot;20307&quot; value=&quot;350&quot;/&gt;&lt;/object&gt;&lt;object type=&quot;3&quot; unique_id=&quot;10025&quot;&gt;&lt;property id=&quot;20148&quot; value=&quot;5&quot;/&gt;&lt;property id=&quot;20300&quot; value=&quot;Slide 22 - &amp;quot;Definition of PFR Service&amp;quot;&quot;/&gt;&lt;property id=&quot;20307&quot; value=&quot;347&quot;/&gt;&lt;/object&gt;&lt;object type=&quot;3&quot; unique_id=&quot;10026&quot;&gt;&lt;property id=&quot;20148&quot; value=&quot;5&quot;/&gt;&lt;property id=&quot;20300&quot; value=&quot;Slide 23 - &amp;quot;Primary Frequency Response (PFR) Service- Need&amp;quot;&quot;/&gt;&lt;property id=&quot;20307&quot; value=&quot;342&quot;/&gt;&lt;/object&gt;&lt;object type=&quot;3&quot; unique_id=&quot;10027&quot;&gt;&lt;property id=&quot;20148&quot; value=&quot;5&quot;/&gt;&lt;property id=&quot;20300&quot; value=&quot;Slide 24 - &amp;quot;Primary Frequency Response (PFR) Service&amp;quot;&quot;/&gt;&lt;property id=&quot;20307&quot; value=&quot;345&quot;/&gt;&lt;/object&gt;&lt;object type=&quot;3&quot; unique_id=&quot;10028&quot;&gt;&lt;property id=&quot;20148&quot; value=&quot;5&quot;/&gt;&lt;property id=&quot;20300&quot; value=&quot;Slide 25 - &amp;quot;Qualification and Resource Limit on PFR&amp;quot;&quot;/&gt;&lt;property id=&quot;20307&quot; value=&quot;354&quot;/&gt;&lt;/object&gt;&lt;object type=&quot;3&quot; unique_id=&quot;10029&quot;&gt;&lt;property id=&quot;20148&quot; value=&quot;5&quot;/&gt;&lt;property id=&quot;20300&quot; value=&quot;Slide 26 - &amp;quot;Determination of the Amount of FFR and PFR Reserves&amp;quot;&quot;/&gt;&lt;property id=&quot;20307&quot; value=&quot;343&quot;/&gt;&lt;/object&gt;&lt;object type=&quot;3&quot; unique_id=&quot;10030&quot;&gt;&lt;property id=&quot;20148&quot; value=&quot;5&quot;/&gt;&lt;property id=&quot;20300&quot; value=&quot;Slide 27 - &amp;quot;Determination of the Amount of FFR and PFR Reserves&amp;quot;&quot;/&gt;&lt;property id=&quot;20307&quot; value=&quot;353&quot;/&gt;&lt;/object&gt;&lt;object type=&quot;3&quot; unique_id=&quot;10031&quot;&gt;&lt;property id=&quot;20148&quot; value=&quot;5&quot;/&gt;&lt;property id=&quot;20300&quot; value=&quot;Slide 28 - &amp;quot;Regulating Reserve (rr) service&amp;quot;&quot;/&gt;&lt;property id=&quot;20307&quot; value=&quot;351&quot;/&gt;&lt;/object&gt;&lt;object type=&quot;3&quot; unique_id=&quot;10032&quot;&gt;&lt;property id=&quot;20148&quot; value=&quot;5&quot;/&gt;&lt;property id=&quot;20300&quot; value=&quot;Slide 29 - &amp;quot;Regulating Reserve (RR) Service – Up &amp;amp; Down&amp;quot;&quot;/&gt;&lt;property id=&quot;20307&quot; value=&quot;344&quot;/&gt;&lt;/object&gt;&lt;object type=&quot;3&quot; unique_id=&quot;10033&quot;&gt;&lt;property id=&quot;20148&quot; value=&quot;5&quot;/&gt;&lt;property id=&quot;20300&quot; value=&quot;Slide 30 - &amp;quot;Regulating Reserve (RR) Service – Up &amp;amp; Down&amp;quot;&quot;/&gt;&lt;property id=&quot;20307&quot; value=&quot;370&quot;/&gt;&lt;/object&gt;&lt;object type=&quot;3&quot; unique_id=&quot;10034&quot;&gt;&lt;property id=&quot;20148&quot; value=&quot;5&quot;/&gt;&lt;property id=&quot;20300&quot; value=&quot;Slide 31 - &amp;quot;Contingency reserve (cr) service&amp;quot;&quot;/&gt;&lt;property id=&quot;20307&quot; value=&quot;352&quot;/&gt;&lt;/object&gt;&lt;object type=&quot;3&quot; unique_id=&quot;10035&quot;&gt;&lt;property id=&quot;20148&quot; value=&quot;5&quot;/&gt;&lt;property id=&quot;20300&quot; value=&quot;Slide 32 - &amp;quot;Contingency Reserve (CR) Service – Need &amp;amp; Purpose&amp;quot;&quot;/&gt;&lt;property id=&quot;20307&quot; value=&quot;356&quot;/&gt;&lt;/object&gt;&lt;object type=&quot;3&quot; unique_id=&quot;10036&quot;&gt;&lt;property id=&quot;20148&quot; value=&quot;5&quot;/&gt;&lt;property id=&quot;20300&quot; value=&quot;Slide 33 - &amp;quot;Contingency Reserve&amp;quot;&quot;/&gt;&lt;property id=&quot;20307&quot; value=&quot;337&quot;/&gt;&lt;/object&gt;&lt;object type=&quot;3&quot; unique_id=&quot;10037&quot;&gt;&lt;property id=&quot;20148&quot; value=&quot;5&quot;/&gt;&lt;property id=&quot;20300&quot; value=&quot;Slide 34&quot;/&gt;&lt;property id=&quot;20307&quot; value=&quot;374&quot;/&gt;&lt;/object&gt;&lt;object type=&quot;3&quot; unique_id=&quot;10038&quot;&gt;&lt;property id=&quot;20148&quot; value=&quot;5&quot;/&gt;&lt;property id=&quot;20300&quot; value=&quot;Slide 35 - &amp;quot;Market Topics&amp;quot;&quot;/&gt;&lt;property id=&quot;20307&quot; value=&quot;376&quot;/&gt;&lt;/object&gt;&lt;object type=&quot;3&quot; unique_id=&quot;10039&quot;&gt;&lt;property id=&quot;20148&quot; value=&quot;5&quot;/&gt;&lt;property id=&quot;20300&quot; value=&quot;Slide 36 - &amp;quot;Procurement&amp;quot;&quot;/&gt;&lt;property id=&quot;20307&quot; value=&quot;378&quot;/&gt;&lt;/object&gt;&lt;object type=&quot;3&quot; unique_id=&quot;10040&quot;&gt;&lt;property id=&quot;20148&quot; value=&quot;5&quot;/&gt;&lt;property id=&quot;20300&quot; value=&quot;Slide 37 - &amp;quot;Fast Frequency Response (FFR), Primary Frequency Response (PFR) &amp;amp; Contingency Reserve (CR) - Procurement&amp;quot;&quot;/&gt;&lt;property id=&quot;20307&quot; value=&quot;382&quot;/&gt;&lt;/object&gt;&lt;object type=&quot;3&quot; unique_id=&quot;10041&quot;&gt;&lt;property id=&quot;20148&quot; value=&quot;5&quot;/&gt;&lt;property id=&quot;20300&quot; value=&quot;Slide 38 - &amp;quot;Regulation Reserve Up &amp;amp; Down (RR) - Procurement&amp;quot;&quot;/&gt;&lt;property id=&quot;20307&quot; value=&quot;383&quot;/&gt;&lt;/object&gt;&lt;object type=&quot;3&quot; unique_id=&quot;10042&quot;&gt;&lt;property id=&quot;20148&quot; value=&quot;5&quot;/&gt;&lt;property id=&quot;20300&quot; value=&quot;Slide 39 - &amp;quot;Synchronous Inertial Response (SIR) - Procurement&amp;quot;&quot;/&gt;&lt;property id=&quot;20307&quot; value=&quot;385&quot;/&gt;&lt;/object&gt;&lt;object type=&quot;3&quot; unique_id=&quot;10043&quot;&gt;&lt;property id=&quot;20148&quot; value=&quot;5&quot;/&gt;&lt;property id=&quot;20300&quot; value=&quot;Slide 40 - &amp;quot;Market Transition and Implementation Considerations&amp;quot;&quot;/&gt;&lt;property id=&quot;20307&quot; value=&quot;387&quot;/&gt;&lt;/object&gt;&lt;object type=&quot;3&quot; unique_id=&quot;10044&quot;&gt;&lt;property id=&quot;20148&quot; value=&quot;5&quot;/&gt;&lt;property id=&quot;20300&quot; value=&quot;Slide 41 - &amp;quot;Market Transition and Implementation Considerations&amp;quot;&quot;/&gt;&lt;property id=&quot;20307&quot; value=&quot;388&quot;/&gt;&lt;/object&gt;&lt;object type=&quot;3&quot; unique_id=&quot;10045&quot;&gt;&lt;property id=&quot;20148&quot; value=&quot;5&quot;/&gt;&lt;property id=&quot;20300&quot; value=&quot;Slide 42 - &amp;quot;Market Transition and Implementation Considerations&amp;quot;&quot;/&gt;&lt;property id=&quot;20307&quot; value=&quot;389&quot;/&gt;&lt;/object&gt;&lt;object type=&quot;3&quot; unique_id=&quot;10046&quot;&gt;&lt;property id=&quot;20148&quot; value=&quot;5&quot;/&gt;&lt;property id=&quot;20300&quot; value=&quot;Slide 43 - &amp;quot;Market Topics for Future Discussions&amp;quot;&quot;/&gt;&lt;property id=&quot;20307&quot; value=&quot;393&quot;/&gt;&lt;/object&gt;&lt;object type=&quot;3&quot; unique_id=&quot;10047&quot;&gt;&lt;property id=&quot;20148&quot; value=&quot;5&quot;/&gt;&lt;property id=&quot;20300&quot; value=&quot;Slide 44 - &amp;quot;Discuss and Summarize Today’s Highlights&amp;quot;&quot;/&gt;&lt;property id=&quot;20307&quot; value=&quot;392&quot;/&gt;&lt;/object&gt;&lt;object type=&quot;3&quot; unique_id=&quot;10048&quot;&gt;&lt;property id=&quot;20148&quot; value=&quot;5&quot;/&gt;&lt;property id=&quot;20300&quot; value=&quot;Slide 45 - &amp;quot;Appendix&amp;quot;&quot;/&gt;&lt;property id=&quot;20307&quot; value=&quot;358&quot;/&gt;&lt;/object&gt;&lt;object type=&quot;3&quot; unique_id=&quot;10049&quot;&gt;&lt;property id=&quot;20148&quot; value=&quot;5&quot;/&gt;&lt;property id=&quot;20300&quot; value=&quot;Slide 46 - &amp;quot;Synthetic IR&amp;quot;&quot;/&gt;&lt;property id=&quot;20307&quot; value=&quot;359&quot;/&gt;&lt;/object&gt;&lt;object type=&quot;3&quot; unique_id=&quot;10050&quot;&gt;&lt;property id=&quot;20148&quot; value=&quot;5&quot;/&gt;&lt;property id=&quot;20300&quot; value=&quot;Slide 47 - &amp;quot;Synthetic IR, example from Hydro-Quebec&amp;quot;&quot;/&gt;&lt;property id=&quot;20307&quot; value=&quot;360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Office Theme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3_Office Theme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16A46A9-ACFE-49FD-A3C4-738EF2871547}">
  <ds:schemaRefs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purl.org/dc/dcmitype/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c34af464-7aa1-4edd-9be4-83dffc1cb926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5252</TotalTime>
  <Words>358</Words>
  <Application>Microsoft Office PowerPoint</Application>
  <PresentationFormat>On-screen Show (4:3)</PresentationFormat>
  <Paragraphs>90</Paragraphs>
  <Slides>8</Slides>
  <Notes>8</Notes>
  <HiddenSlides>0</HiddenSlides>
  <MMClips>0</MMClips>
  <ScaleCrop>false</ScaleCrop>
  <HeadingPairs>
    <vt:vector size="4" baseType="variant">
      <vt:variant>
        <vt:lpstr>Theme</vt:lpstr>
      </vt:variant>
      <vt:variant>
        <vt:i4>3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Office Theme</vt:lpstr>
      <vt:lpstr>Custom Design</vt:lpstr>
      <vt:lpstr>3_Office Theme</vt:lpstr>
      <vt:lpstr>PowerPoint Presentation</vt:lpstr>
      <vt:lpstr>History</vt:lpstr>
      <vt:lpstr>Development Process</vt:lpstr>
      <vt:lpstr>Issue Resolution Process</vt:lpstr>
      <vt:lpstr>Requires Iteration</vt:lpstr>
      <vt:lpstr>Originally Proposed New AS – Frequency Control</vt:lpstr>
      <vt:lpstr>Revised Proposed New AS – Frequency Control</vt:lpstr>
      <vt:lpstr>Status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Dan Woodfin</cp:lastModifiedBy>
  <cp:revision>342</cp:revision>
  <cp:lastPrinted>2013-08-12T21:13:20Z</cp:lastPrinted>
  <dcterms:created xsi:type="dcterms:W3CDTF">2010-04-12T23:12:02Z</dcterms:created>
  <dcterms:modified xsi:type="dcterms:W3CDTF">2014-03-24T21:07:05Z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