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8" r:id="rId4"/>
  </p:sldMasterIdLst>
  <p:notesMasterIdLst>
    <p:notesMasterId r:id="rId23"/>
  </p:notesMasterIdLst>
  <p:handoutMasterIdLst>
    <p:handoutMasterId r:id="rId24"/>
  </p:handoutMasterIdLst>
  <p:sldIdLst>
    <p:sldId id="292" r:id="rId5"/>
    <p:sldId id="301" r:id="rId6"/>
    <p:sldId id="316" r:id="rId7"/>
    <p:sldId id="300" r:id="rId8"/>
    <p:sldId id="320" r:id="rId9"/>
    <p:sldId id="346" r:id="rId10"/>
    <p:sldId id="347" r:id="rId11"/>
    <p:sldId id="326" r:id="rId12"/>
    <p:sldId id="344" r:id="rId13"/>
    <p:sldId id="341" r:id="rId14"/>
    <p:sldId id="318" r:id="rId15"/>
    <p:sldId id="310" r:id="rId16"/>
    <p:sldId id="340" r:id="rId17"/>
    <p:sldId id="328" r:id="rId18"/>
    <p:sldId id="330" r:id="rId19"/>
    <p:sldId id="303" r:id="rId20"/>
    <p:sldId id="304" r:id="rId21"/>
    <p:sldId id="305" r:id="rId22"/>
  </p:sldIdLst>
  <p:sldSz cx="9144000" cy="5143500" type="screen16x9"/>
  <p:notesSz cx="6858000" cy="9144000"/>
  <p:defaultTextStyle>
    <a:defPPr>
      <a:defRPr lang="en-US"/>
    </a:defPPr>
    <a:lvl1pPr algn="l" rtl="0" fontAlgn="base">
      <a:spcBef>
        <a:spcPct val="0"/>
      </a:spcBef>
      <a:spcAft>
        <a:spcPct val="0"/>
      </a:spcAft>
      <a:defRPr sz="2000" kern="1200">
        <a:solidFill>
          <a:schemeClr val="tx1"/>
        </a:solidFill>
        <a:latin typeface="Verdana" pitchFamily="34" charset="0"/>
        <a:ea typeface="ＭＳ Ｐゴシック"/>
        <a:cs typeface="ＭＳ Ｐゴシック"/>
      </a:defRPr>
    </a:lvl1pPr>
    <a:lvl2pPr marL="457200" algn="l" rtl="0" fontAlgn="base">
      <a:spcBef>
        <a:spcPct val="0"/>
      </a:spcBef>
      <a:spcAft>
        <a:spcPct val="0"/>
      </a:spcAft>
      <a:defRPr sz="2000" kern="1200">
        <a:solidFill>
          <a:schemeClr val="tx1"/>
        </a:solidFill>
        <a:latin typeface="Verdana" pitchFamily="34" charset="0"/>
        <a:ea typeface="ＭＳ Ｐゴシック"/>
        <a:cs typeface="ＭＳ Ｐゴシック"/>
      </a:defRPr>
    </a:lvl2pPr>
    <a:lvl3pPr marL="914400" algn="l" rtl="0" fontAlgn="base">
      <a:spcBef>
        <a:spcPct val="0"/>
      </a:spcBef>
      <a:spcAft>
        <a:spcPct val="0"/>
      </a:spcAft>
      <a:defRPr sz="2000" kern="1200">
        <a:solidFill>
          <a:schemeClr val="tx1"/>
        </a:solidFill>
        <a:latin typeface="Verdana" pitchFamily="34" charset="0"/>
        <a:ea typeface="ＭＳ Ｐゴシック"/>
        <a:cs typeface="ＭＳ Ｐゴシック"/>
      </a:defRPr>
    </a:lvl3pPr>
    <a:lvl4pPr marL="1371600" algn="l" rtl="0" fontAlgn="base">
      <a:spcBef>
        <a:spcPct val="0"/>
      </a:spcBef>
      <a:spcAft>
        <a:spcPct val="0"/>
      </a:spcAft>
      <a:defRPr sz="2000" kern="1200">
        <a:solidFill>
          <a:schemeClr val="tx1"/>
        </a:solidFill>
        <a:latin typeface="Verdana" pitchFamily="34" charset="0"/>
        <a:ea typeface="ＭＳ Ｐゴシック"/>
        <a:cs typeface="ＭＳ Ｐゴシック"/>
      </a:defRPr>
    </a:lvl4pPr>
    <a:lvl5pPr marL="1828800" algn="l" rtl="0" fontAlgn="base">
      <a:spcBef>
        <a:spcPct val="0"/>
      </a:spcBef>
      <a:spcAft>
        <a:spcPct val="0"/>
      </a:spcAft>
      <a:defRPr sz="2000" kern="1200">
        <a:solidFill>
          <a:schemeClr val="tx1"/>
        </a:solidFill>
        <a:latin typeface="Verdana" pitchFamily="34" charset="0"/>
        <a:ea typeface="ＭＳ Ｐゴシック"/>
        <a:cs typeface="ＭＳ Ｐゴシック"/>
      </a:defRPr>
    </a:lvl5pPr>
    <a:lvl6pPr marL="2286000" algn="l" defTabSz="914400" rtl="0" eaLnBrk="1" latinLnBrk="0" hangingPunct="1">
      <a:defRPr sz="2000" kern="1200">
        <a:solidFill>
          <a:schemeClr val="tx1"/>
        </a:solidFill>
        <a:latin typeface="Verdana" pitchFamily="34" charset="0"/>
        <a:ea typeface="ＭＳ Ｐゴシック"/>
        <a:cs typeface="ＭＳ Ｐゴシック"/>
      </a:defRPr>
    </a:lvl6pPr>
    <a:lvl7pPr marL="2743200" algn="l" defTabSz="914400" rtl="0" eaLnBrk="1" latinLnBrk="0" hangingPunct="1">
      <a:defRPr sz="2000" kern="1200">
        <a:solidFill>
          <a:schemeClr val="tx1"/>
        </a:solidFill>
        <a:latin typeface="Verdana" pitchFamily="34" charset="0"/>
        <a:ea typeface="ＭＳ Ｐゴシック"/>
        <a:cs typeface="ＭＳ Ｐゴシック"/>
      </a:defRPr>
    </a:lvl7pPr>
    <a:lvl8pPr marL="3200400" algn="l" defTabSz="914400" rtl="0" eaLnBrk="1" latinLnBrk="0" hangingPunct="1">
      <a:defRPr sz="2000" kern="1200">
        <a:solidFill>
          <a:schemeClr val="tx1"/>
        </a:solidFill>
        <a:latin typeface="Verdana" pitchFamily="34" charset="0"/>
        <a:ea typeface="ＭＳ Ｐゴシック"/>
        <a:cs typeface="ＭＳ Ｐゴシック"/>
      </a:defRPr>
    </a:lvl8pPr>
    <a:lvl9pPr marL="3657600" algn="l" defTabSz="914400" rtl="0" eaLnBrk="1" latinLnBrk="0" hangingPunct="1">
      <a:defRPr sz="2000" kern="1200">
        <a:solidFill>
          <a:schemeClr val="tx1"/>
        </a:solidFill>
        <a:latin typeface="Verdana" pitchFamily="34"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0033"/>
    <a:srgbClr val="FFFFFB"/>
    <a:srgbClr val="FFFFFC"/>
    <a:srgbClr val="FFFFFD"/>
    <a:srgbClr val="FFFFFE"/>
    <a:srgbClr val="F1F1F1"/>
    <a:srgbClr val="D2D2D2"/>
    <a:srgbClr val="AEE0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33" autoAdjust="0"/>
    <p:restoredTop sz="94660"/>
  </p:normalViewPr>
  <p:slideViewPr>
    <p:cSldViewPr snapToGrid="0">
      <p:cViewPr varScale="1">
        <p:scale>
          <a:sx n="112" d="100"/>
          <a:sy n="112" d="100"/>
        </p:scale>
        <p:origin x="-756" y="-78"/>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032"/>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ＭＳ Ｐゴシック" pitchFamily="1" charset="-128"/>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ea typeface="ＭＳ Ｐゴシック" pitchFamily="1" charset="-128"/>
                <a:cs typeface="+mn-cs"/>
              </a:defRPr>
            </a:lvl1pPr>
          </a:lstStyle>
          <a:p>
            <a:pPr>
              <a:defRPr/>
            </a:pPr>
            <a:fld id="{3AEE9159-8883-424A-B9D4-DD21557A796E}" type="datetimeFigureOut">
              <a:rPr lang="en-US"/>
              <a:pPr>
                <a:defRPr/>
              </a:pPr>
              <a:t>3/24/2014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ea typeface="ＭＳ Ｐゴシック" pitchFamily="1" charset="-128"/>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ea typeface="ＭＳ Ｐゴシック" pitchFamily="1" charset="-128"/>
                <a:cs typeface="+mn-cs"/>
              </a:defRPr>
            </a:lvl1pPr>
          </a:lstStyle>
          <a:p>
            <a:pPr>
              <a:defRPr/>
            </a:pPr>
            <a:fld id="{38FB12C4-12E2-4901-A0F7-7BAC1E84FEA5}" type="slidenum">
              <a:rPr lang="en-US"/>
              <a:pPr>
                <a:defRPr/>
              </a:pPr>
              <a:t>‹#›</a:t>
            </a:fld>
            <a:endParaRPr lang="en-US"/>
          </a:p>
        </p:txBody>
      </p:sp>
    </p:spTree>
    <p:extLst>
      <p:ext uri="{BB962C8B-B14F-4D97-AF65-F5344CB8AC3E}">
        <p14:creationId xmlns:p14="http://schemas.microsoft.com/office/powerpoint/2010/main" val="31993025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Verdana" pitchFamily="34" charset="0"/>
                <a:ea typeface="+mn-ea"/>
                <a:cs typeface="Arial" charset="0"/>
              </a:defRPr>
            </a:lvl1pPr>
          </a:lstStyle>
          <a:p>
            <a:pPr>
              <a:defRPr/>
            </a:pPr>
            <a:endParaRPr lang="en-US"/>
          </a:p>
        </p:txBody>
      </p:sp>
      <p:sp>
        <p:nvSpPr>
          <p:cNvPr id="921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ＭＳ Ｐゴシック" pitchFamily="1" charset="-128"/>
                <a:cs typeface="Arial" pitchFamily="34" charset="0"/>
              </a:defRPr>
            </a:lvl1pPr>
          </a:lstStyle>
          <a:p>
            <a:pPr>
              <a:defRPr/>
            </a:pPr>
            <a:fld id="{8B02002F-D535-43AD-BE6C-BA2A752306F1}" type="datetimeFigureOut">
              <a:rPr lang="en-US"/>
              <a:pPr>
                <a:defRPr/>
              </a:pPr>
              <a:t>3/24/2014</a:t>
            </a:fld>
            <a:endParaRPr lang="en-US"/>
          </a:p>
        </p:txBody>
      </p:sp>
      <p:sp>
        <p:nvSpPr>
          <p:cNvPr id="84996"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p:spPr>
      </p:sp>
      <p:sp>
        <p:nvSpPr>
          <p:cNvPr id="921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1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Verdana" pitchFamily="34" charset="0"/>
                <a:ea typeface="+mn-ea"/>
                <a:cs typeface="Arial" charset="0"/>
              </a:defRPr>
            </a:lvl1pPr>
          </a:lstStyle>
          <a:p>
            <a:pPr>
              <a:defRPr/>
            </a:pPr>
            <a:endParaRPr lang="en-US"/>
          </a:p>
        </p:txBody>
      </p:sp>
      <p:sp>
        <p:nvSpPr>
          <p:cNvPr id="921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ＭＳ Ｐゴシック" pitchFamily="1" charset="-128"/>
                <a:cs typeface="Arial" pitchFamily="34" charset="0"/>
              </a:defRPr>
            </a:lvl1pPr>
          </a:lstStyle>
          <a:p>
            <a:pPr>
              <a:defRPr/>
            </a:pPr>
            <a:fld id="{40D7C77B-1670-4DBB-8013-51EB8FCD6CF4}" type="slidenum">
              <a:rPr lang="en-US"/>
              <a:pPr>
                <a:defRPr/>
              </a:pPr>
              <a:t>‹#›</a:t>
            </a:fld>
            <a:endParaRPr lang="en-US"/>
          </a:p>
        </p:txBody>
      </p:sp>
    </p:spTree>
    <p:extLst>
      <p:ext uri="{BB962C8B-B14F-4D97-AF65-F5344CB8AC3E}">
        <p14:creationId xmlns:p14="http://schemas.microsoft.com/office/powerpoint/2010/main" val="34207059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Verdana" pitchFamily="34"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Verdana" pitchFamily="34" charset="0"/>
        <a:ea typeface="ＭＳ Ｐゴシック" charset="0"/>
        <a:cs typeface="ＭＳ Ｐゴシック"/>
      </a:defRPr>
    </a:lvl2pPr>
    <a:lvl3pPr marL="914400" algn="l" rtl="0" eaLnBrk="0" fontAlgn="base" hangingPunct="0">
      <a:spcBef>
        <a:spcPct val="30000"/>
      </a:spcBef>
      <a:spcAft>
        <a:spcPct val="0"/>
      </a:spcAft>
      <a:defRPr sz="1200" kern="1200">
        <a:solidFill>
          <a:schemeClr val="tx1"/>
        </a:solidFill>
        <a:latin typeface="Verdana" pitchFamily="34" charset="0"/>
        <a:ea typeface="ＭＳ Ｐゴシック" charset="0"/>
        <a:cs typeface="ＭＳ Ｐゴシック"/>
      </a:defRPr>
    </a:lvl3pPr>
    <a:lvl4pPr marL="1371600" algn="l" rtl="0" eaLnBrk="0" fontAlgn="base" hangingPunct="0">
      <a:spcBef>
        <a:spcPct val="30000"/>
      </a:spcBef>
      <a:spcAft>
        <a:spcPct val="0"/>
      </a:spcAft>
      <a:defRPr sz="1200" kern="1200">
        <a:solidFill>
          <a:schemeClr val="tx1"/>
        </a:solidFill>
        <a:latin typeface="Verdana" pitchFamily="34" charset="0"/>
        <a:ea typeface="ＭＳ Ｐゴシック" charset="0"/>
        <a:cs typeface="ＭＳ Ｐゴシック"/>
      </a:defRPr>
    </a:lvl4pPr>
    <a:lvl5pPr marL="1828800" algn="l" rtl="0" eaLnBrk="0" fontAlgn="base" hangingPunct="0">
      <a:spcBef>
        <a:spcPct val="30000"/>
      </a:spcBef>
      <a:spcAft>
        <a:spcPct val="0"/>
      </a:spcAft>
      <a:defRPr sz="1200" kern="1200">
        <a:solidFill>
          <a:schemeClr val="tx1"/>
        </a:solidFill>
        <a:latin typeface="Verdana" pitchFamily="34" charset="0"/>
        <a:ea typeface="ＭＳ Ｐゴシック" charset="0"/>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file:///H:\Retail%20Share\share\Brand%20and%20Marketing%20Services\Creative%20Services\Current\BR.1697%20PPT%20Updates\elements\NRG%20ppt%20(r)%20backdrops\16x9%20NRG%20External%20ppt%20background%20files%20-%20fun\16x9%20RB.07.297%20NRG%20Powerpoint%20E%20title%20tag.jpg"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file:///H:\Retail%20Share\share\Brand%20and%20Marketing%20Services\Creative%20Services\Current\BR.1697%20PPT%20Updates\elements\NRG%20ppt%20(r)%20backdrops\16x9%20NRG%20External%20ppt%20background%20files%20-%20fun\16x9%20RB.07.297%20NRG%20Powerpoint%20E%20title%20k%20tag.jpg" TargetMode="External"/><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file:///H:\Retail%20Share\share\Brand%20and%20Marketing%20Services\Creative%20Services\Current\BR.1697%20PPT%20Updates\elements\NRG%20ppt%20(r)%20backdrops\16x9%20NRG%20External%20ppt%20background%20files%20-%20fun\16x9%20RB.07.297%20NRG%20Powerpoint%20E%20title%20g%20tag.jpg" TargetMode="External"/><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file:///H:\Retail%20Share\share\Brand%20and%20Marketing%20Services\Creative%20Services\Current\BR.1697%20PPT%20Updates\elements\NRG%20ppt%20(r)%20backdrops\16x9%20NRG%20External%20ppt%20background%20files%20-%20fun\16x9%20RB.07.297%20NRG%20Powerpoint%20E%20C%20title%20tag.jpg" TargetMode="Externa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file:///H:\Retail%20Share\share\Brand%20and%20Marketing%20Services\Creative%20Services\Current\BR.1697%20PPT%20Updates\elements\NRG%20ppt%20(r)%20backdrops\16x9%20NRG%20External%20ppt%20background%20files%20-%20fun\16x9%20RB.07.297%20NRG%20Powerpoint%20E%20M%20title%20tag.jpg" TargetMode="External"/><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11" name="16x9 RB.07.297 NRG Powerpoint E title tag.jpg" descr="H:\Retail Share\share\Brand and Marketing Services\Creative Services\Current\BR.1697 PPT Updates\elements\NRG ppt (r) backdrops\16x9 NRG External ppt background files - fun\16x9 RB.07.297 NRG Powerpoint E title tag.jpg"/>
          <p:cNvPicPr>
            <a:picLocks noChangeAspect="1"/>
          </p:cNvPicPr>
          <p:nvPr userDrawn="1"/>
        </p:nvPicPr>
        <p:blipFill>
          <a:blip r:embed="rId2" r:link="rId3" cstate="print"/>
          <a:stretch>
            <a:fillRect/>
          </a:stretch>
        </p:blipFill>
        <p:spPr>
          <a:xfrm>
            <a:off x="0" y="0"/>
            <a:ext cx="9144000" cy="5143500"/>
          </a:xfrm>
          <a:prstGeom prst="rect">
            <a:avLst/>
          </a:prstGeom>
        </p:spPr>
      </p:pic>
      <p:sp>
        <p:nvSpPr>
          <p:cNvPr id="3" name="Subtitle 2"/>
          <p:cNvSpPr>
            <a:spLocks noGrp="1"/>
          </p:cNvSpPr>
          <p:nvPr>
            <p:ph type="subTitle" idx="1"/>
          </p:nvPr>
        </p:nvSpPr>
        <p:spPr>
          <a:xfrm>
            <a:off x="248930" y="2172460"/>
            <a:ext cx="8219975" cy="772358"/>
          </a:xfrm>
          <a:prstGeom prst="rect">
            <a:avLst/>
          </a:prstGeom>
        </p:spPr>
        <p:txBody>
          <a:bodyPr/>
          <a:lstStyle>
            <a:lvl1pPr marL="0" indent="0" algn="l">
              <a:lnSpc>
                <a:spcPct val="100000"/>
              </a:lnSpc>
              <a:buNone/>
              <a:defRPr sz="5400" baseline="0">
                <a:solidFill>
                  <a:schemeClr val="accent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16" name="Text Placeholder 15"/>
          <p:cNvSpPr>
            <a:spLocks noGrp="1"/>
          </p:cNvSpPr>
          <p:nvPr>
            <p:ph type="body" sz="quarter" idx="13"/>
          </p:nvPr>
        </p:nvSpPr>
        <p:spPr>
          <a:xfrm>
            <a:off x="248929" y="1892024"/>
            <a:ext cx="6551612" cy="326231"/>
          </a:xfrm>
          <a:prstGeom prst="rect">
            <a:avLst/>
          </a:prstGeom>
        </p:spPr>
        <p:txBody>
          <a:bodyPr/>
          <a:lstStyle>
            <a:lvl1pPr marL="0" indent="0">
              <a:buFontTx/>
              <a:buNone/>
              <a:defRPr sz="1800"/>
            </a:lvl1pPr>
          </a:lstStyle>
          <a:p>
            <a:pPr lvl="0"/>
            <a:r>
              <a:rPr lang="en-US" smtClean="0"/>
              <a:t>Click to edit Master text styles</a:t>
            </a:r>
          </a:p>
        </p:txBody>
      </p:sp>
      <p:sp>
        <p:nvSpPr>
          <p:cNvPr id="18" name="Text Placeholder 17"/>
          <p:cNvSpPr>
            <a:spLocks noGrp="1"/>
          </p:cNvSpPr>
          <p:nvPr>
            <p:ph type="body" sz="quarter" idx="14"/>
          </p:nvPr>
        </p:nvSpPr>
        <p:spPr>
          <a:xfrm>
            <a:off x="248930" y="3840276"/>
            <a:ext cx="7647501" cy="726304"/>
          </a:xfrm>
          <a:prstGeom prst="rect">
            <a:avLst/>
          </a:prstGeom>
        </p:spPr>
        <p:txBody>
          <a:bodyPr/>
          <a:lstStyle>
            <a:lvl1pPr marL="0" indent="0">
              <a:buFontTx/>
              <a:buNone/>
              <a:defRPr sz="2400" baseline="0">
                <a:solidFill>
                  <a:schemeClr val="bg1">
                    <a:lumMod val="50000"/>
                  </a:schemeClr>
                </a:solidFill>
              </a:defRPr>
            </a:lvl1pPr>
          </a:lstStyle>
          <a:p>
            <a:pPr lvl="0"/>
            <a:r>
              <a:rPr lang="en-US" smtClean="0"/>
              <a:t>Click to edit Master text styles</a:t>
            </a:r>
          </a:p>
        </p:txBody>
      </p:sp>
      <p:sp>
        <p:nvSpPr>
          <p:cNvPr id="6" name="Rectangle 15"/>
          <p:cNvSpPr>
            <a:spLocks noGrp="1" noChangeArrowheads="1"/>
          </p:cNvSpPr>
          <p:nvPr>
            <p:ph type="ftr" sz="quarter" idx="15"/>
          </p:nvPr>
        </p:nvSpPr>
        <p:spPr>
          <a:xfrm>
            <a:off x="321728" y="4859016"/>
            <a:ext cx="6140450" cy="138499"/>
          </a:xfrm>
        </p:spPr>
        <p:txBody>
          <a:bodyPr/>
          <a:lstStyle>
            <a:lvl1pPr>
              <a:defRPr smtClean="0">
                <a:solidFill>
                  <a:schemeClr val="bg1">
                    <a:lumMod val="50000"/>
                  </a:schemeClr>
                </a:solidFill>
              </a:defRPr>
            </a:lvl1pPr>
          </a:lstStyle>
          <a:p>
            <a:pPr>
              <a:defRPr/>
            </a:pPr>
            <a:r>
              <a:rPr lang="en-US" dirty="0" smtClean="0"/>
              <a:t>[NRG Comments/Concerns with HIP Assumptions – January 21, 2014 RPG Meeting</a:t>
            </a:r>
            <a:endParaRPr lang="en-US" dirty="0"/>
          </a:p>
        </p:txBody>
      </p:sp>
      <p:sp>
        <p:nvSpPr>
          <p:cNvPr id="8" name="Line 17"/>
          <p:cNvSpPr>
            <a:spLocks noChangeShapeType="1"/>
          </p:cNvSpPr>
          <p:nvPr userDrawn="1"/>
        </p:nvSpPr>
        <p:spPr bwMode="auto">
          <a:xfrm>
            <a:off x="336884" y="3844717"/>
            <a:ext cx="8450981"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Content slide chart, no subsection header">
    <p:spTree>
      <p:nvGrpSpPr>
        <p:cNvPr id="1" name=""/>
        <p:cNvGrpSpPr/>
        <p:nvPr/>
      </p:nvGrpSpPr>
      <p:grpSpPr>
        <a:xfrm>
          <a:off x="0" y="0"/>
          <a:ext cx="0" cy="0"/>
          <a:chOff x="0" y="0"/>
          <a:chExt cx="0" cy="0"/>
        </a:xfrm>
      </p:grpSpPr>
      <p:sp>
        <p:nvSpPr>
          <p:cNvPr id="5" name="Rectangle 14"/>
          <p:cNvSpPr>
            <a:spLocks noChangeArrowheads="1"/>
          </p:cNvSpPr>
          <p:nvPr/>
        </p:nvSpPr>
        <p:spPr bwMode="auto">
          <a:xfrm>
            <a:off x="8147050" y="4841082"/>
            <a:ext cx="463550" cy="138499"/>
          </a:xfrm>
          <a:prstGeom prst="rect">
            <a:avLst/>
          </a:prstGeom>
          <a:noFill/>
          <a:ln>
            <a:noFill/>
          </a:ln>
          <a:effectLst/>
          <a:extLst/>
        </p:spPr>
        <p:txBody>
          <a:bodyPr lIns="0" tIns="0" rIns="0" bIns="0" anchor="ctr">
            <a:spAutoFit/>
          </a:bodyPr>
          <a:lstStyle/>
          <a:p>
            <a:pPr algn="r" eaLnBrk="0" hangingPunct="0">
              <a:defRPr/>
            </a:pPr>
            <a:fld id="{FE7DC8EF-8EB8-466E-AD94-44AE591D3439}" type="slidenum">
              <a:rPr lang="en-US" sz="900">
                <a:ea typeface="ＭＳ Ｐゴシック" pitchFamily="1" charset="-128"/>
                <a:cs typeface="Arial" pitchFamily="34" charset="0"/>
              </a:rPr>
              <a:pPr algn="r" eaLnBrk="0" hangingPunct="0">
                <a:defRPr/>
              </a:pPr>
              <a:t>‹#›</a:t>
            </a:fld>
            <a:endParaRPr lang="en-US" sz="900" dirty="0">
              <a:ea typeface="ＭＳ Ｐゴシック" pitchFamily="1" charset="-128"/>
              <a:cs typeface="Arial" pitchFamily="34" charset="0"/>
            </a:endParaRPr>
          </a:p>
        </p:txBody>
      </p:sp>
      <p:sp>
        <p:nvSpPr>
          <p:cNvPr id="9" name="Text Placeholder 8"/>
          <p:cNvSpPr>
            <a:spLocks noGrp="1"/>
          </p:cNvSpPr>
          <p:nvPr>
            <p:ph type="body" sz="quarter" idx="11"/>
          </p:nvPr>
        </p:nvSpPr>
        <p:spPr>
          <a:xfrm>
            <a:off x="317634" y="1032310"/>
            <a:ext cx="8431730" cy="3724976"/>
          </a:xfrm>
          <a:prstGeom prst="rect">
            <a:avLst/>
          </a:prstGeom>
        </p:spPr>
        <p:txBody>
          <a:bodyPr/>
          <a:lstStyle>
            <a:lvl1pPr marL="0" indent="0">
              <a:buNone/>
              <a:defRPr sz="2600"/>
            </a:lvl1pPr>
            <a:lvl2pPr marL="365760" indent="-182880" algn="l" rtl="0" eaLnBrk="1" fontAlgn="base" hangingPunct="1">
              <a:lnSpc>
                <a:spcPct val="110000"/>
              </a:lnSpc>
              <a:spcBef>
                <a:spcPts val="600"/>
              </a:spcBef>
              <a:spcAft>
                <a:spcPct val="0"/>
              </a:spcAft>
              <a:buFont typeface="Arial" pitchFamily="34" charset="0"/>
              <a:buChar char="•"/>
              <a:defRPr sz="1800"/>
            </a:lvl2pPr>
            <a:lvl3pPr marL="548640" indent="182880" algn="l" rtl="0" eaLnBrk="1" fontAlgn="base" hangingPunct="1">
              <a:lnSpc>
                <a:spcPct val="110000"/>
              </a:lnSpc>
              <a:spcBef>
                <a:spcPts val="600"/>
              </a:spcBef>
              <a:spcAft>
                <a:spcPct val="0"/>
              </a:spcAft>
              <a:buFont typeface="Verdana" pitchFamily="34" charset="0"/>
              <a:buChar char="—"/>
              <a:defRPr lang="en-US" sz="1400" dirty="0" smtClean="0">
                <a:solidFill>
                  <a:schemeClr val="tx1"/>
                </a:solidFill>
                <a:latin typeface="+mn-lt"/>
                <a:ea typeface="ＭＳ Ｐゴシック" charset="0"/>
                <a:cs typeface="ＭＳ Ｐゴシック"/>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15"/>
          <p:cNvSpPr>
            <a:spLocks noGrp="1" noChangeArrowheads="1"/>
          </p:cNvSpPr>
          <p:nvPr>
            <p:ph type="ftr" sz="quarter" idx="12"/>
          </p:nvPr>
        </p:nvSpPr>
        <p:spPr/>
        <p:txBody>
          <a:bodyPr/>
          <a:lstStyle>
            <a:lvl1pPr>
              <a:defRPr smtClean="0">
                <a:solidFill>
                  <a:schemeClr val="bg1">
                    <a:lumMod val="50000"/>
                  </a:schemeClr>
                </a:solidFill>
              </a:defRPr>
            </a:lvl1pPr>
          </a:lstStyle>
          <a:p>
            <a:pPr>
              <a:defRPr/>
            </a:pPr>
            <a:r>
              <a:rPr lang="en-US" dirty="0" smtClean="0"/>
              <a:t>[Enter Presentation Title in the Footer View menu &gt; Header and Footer] </a:t>
            </a:r>
            <a:fld id="{A474DC1A-786D-4DD0-8D59-EABA51D1238F}" type="datetime4">
              <a:rPr lang="en-US" smtClean="0"/>
              <a:pPr>
                <a:defRPr/>
              </a:pPr>
              <a:t>March 24, 2014</a:t>
            </a:fld>
            <a:endParaRPr lang="en-US" dirty="0"/>
          </a:p>
        </p:txBody>
      </p:sp>
      <p:sp>
        <p:nvSpPr>
          <p:cNvPr id="11" name="Line 17"/>
          <p:cNvSpPr>
            <a:spLocks noChangeShapeType="1"/>
          </p:cNvSpPr>
          <p:nvPr userDrawn="1"/>
        </p:nvSpPr>
        <p:spPr bwMode="auto">
          <a:xfrm>
            <a:off x="336884" y="863291"/>
            <a:ext cx="8450981"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12" name="Text Placeholder 13"/>
          <p:cNvSpPr>
            <a:spLocks noGrp="1"/>
          </p:cNvSpPr>
          <p:nvPr>
            <p:ph type="body" sz="quarter" idx="14" hasCustomPrompt="1"/>
          </p:nvPr>
        </p:nvSpPr>
        <p:spPr>
          <a:xfrm>
            <a:off x="327427" y="4561811"/>
            <a:ext cx="8469313" cy="246459"/>
          </a:xfrm>
          <a:prstGeom prst="rect">
            <a:avLst/>
          </a:prstGeom>
          <a:solidFill>
            <a:schemeClr val="accent1"/>
          </a:solidFill>
          <a:ln>
            <a:noFill/>
          </a:ln>
        </p:spPr>
        <p:txBody>
          <a:bodyPr anchor="ctr"/>
          <a:lstStyle>
            <a:lvl1pPr algn="ctr">
              <a:buNone/>
              <a:defRPr sz="1600">
                <a:solidFill>
                  <a:schemeClr val="bg1"/>
                </a:solidFill>
              </a:defRPr>
            </a:lvl1pPr>
            <a:lvl2pPr algn="ctr">
              <a:buNone/>
              <a:defRPr sz="1800">
                <a:solidFill>
                  <a:schemeClr val="bg1"/>
                </a:solidFill>
              </a:defRPr>
            </a:lvl2pPr>
            <a:lvl3pPr algn="ctr">
              <a:buNone/>
              <a:defRPr sz="1800">
                <a:solidFill>
                  <a:schemeClr val="bg1"/>
                </a:solidFill>
              </a:defRPr>
            </a:lvl3pPr>
            <a:lvl4pPr algn="ctr">
              <a:buNone/>
              <a:defRPr sz="1800">
                <a:solidFill>
                  <a:schemeClr val="bg1"/>
                </a:solidFill>
              </a:defRPr>
            </a:lvl4pPr>
            <a:lvl5pPr algn="ctr">
              <a:buNone/>
              <a:defRPr sz="1800">
                <a:solidFill>
                  <a:schemeClr val="bg1"/>
                </a:solidFill>
              </a:defRPr>
            </a:lvl5pPr>
          </a:lstStyle>
          <a:p>
            <a:pPr lvl="0"/>
            <a:r>
              <a:rPr lang="en-US" dirty="0" smtClean="0"/>
              <a:t>Place call-out content here</a:t>
            </a:r>
            <a:endParaRPr lang="en-US" dirty="0"/>
          </a:p>
        </p:txBody>
      </p:sp>
      <p:sp>
        <p:nvSpPr>
          <p:cNvPr id="8" name="Title 1"/>
          <p:cNvSpPr>
            <a:spLocks noGrp="1"/>
          </p:cNvSpPr>
          <p:nvPr>
            <p:ph type="title" hasCustomPrompt="1"/>
          </p:nvPr>
        </p:nvSpPr>
        <p:spPr>
          <a:xfrm>
            <a:off x="2608447" y="43312"/>
            <a:ext cx="6150543" cy="822962"/>
          </a:xfrm>
          <a:prstGeom prst="rect">
            <a:avLst/>
          </a:prstGeom>
        </p:spPr>
        <p:txBody>
          <a:bodyPr anchor="ctr"/>
          <a:lstStyle>
            <a:lvl1pPr>
              <a:lnSpc>
                <a:spcPct val="85000"/>
              </a:lnSpc>
              <a:defRPr sz="3200"/>
            </a:lvl1pPr>
          </a:lstStyle>
          <a:p>
            <a:r>
              <a:rPr lang="en-US" dirty="0" smtClean="0"/>
              <a:t>Click to edit Master title style – two line capable</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ontent slide chart, no subsection header">
    <p:spTree>
      <p:nvGrpSpPr>
        <p:cNvPr id="1" name=""/>
        <p:cNvGrpSpPr/>
        <p:nvPr/>
      </p:nvGrpSpPr>
      <p:grpSpPr>
        <a:xfrm>
          <a:off x="0" y="0"/>
          <a:ext cx="0" cy="0"/>
          <a:chOff x="0" y="0"/>
          <a:chExt cx="0" cy="0"/>
        </a:xfrm>
      </p:grpSpPr>
      <p:sp>
        <p:nvSpPr>
          <p:cNvPr id="5" name="Rectangle 14"/>
          <p:cNvSpPr>
            <a:spLocks noChangeArrowheads="1"/>
          </p:cNvSpPr>
          <p:nvPr/>
        </p:nvSpPr>
        <p:spPr bwMode="auto">
          <a:xfrm>
            <a:off x="8147050" y="4841082"/>
            <a:ext cx="463550" cy="138499"/>
          </a:xfrm>
          <a:prstGeom prst="rect">
            <a:avLst/>
          </a:prstGeom>
          <a:noFill/>
          <a:ln>
            <a:noFill/>
          </a:ln>
          <a:effectLst/>
          <a:extLst/>
        </p:spPr>
        <p:txBody>
          <a:bodyPr lIns="0" tIns="0" rIns="0" bIns="0" anchor="ctr">
            <a:spAutoFit/>
          </a:bodyPr>
          <a:lstStyle/>
          <a:p>
            <a:pPr algn="r" eaLnBrk="0" hangingPunct="0">
              <a:defRPr/>
            </a:pPr>
            <a:fld id="{FE7DC8EF-8EB8-466E-AD94-44AE591D3439}" type="slidenum">
              <a:rPr lang="en-US" sz="900">
                <a:ea typeface="ＭＳ Ｐゴシック" pitchFamily="1" charset="-128"/>
                <a:cs typeface="Arial" pitchFamily="34" charset="0"/>
              </a:rPr>
              <a:pPr algn="r" eaLnBrk="0" hangingPunct="0">
                <a:defRPr/>
              </a:pPr>
              <a:t>‹#›</a:t>
            </a:fld>
            <a:endParaRPr lang="en-US" sz="900" dirty="0">
              <a:ea typeface="ＭＳ Ｐゴシック" pitchFamily="1" charset="-128"/>
              <a:cs typeface="Arial" pitchFamily="34" charset="0"/>
            </a:endParaRPr>
          </a:p>
        </p:txBody>
      </p:sp>
      <p:sp>
        <p:nvSpPr>
          <p:cNvPr id="9" name="Text Placeholder 8"/>
          <p:cNvSpPr>
            <a:spLocks noGrp="1"/>
          </p:cNvSpPr>
          <p:nvPr>
            <p:ph type="body" sz="quarter" idx="11"/>
          </p:nvPr>
        </p:nvSpPr>
        <p:spPr>
          <a:xfrm>
            <a:off x="317634" y="1032310"/>
            <a:ext cx="4148488" cy="3724976"/>
          </a:xfrm>
          <a:prstGeom prst="rect">
            <a:avLst/>
          </a:prstGeom>
        </p:spPr>
        <p:txBody>
          <a:bodyPr/>
          <a:lstStyle>
            <a:lvl1pPr marL="0" indent="0">
              <a:buNone/>
              <a:defRPr sz="2600"/>
            </a:lvl1pPr>
            <a:lvl2pPr marL="365760" indent="-182880" algn="l" rtl="0" eaLnBrk="1" fontAlgn="base" hangingPunct="1">
              <a:lnSpc>
                <a:spcPct val="110000"/>
              </a:lnSpc>
              <a:spcBef>
                <a:spcPts val="600"/>
              </a:spcBef>
              <a:spcAft>
                <a:spcPct val="0"/>
              </a:spcAft>
              <a:buFont typeface="Arial" pitchFamily="34" charset="0"/>
              <a:buChar char="•"/>
              <a:defRPr sz="1800"/>
            </a:lvl2pPr>
            <a:lvl3pPr marL="548640" indent="182880" algn="l" rtl="0" eaLnBrk="1" fontAlgn="base" hangingPunct="1">
              <a:lnSpc>
                <a:spcPct val="110000"/>
              </a:lnSpc>
              <a:spcBef>
                <a:spcPts val="600"/>
              </a:spcBef>
              <a:spcAft>
                <a:spcPct val="0"/>
              </a:spcAft>
              <a:buFont typeface="Verdana" pitchFamily="34" charset="0"/>
              <a:buChar char="—"/>
              <a:defRPr lang="en-US" sz="1400" dirty="0" smtClean="0">
                <a:solidFill>
                  <a:schemeClr val="tx1"/>
                </a:solidFill>
                <a:latin typeface="+mn-lt"/>
                <a:ea typeface="ＭＳ Ｐゴシック" charset="0"/>
                <a:cs typeface="ＭＳ Ｐゴシック"/>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15"/>
          <p:cNvSpPr>
            <a:spLocks noGrp="1" noChangeArrowheads="1"/>
          </p:cNvSpPr>
          <p:nvPr>
            <p:ph type="ftr" sz="quarter" idx="12"/>
          </p:nvPr>
        </p:nvSpPr>
        <p:spPr/>
        <p:txBody>
          <a:bodyPr/>
          <a:lstStyle>
            <a:lvl1pPr>
              <a:defRPr smtClean="0">
                <a:solidFill>
                  <a:schemeClr val="bg1">
                    <a:lumMod val="50000"/>
                  </a:schemeClr>
                </a:solidFill>
              </a:defRPr>
            </a:lvl1pPr>
          </a:lstStyle>
          <a:p>
            <a:pPr>
              <a:defRPr/>
            </a:pPr>
            <a:r>
              <a:rPr lang="en-US" dirty="0" smtClean="0"/>
              <a:t>[Enter Presentation Title in the Footer View menu &gt; Header and Footer] </a:t>
            </a:r>
            <a:fld id="{A474DC1A-786D-4DD0-8D59-EABA51D1238F}" type="datetime4">
              <a:rPr lang="en-US" smtClean="0"/>
              <a:pPr>
                <a:defRPr/>
              </a:pPr>
              <a:t>March 24, 2014</a:t>
            </a:fld>
            <a:endParaRPr lang="en-US" dirty="0"/>
          </a:p>
        </p:txBody>
      </p:sp>
      <p:sp>
        <p:nvSpPr>
          <p:cNvPr id="11" name="Line 17"/>
          <p:cNvSpPr>
            <a:spLocks noChangeShapeType="1"/>
          </p:cNvSpPr>
          <p:nvPr userDrawn="1"/>
        </p:nvSpPr>
        <p:spPr bwMode="auto">
          <a:xfrm>
            <a:off x="336884" y="863291"/>
            <a:ext cx="8450981"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8" name="Text Placeholder 8"/>
          <p:cNvSpPr>
            <a:spLocks noGrp="1"/>
          </p:cNvSpPr>
          <p:nvPr>
            <p:ph type="body" sz="quarter" idx="13"/>
          </p:nvPr>
        </p:nvSpPr>
        <p:spPr>
          <a:xfrm>
            <a:off x="4599272" y="1031107"/>
            <a:ext cx="4148488" cy="3724976"/>
          </a:xfrm>
          <a:prstGeom prst="rect">
            <a:avLst/>
          </a:prstGeom>
        </p:spPr>
        <p:txBody>
          <a:bodyPr/>
          <a:lstStyle>
            <a:lvl1pPr marL="0" indent="0">
              <a:buNone/>
              <a:defRPr sz="2600"/>
            </a:lvl1pPr>
            <a:lvl2pPr marL="365760" indent="-182880" algn="l" rtl="0" eaLnBrk="1" fontAlgn="base" hangingPunct="1">
              <a:lnSpc>
                <a:spcPct val="110000"/>
              </a:lnSpc>
              <a:spcBef>
                <a:spcPts val="600"/>
              </a:spcBef>
              <a:spcAft>
                <a:spcPct val="0"/>
              </a:spcAft>
              <a:buFont typeface="Arial" pitchFamily="34" charset="0"/>
              <a:buChar char="•"/>
              <a:defRPr sz="1800"/>
            </a:lvl2pPr>
            <a:lvl3pPr marL="548640" indent="182880" algn="l" rtl="0" eaLnBrk="1" fontAlgn="base" hangingPunct="1">
              <a:lnSpc>
                <a:spcPct val="110000"/>
              </a:lnSpc>
              <a:spcBef>
                <a:spcPts val="600"/>
              </a:spcBef>
              <a:spcAft>
                <a:spcPct val="0"/>
              </a:spcAft>
              <a:buFont typeface="Verdana" pitchFamily="34" charset="0"/>
              <a:buChar char="—"/>
              <a:defRPr lang="en-US" sz="1400" dirty="0" smtClean="0">
                <a:solidFill>
                  <a:schemeClr val="tx1"/>
                </a:solidFill>
                <a:latin typeface="+mn-lt"/>
                <a:ea typeface="ＭＳ Ｐゴシック" charset="0"/>
                <a:cs typeface="ＭＳ Ｐゴシック"/>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itle 1"/>
          <p:cNvSpPr>
            <a:spLocks noGrp="1"/>
          </p:cNvSpPr>
          <p:nvPr>
            <p:ph type="title" hasCustomPrompt="1"/>
          </p:nvPr>
        </p:nvSpPr>
        <p:spPr>
          <a:xfrm>
            <a:off x="2608447" y="43312"/>
            <a:ext cx="6150543" cy="822962"/>
          </a:xfrm>
          <a:prstGeom prst="rect">
            <a:avLst/>
          </a:prstGeom>
        </p:spPr>
        <p:txBody>
          <a:bodyPr anchor="ctr"/>
          <a:lstStyle>
            <a:lvl1pPr>
              <a:lnSpc>
                <a:spcPct val="85000"/>
              </a:lnSpc>
              <a:defRPr sz="3200"/>
            </a:lvl1pPr>
          </a:lstStyle>
          <a:p>
            <a:r>
              <a:rPr lang="en-US" dirty="0" smtClean="0"/>
              <a:t>Click to edit Master title style – two line capable</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ontent slide chart, no subsection header">
    <p:spTree>
      <p:nvGrpSpPr>
        <p:cNvPr id="1" name=""/>
        <p:cNvGrpSpPr/>
        <p:nvPr/>
      </p:nvGrpSpPr>
      <p:grpSpPr>
        <a:xfrm>
          <a:off x="0" y="0"/>
          <a:ext cx="0" cy="0"/>
          <a:chOff x="0" y="0"/>
          <a:chExt cx="0" cy="0"/>
        </a:xfrm>
      </p:grpSpPr>
      <p:sp>
        <p:nvSpPr>
          <p:cNvPr id="5" name="Rectangle 14"/>
          <p:cNvSpPr>
            <a:spLocks noChangeArrowheads="1"/>
          </p:cNvSpPr>
          <p:nvPr/>
        </p:nvSpPr>
        <p:spPr bwMode="auto">
          <a:xfrm>
            <a:off x="8147050" y="4841082"/>
            <a:ext cx="463550" cy="138499"/>
          </a:xfrm>
          <a:prstGeom prst="rect">
            <a:avLst/>
          </a:prstGeom>
          <a:noFill/>
          <a:ln>
            <a:noFill/>
          </a:ln>
          <a:effectLst/>
          <a:extLst/>
        </p:spPr>
        <p:txBody>
          <a:bodyPr lIns="0" tIns="0" rIns="0" bIns="0" anchor="ctr">
            <a:spAutoFit/>
          </a:bodyPr>
          <a:lstStyle/>
          <a:p>
            <a:pPr algn="r" eaLnBrk="0" hangingPunct="0">
              <a:defRPr/>
            </a:pPr>
            <a:fld id="{FE7DC8EF-8EB8-466E-AD94-44AE591D3439}" type="slidenum">
              <a:rPr lang="en-US" sz="900">
                <a:ea typeface="ＭＳ Ｐゴシック" pitchFamily="1" charset="-128"/>
                <a:cs typeface="Arial" pitchFamily="34" charset="0"/>
              </a:rPr>
              <a:pPr algn="r" eaLnBrk="0" hangingPunct="0">
                <a:defRPr/>
              </a:pPr>
              <a:t>‹#›</a:t>
            </a:fld>
            <a:endParaRPr lang="en-US" sz="900" dirty="0">
              <a:ea typeface="ＭＳ Ｐゴシック" pitchFamily="1" charset="-128"/>
              <a:cs typeface="Arial" pitchFamily="34" charset="0"/>
            </a:endParaRPr>
          </a:p>
        </p:txBody>
      </p:sp>
      <p:sp>
        <p:nvSpPr>
          <p:cNvPr id="9" name="Text Placeholder 8"/>
          <p:cNvSpPr>
            <a:spLocks noGrp="1"/>
          </p:cNvSpPr>
          <p:nvPr>
            <p:ph type="body" sz="quarter" idx="11"/>
          </p:nvPr>
        </p:nvSpPr>
        <p:spPr>
          <a:xfrm>
            <a:off x="317634" y="1032310"/>
            <a:ext cx="4148488" cy="3724976"/>
          </a:xfrm>
          <a:prstGeom prst="rect">
            <a:avLst/>
          </a:prstGeom>
        </p:spPr>
        <p:txBody>
          <a:bodyPr/>
          <a:lstStyle>
            <a:lvl1pPr marL="0" indent="0">
              <a:buNone/>
              <a:defRPr sz="2600"/>
            </a:lvl1pPr>
            <a:lvl2pPr marL="365760" indent="-182880" algn="l" rtl="0" eaLnBrk="1" fontAlgn="base" hangingPunct="1">
              <a:lnSpc>
                <a:spcPct val="110000"/>
              </a:lnSpc>
              <a:spcBef>
                <a:spcPts val="600"/>
              </a:spcBef>
              <a:spcAft>
                <a:spcPct val="0"/>
              </a:spcAft>
              <a:buFont typeface="Arial" pitchFamily="34" charset="0"/>
              <a:buChar char="•"/>
              <a:defRPr sz="1800"/>
            </a:lvl2pPr>
            <a:lvl3pPr marL="548640" indent="182880" algn="l" rtl="0" eaLnBrk="1" fontAlgn="base" hangingPunct="1">
              <a:lnSpc>
                <a:spcPct val="110000"/>
              </a:lnSpc>
              <a:spcBef>
                <a:spcPts val="600"/>
              </a:spcBef>
              <a:spcAft>
                <a:spcPct val="0"/>
              </a:spcAft>
              <a:buFont typeface="Verdana" pitchFamily="34" charset="0"/>
              <a:buChar char="—"/>
              <a:defRPr lang="en-US" sz="1400" dirty="0" smtClean="0">
                <a:solidFill>
                  <a:schemeClr val="tx1"/>
                </a:solidFill>
                <a:latin typeface="+mn-lt"/>
                <a:ea typeface="ＭＳ Ｐゴシック" charset="0"/>
                <a:cs typeface="ＭＳ Ｐゴシック"/>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15"/>
          <p:cNvSpPr>
            <a:spLocks noGrp="1" noChangeArrowheads="1"/>
          </p:cNvSpPr>
          <p:nvPr>
            <p:ph type="ftr" sz="quarter" idx="12"/>
          </p:nvPr>
        </p:nvSpPr>
        <p:spPr/>
        <p:txBody>
          <a:bodyPr/>
          <a:lstStyle>
            <a:lvl1pPr>
              <a:defRPr smtClean="0">
                <a:solidFill>
                  <a:schemeClr val="bg1">
                    <a:lumMod val="50000"/>
                  </a:schemeClr>
                </a:solidFill>
              </a:defRPr>
            </a:lvl1pPr>
          </a:lstStyle>
          <a:p>
            <a:pPr>
              <a:defRPr/>
            </a:pPr>
            <a:r>
              <a:rPr lang="en-US" dirty="0" smtClean="0"/>
              <a:t>[Enter Presentation Title in the Footer View menu &gt; Header and Footer] </a:t>
            </a:r>
            <a:fld id="{A474DC1A-786D-4DD0-8D59-EABA51D1238F}" type="datetime4">
              <a:rPr lang="en-US" smtClean="0"/>
              <a:pPr>
                <a:defRPr/>
              </a:pPr>
              <a:t>March 24, 2014</a:t>
            </a:fld>
            <a:endParaRPr lang="en-US" dirty="0"/>
          </a:p>
        </p:txBody>
      </p:sp>
      <p:sp>
        <p:nvSpPr>
          <p:cNvPr id="11" name="Line 17"/>
          <p:cNvSpPr>
            <a:spLocks noChangeShapeType="1"/>
          </p:cNvSpPr>
          <p:nvPr userDrawn="1"/>
        </p:nvSpPr>
        <p:spPr bwMode="auto">
          <a:xfrm>
            <a:off x="336884" y="863291"/>
            <a:ext cx="8450981"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8" name="Text Placeholder 8"/>
          <p:cNvSpPr>
            <a:spLocks noGrp="1"/>
          </p:cNvSpPr>
          <p:nvPr>
            <p:ph type="body" sz="quarter" idx="13"/>
          </p:nvPr>
        </p:nvSpPr>
        <p:spPr>
          <a:xfrm>
            <a:off x="4599272" y="1031107"/>
            <a:ext cx="4148488" cy="3724976"/>
          </a:xfrm>
          <a:prstGeom prst="rect">
            <a:avLst/>
          </a:prstGeom>
        </p:spPr>
        <p:txBody>
          <a:bodyPr/>
          <a:lstStyle>
            <a:lvl1pPr marL="0" indent="0">
              <a:buNone/>
              <a:defRPr sz="2600"/>
            </a:lvl1pPr>
            <a:lvl2pPr marL="365760" indent="-182880" algn="l" rtl="0" eaLnBrk="1" fontAlgn="base" hangingPunct="1">
              <a:lnSpc>
                <a:spcPct val="110000"/>
              </a:lnSpc>
              <a:spcBef>
                <a:spcPts val="600"/>
              </a:spcBef>
              <a:spcAft>
                <a:spcPct val="0"/>
              </a:spcAft>
              <a:buFont typeface="Arial" pitchFamily="34" charset="0"/>
              <a:buChar char="•"/>
              <a:defRPr sz="1800"/>
            </a:lvl2pPr>
            <a:lvl3pPr marL="548640" indent="182880" algn="l" rtl="0" eaLnBrk="1" fontAlgn="base" hangingPunct="1">
              <a:lnSpc>
                <a:spcPct val="110000"/>
              </a:lnSpc>
              <a:spcBef>
                <a:spcPts val="600"/>
              </a:spcBef>
              <a:spcAft>
                <a:spcPct val="0"/>
              </a:spcAft>
              <a:buFont typeface="Verdana" pitchFamily="34" charset="0"/>
              <a:buChar char="—"/>
              <a:defRPr lang="en-US" sz="1400" dirty="0" smtClean="0">
                <a:solidFill>
                  <a:schemeClr val="tx1"/>
                </a:solidFill>
                <a:latin typeface="+mn-lt"/>
                <a:ea typeface="ＭＳ Ｐゴシック" charset="0"/>
                <a:cs typeface="ＭＳ Ｐゴシック"/>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3"/>
          <p:cNvSpPr>
            <a:spLocks noGrp="1"/>
          </p:cNvSpPr>
          <p:nvPr>
            <p:ph type="body" sz="quarter" idx="14" hasCustomPrompt="1"/>
          </p:nvPr>
        </p:nvSpPr>
        <p:spPr>
          <a:xfrm>
            <a:off x="327427" y="4561811"/>
            <a:ext cx="8469313" cy="246459"/>
          </a:xfrm>
          <a:prstGeom prst="rect">
            <a:avLst/>
          </a:prstGeom>
          <a:solidFill>
            <a:schemeClr val="accent1"/>
          </a:solidFill>
          <a:ln>
            <a:noFill/>
          </a:ln>
        </p:spPr>
        <p:txBody>
          <a:bodyPr anchor="ctr"/>
          <a:lstStyle>
            <a:lvl1pPr algn="ctr">
              <a:buNone/>
              <a:defRPr sz="1600">
                <a:solidFill>
                  <a:schemeClr val="bg1"/>
                </a:solidFill>
              </a:defRPr>
            </a:lvl1pPr>
            <a:lvl2pPr algn="ctr">
              <a:buNone/>
              <a:defRPr sz="1800">
                <a:solidFill>
                  <a:schemeClr val="bg1"/>
                </a:solidFill>
              </a:defRPr>
            </a:lvl2pPr>
            <a:lvl3pPr algn="ctr">
              <a:buNone/>
              <a:defRPr sz="1800">
                <a:solidFill>
                  <a:schemeClr val="bg1"/>
                </a:solidFill>
              </a:defRPr>
            </a:lvl3pPr>
            <a:lvl4pPr algn="ctr">
              <a:buNone/>
              <a:defRPr sz="1800">
                <a:solidFill>
                  <a:schemeClr val="bg1"/>
                </a:solidFill>
              </a:defRPr>
            </a:lvl4pPr>
            <a:lvl5pPr algn="ctr">
              <a:buNone/>
              <a:defRPr sz="1800">
                <a:solidFill>
                  <a:schemeClr val="bg1"/>
                </a:solidFill>
              </a:defRPr>
            </a:lvl5pPr>
          </a:lstStyle>
          <a:p>
            <a:pPr lvl="0"/>
            <a:r>
              <a:rPr lang="en-US" dirty="0" smtClean="0"/>
              <a:t>Place call-out content here</a:t>
            </a:r>
            <a:endParaRPr lang="en-US" dirty="0"/>
          </a:p>
        </p:txBody>
      </p:sp>
      <p:sp>
        <p:nvSpPr>
          <p:cNvPr id="12" name="Title 1"/>
          <p:cNvSpPr>
            <a:spLocks noGrp="1"/>
          </p:cNvSpPr>
          <p:nvPr>
            <p:ph type="title" hasCustomPrompt="1"/>
          </p:nvPr>
        </p:nvSpPr>
        <p:spPr>
          <a:xfrm>
            <a:off x="2608447" y="43312"/>
            <a:ext cx="6150543" cy="822962"/>
          </a:xfrm>
          <a:prstGeom prst="rect">
            <a:avLst/>
          </a:prstGeom>
        </p:spPr>
        <p:txBody>
          <a:bodyPr anchor="ctr"/>
          <a:lstStyle>
            <a:lvl1pPr>
              <a:lnSpc>
                <a:spcPct val="85000"/>
              </a:lnSpc>
              <a:defRPr sz="3200"/>
            </a:lvl1pPr>
          </a:lstStyle>
          <a:p>
            <a:r>
              <a:rPr lang="en-US" dirty="0" smtClean="0"/>
              <a:t>Click to edit Master title style – two line capable</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ontent slide chart, no subsection header">
    <p:spTree>
      <p:nvGrpSpPr>
        <p:cNvPr id="1" name=""/>
        <p:cNvGrpSpPr/>
        <p:nvPr/>
      </p:nvGrpSpPr>
      <p:grpSpPr>
        <a:xfrm>
          <a:off x="0" y="0"/>
          <a:ext cx="0" cy="0"/>
          <a:chOff x="0" y="0"/>
          <a:chExt cx="0" cy="0"/>
        </a:xfrm>
      </p:grpSpPr>
      <p:sp>
        <p:nvSpPr>
          <p:cNvPr id="5" name="Rectangle 14"/>
          <p:cNvSpPr>
            <a:spLocks noChangeArrowheads="1"/>
          </p:cNvSpPr>
          <p:nvPr/>
        </p:nvSpPr>
        <p:spPr bwMode="auto">
          <a:xfrm>
            <a:off x="8147050" y="4841082"/>
            <a:ext cx="463550" cy="138499"/>
          </a:xfrm>
          <a:prstGeom prst="rect">
            <a:avLst/>
          </a:prstGeom>
          <a:noFill/>
          <a:ln>
            <a:noFill/>
          </a:ln>
          <a:effectLst/>
          <a:extLst/>
        </p:spPr>
        <p:txBody>
          <a:bodyPr lIns="0" tIns="0" rIns="0" bIns="0" anchor="ctr">
            <a:spAutoFit/>
          </a:bodyPr>
          <a:lstStyle/>
          <a:p>
            <a:pPr algn="r" eaLnBrk="0" hangingPunct="0">
              <a:defRPr/>
            </a:pPr>
            <a:fld id="{FE7DC8EF-8EB8-466E-AD94-44AE591D3439}" type="slidenum">
              <a:rPr lang="en-US" sz="900">
                <a:ea typeface="ＭＳ Ｐゴシック" pitchFamily="1" charset="-128"/>
                <a:cs typeface="Arial" pitchFamily="34" charset="0"/>
              </a:rPr>
              <a:pPr algn="r" eaLnBrk="0" hangingPunct="0">
                <a:defRPr/>
              </a:pPr>
              <a:t>‹#›</a:t>
            </a:fld>
            <a:endParaRPr lang="en-US" sz="900" dirty="0">
              <a:ea typeface="ＭＳ Ｐゴシック" pitchFamily="1" charset="-128"/>
              <a:cs typeface="Arial" pitchFamily="34" charset="0"/>
            </a:endParaRPr>
          </a:p>
        </p:txBody>
      </p:sp>
      <p:sp>
        <p:nvSpPr>
          <p:cNvPr id="9" name="Text Placeholder 8"/>
          <p:cNvSpPr>
            <a:spLocks noGrp="1"/>
          </p:cNvSpPr>
          <p:nvPr>
            <p:ph type="body" sz="quarter" idx="11"/>
          </p:nvPr>
        </p:nvSpPr>
        <p:spPr>
          <a:xfrm>
            <a:off x="317634" y="1032310"/>
            <a:ext cx="4148488" cy="3724976"/>
          </a:xfrm>
          <a:prstGeom prst="rect">
            <a:avLst/>
          </a:prstGeom>
        </p:spPr>
        <p:txBody>
          <a:bodyPr/>
          <a:lstStyle>
            <a:lvl1pPr marL="0" indent="0">
              <a:buNone/>
              <a:defRPr sz="2600"/>
            </a:lvl1pPr>
            <a:lvl2pPr marL="365760" indent="-182880" algn="l" rtl="0" eaLnBrk="1" fontAlgn="base" hangingPunct="1">
              <a:lnSpc>
                <a:spcPct val="110000"/>
              </a:lnSpc>
              <a:spcBef>
                <a:spcPts val="600"/>
              </a:spcBef>
              <a:spcAft>
                <a:spcPct val="0"/>
              </a:spcAft>
              <a:buFont typeface="Arial" pitchFamily="34" charset="0"/>
              <a:buChar char="•"/>
              <a:defRPr sz="1800"/>
            </a:lvl2pPr>
            <a:lvl3pPr marL="548640" indent="182880" algn="l" rtl="0" eaLnBrk="1" fontAlgn="base" hangingPunct="1">
              <a:lnSpc>
                <a:spcPct val="110000"/>
              </a:lnSpc>
              <a:spcBef>
                <a:spcPts val="600"/>
              </a:spcBef>
              <a:spcAft>
                <a:spcPct val="0"/>
              </a:spcAft>
              <a:buFont typeface="Verdana" pitchFamily="34" charset="0"/>
              <a:buChar char="—"/>
              <a:defRPr lang="en-US" sz="1400" dirty="0" smtClean="0">
                <a:solidFill>
                  <a:schemeClr val="tx1"/>
                </a:solidFill>
                <a:latin typeface="+mn-lt"/>
                <a:ea typeface="ＭＳ Ｐゴシック" charset="0"/>
                <a:cs typeface="ＭＳ Ｐゴシック"/>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15"/>
          <p:cNvSpPr>
            <a:spLocks noGrp="1" noChangeArrowheads="1"/>
          </p:cNvSpPr>
          <p:nvPr>
            <p:ph type="ftr" sz="quarter" idx="12"/>
          </p:nvPr>
        </p:nvSpPr>
        <p:spPr/>
        <p:txBody>
          <a:bodyPr/>
          <a:lstStyle>
            <a:lvl1pPr>
              <a:defRPr smtClean="0">
                <a:solidFill>
                  <a:schemeClr val="bg1">
                    <a:lumMod val="50000"/>
                  </a:schemeClr>
                </a:solidFill>
              </a:defRPr>
            </a:lvl1pPr>
          </a:lstStyle>
          <a:p>
            <a:pPr>
              <a:defRPr/>
            </a:pPr>
            <a:r>
              <a:rPr lang="en-US" dirty="0" smtClean="0"/>
              <a:t>[Enter Presentation Title in the Footer View menu &gt; Header and Footer] </a:t>
            </a:r>
            <a:fld id="{A474DC1A-786D-4DD0-8D59-EABA51D1238F}" type="datetime4">
              <a:rPr lang="en-US" smtClean="0"/>
              <a:pPr>
                <a:defRPr/>
              </a:pPr>
              <a:t>March 24, 2014</a:t>
            </a:fld>
            <a:endParaRPr lang="en-US" dirty="0"/>
          </a:p>
        </p:txBody>
      </p:sp>
      <p:sp>
        <p:nvSpPr>
          <p:cNvPr id="11" name="Line 17"/>
          <p:cNvSpPr>
            <a:spLocks noChangeShapeType="1"/>
          </p:cNvSpPr>
          <p:nvPr userDrawn="1"/>
        </p:nvSpPr>
        <p:spPr bwMode="auto">
          <a:xfrm>
            <a:off x="336884" y="863291"/>
            <a:ext cx="8450981"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13" name="Content Placeholder 12"/>
          <p:cNvSpPr>
            <a:spLocks noGrp="1"/>
          </p:cNvSpPr>
          <p:nvPr>
            <p:ph sz="quarter" idx="13" hasCustomPrompt="1"/>
          </p:nvPr>
        </p:nvSpPr>
        <p:spPr>
          <a:xfrm>
            <a:off x="4659313" y="1025129"/>
            <a:ext cx="4119562" cy="3717131"/>
          </a:xfrm>
          <a:prstGeom prst="rect">
            <a:avLst/>
          </a:prstGeom>
        </p:spPr>
        <p:txBody>
          <a:bodyPr/>
          <a:lstStyle>
            <a:lvl1pPr>
              <a:defRPr lang="en-US" sz="2600" dirty="0" smtClean="0">
                <a:solidFill>
                  <a:schemeClr val="tx1"/>
                </a:solidFill>
                <a:latin typeface="+mn-lt"/>
                <a:ea typeface="ＭＳ Ｐゴシック" charset="0"/>
                <a:cs typeface="ＭＳ Ｐゴシック" charset="0"/>
              </a:defRPr>
            </a:lvl1pPr>
            <a:lvl2pPr>
              <a:defRPr lang="en-US" sz="1800" dirty="0" smtClean="0">
                <a:solidFill>
                  <a:schemeClr val="tx1"/>
                </a:solidFill>
                <a:latin typeface="+mn-lt"/>
                <a:ea typeface="ＭＳ Ｐゴシック" charset="0"/>
                <a:cs typeface="ＭＳ Ｐゴシック"/>
              </a:defRPr>
            </a:lvl2pPr>
            <a:lvl3pPr marL="548640" indent="182880" algn="l" rtl="0" eaLnBrk="1" fontAlgn="base" hangingPunct="1">
              <a:lnSpc>
                <a:spcPct val="110000"/>
              </a:lnSpc>
              <a:spcBef>
                <a:spcPts val="600"/>
              </a:spcBef>
              <a:spcAft>
                <a:spcPct val="0"/>
              </a:spcAft>
              <a:buFont typeface="Verdana" pitchFamily="34" charset="0"/>
              <a:buChar char="—"/>
              <a:defRPr lang="en-US" sz="1400" dirty="0" smtClean="0">
                <a:solidFill>
                  <a:schemeClr val="tx1"/>
                </a:solidFill>
                <a:latin typeface="+mn-lt"/>
                <a:ea typeface="ＭＳ Ｐゴシック" charset="0"/>
                <a:cs typeface="ＭＳ Ｐゴシック"/>
              </a:defRPr>
            </a:lvl3pPr>
          </a:lstStyle>
          <a:p>
            <a:pPr marL="0" lvl="0" indent="0" algn="l" rtl="0" eaLnBrk="1" fontAlgn="base" hangingPunct="1">
              <a:lnSpc>
                <a:spcPct val="110000"/>
              </a:lnSpc>
              <a:spcBef>
                <a:spcPct val="60000"/>
              </a:spcBef>
              <a:spcAft>
                <a:spcPct val="0"/>
              </a:spcAft>
              <a:buNone/>
            </a:pPr>
            <a:r>
              <a:rPr lang="en-US" dirty="0" smtClean="0"/>
              <a:t>Click icon to add content</a:t>
            </a:r>
          </a:p>
        </p:txBody>
      </p:sp>
      <p:sp>
        <p:nvSpPr>
          <p:cNvPr id="8" name="Title 1"/>
          <p:cNvSpPr>
            <a:spLocks noGrp="1"/>
          </p:cNvSpPr>
          <p:nvPr>
            <p:ph type="title" hasCustomPrompt="1"/>
          </p:nvPr>
        </p:nvSpPr>
        <p:spPr>
          <a:xfrm>
            <a:off x="2608447" y="43312"/>
            <a:ext cx="6150543" cy="822962"/>
          </a:xfrm>
          <a:prstGeom prst="rect">
            <a:avLst/>
          </a:prstGeom>
        </p:spPr>
        <p:txBody>
          <a:bodyPr anchor="ctr"/>
          <a:lstStyle>
            <a:lvl1pPr>
              <a:lnSpc>
                <a:spcPct val="85000"/>
              </a:lnSpc>
              <a:defRPr sz="3200"/>
            </a:lvl1pPr>
          </a:lstStyle>
          <a:p>
            <a:r>
              <a:rPr lang="en-US" dirty="0" smtClean="0"/>
              <a:t>Click to edit Master title style – two line capable</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_Content slide chart, no subsection header">
    <p:spTree>
      <p:nvGrpSpPr>
        <p:cNvPr id="1" name=""/>
        <p:cNvGrpSpPr/>
        <p:nvPr/>
      </p:nvGrpSpPr>
      <p:grpSpPr>
        <a:xfrm>
          <a:off x="0" y="0"/>
          <a:ext cx="0" cy="0"/>
          <a:chOff x="0" y="0"/>
          <a:chExt cx="0" cy="0"/>
        </a:xfrm>
      </p:grpSpPr>
      <p:sp>
        <p:nvSpPr>
          <p:cNvPr id="5" name="Rectangle 14"/>
          <p:cNvSpPr>
            <a:spLocks noChangeArrowheads="1"/>
          </p:cNvSpPr>
          <p:nvPr/>
        </p:nvSpPr>
        <p:spPr bwMode="auto">
          <a:xfrm>
            <a:off x="8147050" y="4841082"/>
            <a:ext cx="463550" cy="138499"/>
          </a:xfrm>
          <a:prstGeom prst="rect">
            <a:avLst/>
          </a:prstGeom>
          <a:noFill/>
          <a:ln>
            <a:noFill/>
          </a:ln>
          <a:effectLst/>
          <a:extLst/>
        </p:spPr>
        <p:txBody>
          <a:bodyPr lIns="0" tIns="0" rIns="0" bIns="0" anchor="ctr">
            <a:spAutoFit/>
          </a:bodyPr>
          <a:lstStyle/>
          <a:p>
            <a:pPr algn="r" eaLnBrk="0" hangingPunct="0">
              <a:defRPr/>
            </a:pPr>
            <a:fld id="{FE7DC8EF-8EB8-466E-AD94-44AE591D3439}" type="slidenum">
              <a:rPr lang="en-US" sz="900">
                <a:ea typeface="ＭＳ Ｐゴシック" pitchFamily="1" charset="-128"/>
                <a:cs typeface="Arial" pitchFamily="34" charset="0"/>
              </a:rPr>
              <a:pPr algn="r" eaLnBrk="0" hangingPunct="0">
                <a:defRPr/>
              </a:pPr>
              <a:t>‹#›</a:t>
            </a:fld>
            <a:endParaRPr lang="en-US" sz="900" dirty="0">
              <a:ea typeface="ＭＳ Ｐゴシック" pitchFamily="1" charset="-128"/>
              <a:cs typeface="Arial" pitchFamily="34" charset="0"/>
            </a:endParaRPr>
          </a:p>
        </p:txBody>
      </p:sp>
      <p:sp>
        <p:nvSpPr>
          <p:cNvPr id="9" name="Text Placeholder 8"/>
          <p:cNvSpPr>
            <a:spLocks noGrp="1"/>
          </p:cNvSpPr>
          <p:nvPr>
            <p:ph type="body" sz="quarter" idx="11"/>
          </p:nvPr>
        </p:nvSpPr>
        <p:spPr>
          <a:xfrm>
            <a:off x="317634" y="1032310"/>
            <a:ext cx="4148488" cy="3724976"/>
          </a:xfrm>
          <a:prstGeom prst="rect">
            <a:avLst/>
          </a:prstGeom>
        </p:spPr>
        <p:txBody>
          <a:bodyPr/>
          <a:lstStyle>
            <a:lvl1pPr marL="0" indent="0">
              <a:buNone/>
              <a:defRPr sz="2600"/>
            </a:lvl1pPr>
            <a:lvl2pPr marL="365760" indent="-182880" algn="l" rtl="0" eaLnBrk="1" fontAlgn="base" hangingPunct="1">
              <a:lnSpc>
                <a:spcPct val="110000"/>
              </a:lnSpc>
              <a:spcBef>
                <a:spcPts val="600"/>
              </a:spcBef>
              <a:spcAft>
                <a:spcPct val="0"/>
              </a:spcAft>
              <a:buFont typeface="Arial" pitchFamily="34" charset="0"/>
              <a:buChar char="•"/>
              <a:defRPr sz="1800"/>
            </a:lvl2pPr>
            <a:lvl3pPr marL="548640" indent="182880" algn="l" rtl="0" eaLnBrk="1" fontAlgn="base" hangingPunct="1">
              <a:lnSpc>
                <a:spcPct val="110000"/>
              </a:lnSpc>
              <a:spcBef>
                <a:spcPts val="600"/>
              </a:spcBef>
              <a:spcAft>
                <a:spcPct val="0"/>
              </a:spcAft>
              <a:buFont typeface="Verdana" pitchFamily="34" charset="0"/>
              <a:buChar char="—"/>
              <a:defRPr lang="en-US" sz="1400" dirty="0" smtClean="0">
                <a:solidFill>
                  <a:schemeClr val="tx1"/>
                </a:solidFill>
                <a:latin typeface="+mn-lt"/>
                <a:ea typeface="ＭＳ Ｐゴシック" charset="0"/>
                <a:cs typeface="ＭＳ Ｐゴシック"/>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15"/>
          <p:cNvSpPr>
            <a:spLocks noGrp="1" noChangeArrowheads="1"/>
          </p:cNvSpPr>
          <p:nvPr>
            <p:ph type="ftr" sz="quarter" idx="12"/>
          </p:nvPr>
        </p:nvSpPr>
        <p:spPr/>
        <p:txBody>
          <a:bodyPr/>
          <a:lstStyle>
            <a:lvl1pPr>
              <a:defRPr smtClean="0">
                <a:solidFill>
                  <a:schemeClr val="bg1">
                    <a:lumMod val="50000"/>
                  </a:schemeClr>
                </a:solidFill>
              </a:defRPr>
            </a:lvl1pPr>
          </a:lstStyle>
          <a:p>
            <a:pPr>
              <a:defRPr/>
            </a:pPr>
            <a:r>
              <a:rPr lang="en-US" dirty="0" smtClean="0"/>
              <a:t>[Enter Presentation Title in the Footer View menu &gt; Header and Footer] </a:t>
            </a:r>
            <a:fld id="{A474DC1A-786D-4DD0-8D59-EABA51D1238F}" type="datetime4">
              <a:rPr lang="en-US" smtClean="0"/>
              <a:pPr>
                <a:defRPr/>
              </a:pPr>
              <a:t>March 24, 2014</a:t>
            </a:fld>
            <a:endParaRPr lang="en-US" dirty="0"/>
          </a:p>
        </p:txBody>
      </p:sp>
      <p:sp>
        <p:nvSpPr>
          <p:cNvPr id="11" name="Line 17"/>
          <p:cNvSpPr>
            <a:spLocks noChangeShapeType="1"/>
          </p:cNvSpPr>
          <p:nvPr userDrawn="1"/>
        </p:nvSpPr>
        <p:spPr bwMode="auto">
          <a:xfrm>
            <a:off x="336884" y="863291"/>
            <a:ext cx="8450981"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13" name="Content Placeholder 12"/>
          <p:cNvSpPr>
            <a:spLocks noGrp="1"/>
          </p:cNvSpPr>
          <p:nvPr>
            <p:ph sz="quarter" idx="13" hasCustomPrompt="1"/>
          </p:nvPr>
        </p:nvSpPr>
        <p:spPr>
          <a:xfrm>
            <a:off x="4659313" y="1025129"/>
            <a:ext cx="4119562" cy="3717131"/>
          </a:xfrm>
          <a:prstGeom prst="rect">
            <a:avLst/>
          </a:prstGeom>
        </p:spPr>
        <p:txBody>
          <a:bodyPr/>
          <a:lstStyle>
            <a:lvl1pPr marL="0" indent="0" algn="l" rtl="0" eaLnBrk="1" fontAlgn="base" hangingPunct="1">
              <a:lnSpc>
                <a:spcPct val="110000"/>
              </a:lnSpc>
              <a:spcBef>
                <a:spcPct val="60000"/>
              </a:spcBef>
              <a:spcAft>
                <a:spcPct val="0"/>
              </a:spcAft>
              <a:buNone/>
              <a:defRPr lang="en-US" sz="2600" dirty="0" smtClean="0">
                <a:solidFill>
                  <a:schemeClr val="tx1"/>
                </a:solidFill>
                <a:latin typeface="+mn-lt"/>
                <a:ea typeface="ＭＳ Ｐゴシック" charset="0"/>
                <a:cs typeface="ＭＳ Ｐゴシック" charset="0"/>
              </a:defRPr>
            </a:lvl1pPr>
            <a:lvl2pPr>
              <a:defRPr lang="en-US" sz="1800" dirty="0" smtClean="0">
                <a:solidFill>
                  <a:schemeClr val="tx1"/>
                </a:solidFill>
                <a:latin typeface="+mn-lt"/>
                <a:ea typeface="ＭＳ Ｐゴシック" charset="0"/>
                <a:cs typeface="ＭＳ Ｐゴシック"/>
              </a:defRPr>
            </a:lvl2pPr>
            <a:lvl3pPr marL="548640" indent="182880" algn="l" rtl="0" eaLnBrk="1" fontAlgn="base" hangingPunct="1">
              <a:lnSpc>
                <a:spcPct val="110000"/>
              </a:lnSpc>
              <a:spcBef>
                <a:spcPts val="600"/>
              </a:spcBef>
              <a:spcAft>
                <a:spcPct val="0"/>
              </a:spcAft>
              <a:buFont typeface="Verdana" pitchFamily="34" charset="0"/>
              <a:buChar char="—"/>
              <a:defRPr lang="en-US" sz="1400" dirty="0" smtClean="0">
                <a:solidFill>
                  <a:schemeClr val="tx1"/>
                </a:solidFill>
                <a:latin typeface="+mn-lt"/>
                <a:ea typeface="ＭＳ Ｐゴシック" charset="0"/>
                <a:cs typeface="ＭＳ Ｐゴシック"/>
              </a:defRPr>
            </a:lvl3pPr>
          </a:lstStyle>
          <a:p>
            <a:pPr marL="0" lvl="0" indent="0" algn="l" rtl="0" eaLnBrk="1" fontAlgn="base" hangingPunct="1">
              <a:lnSpc>
                <a:spcPct val="110000"/>
              </a:lnSpc>
              <a:spcBef>
                <a:spcPct val="60000"/>
              </a:spcBef>
              <a:spcAft>
                <a:spcPct val="0"/>
              </a:spcAft>
              <a:buNone/>
            </a:pPr>
            <a:r>
              <a:rPr lang="en-US" dirty="0" smtClean="0"/>
              <a:t>Click icon to add content</a:t>
            </a:r>
          </a:p>
        </p:txBody>
      </p:sp>
      <p:sp>
        <p:nvSpPr>
          <p:cNvPr id="12" name="Text Placeholder 13"/>
          <p:cNvSpPr>
            <a:spLocks noGrp="1"/>
          </p:cNvSpPr>
          <p:nvPr>
            <p:ph type="body" sz="quarter" idx="14" hasCustomPrompt="1"/>
          </p:nvPr>
        </p:nvSpPr>
        <p:spPr>
          <a:xfrm>
            <a:off x="327427" y="4561811"/>
            <a:ext cx="8469313" cy="246459"/>
          </a:xfrm>
          <a:prstGeom prst="rect">
            <a:avLst/>
          </a:prstGeom>
          <a:solidFill>
            <a:schemeClr val="accent1"/>
          </a:solidFill>
          <a:ln>
            <a:noFill/>
          </a:ln>
        </p:spPr>
        <p:txBody>
          <a:bodyPr anchor="ctr"/>
          <a:lstStyle>
            <a:lvl1pPr algn="ctr">
              <a:buNone/>
              <a:defRPr sz="1600">
                <a:solidFill>
                  <a:schemeClr val="bg1"/>
                </a:solidFill>
              </a:defRPr>
            </a:lvl1pPr>
            <a:lvl2pPr algn="ctr">
              <a:buNone/>
              <a:defRPr sz="1800">
                <a:solidFill>
                  <a:schemeClr val="bg1"/>
                </a:solidFill>
              </a:defRPr>
            </a:lvl2pPr>
            <a:lvl3pPr algn="ctr">
              <a:buNone/>
              <a:defRPr sz="1800">
                <a:solidFill>
                  <a:schemeClr val="bg1"/>
                </a:solidFill>
              </a:defRPr>
            </a:lvl3pPr>
            <a:lvl4pPr algn="ctr">
              <a:buNone/>
              <a:defRPr sz="1800">
                <a:solidFill>
                  <a:schemeClr val="bg1"/>
                </a:solidFill>
              </a:defRPr>
            </a:lvl4pPr>
            <a:lvl5pPr algn="ctr">
              <a:buNone/>
              <a:defRPr sz="1800">
                <a:solidFill>
                  <a:schemeClr val="bg1"/>
                </a:solidFill>
              </a:defRPr>
            </a:lvl5pPr>
          </a:lstStyle>
          <a:p>
            <a:pPr lvl="0"/>
            <a:r>
              <a:rPr lang="en-US" dirty="0" smtClean="0"/>
              <a:t>Place call-out content here</a:t>
            </a:r>
            <a:endParaRPr lang="en-US" dirty="0"/>
          </a:p>
        </p:txBody>
      </p:sp>
      <p:sp>
        <p:nvSpPr>
          <p:cNvPr id="14" name="Title 1"/>
          <p:cNvSpPr>
            <a:spLocks noGrp="1"/>
          </p:cNvSpPr>
          <p:nvPr>
            <p:ph type="title" hasCustomPrompt="1"/>
          </p:nvPr>
        </p:nvSpPr>
        <p:spPr>
          <a:xfrm>
            <a:off x="2608447" y="43312"/>
            <a:ext cx="6150543" cy="822962"/>
          </a:xfrm>
          <a:prstGeom prst="rect">
            <a:avLst/>
          </a:prstGeom>
        </p:spPr>
        <p:txBody>
          <a:bodyPr anchor="ctr"/>
          <a:lstStyle>
            <a:lvl1pPr>
              <a:lnSpc>
                <a:spcPct val="85000"/>
              </a:lnSpc>
              <a:defRPr sz="3200"/>
            </a:lvl1pPr>
          </a:lstStyle>
          <a:p>
            <a:r>
              <a:rPr lang="en-US" dirty="0" smtClean="0"/>
              <a:t>Click to edit Master title style – two line capable</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4"/>
          <p:cNvSpPr>
            <a:spLocks noChangeArrowheads="1"/>
          </p:cNvSpPr>
          <p:nvPr/>
        </p:nvSpPr>
        <p:spPr bwMode="auto">
          <a:xfrm>
            <a:off x="8147050" y="4841082"/>
            <a:ext cx="463550" cy="138499"/>
          </a:xfrm>
          <a:prstGeom prst="rect">
            <a:avLst/>
          </a:prstGeom>
          <a:noFill/>
          <a:ln>
            <a:noFill/>
          </a:ln>
          <a:effectLst/>
          <a:extLst/>
        </p:spPr>
        <p:txBody>
          <a:bodyPr lIns="0" tIns="0" rIns="0" bIns="0" anchor="ctr">
            <a:spAutoFit/>
          </a:bodyPr>
          <a:lstStyle/>
          <a:p>
            <a:pPr algn="r" eaLnBrk="0" hangingPunct="0">
              <a:defRPr/>
            </a:pPr>
            <a:fld id="{6102B31C-CC07-4B8E-BAB2-9D1B380886E8}" type="slidenum">
              <a:rPr lang="en-US" sz="900">
                <a:ea typeface="ＭＳ Ｐゴシック" pitchFamily="1" charset="-128"/>
                <a:cs typeface="Arial" pitchFamily="34" charset="0"/>
              </a:rPr>
              <a:pPr algn="r" eaLnBrk="0" hangingPunct="0">
                <a:defRPr/>
              </a:pPr>
              <a:t>‹#›</a:t>
            </a:fld>
            <a:endParaRPr lang="en-US" sz="900" dirty="0">
              <a:ea typeface="ＭＳ Ｐゴシック" pitchFamily="1" charset="-128"/>
              <a:cs typeface="Arial" pitchFamily="34" charset="0"/>
            </a:endParaRPr>
          </a:p>
        </p:txBody>
      </p:sp>
      <p:sp>
        <p:nvSpPr>
          <p:cNvPr id="3" name="Rectangle 15"/>
          <p:cNvSpPr>
            <a:spLocks noGrp="1" noChangeArrowheads="1"/>
          </p:cNvSpPr>
          <p:nvPr>
            <p:ph type="ftr" sz="quarter" idx="10"/>
          </p:nvPr>
        </p:nvSpPr>
        <p:spPr/>
        <p:txBody>
          <a:bodyPr/>
          <a:lstStyle>
            <a:lvl1pPr>
              <a:defRPr smtClean="0">
                <a:solidFill>
                  <a:schemeClr val="bg1">
                    <a:lumMod val="50000"/>
                  </a:schemeClr>
                </a:solidFill>
              </a:defRPr>
            </a:lvl1pPr>
          </a:lstStyle>
          <a:p>
            <a:pPr>
              <a:defRPr/>
            </a:pPr>
            <a:r>
              <a:rPr lang="en-US" dirty="0" smtClean="0"/>
              <a:t>[Enter Presentation Title in the Footer View menu &gt; Header and Footer] </a:t>
            </a:r>
            <a:fld id="{A474DC1A-786D-4DD0-8D59-EABA51D1238F}" type="datetime4">
              <a:rPr lang="en-US" smtClean="0"/>
              <a:pPr>
                <a:defRPr/>
              </a:pPr>
              <a:t>March 24, 2014</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SLIDE 1">
    <p:spTree>
      <p:nvGrpSpPr>
        <p:cNvPr id="1" name=""/>
        <p:cNvGrpSpPr/>
        <p:nvPr/>
      </p:nvGrpSpPr>
      <p:grpSpPr>
        <a:xfrm>
          <a:off x="0" y="0"/>
          <a:ext cx="0" cy="0"/>
          <a:chOff x="0" y="0"/>
          <a:chExt cx="0" cy="0"/>
        </a:xfrm>
      </p:grpSpPr>
      <p:pic>
        <p:nvPicPr>
          <p:cNvPr id="14" name="16x9 RB.07.297 NRG Powerpoint E title k tag.jpg" descr="H:\Retail Share\share\Brand and Marketing Services\Creative Services\Current\BR.1697 PPT Updates\elements\NRG ppt (r) backdrops\16x9 NRG External ppt background files - fun\16x9 RB.07.297 NRG Powerpoint E title k tag.jpg"/>
          <p:cNvPicPr>
            <a:picLocks noChangeAspect="1"/>
          </p:cNvPicPr>
          <p:nvPr userDrawn="1"/>
        </p:nvPicPr>
        <p:blipFill>
          <a:blip r:embed="rId2" r:link="rId3" cstate="print"/>
          <a:stretch>
            <a:fillRect/>
          </a:stretch>
        </p:blipFill>
        <p:spPr>
          <a:xfrm>
            <a:off x="0" y="0"/>
            <a:ext cx="9144000" cy="5143500"/>
          </a:xfrm>
          <a:prstGeom prst="rect">
            <a:avLst/>
          </a:prstGeom>
        </p:spPr>
      </p:pic>
      <p:sp>
        <p:nvSpPr>
          <p:cNvPr id="8" name="Subtitle 2"/>
          <p:cNvSpPr>
            <a:spLocks noGrp="1"/>
          </p:cNvSpPr>
          <p:nvPr>
            <p:ph type="subTitle" idx="1"/>
          </p:nvPr>
        </p:nvSpPr>
        <p:spPr>
          <a:xfrm>
            <a:off x="248930" y="2162833"/>
            <a:ext cx="8219975" cy="772358"/>
          </a:xfrm>
          <a:prstGeom prst="rect">
            <a:avLst/>
          </a:prstGeom>
        </p:spPr>
        <p:txBody>
          <a:bodyPr/>
          <a:lstStyle>
            <a:lvl1pPr marL="0" indent="0" algn="l">
              <a:lnSpc>
                <a:spcPct val="100000"/>
              </a:lnSpc>
              <a:buNone/>
              <a:defRPr sz="5400" baseline="0">
                <a:solidFill>
                  <a:schemeClr val="accent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9" name="Text Placeholder 15"/>
          <p:cNvSpPr>
            <a:spLocks noGrp="1"/>
          </p:cNvSpPr>
          <p:nvPr>
            <p:ph type="body" sz="quarter" idx="13"/>
          </p:nvPr>
        </p:nvSpPr>
        <p:spPr>
          <a:xfrm>
            <a:off x="248929" y="1882397"/>
            <a:ext cx="6551612" cy="326231"/>
          </a:xfrm>
          <a:prstGeom prst="rect">
            <a:avLst/>
          </a:prstGeom>
        </p:spPr>
        <p:txBody>
          <a:bodyPr/>
          <a:lstStyle>
            <a:lvl1pPr marL="0" indent="0">
              <a:buFontTx/>
              <a:buNone/>
              <a:defRPr sz="1800">
                <a:solidFill>
                  <a:schemeClr val="bg1"/>
                </a:solidFill>
              </a:defRPr>
            </a:lvl1pPr>
          </a:lstStyle>
          <a:p>
            <a:pPr lvl="0"/>
            <a:r>
              <a:rPr lang="en-US" smtClean="0"/>
              <a:t>Click to edit Master text styles</a:t>
            </a:r>
          </a:p>
        </p:txBody>
      </p:sp>
      <p:sp>
        <p:nvSpPr>
          <p:cNvPr id="10" name="Text Placeholder 17"/>
          <p:cNvSpPr>
            <a:spLocks noGrp="1"/>
          </p:cNvSpPr>
          <p:nvPr>
            <p:ph type="body" sz="quarter" idx="14"/>
          </p:nvPr>
        </p:nvSpPr>
        <p:spPr>
          <a:xfrm>
            <a:off x="248930" y="3840276"/>
            <a:ext cx="7647501" cy="726304"/>
          </a:xfrm>
          <a:prstGeom prst="rect">
            <a:avLst/>
          </a:prstGeom>
        </p:spPr>
        <p:txBody>
          <a:bodyPr/>
          <a:lstStyle>
            <a:lvl1pPr marL="0" indent="0">
              <a:buFontTx/>
              <a:buNone/>
              <a:defRPr sz="2400" baseline="0">
                <a:solidFill>
                  <a:schemeClr val="bg1">
                    <a:lumMod val="75000"/>
                  </a:schemeClr>
                </a:solidFill>
              </a:defRPr>
            </a:lvl1pPr>
          </a:lstStyle>
          <a:p>
            <a:pPr lvl="0"/>
            <a:r>
              <a:rPr lang="en-US" smtClean="0"/>
              <a:t>Click to edit Master text styles</a:t>
            </a:r>
          </a:p>
        </p:txBody>
      </p:sp>
      <p:sp>
        <p:nvSpPr>
          <p:cNvPr id="11" name="Line 17"/>
          <p:cNvSpPr>
            <a:spLocks noChangeShapeType="1"/>
          </p:cNvSpPr>
          <p:nvPr userDrawn="1"/>
        </p:nvSpPr>
        <p:spPr bwMode="auto">
          <a:xfrm>
            <a:off x="336884" y="3844717"/>
            <a:ext cx="8450981" cy="0"/>
          </a:xfrm>
          <a:prstGeom prst="line">
            <a:avLst/>
          </a:prstGeom>
          <a:noFill/>
          <a:ln w="12700">
            <a:solidFill>
              <a:schemeClr val="bg1"/>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12" name="Rectangle 15"/>
          <p:cNvSpPr>
            <a:spLocks noGrp="1" noChangeArrowheads="1"/>
          </p:cNvSpPr>
          <p:nvPr>
            <p:ph type="ftr" sz="quarter" idx="15"/>
          </p:nvPr>
        </p:nvSpPr>
        <p:spPr>
          <a:xfrm>
            <a:off x="321728" y="4859016"/>
            <a:ext cx="6140450" cy="138499"/>
          </a:xfrm>
        </p:spPr>
        <p:txBody>
          <a:bodyPr/>
          <a:lstStyle>
            <a:lvl1pPr>
              <a:defRPr smtClean="0">
                <a:solidFill>
                  <a:schemeClr val="bg1">
                    <a:lumMod val="65000"/>
                  </a:schemeClr>
                </a:solidFill>
              </a:defRPr>
            </a:lvl1pPr>
          </a:lstStyle>
          <a:p>
            <a:pPr>
              <a:defRPr/>
            </a:pPr>
            <a:r>
              <a:rPr lang="en-US" dirty="0" smtClean="0"/>
              <a:t>[Enter Presentation Title in the Footer View menu &gt; Header and Footer] </a:t>
            </a:r>
            <a:fld id="{A474DC1A-786D-4DD0-8D59-EABA51D1238F}" type="datetime4">
              <a:rPr lang="en-US" smtClean="0"/>
              <a:pPr>
                <a:defRPr/>
              </a:pPr>
              <a:t>March 24, 2014</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2">
    <p:spTree>
      <p:nvGrpSpPr>
        <p:cNvPr id="1" name=""/>
        <p:cNvGrpSpPr/>
        <p:nvPr/>
      </p:nvGrpSpPr>
      <p:grpSpPr>
        <a:xfrm>
          <a:off x="0" y="0"/>
          <a:ext cx="0" cy="0"/>
          <a:chOff x="0" y="0"/>
          <a:chExt cx="0" cy="0"/>
        </a:xfrm>
      </p:grpSpPr>
      <p:pic>
        <p:nvPicPr>
          <p:cNvPr id="12" name="16x9 RB.07.297 NRG Powerpoint E title g tag.jpg" descr="H:\Retail Share\share\Brand and Marketing Services\Creative Services\Current\BR.1697 PPT Updates\elements\NRG ppt (r) backdrops\16x9 NRG External ppt background files - fun\16x9 RB.07.297 NRG Powerpoint E title g tag.jpg"/>
          <p:cNvPicPr>
            <a:picLocks noChangeAspect="1"/>
          </p:cNvPicPr>
          <p:nvPr userDrawn="1"/>
        </p:nvPicPr>
        <p:blipFill>
          <a:blip r:embed="rId2" r:link="rId3" cstate="print"/>
          <a:stretch>
            <a:fillRect/>
          </a:stretch>
        </p:blipFill>
        <p:spPr>
          <a:xfrm>
            <a:off x="0" y="0"/>
            <a:ext cx="9144000" cy="5143500"/>
          </a:xfrm>
          <a:prstGeom prst="rect">
            <a:avLst/>
          </a:prstGeom>
        </p:spPr>
      </p:pic>
      <p:sp>
        <p:nvSpPr>
          <p:cNvPr id="9" name="Text Placeholder 17"/>
          <p:cNvSpPr>
            <a:spLocks noGrp="1"/>
          </p:cNvSpPr>
          <p:nvPr>
            <p:ph type="body" sz="quarter" idx="15"/>
          </p:nvPr>
        </p:nvSpPr>
        <p:spPr>
          <a:xfrm>
            <a:off x="248930" y="3840276"/>
            <a:ext cx="7647501" cy="726304"/>
          </a:xfrm>
          <a:prstGeom prst="rect">
            <a:avLst/>
          </a:prstGeom>
        </p:spPr>
        <p:txBody>
          <a:bodyPr/>
          <a:lstStyle>
            <a:lvl1pPr marL="0" indent="0">
              <a:buFontTx/>
              <a:buNone/>
              <a:defRPr sz="2400" baseline="0">
                <a:solidFill>
                  <a:schemeClr val="bg1">
                    <a:lumMod val="50000"/>
                  </a:schemeClr>
                </a:solidFill>
              </a:defRPr>
            </a:lvl1pPr>
          </a:lstStyle>
          <a:p>
            <a:pPr lvl="0"/>
            <a:r>
              <a:rPr lang="en-US" smtClean="0"/>
              <a:t>Click to edit Master text styles</a:t>
            </a:r>
          </a:p>
        </p:txBody>
      </p:sp>
      <p:sp>
        <p:nvSpPr>
          <p:cNvPr id="10" name="Line 17"/>
          <p:cNvSpPr>
            <a:spLocks noChangeShapeType="1"/>
          </p:cNvSpPr>
          <p:nvPr userDrawn="1"/>
        </p:nvSpPr>
        <p:spPr bwMode="auto">
          <a:xfrm>
            <a:off x="336884" y="3844717"/>
            <a:ext cx="8450981" cy="0"/>
          </a:xfrm>
          <a:prstGeom prst="line">
            <a:avLst/>
          </a:prstGeom>
          <a:noFill/>
          <a:ln w="12700">
            <a:solidFill>
              <a:schemeClr val="bg1">
                <a:lumMod val="65000"/>
              </a:schemeClr>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11" name="Rectangle 15"/>
          <p:cNvSpPr>
            <a:spLocks noGrp="1" noChangeArrowheads="1"/>
          </p:cNvSpPr>
          <p:nvPr>
            <p:ph type="ftr" sz="quarter" idx="16"/>
          </p:nvPr>
        </p:nvSpPr>
        <p:spPr>
          <a:xfrm>
            <a:off x="321728" y="4859016"/>
            <a:ext cx="6140450" cy="138499"/>
          </a:xfrm>
        </p:spPr>
        <p:txBody>
          <a:bodyPr/>
          <a:lstStyle>
            <a:lvl1pPr>
              <a:defRPr smtClean="0">
                <a:solidFill>
                  <a:schemeClr val="bg1">
                    <a:lumMod val="50000"/>
                  </a:schemeClr>
                </a:solidFill>
              </a:defRPr>
            </a:lvl1pPr>
          </a:lstStyle>
          <a:p>
            <a:pPr>
              <a:defRPr/>
            </a:pPr>
            <a:r>
              <a:rPr lang="en-US" dirty="0" smtClean="0"/>
              <a:t>[Enter Presentation Title in the Footer View menu &gt; Header and Footer] </a:t>
            </a:r>
            <a:fld id="{A474DC1A-786D-4DD0-8D59-EABA51D1238F}" type="datetime4">
              <a:rPr lang="en-US" smtClean="0"/>
              <a:pPr>
                <a:defRPr/>
              </a:pPr>
              <a:t>March 24, 2014</a:t>
            </a:fld>
            <a:endParaRPr lang="en-US" dirty="0"/>
          </a:p>
        </p:txBody>
      </p:sp>
      <p:sp>
        <p:nvSpPr>
          <p:cNvPr id="13" name="Text Placeholder 15"/>
          <p:cNvSpPr>
            <a:spLocks noGrp="1"/>
          </p:cNvSpPr>
          <p:nvPr>
            <p:ph type="body" sz="quarter" idx="13"/>
          </p:nvPr>
        </p:nvSpPr>
        <p:spPr>
          <a:xfrm>
            <a:off x="248929" y="1892021"/>
            <a:ext cx="6551612" cy="326231"/>
          </a:xfrm>
          <a:prstGeom prst="rect">
            <a:avLst/>
          </a:prstGeom>
        </p:spPr>
        <p:txBody>
          <a:bodyPr/>
          <a:lstStyle>
            <a:lvl1pPr marL="0" indent="0">
              <a:buFontTx/>
              <a:buNone/>
              <a:defRPr sz="1800"/>
            </a:lvl1pPr>
          </a:lstStyle>
          <a:p>
            <a:pPr lvl="0"/>
            <a:r>
              <a:rPr lang="en-US" smtClean="0"/>
              <a:t>Click to edit Master text styles</a:t>
            </a:r>
          </a:p>
        </p:txBody>
      </p:sp>
      <p:sp>
        <p:nvSpPr>
          <p:cNvPr id="8" name="Subtitle 2"/>
          <p:cNvSpPr>
            <a:spLocks noGrp="1"/>
          </p:cNvSpPr>
          <p:nvPr>
            <p:ph type="subTitle" idx="1"/>
          </p:nvPr>
        </p:nvSpPr>
        <p:spPr>
          <a:xfrm>
            <a:off x="248930" y="2172457"/>
            <a:ext cx="8219975" cy="772358"/>
          </a:xfrm>
          <a:prstGeom prst="rect">
            <a:avLst/>
          </a:prstGeom>
        </p:spPr>
        <p:txBody>
          <a:bodyPr/>
          <a:lstStyle>
            <a:lvl1pPr marL="0" indent="0" algn="l">
              <a:lnSpc>
                <a:spcPct val="100000"/>
              </a:lnSpc>
              <a:buNone/>
              <a:defRPr sz="5400" baseline="0">
                <a:solidFill>
                  <a:schemeClr val="accent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VIDER SLIDE 1">
    <p:spTree>
      <p:nvGrpSpPr>
        <p:cNvPr id="1" name=""/>
        <p:cNvGrpSpPr/>
        <p:nvPr/>
      </p:nvGrpSpPr>
      <p:grpSpPr>
        <a:xfrm>
          <a:off x="0" y="0"/>
          <a:ext cx="0" cy="0"/>
          <a:chOff x="0" y="0"/>
          <a:chExt cx="0" cy="0"/>
        </a:xfrm>
      </p:grpSpPr>
      <p:pic>
        <p:nvPicPr>
          <p:cNvPr id="14" name="16x9 RB.07.297 NRG Powerpoint E C title tag.jpg" descr="H:\Retail Share\share\Brand and Marketing Services\Creative Services\Current\BR.1697 PPT Updates\elements\NRG ppt (r) backdrops\16x9 NRG External ppt background files - fun\16x9 RB.07.297 NRG Powerpoint E C title tag.jpg"/>
          <p:cNvPicPr>
            <a:picLocks noChangeAspect="1"/>
          </p:cNvPicPr>
          <p:nvPr userDrawn="1"/>
        </p:nvPicPr>
        <p:blipFill>
          <a:blip r:embed="rId2" r:link="rId3" cstate="print"/>
          <a:stretch>
            <a:fillRect/>
          </a:stretch>
        </p:blipFill>
        <p:spPr>
          <a:xfrm>
            <a:off x="0" y="0"/>
            <a:ext cx="9144000" cy="5143500"/>
          </a:xfrm>
          <a:prstGeom prst="rect">
            <a:avLst/>
          </a:prstGeom>
        </p:spPr>
      </p:pic>
      <p:sp>
        <p:nvSpPr>
          <p:cNvPr id="8" name="Subtitle 2"/>
          <p:cNvSpPr>
            <a:spLocks noGrp="1"/>
          </p:cNvSpPr>
          <p:nvPr>
            <p:ph type="subTitle" idx="1"/>
          </p:nvPr>
        </p:nvSpPr>
        <p:spPr>
          <a:xfrm>
            <a:off x="248930" y="2172459"/>
            <a:ext cx="8219975" cy="772358"/>
          </a:xfrm>
          <a:prstGeom prst="rect">
            <a:avLst/>
          </a:prstGeom>
        </p:spPr>
        <p:txBody>
          <a:bodyPr/>
          <a:lstStyle>
            <a:lvl1pPr marL="0" indent="0" algn="l">
              <a:lnSpc>
                <a:spcPct val="100000"/>
              </a:lnSpc>
              <a:buNone/>
              <a:defRPr sz="5400" baseline="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9" name="Text Placeholder 15"/>
          <p:cNvSpPr>
            <a:spLocks noGrp="1"/>
          </p:cNvSpPr>
          <p:nvPr>
            <p:ph type="body" sz="quarter" idx="13"/>
          </p:nvPr>
        </p:nvSpPr>
        <p:spPr>
          <a:xfrm>
            <a:off x="248929" y="1892023"/>
            <a:ext cx="6551612" cy="326231"/>
          </a:xfrm>
          <a:prstGeom prst="rect">
            <a:avLst/>
          </a:prstGeom>
        </p:spPr>
        <p:txBody>
          <a:bodyPr/>
          <a:lstStyle>
            <a:lvl1pPr marL="0" indent="0">
              <a:buFontTx/>
              <a:buNone/>
              <a:defRPr sz="1800">
                <a:solidFill>
                  <a:schemeClr val="bg1"/>
                </a:solidFill>
              </a:defRPr>
            </a:lvl1pPr>
          </a:lstStyle>
          <a:p>
            <a:pPr lvl="0"/>
            <a:r>
              <a:rPr lang="en-US" smtClean="0"/>
              <a:t>Click to edit Master text styles</a:t>
            </a:r>
          </a:p>
        </p:txBody>
      </p:sp>
      <p:sp>
        <p:nvSpPr>
          <p:cNvPr id="10" name="Text Placeholder 17"/>
          <p:cNvSpPr>
            <a:spLocks noGrp="1"/>
          </p:cNvSpPr>
          <p:nvPr>
            <p:ph type="body" sz="quarter" idx="14"/>
          </p:nvPr>
        </p:nvSpPr>
        <p:spPr>
          <a:xfrm>
            <a:off x="248930" y="3840276"/>
            <a:ext cx="7647501" cy="726304"/>
          </a:xfrm>
          <a:prstGeom prst="rect">
            <a:avLst/>
          </a:prstGeom>
        </p:spPr>
        <p:txBody>
          <a:bodyPr/>
          <a:lstStyle>
            <a:lvl1pPr marL="0" indent="0">
              <a:buFontTx/>
              <a:buNone/>
              <a:defRPr sz="2400" baseline="0">
                <a:solidFill>
                  <a:schemeClr val="bg1"/>
                </a:solidFill>
              </a:defRPr>
            </a:lvl1pPr>
          </a:lstStyle>
          <a:p>
            <a:pPr lvl="0"/>
            <a:r>
              <a:rPr lang="en-US" smtClean="0"/>
              <a:t>Click to edit Master text styles</a:t>
            </a:r>
          </a:p>
        </p:txBody>
      </p:sp>
      <p:sp>
        <p:nvSpPr>
          <p:cNvPr id="11" name="Line 17"/>
          <p:cNvSpPr>
            <a:spLocks noChangeShapeType="1"/>
          </p:cNvSpPr>
          <p:nvPr userDrawn="1"/>
        </p:nvSpPr>
        <p:spPr bwMode="auto">
          <a:xfrm>
            <a:off x="336884" y="3844717"/>
            <a:ext cx="8450981" cy="0"/>
          </a:xfrm>
          <a:prstGeom prst="line">
            <a:avLst/>
          </a:prstGeom>
          <a:noFill/>
          <a:ln w="12700">
            <a:solidFill>
              <a:schemeClr val="bg1"/>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12" name="Rectangle 15"/>
          <p:cNvSpPr>
            <a:spLocks noGrp="1" noChangeArrowheads="1"/>
          </p:cNvSpPr>
          <p:nvPr>
            <p:ph type="ftr" sz="quarter" idx="15"/>
          </p:nvPr>
        </p:nvSpPr>
        <p:spPr>
          <a:xfrm>
            <a:off x="321728" y="4859016"/>
            <a:ext cx="6140450" cy="138499"/>
          </a:xfrm>
        </p:spPr>
        <p:txBody>
          <a:bodyPr/>
          <a:lstStyle>
            <a:lvl1pPr>
              <a:defRPr smtClean="0">
                <a:solidFill>
                  <a:schemeClr val="bg1"/>
                </a:solidFill>
              </a:defRPr>
            </a:lvl1pPr>
          </a:lstStyle>
          <a:p>
            <a:pPr>
              <a:defRPr/>
            </a:pPr>
            <a:r>
              <a:rPr lang="en-US" dirty="0" smtClean="0"/>
              <a:t>[Enter Presentation Title in the Footer View menu &gt; Header and Footer] </a:t>
            </a:r>
            <a:fld id="{A474DC1A-786D-4DD0-8D59-EABA51D1238F}" type="datetime4">
              <a:rPr lang="en-US" smtClean="0"/>
              <a:pPr>
                <a:defRPr/>
              </a:pPr>
              <a:t>March 24, 2014</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DIVIDER SLIDE 1">
    <p:spTree>
      <p:nvGrpSpPr>
        <p:cNvPr id="1" name=""/>
        <p:cNvGrpSpPr/>
        <p:nvPr/>
      </p:nvGrpSpPr>
      <p:grpSpPr>
        <a:xfrm>
          <a:off x="0" y="0"/>
          <a:ext cx="0" cy="0"/>
          <a:chOff x="0" y="0"/>
          <a:chExt cx="0" cy="0"/>
        </a:xfrm>
      </p:grpSpPr>
      <p:pic>
        <p:nvPicPr>
          <p:cNvPr id="13" name="16x9 RB.07.297 NRG Powerpoint E M title tag.jpg" descr="H:\Retail Share\share\Brand and Marketing Services\Creative Services\Current\BR.1697 PPT Updates\elements\NRG ppt (r) backdrops\16x9 NRG External ppt background files - fun\16x9 RB.07.297 NRG Powerpoint E M title tag.jpg"/>
          <p:cNvPicPr>
            <a:picLocks noChangeAspect="1"/>
          </p:cNvPicPr>
          <p:nvPr userDrawn="1"/>
        </p:nvPicPr>
        <p:blipFill>
          <a:blip r:embed="rId2" r:link="rId3" cstate="print"/>
          <a:stretch>
            <a:fillRect/>
          </a:stretch>
        </p:blipFill>
        <p:spPr>
          <a:xfrm>
            <a:off x="0" y="0"/>
            <a:ext cx="9144000" cy="5143500"/>
          </a:xfrm>
          <a:prstGeom prst="rect">
            <a:avLst/>
          </a:prstGeom>
        </p:spPr>
      </p:pic>
      <p:sp>
        <p:nvSpPr>
          <p:cNvPr id="8" name="Subtitle 2"/>
          <p:cNvSpPr>
            <a:spLocks noGrp="1"/>
          </p:cNvSpPr>
          <p:nvPr>
            <p:ph type="subTitle" idx="1"/>
          </p:nvPr>
        </p:nvSpPr>
        <p:spPr>
          <a:xfrm>
            <a:off x="248930" y="2162833"/>
            <a:ext cx="8219975" cy="772358"/>
          </a:xfrm>
          <a:prstGeom prst="rect">
            <a:avLst/>
          </a:prstGeom>
        </p:spPr>
        <p:txBody>
          <a:bodyPr/>
          <a:lstStyle>
            <a:lvl1pPr marL="0" indent="0" algn="l">
              <a:lnSpc>
                <a:spcPct val="100000"/>
              </a:lnSpc>
              <a:buNone/>
              <a:defRPr sz="5400" baseline="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9" name="Text Placeholder 15"/>
          <p:cNvSpPr>
            <a:spLocks noGrp="1"/>
          </p:cNvSpPr>
          <p:nvPr>
            <p:ph type="body" sz="quarter" idx="13"/>
          </p:nvPr>
        </p:nvSpPr>
        <p:spPr>
          <a:xfrm>
            <a:off x="248929" y="1882397"/>
            <a:ext cx="6551612" cy="326231"/>
          </a:xfrm>
          <a:prstGeom prst="rect">
            <a:avLst/>
          </a:prstGeom>
        </p:spPr>
        <p:txBody>
          <a:bodyPr/>
          <a:lstStyle>
            <a:lvl1pPr marL="0" indent="0">
              <a:buFontTx/>
              <a:buNone/>
              <a:defRPr sz="1800">
                <a:solidFill>
                  <a:schemeClr val="bg1"/>
                </a:solidFill>
              </a:defRPr>
            </a:lvl1pPr>
          </a:lstStyle>
          <a:p>
            <a:pPr lvl="0"/>
            <a:r>
              <a:rPr lang="en-US" smtClean="0"/>
              <a:t>Click to edit Master text styles</a:t>
            </a:r>
          </a:p>
        </p:txBody>
      </p:sp>
      <p:sp>
        <p:nvSpPr>
          <p:cNvPr id="10" name="Text Placeholder 17"/>
          <p:cNvSpPr>
            <a:spLocks noGrp="1"/>
          </p:cNvSpPr>
          <p:nvPr>
            <p:ph type="body" sz="quarter" idx="14"/>
          </p:nvPr>
        </p:nvSpPr>
        <p:spPr>
          <a:xfrm>
            <a:off x="248930" y="3840276"/>
            <a:ext cx="7647501" cy="726304"/>
          </a:xfrm>
          <a:prstGeom prst="rect">
            <a:avLst/>
          </a:prstGeom>
        </p:spPr>
        <p:txBody>
          <a:bodyPr/>
          <a:lstStyle>
            <a:lvl1pPr marL="0" indent="0">
              <a:buFontTx/>
              <a:buNone/>
              <a:defRPr sz="2400" baseline="0">
                <a:solidFill>
                  <a:schemeClr val="bg1"/>
                </a:solidFill>
              </a:defRPr>
            </a:lvl1pPr>
          </a:lstStyle>
          <a:p>
            <a:pPr lvl="0"/>
            <a:r>
              <a:rPr lang="en-US" smtClean="0"/>
              <a:t>Click to edit Master text styles</a:t>
            </a:r>
          </a:p>
        </p:txBody>
      </p:sp>
      <p:sp>
        <p:nvSpPr>
          <p:cNvPr id="11" name="Line 17"/>
          <p:cNvSpPr>
            <a:spLocks noChangeShapeType="1"/>
          </p:cNvSpPr>
          <p:nvPr userDrawn="1"/>
        </p:nvSpPr>
        <p:spPr bwMode="auto">
          <a:xfrm>
            <a:off x="336884" y="3844717"/>
            <a:ext cx="8450981" cy="0"/>
          </a:xfrm>
          <a:prstGeom prst="line">
            <a:avLst/>
          </a:prstGeom>
          <a:noFill/>
          <a:ln w="12700">
            <a:solidFill>
              <a:schemeClr val="bg1"/>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12" name="Rectangle 15"/>
          <p:cNvSpPr>
            <a:spLocks noGrp="1" noChangeArrowheads="1"/>
          </p:cNvSpPr>
          <p:nvPr>
            <p:ph type="ftr" sz="quarter" idx="15"/>
          </p:nvPr>
        </p:nvSpPr>
        <p:spPr>
          <a:xfrm>
            <a:off x="321728" y="4859016"/>
            <a:ext cx="6140450" cy="138499"/>
          </a:xfrm>
        </p:spPr>
        <p:txBody>
          <a:bodyPr/>
          <a:lstStyle>
            <a:lvl1pPr>
              <a:defRPr smtClean="0">
                <a:solidFill>
                  <a:schemeClr val="bg1"/>
                </a:solidFill>
              </a:defRPr>
            </a:lvl1pPr>
          </a:lstStyle>
          <a:p>
            <a:pPr>
              <a:defRPr/>
            </a:pPr>
            <a:r>
              <a:rPr lang="en-US" dirty="0" smtClean="0"/>
              <a:t>[Enter Presentation Title in the Footer View menu &gt; Header and Footer] </a:t>
            </a:r>
            <a:fld id="{A474DC1A-786D-4DD0-8D59-EABA51D1238F}" type="datetime4">
              <a:rPr lang="en-US" smtClean="0"/>
              <a:pPr>
                <a:defRPr/>
              </a:pPr>
              <a:t>March 24, 2014</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slide, no subsection header">
    <p:spTree>
      <p:nvGrpSpPr>
        <p:cNvPr id="1" name=""/>
        <p:cNvGrpSpPr/>
        <p:nvPr/>
      </p:nvGrpSpPr>
      <p:grpSpPr>
        <a:xfrm>
          <a:off x="0" y="0"/>
          <a:ext cx="0" cy="0"/>
          <a:chOff x="0" y="0"/>
          <a:chExt cx="0" cy="0"/>
        </a:xfrm>
      </p:grpSpPr>
      <p:sp>
        <p:nvSpPr>
          <p:cNvPr id="3" name="Line 17"/>
          <p:cNvSpPr>
            <a:spLocks noChangeShapeType="1"/>
          </p:cNvSpPr>
          <p:nvPr/>
        </p:nvSpPr>
        <p:spPr bwMode="auto">
          <a:xfrm>
            <a:off x="336884" y="863291"/>
            <a:ext cx="8450981"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4" name="Rectangle 14"/>
          <p:cNvSpPr>
            <a:spLocks noChangeArrowheads="1"/>
          </p:cNvSpPr>
          <p:nvPr/>
        </p:nvSpPr>
        <p:spPr bwMode="auto">
          <a:xfrm>
            <a:off x="8147050" y="4841082"/>
            <a:ext cx="463550" cy="138499"/>
          </a:xfrm>
          <a:prstGeom prst="rect">
            <a:avLst/>
          </a:prstGeom>
          <a:noFill/>
          <a:ln>
            <a:noFill/>
          </a:ln>
          <a:effectLst/>
          <a:extLst/>
        </p:spPr>
        <p:txBody>
          <a:bodyPr lIns="0" tIns="0" rIns="0" bIns="0" anchor="ctr">
            <a:spAutoFit/>
          </a:bodyPr>
          <a:lstStyle/>
          <a:p>
            <a:pPr algn="r" eaLnBrk="0" hangingPunct="0">
              <a:defRPr/>
            </a:pPr>
            <a:fld id="{EAF75209-F4CF-4364-B24F-F541C31527D9}" type="slidenum">
              <a:rPr lang="en-US" sz="900">
                <a:ea typeface="ＭＳ Ｐゴシック" pitchFamily="1" charset="-128"/>
                <a:cs typeface="Arial" pitchFamily="34" charset="0"/>
              </a:rPr>
              <a:pPr algn="r" eaLnBrk="0" hangingPunct="0">
                <a:defRPr/>
              </a:pPr>
              <a:t>‹#›</a:t>
            </a:fld>
            <a:endParaRPr lang="en-US" sz="900" dirty="0">
              <a:ea typeface="ＭＳ Ｐゴシック" pitchFamily="1" charset="-128"/>
              <a:cs typeface="Arial" pitchFamily="34" charset="0"/>
            </a:endParaRPr>
          </a:p>
        </p:txBody>
      </p:sp>
      <p:sp>
        <p:nvSpPr>
          <p:cNvPr id="2" name="Title 1"/>
          <p:cNvSpPr>
            <a:spLocks noGrp="1"/>
          </p:cNvSpPr>
          <p:nvPr>
            <p:ph type="title" hasCustomPrompt="1"/>
          </p:nvPr>
        </p:nvSpPr>
        <p:spPr>
          <a:xfrm>
            <a:off x="2608447" y="43312"/>
            <a:ext cx="6150543" cy="822962"/>
          </a:xfrm>
          <a:prstGeom prst="rect">
            <a:avLst/>
          </a:prstGeom>
        </p:spPr>
        <p:txBody>
          <a:bodyPr anchor="ctr"/>
          <a:lstStyle>
            <a:lvl1pPr>
              <a:lnSpc>
                <a:spcPct val="85000"/>
              </a:lnSpc>
              <a:defRPr sz="3200"/>
            </a:lvl1pPr>
          </a:lstStyle>
          <a:p>
            <a:r>
              <a:rPr lang="en-US" dirty="0" smtClean="0"/>
              <a:t>Click to edit Master title style – two line capable</a:t>
            </a:r>
            <a:endParaRPr lang="en-US" dirty="0"/>
          </a:p>
        </p:txBody>
      </p:sp>
      <p:sp>
        <p:nvSpPr>
          <p:cNvPr id="5" name="Rectangle 15"/>
          <p:cNvSpPr>
            <a:spLocks noGrp="1" noChangeArrowheads="1"/>
          </p:cNvSpPr>
          <p:nvPr>
            <p:ph type="ftr" sz="quarter" idx="10"/>
          </p:nvPr>
        </p:nvSpPr>
        <p:spPr>
          <a:xfrm>
            <a:off x="321728" y="4866236"/>
            <a:ext cx="6140450" cy="138499"/>
          </a:xfrm>
        </p:spPr>
        <p:txBody>
          <a:bodyPr/>
          <a:lstStyle>
            <a:lvl1pPr>
              <a:defRPr smtClean="0">
                <a:solidFill>
                  <a:schemeClr val="bg1">
                    <a:lumMod val="50000"/>
                  </a:schemeClr>
                </a:solidFill>
              </a:defRPr>
            </a:lvl1pPr>
          </a:lstStyle>
          <a:p>
            <a:pPr>
              <a:defRPr/>
            </a:pPr>
            <a:r>
              <a:rPr lang="en-US" dirty="0" smtClean="0"/>
              <a:t>[Enter Presentation Title in the Footer View menu &gt; Header and Footer] </a:t>
            </a:r>
            <a:fld id="{A474DC1A-786D-4DD0-8D59-EABA51D1238F}" type="datetime4">
              <a:rPr lang="en-US" smtClean="0"/>
              <a:pPr>
                <a:defRPr/>
              </a:pPr>
              <a:t>March 24, 2014</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lide chart, no subsection header">
    <p:spTree>
      <p:nvGrpSpPr>
        <p:cNvPr id="1" name=""/>
        <p:cNvGrpSpPr/>
        <p:nvPr/>
      </p:nvGrpSpPr>
      <p:grpSpPr>
        <a:xfrm>
          <a:off x="0" y="0"/>
          <a:ext cx="0" cy="0"/>
          <a:chOff x="0" y="0"/>
          <a:chExt cx="0" cy="0"/>
        </a:xfrm>
      </p:grpSpPr>
      <p:sp>
        <p:nvSpPr>
          <p:cNvPr id="5" name="Rectangle 14"/>
          <p:cNvSpPr>
            <a:spLocks noChangeArrowheads="1"/>
          </p:cNvSpPr>
          <p:nvPr/>
        </p:nvSpPr>
        <p:spPr bwMode="auto">
          <a:xfrm>
            <a:off x="8147050" y="4841082"/>
            <a:ext cx="463550" cy="138499"/>
          </a:xfrm>
          <a:prstGeom prst="rect">
            <a:avLst/>
          </a:prstGeom>
          <a:noFill/>
          <a:ln>
            <a:noFill/>
          </a:ln>
          <a:effectLst/>
          <a:extLst/>
        </p:spPr>
        <p:txBody>
          <a:bodyPr lIns="0" tIns="0" rIns="0" bIns="0" anchor="ctr">
            <a:spAutoFit/>
          </a:bodyPr>
          <a:lstStyle/>
          <a:p>
            <a:pPr algn="r" eaLnBrk="0" hangingPunct="0">
              <a:defRPr/>
            </a:pPr>
            <a:fld id="{12998812-AB04-41AA-AD15-890232F7B34E}" type="slidenum">
              <a:rPr lang="en-US" sz="900">
                <a:ea typeface="ＭＳ Ｐゴシック" pitchFamily="1" charset="-128"/>
                <a:cs typeface="Arial" pitchFamily="34" charset="0"/>
              </a:rPr>
              <a:pPr algn="r" eaLnBrk="0" hangingPunct="0">
                <a:defRPr/>
              </a:pPr>
              <a:t>‹#›</a:t>
            </a:fld>
            <a:endParaRPr lang="en-US" sz="900" dirty="0">
              <a:ea typeface="ＭＳ Ｐゴシック" pitchFamily="1" charset="-128"/>
              <a:cs typeface="Arial" pitchFamily="34" charset="0"/>
            </a:endParaRPr>
          </a:p>
        </p:txBody>
      </p:sp>
      <p:sp>
        <p:nvSpPr>
          <p:cNvPr id="7" name="Rectangle 15"/>
          <p:cNvSpPr>
            <a:spLocks noGrp="1" noChangeArrowheads="1"/>
          </p:cNvSpPr>
          <p:nvPr>
            <p:ph type="ftr" sz="quarter" idx="10"/>
          </p:nvPr>
        </p:nvSpPr>
        <p:spPr/>
        <p:txBody>
          <a:bodyPr/>
          <a:lstStyle>
            <a:lvl1pPr>
              <a:defRPr smtClean="0">
                <a:solidFill>
                  <a:schemeClr val="bg1">
                    <a:lumMod val="50000"/>
                  </a:schemeClr>
                </a:solidFill>
              </a:defRPr>
            </a:lvl1pPr>
          </a:lstStyle>
          <a:p>
            <a:pPr>
              <a:defRPr/>
            </a:pPr>
            <a:r>
              <a:rPr lang="en-US" dirty="0" smtClean="0"/>
              <a:t>[Enter Presentation Title in the Footer View menu &gt; Header and Footer] </a:t>
            </a:r>
            <a:fld id="{A474DC1A-786D-4DD0-8D59-EABA51D1238F}" type="datetime4">
              <a:rPr lang="en-US" smtClean="0"/>
              <a:pPr>
                <a:defRPr/>
              </a:pPr>
              <a:t>March 24, 2014</a:t>
            </a:fld>
            <a:endParaRPr lang="en-US" dirty="0"/>
          </a:p>
        </p:txBody>
      </p:sp>
      <p:sp>
        <p:nvSpPr>
          <p:cNvPr id="11" name="Line 17"/>
          <p:cNvSpPr>
            <a:spLocks noChangeShapeType="1"/>
          </p:cNvSpPr>
          <p:nvPr userDrawn="1"/>
        </p:nvSpPr>
        <p:spPr bwMode="auto">
          <a:xfrm>
            <a:off x="336884" y="863291"/>
            <a:ext cx="8450981"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15" name="Content Placeholder 14"/>
          <p:cNvSpPr>
            <a:spLocks noGrp="1"/>
          </p:cNvSpPr>
          <p:nvPr>
            <p:ph sz="quarter" idx="11" hasCustomPrompt="1"/>
          </p:nvPr>
        </p:nvSpPr>
        <p:spPr>
          <a:xfrm>
            <a:off x="339452" y="1018146"/>
            <a:ext cx="8412163" cy="3688556"/>
          </a:xfrm>
          <a:prstGeom prst="rect">
            <a:avLst/>
          </a:prstGeom>
        </p:spPr>
        <p:txBody>
          <a:bodyPr/>
          <a:lstStyle>
            <a:lvl1pPr algn="l" rtl="0" eaLnBrk="1" fontAlgn="base" hangingPunct="1">
              <a:lnSpc>
                <a:spcPct val="110000"/>
              </a:lnSpc>
              <a:spcAft>
                <a:spcPct val="0"/>
              </a:spcAft>
              <a:buNone/>
              <a:defRPr lang="en-US" sz="2600" noProof="0" dirty="0" smtClean="0">
                <a:solidFill>
                  <a:schemeClr val="tx1"/>
                </a:solidFill>
                <a:latin typeface="+mn-lt"/>
                <a:ea typeface="ＭＳ Ｐゴシック" charset="0"/>
                <a:cs typeface="ＭＳ Ｐゴシック" charset="0"/>
              </a:defRPr>
            </a:lvl1pPr>
            <a:lvl2pPr algn="l" rtl="0" eaLnBrk="1" fontAlgn="base" hangingPunct="1">
              <a:lnSpc>
                <a:spcPct val="110000"/>
              </a:lnSpc>
              <a:spcAft>
                <a:spcPct val="0"/>
              </a:spcAft>
              <a:defRPr lang="en-US" sz="1800" dirty="0" smtClean="0">
                <a:solidFill>
                  <a:schemeClr val="tx1"/>
                </a:solidFill>
                <a:latin typeface="+mn-lt"/>
                <a:ea typeface="ＭＳ Ｐゴシック" charset="0"/>
                <a:cs typeface="ＭＳ Ｐゴシック"/>
              </a:defRPr>
            </a:lvl2pPr>
            <a:lvl3pPr algn="l" rtl="0" eaLnBrk="1" fontAlgn="base" hangingPunct="1">
              <a:lnSpc>
                <a:spcPct val="110000"/>
              </a:lnSpc>
              <a:spcAft>
                <a:spcPct val="0"/>
              </a:spcAft>
              <a:defRPr lang="en-US" sz="1400" dirty="0" smtClean="0">
                <a:solidFill>
                  <a:schemeClr val="tx1"/>
                </a:solidFill>
                <a:latin typeface="+mn-lt"/>
                <a:ea typeface="ＭＳ Ｐゴシック" charset="0"/>
                <a:cs typeface="ＭＳ Ｐゴシック"/>
              </a:defRPr>
            </a:lvl3pPr>
            <a:lvl4pPr algn="l" rtl="0" eaLnBrk="1" fontAlgn="base" hangingPunct="1">
              <a:lnSpc>
                <a:spcPct val="110000"/>
              </a:lnSpc>
              <a:spcAft>
                <a:spcPct val="0"/>
              </a:spcAft>
              <a:defRPr lang="en-US" sz="2600" dirty="0" smtClean="0">
                <a:solidFill>
                  <a:schemeClr val="tx1"/>
                </a:solidFill>
                <a:latin typeface="+mn-lt"/>
                <a:ea typeface="ＭＳ Ｐゴシック" charset="0"/>
                <a:cs typeface="ＭＳ Ｐゴシック" charset="0"/>
              </a:defRPr>
            </a:lvl4pPr>
            <a:lvl5pPr algn="l" rtl="0" eaLnBrk="1" fontAlgn="base" hangingPunct="1">
              <a:lnSpc>
                <a:spcPct val="110000"/>
              </a:lnSpc>
              <a:spcAft>
                <a:spcPct val="0"/>
              </a:spcAft>
              <a:defRPr lang="en-US" sz="2600" dirty="0" smtClean="0">
                <a:solidFill>
                  <a:schemeClr val="tx1"/>
                </a:solidFill>
                <a:latin typeface="+mn-lt"/>
                <a:ea typeface="ＭＳ Ｐゴシック" charset="0"/>
                <a:cs typeface="ＭＳ Ｐゴシック" charset="0"/>
              </a:defRPr>
            </a:lvl5pPr>
          </a:lstStyle>
          <a:p>
            <a:pPr lvl="0"/>
            <a:r>
              <a:rPr lang="en-US" noProof="0" dirty="0" smtClean="0"/>
              <a:t>Click icon to add chart</a:t>
            </a:r>
          </a:p>
          <a:p>
            <a:pPr marL="365760" lvl="1" indent="-182880" algn="l" rtl="0" eaLnBrk="1" fontAlgn="base" hangingPunct="1">
              <a:lnSpc>
                <a:spcPct val="110000"/>
              </a:lnSpc>
              <a:spcBef>
                <a:spcPts val="600"/>
              </a:spcBef>
              <a:spcAft>
                <a:spcPct val="0"/>
              </a:spcAft>
              <a:buFont typeface="Arial" pitchFamily="34" charset="0"/>
              <a:buChar char="•"/>
            </a:pPr>
            <a:r>
              <a:rPr lang="en-US" dirty="0" smtClean="0"/>
              <a:t>Second level</a:t>
            </a:r>
          </a:p>
          <a:p>
            <a:pPr marL="548640" lvl="2" indent="182880" algn="l" rtl="0" eaLnBrk="1" fontAlgn="base" hangingPunct="1">
              <a:lnSpc>
                <a:spcPct val="110000"/>
              </a:lnSpc>
              <a:spcBef>
                <a:spcPts val="600"/>
              </a:spcBef>
              <a:spcAft>
                <a:spcPct val="0"/>
              </a:spcAft>
              <a:buFont typeface="Verdana" pitchFamily="34" charset="0"/>
              <a:buChar char="—"/>
            </a:pPr>
            <a:r>
              <a:rPr lang="en-US" dirty="0" smtClean="0"/>
              <a:t>Third level</a:t>
            </a:r>
          </a:p>
          <a:p>
            <a:pPr marL="548640" lvl="2" indent="182880" algn="l" rtl="0" eaLnBrk="1" fontAlgn="base" hangingPunct="1">
              <a:lnSpc>
                <a:spcPct val="110000"/>
              </a:lnSpc>
              <a:spcBef>
                <a:spcPts val="600"/>
              </a:spcBef>
              <a:spcAft>
                <a:spcPct val="0"/>
              </a:spcAft>
              <a:buFont typeface="Verdana" pitchFamily="34" charset="0"/>
              <a:buChar char="—"/>
            </a:pPr>
            <a:r>
              <a:rPr lang="en-US" dirty="0" smtClean="0"/>
              <a:t>Fourth level</a:t>
            </a:r>
          </a:p>
          <a:p>
            <a:pPr marL="548640" lvl="2" indent="182880" algn="l" rtl="0" eaLnBrk="1" fontAlgn="base" hangingPunct="1">
              <a:lnSpc>
                <a:spcPct val="110000"/>
              </a:lnSpc>
              <a:spcBef>
                <a:spcPts val="600"/>
              </a:spcBef>
              <a:spcAft>
                <a:spcPct val="0"/>
              </a:spcAft>
              <a:buFont typeface="Verdana" pitchFamily="34" charset="0"/>
              <a:buChar char="—"/>
            </a:pPr>
            <a:r>
              <a:rPr lang="en-US" dirty="0" smtClean="0"/>
              <a:t>Fifth level</a:t>
            </a:r>
            <a:endParaRPr lang="en-US" dirty="0"/>
          </a:p>
        </p:txBody>
      </p:sp>
      <p:sp>
        <p:nvSpPr>
          <p:cNvPr id="8" name="Title 1"/>
          <p:cNvSpPr>
            <a:spLocks noGrp="1"/>
          </p:cNvSpPr>
          <p:nvPr>
            <p:ph type="title" hasCustomPrompt="1"/>
          </p:nvPr>
        </p:nvSpPr>
        <p:spPr>
          <a:xfrm>
            <a:off x="2608447" y="43312"/>
            <a:ext cx="6150543" cy="822962"/>
          </a:xfrm>
          <a:prstGeom prst="rect">
            <a:avLst/>
          </a:prstGeom>
        </p:spPr>
        <p:txBody>
          <a:bodyPr anchor="ctr"/>
          <a:lstStyle>
            <a:lvl1pPr>
              <a:lnSpc>
                <a:spcPct val="85000"/>
              </a:lnSpc>
              <a:defRPr sz="3200"/>
            </a:lvl1pPr>
          </a:lstStyle>
          <a:p>
            <a:r>
              <a:rPr lang="en-US" dirty="0" smtClean="0"/>
              <a:t>Click to edit Master title style – two line capable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ontent slide chart, no subsection header">
    <p:spTree>
      <p:nvGrpSpPr>
        <p:cNvPr id="1" name=""/>
        <p:cNvGrpSpPr/>
        <p:nvPr/>
      </p:nvGrpSpPr>
      <p:grpSpPr>
        <a:xfrm>
          <a:off x="0" y="0"/>
          <a:ext cx="0" cy="0"/>
          <a:chOff x="0" y="0"/>
          <a:chExt cx="0" cy="0"/>
        </a:xfrm>
      </p:grpSpPr>
      <p:sp>
        <p:nvSpPr>
          <p:cNvPr id="5" name="Rectangle 14"/>
          <p:cNvSpPr>
            <a:spLocks noChangeArrowheads="1"/>
          </p:cNvSpPr>
          <p:nvPr/>
        </p:nvSpPr>
        <p:spPr bwMode="auto">
          <a:xfrm>
            <a:off x="8147050" y="4841082"/>
            <a:ext cx="463550" cy="138499"/>
          </a:xfrm>
          <a:prstGeom prst="rect">
            <a:avLst/>
          </a:prstGeom>
          <a:noFill/>
          <a:ln>
            <a:noFill/>
          </a:ln>
          <a:effectLst/>
          <a:extLst/>
        </p:spPr>
        <p:txBody>
          <a:bodyPr lIns="0" tIns="0" rIns="0" bIns="0" anchor="ctr">
            <a:spAutoFit/>
          </a:bodyPr>
          <a:lstStyle/>
          <a:p>
            <a:pPr algn="r" eaLnBrk="0" hangingPunct="0">
              <a:defRPr/>
            </a:pPr>
            <a:fld id="{12998812-AB04-41AA-AD15-890232F7B34E}" type="slidenum">
              <a:rPr lang="en-US" sz="900">
                <a:ea typeface="ＭＳ Ｐゴシック" pitchFamily="1" charset="-128"/>
                <a:cs typeface="Arial" pitchFamily="34" charset="0"/>
              </a:rPr>
              <a:pPr algn="r" eaLnBrk="0" hangingPunct="0">
                <a:defRPr/>
              </a:pPr>
              <a:t>‹#›</a:t>
            </a:fld>
            <a:endParaRPr lang="en-US" sz="900" dirty="0">
              <a:ea typeface="ＭＳ Ｐゴシック" pitchFamily="1" charset="-128"/>
              <a:cs typeface="Arial" pitchFamily="34" charset="0"/>
            </a:endParaRPr>
          </a:p>
        </p:txBody>
      </p:sp>
      <p:sp>
        <p:nvSpPr>
          <p:cNvPr id="7" name="Rectangle 15"/>
          <p:cNvSpPr>
            <a:spLocks noGrp="1" noChangeArrowheads="1"/>
          </p:cNvSpPr>
          <p:nvPr>
            <p:ph type="ftr" sz="quarter" idx="10"/>
          </p:nvPr>
        </p:nvSpPr>
        <p:spPr/>
        <p:txBody>
          <a:bodyPr/>
          <a:lstStyle>
            <a:lvl1pPr>
              <a:defRPr smtClean="0">
                <a:solidFill>
                  <a:schemeClr val="bg1">
                    <a:lumMod val="50000"/>
                  </a:schemeClr>
                </a:solidFill>
              </a:defRPr>
            </a:lvl1pPr>
          </a:lstStyle>
          <a:p>
            <a:pPr>
              <a:defRPr/>
            </a:pPr>
            <a:r>
              <a:rPr lang="en-US" dirty="0" smtClean="0"/>
              <a:t>[Enter Presentation Title in the Footer View menu &gt; Header and Footer] </a:t>
            </a:r>
            <a:fld id="{A474DC1A-786D-4DD0-8D59-EABA51D1238F}" type="datetime4">
              <a:rPr lang="en-US" smtClean="0"/>
              <a:pPr>
                <a:defRPr/>
              </a:pPr>
              <a:t>March 24, 2014</a:t>
            </a:fld>
            <a:endParaRPr lang="en-US" dirty="0"/>
          </a:p>
        </p:txBody>
      </p:sp>
      <p:sp>
        <p:nvSpPr>
          <p:cNvPr id="11" name="Line 17"/>
          <p:cNvSpPr>
            <a:spLocks noChangeShapeType="1"/>
          </p:cNvSpPr>
          <p:nvPr userDrawn="1"/>
        </p:nvSpPr>
        <p:spPr bwMode="auto">
          <a:xfrm>
            <a:off x="336884" y="863291"/>
            <a:ext cx="8450981"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9" name="Content Placeholder 14"/>
          <p:cNvSpPr>
            <a:spLocks noGrp="1"/>
          </p:cNvSpPr>
          <p:nvPr>
            <p:ph sz="quarter" idx="11" hasCustomPrompt="1"/>
          </p:nvPr>
        </p:nvSpPr>
        <p:spPr>
          <a:xfrm>
            <a:off x="339452" y="1018146"/>
            <a:ext cx="8412163" cy="3414289"/>
          </a:xfrm>
          <a:prstGeom prst="rect">
            <a:avLst/>
          </a:prstGeom>
        </p:spPr>
        <p:txBody>
          <a:bodyPr/>
          <a:lstStyle>
            <a:lvl1pPr algn="l" rtl="0" eaLnBrk="1" fontAlgn="base" hangingPunct="1">
              <a:lnSpc>
                <a:spcPct val="110000"/>
              </a:lnSpc>
              <a:spcAft>
                <a:spcPct val="0"/>
              </a:spcAft>
              <a:buNone/>
              <a:defRPr lang="en-US" sz="2600" noProof="0" dirty="0" smtClean="0">
                <a:solidFill>
                  <a:schemeClr val="tx1"/>
                </a:solidFill>
                <a:latin typeface="+mn-lt"/>
                <a:ea typeface="ＭＳ Ｐゴシック" charset="0"/>
                <a:cs typeface="ＭＳ Ｐゴシック" charset="0"/>
              </a:defRPr>
            </a:lvl1pPr>
            <a:lvl2pPr algn="l" rtl="0" eaLnBrk="1" fontAlgn="base" hangingPunct="1">
              <a:lnSpc>
                <a:spcPct val="110000"/>
              </a:lnSpc>
              <a:spcAft>
                <a:spcPct val="0"/>
              </a:spcAft>
              <a:defRPr lang="en-US" sz="1800" dirty="0" smtClean="0">
                <a:solidFill>
                  <a:schemeClr val="tx1"/>
                </a:solidFill>
                <a:latin typeface="+mn-lt"/>
                <a:ea typeface="ＭＳ Ｐゴシック" charset="0"/>
                <a:cs typeface="ＭＳ Ｐゴシック"/>
              </a:defRPr>
            </a:lvl2pPr>
            <a:lvl3pPr algn="l" rtl="0" eaLnBrk="1" fontAlgn="base" hangingPunct="1">
              <a:lnSpc>
                <a:spcPct val="110000"/>
              </a:lnSpc>
              <a:spcAft>
                <a:spcPct val="0"/>
              </a:spcAft>
              <a:defRPr lang="en-US" sz="1400" dirty="0" smtClean="0">
                <a:solidFill>
                  <a:schemeClr val="tx1"/>
                </a:solidFill>
                <a:latin typeface="+mn-lt"/>
                <a:ea typeface="ＭＳ Ｐゴシック" charset="0"/>
                <a:cs typeface="ＭＳ Ｐゴシック"/>
              </a:defRPr>
            </a:lvl3pPr>
            <a:lvl4pPr algn="l" rtl="0" eaLnBrk="1" fontAlgn="base" hangingPunct="1">
              <a:lnSpc>
                <a:spcPct val="110000"/>
              </a:lnSpc>
              <a:spcAft>
                <a:spcPct val="0"/>
              </a:spcAft>
              <a:defRPr lang="en-US" sz="2600" dirty="0" smtClean="0">
                <a:solidFill>
                  <a:schemeClr val="tx1"/>
                </a:solidFill>
                <a:latin typeface="+mn-lt"/>
                <a:ea typeface="ＭＳ Ｐゴシック" charset="0"/>
                <a:cs typeface="ＭＳ Ｐゴシック" charset="0"/>
              </a:defRPr>
            </a:lvl4pPr>
            <a:lvl5pPr algn="l" rtl="0" eaLnBrk="1" fontAlgn="base" hangingPunct="1">
              <a:lnSpc>
                <a:spcPct val="110000"/>
              </a:lnSpc>
              <a:spcAft>
                <a:spcPct val="0"/>
              </a:spcAft>
              <a:defRPr lang="en-US" sz="2600" dirty="0" smtClean="0">
                <a:solidFill>
                  <a:schemeClr val="tx1"/>
                </a:solidFill>
                <a:latin typeface="+mn-lt"/>
                <a:ea typeface="ＭＳ Ｐゴシック" charset="0"/>
                <a:cs typeface="ＭＳ Ｐゴシック" charset="0"/>
              </a:defRPr>
            </a:lvl5pPr>
          </a:lstStyle>
          <a:p>
            <a:pPr lvl="0"/>
            <a:r>
              <a:rPr lang="en-US" noProof="0" dirty="0" smtClean="0"/>
              <a:t>Click icon to add chart</a:t>
            </a:r>
          </a:p>
          <a:p>
            <a:pPr marL="365760" lvl="1" indent="-182880" algn="l" rtl="0" eaLnBrk="1" fontAlgn="base" hangingPunct="1">
              <a:lnSpc>
                <a:spcPct val="110000"/>
              </a:lnSpc>
              <a:spcBef>
                <a:spcPts val="600"/>
              </a:spcBef>
              <a:spcAft>
                <a:spcPct val="0"/>
              </a:spcAft>
              <a:buFont typeface="Arial" pitchFamily="34" charset="0"/>
              <a:buChar char="•"/>
            </a:pPr>
            <a:r>
              <a:rPr lang="en-US" dirty="0" smtClean="0"/>
              <a:t>Second level</a:t>
            </a:r>
          </a:p>
          <a:p>
            <a:pPr marL="548640" lvl="2" indent="182880" algn="l" rtl="0" eaLnBrk="1" fontAlgn="base" hangingPunct="1">
              <a:lnSpc>
                <a:spcPct val="110000"/>
              </a:lnSpc>
              <a:spcBef>
                <a:spcPts val="600"/>
              </a:spcBef>
              <a:spcAft>
                <a:spcPct val="0"/>
              </a:spcAft>
              <a:buFont typeface="Verdana" pitchFamily="34" charset="0"/>
              <a:buChar char="—"/>
            </a:pPr>
            <a:r>
              <a:rPr lang="en-US" dirty="0" smtClean="0"/>
              <a:t>Third level</a:t>
            </a:r>
          </a:p>
          <a:p>
            <a:pPr marL="548640" lvl="2" indent="182880" algn="l" rtl="0" eaLnBrk="1" fontAlgn="base" hangingPunct="1">
              <a:lnSpc>
                <a:spcPct val="110000"/>
              </a:lnSpc>
              <a:spcBef>
                <a:spcPts val="600"/>
              </a:spcBef>
              <a:spcAft>
                <a:spcPct val="0"/>
              </a:spcAft>
              <a:buFont typeface="Verdana" pitchFamily="34" charset="0"/>
              <a:buChar char="—"/>
            </a:pPr>
            <a:r>
              <a:rPr lang="en-US" dirty="0" smtClean="0"/>
              <a:t>Fourth level</a:t>
            </a:r>
          </a:p>
          <a:p>
            <a:pPr marL="548640" lvl="2" indent="182880" algn="l" rtl="0" eaLnBrk="1" fontAlgn="base" hangingPunct="1">
              <a:lnSpc>
                <a:spcPct val="110000"/>
              </a:lnSpc>
              <a:spcBef>
                <a:spcPts val="600"/>
              </a:spcBef>
              <a:spcAft>
                <a:spcPct val="0"/>
              </a:spcAft>
              <a:buFont typeface="Verdana" pitchFamily="34" charset="0"/>
              <a:buChar char="—"/>
            </a:pPr>
            <a:r>
              <a:rPr lang="en-US" dirty="0" smtClean="0"/>
              <a:t>Fifth level</a:t>
            </a:r>
            <a:endParaRPr lang="en-US" dirty="0"/>
          </a:p>
        </p:txBody>
      </p:sp>
      <p:sp>
        <p:nvSpPr>
          <p:cNvPr id="12" name="Text Placeholder 13"/>
          <p:cNvSpPr>
            <a:spLocks noGrp="1"/>
          </p:cNvSpPr>
          <p:nvPr>
            <p:ph type="body" sz="quarter" idx="14" hasCustomPrompt="1"/>
          </p:nvPr>
        </p:nvSpPr>
        <p:spPr>
          <a:xfrm>
            <a:off x="327427" y="4561811"/>
            <a:ext cx="8469313" cy="246459"/>
          </a:xfrm>
          <a:prstGeom prst="rect">
            <a:avLst/>
          </a:prstGeom>
          <a:solidFill>
            <a:schemeClr val="accent1"/>
          </a:solidFill>
          <a:ln>
            <a:noFill/>
          </a:ln>
        </p:spPr>
        <p:txBody>
          <a:bodyPr anchor="ctr"/>
          <a:lstStyle>
            <a:lvl1pPr algn="ctr">
              <a:buNone/>
              <a:defRPr sz="1600">
                <a:solidFill>
                  <a:schemeClr val="bg1"/>
                </a:solidFill>
              </a:defRPr>
            </a:lvl1pPr>
            <a:lvl2pPr algn="ctr">
              <a:buNone/>
              <a:defRPr sz="1800">
                <a:solidFill>
                  <a:schemeClr val="bg1"/>
                </a:solidFill>
              </a:defRPr>
            </a:lvl2pPr>
            <a:lvl3pPr algn="ctr">
              <a:buNone/>
              <a:defRPr sz="1800">
                <a:solidFill>
                  <a:schemeClr val="bg1"/>
                </a:solidFill>
              </a:defRPr>
            </a:lvl3pPr>
            <a:lvl4pPr algn="ctr">
              <a:buNone/>
              <a:defRPr sz="1800">
                <a:solidFill>
                  <a:schemeClr val="bg1"/>
                </a:solidFill>
              </a:defRPr>
            </a:lvl4pPr>
            <a:lvl5pPr algn="ctr">
              <a:buNone/>
              <a:defRPr sz="1800">
                <a:solidFill>
                  <a:schemeClr val="bg1"/>
                </a:solidFill>
              </a:defRPr>
            </a:lvl5pPr>
          </a:lstStyle>
          <a:p>
            <a:pPr lvl="0"/>
            <a:r>
              <a:rPr lang="en-US" dirty="0" smtClean="0"/>
              <a:t>Place call-out content here</a:t>
            </a:r>
            <a:endParaRPr lang="en-US" dirty="0"/>
          </a:p>
        </p:txBody>
      </p:sp>
      <p:sp>
        <p:nvSpPr>
          <p:cNvPr id="8" name="Title 1"/>
          <p:cNvSpPr>
            <a:spLocks noGrp="1"/>
          </p:cNvSpPr>
          <p:nvPr>
            <p:ph type="title" hasCustomPrompt="1"/>
          </p:nvPr>
        </p:nvSpPr>
        <p:spPr>
          <a:xfrm>
            <a:off x="2608447" y="43312"/>
            <a:ext cx="6150543" cy="822962"/>
          </a:xfrm>
          <a:prstGeom prst="rect">
            <a:avLst/>
          </a:prstGeom>
        </p:spPr>
        <p:txBody>
          <a:bodyPr anchor="ctr"/>
          <a:lstStyle>
            <a:lvl1pPr>
              <a:lnSpc>
                <a:spcPct val="85000"/>
              </a:lnSpc>
              <a:defRPr sz="3200"/>
            </a:lvl1pPr>
          </a:lstStyle>
          <a:p>
            <a:r>
              <a:rPr lang="en-US" dirty="0" smtClean="0"/>
              <a:t>Click to edit Master title style – two line capable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ntent slide chart, no subsection header">
    <p:spTree>
      <p:nvGrpSpPr>
        <p:cNvPr id="1" name=""/>
        <p:cNvGrpSpPr/>
        <p:nvPr/>
      </p:nvGrpSpPr>
      <p:grpSpPr>
        <a:xfrm>
          <a:off x="0" y="0"/>
          <a:ext cx="0" cy="0"/>
          <a:chOff x="0" y="0"/>
          <a:chExt cx="0" cy="0"/>
        </a:xfrm>
      </p:grpSpPr>
      <p:sp>
        <p:nvSpPr>
          <p:cNvPr id="5" name="Rectangle 14"/>
          <p:cNvSpPr>
            <a:spLocks noChangeArrowheads="1"/>
          </p:cNvSpPr>
          <p:nvPr/>
        </p:nvSpPr>
        <p:spPr bwMode="auto">
          <a:xfrm>
            <a:off x="8147050" y="4841082"/>
            <a:ext cx="463550" cy="138499"/>
          </a:xfrm>
          <a:prstGeom prst="rect">
            <a:avLst/>
          </a:prstGeom>
          <a:noFill/>
          <a:ln>
            <a:noFill/>
          </a:ln>
          <a:effectLst/>
          <a:extLst/>
        </p:spPr>
        <p:txBody>
          <a:bodyPr lIns="0" tIns="0" rIns="0" bIns="0" anchor="ctr">
            <a:spAutoFit/>
          </a:bodyPr>
          <a:lstStyle/>
          <a:p>
            <a:pPr algn="r" eaLnBrk="0" hangingPunct="0">
              <a:defRPr/>
            </a:pPr>
            <a:fld id="{FE7DC8EF-8EB8-466E-AD94-44AE591D3439}" type="slidenum">
              <a:rPr lang="en-US" sz="900">
                <a:ea typeface="ＭＳ Ｐゴシック" pitchFamily="1" charset="-128"/>
                <a:cs typeface="Arial" pitchFamily="34" charset="0"/>
              </a:rPr>
              <a:pPr algn="r" eaLnBrk="0" hangingPunct="0">
                <a:defRPr/>
              </a:pPr>
              <a:t>‹#›</a:t>
            </a:fld>
            <a:endParaRPr lang="en-US" sz="900" dirty="0">
              <a:ea typeface="ＭＳ Ｐゴシック" pitchFamily="1" charset="-128"/>
              <a:cs typeface="Arial" pitchFamily="34" charset="0"/>
            </a:endParaRPr>
          </a:p>
        </p:txBody>
      </p:sp>
      <p:sp>
        <p:nvSpPr>
          <p:cNvPr id="9" name="Text Placeholder 8"/>
          <p:cNvSpPr>
            <a:spLocks noGrp="1"/>
          </p:cNvSpPr>
          <p:nvPr>
            <p:ph type="body" sz="quarter" idx="11"/>
          </p:nvPr>
        </p:nvSpPr>
        <p:spPr>
          <a:xfrm>
            <a:off x="317634" y="1032310"/>
            <a:ext cx="8431730" cy="3724976"/>
          </a:xfrm>
          <a:prstGeom prst="rect">
            <a:avLst/>
          </a:prstGeom>
        </p:spPr>
        <p:txBody>
          <a:bodyPr/>
          <a:lstStyle>
            <a:lvl1pPr marL="0" indent="0">
              <a:buNone/>
              <a:defRPr sz="2600"/>
            </a:lvl1pPr>
            <a:lvl2pPr marL="365760" indent="-182880" algn="l" rtl="0" eaLnBrk="1" fontAlgn="base" hangingPunct="1">
              <a:lnSpc>
                <a:spcPct val="110000"/>
              </a:lnSpc>
              <a:spcBef>
                <a:spcPts val="600"/>
              </a:spcBef>
              <a:spcAft>
                <a:spcPct val="0"/>
              </a:spcAft>
              <a:buFont typeface="Arial" pitchFamily="34" charset="0"/>
              <a:buChar char="•"/>
              <a:defRPr sz="1800"/>
            </a:lvl2pPr>
            <a:lvl3pPr marL="548640" indent="182880" algn="l" rtl="0" eaLnBrk="1" fontAlgn="base" hangingPunct="1">
              <a:lnSpc>
                <a:spcPct val="110000"/>
              </a:lnSpc>
              <a:spcBef>
                <a:spcPts val="600"/>
              </a:spcBef>
              <a:spcAft>
                <a:spcPct val="0"/>
              </a:spcAft>
              <a:buFont typeface="Verdana" pitchFamily="34" charset="0"/>
              <a:buChar char="—"/>
              <a:defRPr lang="en-US" sz="1400" dirty="0" smtClean="0">
                <a:solidFill>
                  <a:schemeClr val="tx1"/>
                </a:solidFill>
                <a:latin typeface="+mn-lt"/>
                <a:ea typeface="ＭＳ Ｐゴシック" charset="0"/>
                <a:cs typeface="ＭＳ Ｐゴシック"/>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15"/>
          <p:cNvSpPr>
            <a:spLocks noGrp="1" noChangeArrowheads="1"/>
          </p:cNvSpPr>
          <p:nvPr>
            <p:ph type="ftr" sz="quarter" idx="12"/>
          </p:nvPr>
        </p:nvSpPr>
        <p:spPr/>
        <p:txBody>
          <a:bodyPr/>
          <a:lstStyle>
            <a:lvl1pPr>
              <a:defRPr smtClean="0">
                <a:solidFill>
                  <a:schemeClr val="bg1">
                    <a:lumMod val="50000"/>
                  </a:schemeClr>
                </a:solidFill>
              </a:defRPr>
            </a:lvl1pPr>
          </a:lstStyle>
          <a:p>
            <a:pPr>
              <a:defRPr/>
            </a:pPr>
            <a:r>
              <a:rPr lang="en-US" dirty="0" smtClean="0"/>
              <a:t>[Enter Presentation Title in the Footer View menu &gt; Header and Footer] </a:t>
            </a:r>
            <a:fld id="{A474DC1A-786D-4DD0-8D59-EABA51D1238F}" type="datetime4">
              <a:rPr lang="en-US" smtClean="0"/>
              <a:pPr>
                <a:defRPr/>
              </a:pPr>
              <a:t>March 24, 2014</a:t>
            </a:fld>
            <a:endParaRPr lang="en-US" dirty="0"/>
          </a:p>
        </p:txBody>
      </p:sp>
      <p:sp>
        <p:nvSpPr>
          <p:cNvPr id="11" name="Line 17"/>
          <p:cNvSpPr>
            <a:spLocks noChangeShapeType="1"/>
          </p:cNvSpPr>
          <p:nvPr userDrawn="1"/>
        </p:nvSpPr>
        <p:spPr bwMode="auto">
          <a:xfrm>
            <a:off x="336884" y="863291"/>
            <a:ext cx="8450981" cy="0"/>
          </a:xfrm>
          <a:prstGeom prst="line">
            <a:avLst/>
          </a:prstGeom>
          <a:noFill/>
          <a:ln w="12700">
            <a:solidFill>
              <a:srgbClr val="D2D2D2"/>
            </a:solidFill>
            <a:round/>
            <a:headEnd/>
            <a:tailEnd/>
          </a:ln>
          <a:effectLst/>
          <a:extLst/>
        </p:spPr>
        <p:txBody>
          <a:bodyPr/>
          <a:lstStyle/>
          <a:p>
            <a:pPr>
              <a:defRPr/>
            </a:pPr>
            <a:endParaRPr lang="en-US">
              <a:latin typeface="Verdana" charset="0"/>
              <a:ea typeface="ＭＳ Ｐゴシック" charset="0"/>
              <a:cs typeface="Arial" charset="0"/>
            </a:endParaRPr>
          </a:p>
        </p:txBody>
      </p:sp>
      <p:sp>
        <p:nvSpPr>
          <p:cNvPr id="8" name="Title 1"/>
          <p:cNvSpPr>
            <a:spLocks noGrp="1"/>
          </p:cNvSpPr>
          <p:nvPr>
            <p:ph type="title" hasCustomPrompt="1"/>
          </p:nvPr>
        </p:nvSpPr>
        <p:spPr>
          <a:xfrm>
            <a:off x="2608447" y="43312"/>
            <a:ext cx="6150543" cy="822962"/>
          </a:xfrm>
          <a:prstGeom prst="rect">
            <a:avLst/>
          </a:prstGeom>
        </p:spPr>
        <p:txBody>
          <a:bodyPr anchor="ctr"/>
          <a:lstStyle>
            <a:lvl1pPr>
              <a:lnSpc>
                <a:spcPct val="85000"/>
              </a:lnSpc>
              <a:defRPr sz="3200"/>
            </a:lvl1pPr>
          </a:lstStyle>
          <a:p>
            <a:r>
              <a:rPr lang="en-US" dirty="0" smtClean="0"/>
              <a:t>Click to edit Master title style – two line capable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file:///H:\Retail%20Share\share\Brand%20and%20Marketing%20Services\Creative%20Services\Current\BR.1697%20PPT%20Updates\elements\NRG%20ppt%20(r)%20backdrops\16x9%20NRG%20External%20ppt%20background%20files%20-%20fun\16x9%20RB.07.297%20NRG%20Powerpoint%20E.jpg"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16x9 RB.07.297 NRG Powerpoint E.jpg" descr="H:\Retail Share\share\Brand and Marketing Services\Creative Services\Current\BR.1697 PPT Updates\elements\NRG ppt (r) backdrops\16x9 NRG External ppt background files - fun\16x9 RB.07.297 NRG Powerpoint E.jpg"/>
          <p:cNvPicPr>
            <a:picLocks noChangeAspect="1"/>
          </p:cNvPicPr>
          <p:nvPr/>
        </p:nvPicPr>
        <p:blipFill>
          <a:blip r:embed="rId17" r:link="rId18" cstate="print"/>
          <a:stretch>
            <a:fillRect/>
          </a:stretch>
        </p:blipFill>
        <p:spPr>
          <a:xfrm>
            <a:off x="0" y="0"/>
            <a:ext cx="9144000" cy="5143500"/>
          </a:xfrm>
          <a:prstGeom prst="rect">
            <a:avLst/>
          </a:prstGeom>
        </p:spPr>
      </p:pic>
      <p:sp>
        <p:nvSpPr>
          <p:cNvPr id="3087" name="Rectangle 15"/>
          <p:cNvSpPr>
            <a:spLocks noGrp="1" noChangeArrowheads="1"/>
          </p:cNvSpPr>
          <p:nvPr>
            <p:ph type="ftr" sz="quarter" idx="3"/>
          </p:nvPr>
        </p:nvSpPr>
        <p:spPr bwMode="auto">
          <a:xfrm>
            <a:off x="321728" y="4859016"/>
            <a:ext cx="6140450" cy="138499"/>
          </a:xfrm>
          <a:prstGeom prst="rect">
            <a:avLst/>
          </a:prstGeom>
          <a:noFill/>
          <a:ln>
            <a:noFill/>
          </a:ln>
          <a:effectLst/>
          <a:extLst>
            <a:ext uri="{FAA26D3D-D897-4be2-8F04-BA451C77F1D7}"/>
          </a:extLst>
        </p:spPr>
        <p:txBody>
          <a:bodyPr vert="horz" wrap="square" lIns="0" tIns="0" rIns="0" bIns="0" numCol="1" anchor="ctr" anchorCtr="0" compatLnSpc="1">
            <a:prstTxWarp prst="textNoShape">
              <a:avLst/>
            </a:prstTxWarp>
            <a:spAutoFit/>
          </a:bodyPr>
          <a:lstStyle>
            <a:lvl1pPr eaLnBrk="0" hangingPunct="0">
              <a:defRPr sz="900" dirty="0" smtClean="0">
                <a:solidFill>
                  <a:schemeClr val="bg1">
                    <a:lumMod val="50000"/>
                  </a:schemeClr>
                </a:solidFill>
                <a:ea typeface="ＭＳ Ｐゴシック" pitchFamily="1" charset="-128"/>
                <a:cs typeface="Arial" pitchFamily="34" charset="0"/>
              </a:defRPr>
            </a:lvl1pPr>
          </a:lstStyle>
          <a:p>
            <a:pPr>
              <a:defRPr/>
            </a:pPr>
            <a:r>
              <a:rPr lang="en-US" dirty="0" smtClean="0"/>
              <a:t>NRG Comments/ Concerns with HIP Assumptions – January 21, 2014 RPG Meeting</a:t>
            </a:r>
            <a:endParaRPr lang="en-US" dirty="0"/>
          </a:p>
        </p:txBody>
      </p:sp>
    </p:spTree>
  </p:cSld>
  <p:clrMap bg1="lt1" tx1="dk1" bg2="lt2" tx2="dk2" accent1="accent1" accent2="accent2" accent3="accent3" accent4="accent4" accent5="accent5" accent6="accent6" hlink="hlink" folHlink="folHlink"/>
  <p:sldLayoutIdLst>
    <p:sldLayoutId id="2147484518" r:id="rId1"/>
    <p:sldLayoutId id="2147484520" r:id="rId2"/>
    <p:sldLayoutId id="2147484521" r:id="rId3"/>
    <p:sldLayoutId id="2147484537" r:id="rId4"/>
    <p:sldLayoutId id="2147484539" r:id="rId5"/>
    <p:sldLayoutId id="2147484527" r:id="rId6"/>
    <p:sldLayoutId id="2147484528" r:id="rId7"/>
    <p:sldLayoutId id="2147484533" r:id="rId8"/>
    <p:sldLayoutId id="2147484529" r:id="rId9"/>
    <p:sldLayoutId id="2147484534" r:id="rId10"/>
    <p:sldLayoutId id="2147484531" r:id="rId11"/>
    <p:sldLayoutId id="2147484535" r:id="rId12"/>
    <p:sldLayoutId id="2147484532" r:id="rId13"/>
    <p:sldLayoutId id="2147484536" r:id="rId14"/>
    <p:sldLayoutId id="2147484530" r:id="rId15"/>
  </p:sldLayoutIdLst>
  <p:hf sldNum="0" hdr="0" dt="0"/>
  <p:txStyles>
    <p:titleStyle>
      <a:lvl1pPr algn="l" rtl="0" eaLnBrk="1" fontAlgn="base" hangingPunct="1">
        <a:spcBef>
          <a:spcPct val="0"/>
        </a:spcBef>
        <a:spcAft>
          <a:spcPct val="0"/>
        </a:spcAft>
        <a:defRPr sz="2800">
          <a:solidFill>
            <a:schemeClr val="tx1"/>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tx1"/>
          </a:solidFill>
          <a:latin typeface="Verdana" pitchFamily="34" charset="0"/>
          <a:ea typeface="ＭＳ Ｐゴシック" charset="0"/>
          <a:cs typeface="ＭＳ Ｐゴシック" charset="0"/>
        </a:defRPr>
      </a:lvl2pPr>
      <a:lvl3pPr algn="l" rtl="0" eaLnBrk="1" fontAlgn="base" hangingPunct="1">
        <a:spcBef>
          <a:spcPct val="0"/>
        </a:spcBef>
        <a:spcAft>
          <a:spcPct val="0"/>
        </a:spcAft>
        <a:defRPr sz="2800">
          <a:solidFill>
            <a:schemeClr val="tx1"/>
          </a:solidFill>
          <a:latin typeface="Verdana" pitchFamily="34" charset="0"/>
          <a:ea typeface="ＭＳ Ｐゴシック" charset="0"/>
          <a:cs typeface="ＭＳ Ｐゴシック" charset="0"/>
        </a:defRPr>
      </a:lvl3pPr>
      <a:lvl4pPr algn="l" rtl="0" eaLnBrk="1" fontAlgn="base" hangingPunct="1">
        <a:spcBef>
          <a:spcPct val="0"/>
        </a:spcBef>
        <a:spcAft>
          <a:spcPct val="0"/>
        </a:spcAft>
        <a:defRPr sz="2800">
          <a:solidFill>
            <a:schemeClr val="tx1"/>
          </a:solidFill>
          <a:latin typeface="Verdana" pitchFamily="34" charset="0"/>
          <a:ea typeface="ＭＳ Ｐゴシック" charset="0"/>
          <a:cs typeface="ＭＳ Ｐゴシック" charset="0"/>
        </a:defRPr>
      </a:lvl4pPr>
      <a:lvl5pPr algn="l" rtl="0" eaLnBrk="1" fontAlgn="base" hangingPunct="1">
        <a:spcBef>
          <a:spcPct val="0"/>
        </a:spcBef>
        <a:spcAft>
          <a:spcPct val="0"/>
        </a:spcAft>
        <a:defRPr sz="2800">
          <a:solidFill>
            <a:schemeClr val="tx1"/>
          </a:solidFill>
          <a:latin typeface="Verdana" pitchFamily="34"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tx1"/>
          </a:solidFill>
          <a:latin typeface="Verdana" pitchFamily="34" charset="0"/>
        </a:defRPr>
      </a:lvl6pPr>
      <a:lvl7pPr marL="914400" algn="l" rtl="0" eaLnBrk="1" fontAlgn="base" hangingPunct="1">
        <a:spcBef>
          <a:spcPct val="0"/>
        </a:spcBef>
        <a:spcAft>
          <a:spcPct val="0"/>
        </a:spcAft>
        <a:defRPr sz="2800">
          <a:solidFill>
            <a:schemeClr val="tx1"/>
          </a:solidFill>
          <a:latin typeface="Verdana" pitchFamily="34" charset="0"/>
        </a:defRPr>
      </a:lvl7pPr>
      <a:lvl8pPr marL="1371600" algn="l" rtl="0" eaLnBrk="1" fontAlgn="base" hangingPunct="1">
        <a:spcBef>
          <a:spcPct val="0"/>
        </a:spcBef>
        <a:spcAft>
          <a:spcPct val="0"/>
        </a:spcAft>
        <a:defRPr sz="2800">
          <a:solidFill>
            <a:schemeClr val="tx1"/>
          </a:solidFill>
          <a:latin typeface="Verdana" pitchFamily="34" charset="0"/>
        </a:defRPr>
      </a:lvl8pPr>
      <a:lvl9pPr marL="1828800" algn="l" rtl="0" eaLnBrk="1" fontAlgn="base" hangingPunct="1">
        <a:spcBef>
          <a:spcPct val="0"/>
        </a:spcBef>
        <a:spcAft>
          <a:spcPct val="0"/>
        </a:spcAft>
        <a:defRPr sz="2800">
          <a:solidFill>
            <a:schemeClr val="tx1"/>
          </a:solidFill>
          <a:latin typeface="Verdana" pitchFamily="34" charset="0"/>
        </a:defRPr>
      </a:lvl9pPr>
    </p:titleStyle>
    <p:bodyStyle>
      <a:lvl1pPr marL="342900" indent="-342900" algn="l" rtl="0" eaLnBrk="1" fontAlgn="base" hangingPunct="1">
        <a:lnSpc>
          <a:spcPct val="110000"/>
        </a:lnSpc>
        <a:spcBef>
          <a:spcPct val="60000"/>
        </a:spcBef>
        <a:spcAft>
          <a:spcPct val="0"/>
        </a:spcAft>
        <a:buChar char="•"/>
        <a:defRPr sz="2600">
          <a:solidFill>
            <a:schemeClr val="tx1"/>
          </a:solidFill>
          <a:latin typeface="+mn-lt"/>
          <a:ea typeface="ＭＳ Ｐゴシック" charset="0"/>
          <a:cs typeface="ＭＳ Ｐゴシック" charset="0"/>
        </a:defRPr>
      </a:lvl1pPr>
      <a:lvl2pPr marL="1588" indent="455613" algn="l" rtl="0" eaLnBrk="1" fontAlgn="base" hangingPunct="1">
        <a:lnSpc>
          <a:spcPct val="110000"/>
        </a:lnSpc>
        <a:spcBef>
          <a:spcPct val="70000"/>
        </a:spcBef>
        <a:spcAft>
          <a:spcPct val="0"/>
        </a:spcAft>
        <a:buFont typeface="Verdana" pitchFamily="34" charset="0"/>
        <a:buChar char="–"/>
        <a:defRPr sz="1400">
          <a:solidFill>
            <a:schemeClr val="tx1"/>
          </a:solidFill>
          <a:latin typeface="+mn-lt"/>
          <a:ea typeface="ＭＳ Ｐゴシック" charset="0"/>
          <a:cs typeface="ＭＳ Ｐゴシック"/>
        </a:defRPr>
      </a:lvl2pPr>
      <a:lvl3pPr marL="3175" indent="911225" algn="l" rtl="0" eaLnBrk="1" fontAlgn="base" hangingPunct="1">
        <a:lnSpc>
          <a:spcPct val="110000"/>
        </a:lnSpc>
        <a:spcBef>
          <a:spcPct val="90000"/>
        </a:spcBef>
        <a:spcAft>
          <a:spcPct val="0"/>
        </a:spcAft>
        <a:buChar char="•"/>
        <a:defRPr sz="1100">
          <a:solidFill>
            <a:schemeClr val="tx1"/>
          </a:solidFill>
          <a:latin typeface="+mn-lt"/>
          <a:ea typeface="ＭＳ Ｐゴシック" charset="0"/>
          <a:cs typeface="ＭＳ Ｐゴシック"/>
        </a:defRPr>
      </a:lvl3pPr>
      <a:lvl4pPr marL="623888" indent="-166688" algn="l" rtl="0" eaLnBrk="1" fontAlgn="base" hangingPunct="1">
        <a:lnSpc>
          <a:spcPct val="110000"/>
        </a:lnSpc>
        <a:spcBef>
          <a:spcPct val="90000"/>
        </a:spcBef>
        <a:spcAft>
          <a:spcPct val="0"/>
        </a:spcAft>
        <a:buFont typeface="Wingdings" pitchFamily="2" charset="2"/>
        <a:buChar char="§"/>
        <a:defRPr sz="1200">
          <a:solidFill>
            <a:schemeClr val="tx1"/>
          </a:solidFill>
          <a:latin typeface="+mn-lt"/>
          <a:ea typeface="ＭＳ Ｐゴシック" charset="0"/>
          <a:cs typeface="ＭＳ Ｐゴシック"/>
        </a:defRPr>
      </a:lvl4pPr>
      <a:lvl5pPr marL="914400" indent="-166688" algn="l" rtl="0" eaLnBrk="1" fontAlgn="base" hangingPunct="1">
        <a:lnSpc>
          <a:spcPct val="110000"/>
        </a:lnSpc>
        <a:spcBef>
          <a:spcPct val="15000"/>
        </a:spcBef>
        <a:spcAft>
          <a:spcPct val="0"/>
        </a:spcAft>
        <a:buFont typeface="Arial" pitchFamily="34" charset="0"/>
        <a:buChar char="–"/>
        <a:defRPr sz="1200">
          <a:solidFill>
            <a:schemeClr val="tx1"/>
          </a:solidFill>
          <a:latin typeface="+mn-lt"/>
          <a:ea typeface="ＭＳ Ｐゴシック" charset="0"/>
          <a:cs typeface="ＭＳ Ｐゴシック"/>
        </a:defRPr>
      </a:lvl5pPr>
      <a:lvl6pPr marL="922338" indent="-174625" algn="l" rtl="0" eaLnBrk="1" fontAlgn="base" hangingPunct="1">
        <a:lnSpc>
          <a:spcPct val="110000"/>
        </a:lnSpc>
        <a:spcBef>
          <a:spcPct val="15000"/>
        </a:spcBef>
        <a:spcAft>
          <a:spcPct val="0"/>
        </a:spcAft>
        <a:buFont typeface="Arial" charset="0"/>
        <a:buChar char="–"/>
        <a:defRPr sz="1200">
          <a:solidFill>
            <a:schemeClr val="tx1"/>
          </a:solidFill>
          <a:latin typeface="+mn-lt"/>
        </a:defRPr>
      </a:lvl6pPr>
      <a:lvl7pPr marL="1379538" indent="-174625" algn="l" rtl="0" eaLnBrk="1" fontAlgn="base" hangingPunct="1">
        <a:lnSpc>
          <a:spcPct val="110000"/>
        </a:lnSpc>
        <a:spcBef>
          <a:spcPct val="15000"/>
        </a:spcBef>
        <a:spcAft>
          <a:spcPct val="0"/>
        </a:spcAft>
        <a:buFont typeface="Arial" charset="0"/>
        <a:buChar char="–"/>
        <a:defRPr sz="1200">
          <a:solidFill>
            <a:schemeClr val="tx1"/>
          </a:solidFill>
          <a:latin typeface="+mn-lt"/>
        </a:defRPr>
      </a:lvl7pPr>
      <a:lvl8pPr marL="1836738" indent="-174625" algn="l" rtl="0" eaLnBrk="1" fontAlgn="base" hangingPunct="1">
        <a:lnSpc>
          <a:spcPct val="110000"/>
        </a:lnSpc>
        <a:spcBef>
          <a:spcPct val="15000"/>
        </a:spcBef>
        <a:spcAft>
          <a:spcPct val="0"/>
        </a:spcAft>
        <a:buFont typeface="Arial" charset="0"/>
        <a:buChar char="–"/>
        <a:defRPr sz="1200">
          <a:solidFill>
            <a:schemeClr val="tx1"/>
          </a:solidFill>
          <a:latin typeface="+mn-lt"/>
        </a:defRPr>
      </a:lvl8pPr>
      <a:lvl9pPr marL="2293938" indent="-174625" algn="l" rtl="0" eaLnBrk="1" fontAlgn="base" hangingPunct="1">
        <a:lnSpc>
          <a:spcPct val="110000"/>
        </a:lnSpc>
        <a:spcBef>
          <a:spcPct val="15000"/>
        </a:spcBef>
        <a:spcAft>
          <a:spcPct val="0"/>
        </a:spcAft>
        <a:buFont typeface="Arial" charset="0"/>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
          </p:nvPr>
        </p:nvSpPr>
        <p:spPr>
          <a:xfrm>
            <a:off x="248930" y="2172460"/>
            <a:ext cx="8219975" cy="1230698"/>
          </a:xfrm>
        </p:spPr>
        <p:txBody>
          <a:bodyPr/>
          <a:lstStyle/>
          <a:p>
            <a:r>
              <a:rPr lang="en-US" sz="3200" dirty="0" smtClean="0"/>
              <a:t>NRG Comments/Concerns with Houston Import Project Assumptions</a:t>
            </a:r>
            <a:endParaRPr lang="en-US" sz="3200" dirty="0"/>
          </a:p>
        </p:txBody>
      </p:sp>
      <p:sp>
        <p:nvSpPr>
          <p:cNvPr id="9" name="Text Placeholder 8"/>
          <p:cNvSpPr>
            <a:spLocks noGrp="1"/>
          </p:cNvSpPr>
          <p:nvPr>
            <p:ph type="body" sz="quarter" idx="14"/>
          </p:nvPr>
        </p:nvSpPr>
        <p:spPr/>
        <p:txBody>
          <a:bodyPr/>
          <a:lstStyle/>
          <a:p>
            <a:r>
              <a:rPr lang="en-US" dirty="0" smtClean="0"/>
              <a:t>March 27, 2014 TAC Meeting</a:t>
            </a:r>
            <a:endParaRPr lang="en-US" dirty="0"/>
          </a:p>
        </p:txBody>
      </p:sp>
      <p:sp>
        <p:nvSpPr>
          <p:cNvPr id="73731" name="Footer Placeholder 4"/>
          <p:cNvSpPr>
            <a:spLocks noGrp="1"/>
          </p:cNvSpPr>
          <p:nvPr>
            <p:ph type="ftr" sz="quarter" idx="15"/>
          </p:nvPr>
        </p:nvSpPr>
        <p:spPr>
          <a:xfrm>
            <a:off x="270927" y="4887558"/>
            <a:ext cx="6140450" cy="138499"/>
          </a:xfrm>
        </p:spPr>
        <p:txBody>
          <a:bodyPr/>
          <a:lstStyle/>
          <a:p>
            <a:r>
              <a:rPr lang="en-US" dirty="0"/>
              <a:t>N</a:t>
            </a:r>
            <a:r>
              <a:rPr lang="en-US" dirty="0" smtClean="0"/>
              <a:t>RG Comments/Concerns with HIP Assumptions – March 27, 2014 </a:t>
            </a:r>
            <a:endParaRPr lang="en-US" dirty="0">
              <a:solidFill>
                <a:srgbClr val="FF0000"/>
              </a:solidFill>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2113870" y="159026"/>
            <a:ext cx="6759785" cy="652008"/>
          </a:xfrm>
          <a:prstGeom prst="rect">
            <a:avLst/>
          </a:prstGeom>
        </p:spPr>
        <p:txBody>
          <a:bodyPr/>
          <a:lstStyle/>
          <a:p>
            <a:r>
              <a:rPr lang="en-US" sz="1600" dirty="0" smtClean="0"/>
              <a:t>Residential Transmission Charges for </a:t>
            </a:r>
            <a:r>
              <a:rPr lang="en-US" sz="1600" dirty="0" err="1" smtClean="0"/>
              <a:t>Oncor</a:t>
            </a:r>
            <a:r>
              <a:rPr lang="en-US" sz="1600" dirty="0" smtClean="0"/>
              <a:t> and CNP</a:t>
            </a:r>
            <a:endParaRPr lang="en-US" sz="1600" dirty="0"/>
          </a:p>
        </p:txBody>
      </p:sp>
      <p:pic>
        <p:nvPicPr>
          <p:cNvPr id="2050" name="Picture 2" descr="image0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782" y="953908"/>
            <a:ext cx="5963480"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6162261" y="1351722"/>
            <a:ext cx="2744671" cy="1938992"/>
          </a:xfrm>
          <a:prstGeom prst="rect">
            <a:avLst/>
          </a:prstGeom>
        </p:spPr>
        <p:txBody>
          <a:bodyPr wrap="square">
            <a:spAutoFit/>
          </a:bodyPr>
          <a:lstStyle/>
          <a:p>
            <a:pPr marL="171450" lvl="0" indent="-171450">
              <a:buFont typeface="Arial" pitchFamily="34" charset="0"/>
              <a:buChar char="•"/>
            </a:pPr>
            <a:r>
              <a:rPr lang="en-US" sz="1200" dirty="0"/>
              <a:t>Transmission System Charges are the sum of the distribution </a:t>
            </a:r>
            <a:r>
              <a:rPr lang="en-US" sz="1200" dirty="0" smtClean="0"/>
              <a:t>tariff Transmission </a:t>
            </a:r>
            <a:r>
              <a:rPr lang="en-US" sz="1200" dirty="0"/>
              <a:t>Charge and the Transmission Cost Recovery Factor</a:t>
            </a:r>
          </a:p>
          <a:p>
            <a:pPr marL="171450" lvl="0" indent="-171450">
              <a:buFont typeface="Arial" pitchFamily="34" charset="0"/>
              <a:buChar char="•"/>
            </a:pPr>
            <a:r>
              <a:rPr lang="en-US" sz="1200" dirty="0"/>
              <a:t>CNP is up 127% from 2003</a:t>
            </a:r>
          </a:p>
          <a:p>
            <a:pPr marL="171450" lvl="0" indent="-171450">
              <a:buFont typeface="Arial" pitchFamily="34" charset="0"/>
              <a:buChar char="•"/>
            </a:pPr>
            <a:r>
              <a:rPr lang="en-US" sz="1200" dirty="0" err="1"/>
              <a:t>Oncor</a:t>
            </a:r>
            <a:r>
              <a:rPr lang="en-US" sz="1200" dirty="0"/>
              <a:t> is up 146% from 2003 </a:t>
            </a:r>
          </a:p>
          <a:p>
            <a:pPr marL="171450" lvl="0" indent="-171450">
              <a:buFont typeface="Arial" pitchFamily="34" charset="0"/>
              <a:buChar char="•"/>
            </a:pPr>
            <a:r>
              <a:rPr lang="en-US" sz="1200" dirty="0"/>
              <a:t>2014 transmission costs will be even higher as all of CREZ costs are captured in the </a:t>
            </a:r>
            <a:r>
              <a:rPr lang="en-US" sz="1200" dirty="0" smtClean="0"/>
              <a:t>TCRF</a:t>
            </a:r>
            <a:endParaRPr lang="en-US" sz="1200" dirty="0"/>
          </a:p>
        </p:txBody>
      </p:sp>
    </p:spTree>
    <p:extLst>
      <p:ext uri="{BB962C8B-B14F-4D97-AF65-F5344CB8AC3E}">
        <p14:creationId xmlns:p14="http://schemas.microsoft.com/office/powerpoint/2010/main" val="8754316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317634" y="931333"/>
            <a:ext cx="8431730" cy="3825954"/>
          </a:xfrm>
        </p:spPr>
        <p:txBody>
          <a:bodyPr/>
          <a:lstStyle/>
          <a:p>
            <a:pPr marL="285750" indent="-285750">
              <a:buFont typeface="Arial" pitchFamily="34" charset="0"/>
              <a:buChar char="•"/>
            </a:pPr>
            <a:r>
              <a:rPr lang="en-US" sz="1200" dirty="0"/>
              <a:t>Why does the </a:t>
            </a:r>
            <a:r>
              <a:rPr lang="en-US" sz="1200" dirty="0" smtClean="0"/>
              <a:t>2018 SSWG case indicate a 4-5</a:t>
            </a:r>
            <a:r>
              <a:rPr lang="en-US" sz="1200" dirty="0"/>
              <a:t>% average annual load growth </a:t>
            </a:r>
            <a:r>
              <a:rPr lang="en-US" sz="1200" dirty="0" smtClean="0"/>
              <a:t>(when compared to average annual 2011-2013 peaks) in </a:t>
            </a:r>
            <a:r>
              <a:rPr lang="en-US" sz="1200" dirty="0"/>
              <a:t>the Coastal and South Central zones, while the North Central zone shows </a:t>
            </a:r>
            <a:r>
              <a:rPr lang="en-US" sz="1200" dirty="0" smtClean="0"/>
              <a:t>around 0.3% </a:t>
            </a:r>
            <a:r>
              <a:rPr lang="en-US" sz="1200" dirty="0"/>
              <a:t>growth?  </a:t>
            </a:r>
          </a:p>
          <a:p>
            <a:pPr marL="285750" indent="-285750">
              <a:buFont typeface="Arial" pitchFamily="34" charset="0"/>
              <a:buChar char="•"/>
            </a:pPr>
            <a:r>
              <a:rPr lang="en-US" sz="1200" dirty="0" smtClean="0"/>
              <a:t>If </a:t>
            </a:r>
            <a:r>
              <a:rPr lang="en-US" sz="1200" dirty="0"/>
              <a:t>a planning case cannot be solved because there is not enough generation, shouldn’t the load be scaled somewhat proportionally throughout ERCOT, rather than in one particular </a:t>
            </a:r>
            <a:r>
              <a:rPr lang="en-US" sz="1200" dirty="0" smtClean="0"/>
              <a:t>region?</a:t>
            </a:r>
          </a:p>
          <a:p>
            <a:pPr marL="285750" indent="-285750">
              <a:buFont typeface="Arial" pitchFamily="34" charset="0"/>
              <a:buChar char="•"/>
            </a:pPr>
            <a:r>
              <a:rPr lang="en-US" sz="1200" dirty="0" smtClean="0"/>
              <a:t>Is it proper to completely reverse the load scaling assumptions when studying 2 different regions in ERCOT, i.e., the SE and NW cases?  Won’t this always result in large import/export projects between regions, but with load flows being significantly different in the 2 cases?    </a:t>
            </a:r>
          </a:p>
          <a:p>
            <a:pPr marL="285750" indent="-285750">
              <a:buFont typeface="Arial" pitchFamily="34" charset="0"/>
              <a:buChar char="•"/>
            </a:pPr>
            <a:r>
              <a:rPr lang="en-US" sz="1200" dirty="0" smtClean="0"/>
              <a:t>Should planning cases </a:t>
            </a:r>
            <a:r>
              <a:rPr lang="en-US" sz="1200" dirty="0"/>
              <a:t>follow generation addition assumptions word for word from the protocols and planning guides (air permit, water, financial security, etc.), yet </a:t>
            </a:r>
            <a:r>
              <a:rPr lang="en-US" sz="1200" dirty="0" smtClean="0"/>
              <a:t>use skewed regional load assumptions that have the same electrical impact as either adding or removing </a:t>
            </a:r>
            <a:r>
              <a:rPr lang="en-US" sz="1200" dirty="0" smtClean="0"/>
              <a:t>generation?</a:t>
            </a:r>
            <a:endParaRPr lang="en-US" sz="1200" dirty="0" smtClean="0"/>
          </a:p>
          <a:p>
            <a:pPr marL="285750" indent="-285750">
              <a:buFont typeface="Arial" pitchFamily="34" charset="0"/>
              <a:buChar char="•"/>
            </a:pPr>
            <a:r>
              <a:rPr lang="en-US" sz="1200" dirty="0" smtClean="0"/>
              <a:t>Should there be vastly </a:t>
            </a:r>
            <a:r>
              <a:rPr lang="en-US" sz="1200" dirty="0"/>
              <a:t>different load growth assumptions in the CDR </a:t>
            </a:r>
            <a:r>
              <a:rPr lang="en-US" sz="1200" dirty="0" smtClean="0"/>
              <a:t>vs. the transmission planning </a:t>
            </a:r>
            <a:r>
              <a:rPr lang="en-US" sz="1200" dirty="0" smtClean="0"/>
              <a:t>cases?  Should </a:t>
            </a:r>
            <a:r>
              <a:rPr lang="en-US" sz="1200" dirty="0" smtClean="0"/>
              <a:t>Pondera King be included in 2018 CDR but not in transmission planning scenarios?</a:t>
            </a:r>
            <a:endParaRPr lang="en-US" sz="1200" dirty="0"/>
          </a:p>
          <a:p>
            <a:pPr marL="285750" indent="-285750">
              <a:buFont typeface="Arial" pitchFamily="34" charset="0"/>
              <a:buChar char="•"/>
            </a:pPr>
            <a:r>
              <a:rPr lang="en-US" sz="1200" dirty="0" smtClean="0"/>
              <a:t>For </a:t>
            </a:r>
            <a:r>
              <a:rPr lang="en-US" sz="1200" dirty="0"/>
              <a:t>any type of </a:t>
            </a:r>
            <a:r>
              <a:rPr lang="en-US" sz="1200" dirty="0" smtClean="0"/>
              <a:t>transmission import and/or export expansion project to work, doesn’t there have to be generation to import or export?</a:t>
            </a:r>
            <a:endParaRPr lang="en-US" sz="1200" dirty="0"/>
          </a:p>
          <a:p>
            <a:pPr marL="285750" indent="-285750">
              <a:buFont typeface="Arial" pitchFamily="34" charset="0"/>
              <a:buChar char="•"/>
            </a:pPr>
            <a:endParaRPr lang="en-US" sz="1200" dirty="0" smtClean="0"/>
          </a:p>
        </p:txBody>
      </p:sp>
      <p:sp>
        <p:nvSpPr>
          <p:cNvPr id="12" name="Title 11"/>
          <p:cNvSpPr>
            <a:spLocks noGrp="1"/>
          </p:cNvSpPr>
          <p:nvPr>
            <p:ph type="title"/>
          </p:nvPr>
        </p:nvSpPr>
        <p:spPr>
          <a:xfrm>
            <a:off x="2695492" y="43312"/>
            <a:ext cx="6063497" cy="801305"/>
          </a:xfrm>
          <a:prstGeom prst="rect">
            <a:avLst/>
          </a:prstGeom>
        </p:spPr>
        <p:txBody>
          <a:bodyPr/>
          <a:lstStyle/>
          <a:p>
            <a:r>
              <a:rPr lang="en-US" sz="2400" u="sng" dirty="0" smtClean="0"/>
              <a:t>Questions for Consideration</a:t>
            </a:r>
            <a:endParaRPr lang="en-US" sz="2400" u="sng" dirty="0"/>
          </a:p>
        </p:txBody>
      </p:sp>
    </p:spTree>
    <p:extLst>
      <p:ext uri="{BB962C8B-B14F-4D97-AF65-F5344CB8AC3E}">
        <p14:creationId xmlns:p14="http://schemas.microsoft.com/office/powerpoint/2010/main" val="22177865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465667" y="1032933"/>
            <a:ext cx="8280400" cy="3793067"/>
          </a:xfrm>
        </p:spPr>
        <p:txBody>
          <a:bodyPr/>
          <a:lstStyle/>
          <a:p>
            <a:pPr marL="285750" indent="-285750">
              <a:buFont typeface="Arial" pitchFamily="34" charset="0"/>
              <a:buChar char="•"/>
            </a:pPr>
            <a:r>
              <a:rPr lang="en-US" sz="1300" dirty="0"/>
              <a:t>With the load reduction assumptions used in the HIP </a:t>
            </a:r>
            <a:r>
              <a:rPr lang="en-US" sz="1300" dirty="0" smtClean="0"/>
              <a:t>analysis (combined with the vastly different SSWG load growth assumptions used to start the HIP analysis), the </a:t>
            </a:r>
            <a:r>
              <a:rPr lang="en-US" sz="1300" dirty="0"/>
              <a:t>only way the project solves anything is if no generation is built in the South or Coastal region, but thousands of MWs are built in the North Central region (primarily D/FW area) before 2018. </a:t>
            </a:r>
            <a:r>
              <a:rPr lang="en-US" sz="1300" dirty="0" smtClean="0"/>
              <a:t> </a:t>
            </a:r>
            <a:r>
              <a:rPr lang="en-US" sz="1100" i="1" dirty="0" smtClean="0"/>
              <a:t>[</a:t>
            </a:r>
            <a:r>
              <a:rPr lang="en-US" sz="1100" i="1" dirty="0"/>
              <a:t>Note: </a:t>
            </a:r>
            <a:r>
              <a:rPr lang="en-US" sz="1100" i="1" dirty="0" smtClean="0"/>
              <a:t>See </a:t>
            </a:r>
            <a:r>
              <a:rPr lang="en-US" sz="1100" i="1" dirty="0"/>
              <a:t>the Appendix </a:t>
            </a:r>
            <a:r>
              <a:rPr lang="en-US" sz="1100" i="1" dirty="0" smtClean="0"/>
              <a:t>for </a:t>
            </a:r>
            <a:r>
              <a:rPr lang="en-US" sz="1100" i="1" dirty="0"/>
              <a:t>additional information on publicly available generation new builds.  The data indicates more generation FIS activity in the Coastal and Southern regions than in the North Central region, which is in direct conflict with the HIP load reduction assumptions </a:t>
            </a:r>
            <a:r>
              <a:rPr lang="en-US" sz="1100" i="1" dirty="0" smtClean="0"/>
              <a:t>.] </a:t>
            </a:r>
            <a:endParaRPr lang="en-US" sz="1100" i="1" dirty="0"/>
          </a:p>
          <a:p>
            <a:pPr marL="285750" indent="-285750">
              <a:buFont typeface="Arial" pitchFamily="34" charset="0"/>
              <a:buChar char="•"/>
            </a:pPr>
            <a:r>
              <a:rPr lang="en-US" sz="1300" dirty="0" smtClean="0">
                <a:latin typeface="+mj-lt"/>
              </a:rPr>
              <a:t>The load reduction assumptions used to make the analysis “solvable” are unrealistic when compared to reality.</a:t>
            </a:r>
          </a:p>
          <a:p>
            <a:pPr marL="285750" indent="-285750">
              <a:buFont typeface="Arial" pitchFamily="34" charset="0"/>
              <a:buChar char="•"/>
            </a:pPr>
            <a:r>
              <a:rPr lang="en-US" sz="1300" dirty="0" smtClean="0"/>
              <a:t>Building a major transmission corridor with nothing to import could lead to stranded, costly transmission investments placed on the backs of consumers.</a:t>
            </a:r>
          </a:p>
          <a:p>
            <a:pPr marL="285750" indent="-285750">
              <a:buFont typeface="Arial" pitchFamily="34" charset="0"/>
              <a:buChar char="•"/>
            </a:pPr>
            <a:r>
              <a:rPr lang="en-US" sz="1300" dirty="0"/>
              <a:t>More logical, realistic assumptions for the load scenarios in the HIP analysis across the regions would provide a vastly different </a:t>
            </a:r>
            <a:r>
              <a:rPr lang="en-US" sz="1300" dirty="0" smtClean="0"/>
              <a:t>result and a more cost-effective utilization of consumer dollars.</a:t>
            </a:r>
          </a:p>
        </p:txBody>
      </p:sp>
      <p:sp>
        <p:nvSpPr>
          <p:cNvPr id="12" name="Title 11"/>
          <p:cNvSpPr>
            <a:spLocks noGrp="1"/>
          </p:cNvSpPr>
          <p:nvPr>
            <p:ph type="title"/>
          </p:nvPr>
        </p:nvSpPr>
        <p:spPr>
          <a:xfrm>
            <a:off x="2861733" y="43312"/>
            <a:ext cx="6059630" cy="801305"/>
          </a:xfrm>
          <a:prstGeom prst="rect">
            <a:avLst/>
          </a:prstGeom>
        </p:spPr>
        <p:txBody>
          <a:bodyPr/>
          <a:lstStyle/>
          <a:p>
            <a:r>
              <a:rPr lang="en-US" sz="2800" u="sng" dirty="0" smtClean="0"/>
              <a:t>Conclusions</a:t>
            </a:r>
            <a:endParaRPr lang="en-US" sz="2800" u="sng" dirty="0"/>
          </a:p>
        </p:txBody>
      </p:sp>
    </p:spTree>
    <p:extLst>
      <p:ext uri="{BB962C8B-B14F-4D97-AF65-F5344CB8AC3E}">
        <p14:creationId xmlns:p14="http://schemas.microsoft.com/office/powerpoint/2010/main" val="426542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1684866" y="1803400"/>
            <a:ext cx="5935133" cy="1862667"/>
          </a:xfrm>
        </p:spPr>
        <p:txBody>
          <a:bodyPr/>
          <a:lstStyle/>
          <a:p>
            <a:pPr algn="ctr"/>
            <a:r>
              <a:rPr lang="en-US" sz="4000" u="sng" dirty="0" smtClean="0">
                <a:latin typeface="+mj-lt"/>
              </a:rPr>
              <a:t>APPENDIX</a:t>
            </a:r>
            <a:endParaRPr lang="en-US" sz="1200" u="sng" dirty="0">
              <a:latin typeface="+mj-lt"/>
            </a:endParaRPr>
          </a:p>
        </p:txBody>
      </p:sp>
    </p:spTree>
    <p:extLst>
      <p:ext uri="{BB962C8B-B14F-4D97-AF65-F5344CB8AC3E}">
        <p14:creationId xmlns:p14="http://schemas.microsoft.com/office/powerpoint/2010/main" val="2438805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2695492" y="43312"/>
            <a:ext cx="6063497" cy="801305"/>
          </a:xfrm>
          <a:prstGeom prst="rect">
            <a:avLst/>
          </a:prstGeom>
        </p:spPr>
        <p:txBody>
          <a:bodyPr/>
          <a:lstStyle/>
          <a:p>
            <a:r>
              <a:rPr lang="en-US" sz="2400" u="sng" dirty="0" smtClean="0"/>
              <a:t>ERCOT’s “Sensitivity” Analysis </a:t>
            </a:r>
            <a:endParaRPr lang="en-US" sz="2400" u="sng" dirty="0"/>
          </a:p>
        </p:txBody>
      </p:sp>
      <p:sp>
        <p:nvSpPr>
          <p:cNvPr id="3" name="Rectangle 2"/>
          <p:cNvSpPr/>
          <p:nvPr/>
        </p:nvSpPr>
        <p:spPr>
          <a:xfrm>
            <a:off x="203199" y="937404"/>
            <a:ext cx="8746067" cy="3970318"/>
          </a:xfrm>
          <a:prstGeom prst="rect">
            <a:avLst/>
          </a:prstGeom>
        </p:spPr>
        <p:txBody>
          <a:bodyPr wrap="square">
            <a:spAutoFit/>
          </a:bodyPr>
          <a:lstStyle/>
          <a:p>
            <a:pPr marL="171450" indent="-171450">
              <a:buFont typeface="Arial" pitchFamily="34" charset="0"/>
              <a:buChar char="•"/>
            </a:pPr>
            <a:r>
              <a:rPr lang="en-US" sz="1200" dirty="0" smtClean="0"/>
              <a:t>Based on concerns from NRG and others on the load scaling methodology used in the HIP analysis, ERCOT ran several sensitivity analyses.  The sensitivity cases are described on page 8 and in Appendix E of ERCOT’s HIP Final Report.</a:t>
            </a:r>
            <a:r>
              <a:rPr lang="en-US" sz="1200" i="1" dirty="0" smtClean="0"/>
              <a:t> </a:t>
            </a:r>
          </a:p>
          <a:p>
            <a:endParaRPr lang="en-US" sz="1200" u="sng" dirty="0" smtClean="0"/>
          </a:p>
          <a:p>
            <a:pPr marL="171450" indent="-171450">
              <a:buFont typeface="Arial" pitchFamily="34" charset="0"/>
              <a:buChar char="•"/>
            </a:pPr>
            <a:r>
              <a:rPr lang="en-US" sz="1200" u="sng" dirty="0" smtClean="0"/>
              <a:t>A closer look at the 3 sensitivity cases in Appendix E shows similar issues with the load assumptions as described previously</a:t>
            </a:r>
            <a:r>
              <a:rPr lang="en-US" sz="1200" dirty="0" smtClean="0"/>
              <a:t>. </a:t>
            </a:r>
            <a:endParaRPr lang="en-US" sz="1200" dirty="0"/>
          </a:p>
          <a:p>
            <a:pPr marL="171450" indent="-171450">
              <a:buFont typeface="Arial" pitchFamily="34" charset="0"/>
              <a:buChar char="•"/>
            </a:pPr>
            <a:endParaRPr lang="en-US" sz="1200" dirty="0" smtClean="0"/>
          </a:p>
          <a:p>
            <a:pPr marL="171450" indent="-171450">
              <a:buFont typeface="Arial" pitchFamily="34" charset="0"/>
              <a:buChar char="•"/>
            </a:pPr>
            <a:r>
              <a:rPr lang="en-US" sz="1200" dirty="0" smtClean="0"/>
              <a:t>For example, in all 3 Sensitivity </a:t>
            </a:r>
            <a:r>
              <a:rPr lang="en-US" sz="1200" dirty="0"/>
              <a:t>C</a:t>
            </a:r>
            <a:r>
              <a:rPr lang="en-US" sz="1200" dirty="0" smtClean="0"/>
              <a:t>ases, the 2018 peak </a:t>
            </a:r>
            <a:r>
              <a:rPr lang="en-US" sz="1200" dirty="0"/>
              <a:t>loads in the North Central weather </a:t>
            </a:r>
            <a:r>
              <a:rPr lang="en-US" sz="1200" dirty="0" smtClean="0"/>
              <a:t>zone are lower than the Coastal zone peaks.  Peak load in the North Central Zone has historically been higher than the Coastal zone. </a:t>
            </a:r>
            <a:endParaRPr lang="en-US" sz="1200" dirty="0"/>
          </a:p>
          <a:p>
            <a:pPr marL="171450" indent="-171450">
              <a:buFont typeface="Arial" pitchFamily="34" charset="0"/>
              <a:buChar char="•"/>
            </a:pPr>
            <a:endParaRPr lang="en-US" sz="1200" dirty="0" smtClean="0"/>
          </a:p>
          <a:p>
            <a:pPr marL="171450" indent="-171450">
              <a:buFont typeface="Arial" pitchFamily="34" charset="0"/>
              <a:buChar char="•"/>
            </a:pPr>
            <a:r>
              <a:rPr lang="en-US" sz="1200" dirty="0" smtClean="0"/>
              <a:t>When compared to the average annual weather zone peaks in 2011-2013, the 2018 peak loads shown in Sensitivity Case # 1 (SSWG case) show an average annual growth of 3.6% to 4.6% in the Coastal and South Central zones and only a 0.3% average annual growth in the North Central zone.</a:t>
            </a:r>
          </a:p>
          <a:p>
            <a:pPr marL="171450" indent="-171450">
              <a:buFont typeface="Arial" pitchFamily="34" charset="0"/>
              <a:buChar char="•"/>
            </a:pPr>
            <a:endParaRPr lang="en-US" sz="1200" dirty="0"/>
          </a:p>
          <a:p>
            <a:pPr marL="171450" indent="-171450">
              <a:buFont typeface="Arial" pitchFamily="34" charset="0"/>
              <a:buChar char="•"/>
            </a:pPr>
            <a:r>
              <a:rPr lang="en-US" sz="1200" dirty="0" smtClean="0"/>
              <a:t>And Sensitivity Cases #2 and #3 actually have “negative” load growth in the North Central zone when compared to the average annual 2011-2013 peaks. </a:t>
            </a:r>
          </a:p>
          <a:p>
            <a:pPr marL="171450" indent="-171450">
              <a:buFont typeface="Arial" pitchFamily="34" charset="0"/>
              <a:buChar char="•"/>
            </a:pPr>
            <a:endParaRPr lang="en-US" sz="1200" dirty="0" smtClean="0"/>
          </a:p>
          <a:p>
            <a:pPr marL="171450" indent="-171450">
              <a:buFont typeface="Arial" pitchFamily="34" charset="0"/>
              <a:buChar char="•"/>
            </a:pPr>
            <a:r>
              <a:rPr lang="en-US" sz="1200" u="sng" dirty="0" smtClean="0"/>
              <a:t>Because of these load discrepancies (and the 50% wind output used in SSWG case), ERCOT’s Appendix E Sensitivity analysis finds overloads </a:t>
            </a:r>
            <a:r>
              <a:rPr lang="en-US" sz="1200" u="sng" dirty="0"/>
              <a:t>or heavy flows </a:t>
            </a:r>
            <a:r>
              <a:rPr lang="en-US" sz="1200" u="sng" dirty="0" smtClean="0"/>
              <a:t>on </a:t>
            </a:r>
            <a:r>
              <a:rPr lang="en-US" sz="1200" u="sng" dirty="0"/>
              <a:t>the 345 kV lines </a:t>
            </a:r>
            <a:r>
              <a:rPr lang="en-US" sz="1200" u="sng" dirty="0" smtClean="0"/>
              <a:t>between D/FW and Houston.  However, more consistent and believable load assumptions would have vastly changed the line loadings.  </a:t>
            </a:r>
            <a:endParaRPr lang="en-US" sz="1200" u="sng" dirty="0"/>
          </a:p>
        </p:txBody>
      </p:sp>
    </p:spTree>
    <p:extLst>
      <p:ext uri="{BB962C8B-B14F-4D97-AF65-F5344CB8AC3E}">
        <p14:creationId xmlns:p14="http://schemas.microsoft.com/office/powerpoint/2010/main" val="1267184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2345636" y="43312"/>
            <a:ext cx="6413354" cy="801305"/>
          </a:xfrm>
          <a:prstGeom prst="rect">
            <a:avLst/>
          </a:prstGeom>
        </p:spPr>
        <p:txBody>
          <a:bodyPr/>
          <a:lstStyle/>
          <a:p>
            <a:r>
              <a:rPr lang="en-US" sz="2000" u="sng" dirty="0" smtClean="0"/>
              <a:t>ERCOT’s Sensitivity Case 1 Comparison of Load Growth Assumptions for 2018</a:t>
            </a:r>
            <a:endParaRPr lang="en-US" sz="2000" u="sng" dirty="0"/>
          </a:p>
        </p:txBody>
      </p:sp>
      <p:sp>
        <p:nvSpPr>
          <p:cNvPr id="5" name="AutoShape 1"/>
          <p:cNvSpPr>
            <a:spLocks noChangeAspect="1" noChangeArrowheads="1"/>
          </p:cNvSpPr>
          <p:nvPr/>
        </p:nvSpPr>
        <p:spPr bwMode="auto">
          <a:xfrm>
            <a:off x="1100138" y="4232275"/>
            <a:ext cx="5372100" cy="2790825"/>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US"/>
          </a:p>
        </p:txBody>
      </p:sp>
      <p:sp>
        <p:nvSpPr>
          <p:cNvPr id="6" name="TextBox 5"/>
          <p:cNvSpPr txBox="1"/>
          <p:nvPr/>
        </p:nvSpPr>
        <p:spPr>
          <a:xfrm>
            <a:off x="1473200" y="3648465"/>
            <a:ext cx="5945367" cy="461665"/>
          </a:xfrm>
          <a:prstGeom prst="rect">
            <a:avLst/>
          </a:prstGeom>
          <a:noFill/>
        </p:spPr>
        <p:txBody>
          <a:bodyPr wrap="square" rtlCol="0">
            <a:spAutoFit/>
          </a:bodyPr>
          <a:lstStyle/>
          <a:p>
            <a:pPr algn="ctr"/>
            <a:r>
              <a:rPr lang="en-US" sz="1200" dirty="0" smtClean="0"/>
              <a:t>Table 4: Sensitivity Case 1, 2018 MW load assumptions used in the HIP analysis compared to the average weather zone peaks for 2011-2013.</a:t>
            </a:r>
            <a:endParaRPr lang="en-US" sz="1200" dirty="0"/>
          </a:p>
        </p:txBody>
      </p:sp>
      <p:graphicFrame>
        <p:nvGraphicFramePr>
          <p:cNvPr id="2" name="Table 1"/>
          <p:cNvGraphicFramePr>
            <a:graphicFrameLocks noGrp="1"/>
          </p:cNvGraphicFramePr>
          <p:nvPr>
            <p:extLst>
              <p:ext uri="{D42A27DB-BD31-4B8C-83A1-F6EECF244321}">
                <p14:modId xmlns:p14="http://schemas.microsoft.com/office/powerpoint/2010/main" val="1850814952"/>
              </p:ext>
            </p:extLst>
          </p:nvPr>
        </p:nvGraphicFramePr>
        <p:xfrm>
          <a:off x="1321683" y="1051457"/>
          <a:ext cx="6272916" cy="2503873"/>
        </p:xfrm>
        <a:graphic>
          <a:graphicData uri="http://schemas.openxmlformats.org/drawingml/2006/table">
            <a:tbl>
              <a:tblPr>
                <a:tableStyleId>{5C22544A-7EE6-4342-B048-85BDC9FD1C3A}</a:tableStyleId>
              </a:tblPr>
              <a:tblGrid>
                <a:gridCol w="1404242"/>
                <a:gridCol w="1108109"/>
                <a:gridCol w="962329"/>
                <a:gridCol w="798545"/>
                <a:gridCol w="968003"/>
                <a:gridCol w="1031688"/>
              </a:tblGrid>
              <a:tr h="625969">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Avg. Peak 2011-2013 (MWs)</a:t>
                      </a:r>
                      <a:endParaRPr lang="en-US" sz="1100" b="0" i="0" u="none" strike="noStrike" dirty="0">
                        <a:solidFill>
                          <a:srgbClr val="000000"/>
                        </a:solidFill>
                        <a:effectLst/>
                        <a:latin typeface="Calibri"/>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2018 SSWG Case 1 Peaks (MWs)</a:t>
                      </a:r>
                      <a:endParaRPr lang="en-US" sz="1100" b="0" i="0" u="none" strike="noStrike" dirty="0">
                        <a:solidFill>
                          <a:srgbClr val="000000"/>
                        </a:solidFill>
                        <a:effectLst/>
                        <a:latin typeface="Calibri"/>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Delta MWs</a:t>
                      </a:r>
                      <a:endParaRPr lang="en-US" sz="1100" b="0" i="0" u="none" strike="noStrike" dirty="0">
                        <a:solidFill>
                          <a:srgbClr val="000000"/>
                        </a:solidFill>
                        <a:effectLst/>
                        <a:latin typeface="Calibri"/>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Total % Change</a:t>
                      </a:r>
                      <a:endParaRPr lang="en-US" sz="1100" b="0" i="0" u="none" strike="noStrike" dirty="0">
                        <a:solidFill>
                          <a:srgbClr val="000000"/>
                        </a:solidFill>
                        <a:effectLst/>
                        <a:latin typeface="Calibri"/>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100" u="none" strike="noStrike" dirty="0">
                          <a:effectLst/>
                        </a:rPr>
                        <a:t>Avg. Annual % Change 2014-2018</a:t>
                      </a:r>
                      <a:endParaRPr lang="en-US" sz="1100" b="0" i="0" u="none" strike="noStrike" dirty="0">
                        <a:solidFill>
                          <a:srgbClr val="000000"/>
                        </a:solidFill>
                        <a:effectLst/>
                        <a:latin typeface="Calibri"/>
                      </a:endParaRPr>
                    </a:p>
                  </a:txBody>
                  <a:tcPr marL="9525" marR="9525" marT="9525" marB="0" anchor="b">
                    <a:lnB w="12700" cap="flat" cmpd="sng" algn="ctr">
                      <a:solidFill>
                        <a:schemeClr val="tx1"/>
                      </a:solidFill>
                      <a:prstDash val="solid"/>
                      <a:round/>
                      <a:headEnd type="none" w="med" len="med"/>
                      <a:tailEnd type="none" w="med" len="med"/>
                    </a:lnB>
                  </a:tcPr>
                </a:tc>
              </a:tr>
              <a:tr h="208656">
                <a:tc>
                  <a:txBody>
                    <a:bodyPr/>
                    <a:lstStyle/>
                    <a:p>
                      <a:pPr algn="l" fontAlgn="b"/>
                      <a:r>
                        <a:rPr lang="en-US" sz="1100" u="none" strike="noStrike">
                          <a:effectLst/>
                        </a:rPr>
                        <a:t>COAST</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22,015</a:t>
                      </a:r>
                      <a:endParaRPr lang="en-US" sz="1100" b="0" i="0" u="none" strike="noStrike">
                        <a:solidFill>
                          <a:srgbClr val="000000"/>
                        </a:solidFill>
                        <a:effectLst/>
                        <a:latin typeface="Calibri"/>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r>
                        <a:rPr lang="en-US" sz="1100" u="none" strike="noStrike">
                          <a:effectLst/>
                        </a:rPr>
                        <a:t>25,937</a:t>
                      </a:r>
                      <a:endParaRPr lang="en-US" sz="1100" b="0" i="0" u="none" strike="noStrike">
                        <a:solidFill>
                          <a:srgbClr val="000000"/>
                        </a:solidFill>
                        <a:effectLst/>
                        <a:latin typeface="Calibri"/>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r>
                        <a:rPr lang="en-US" sz="1100" u="none" strike="noStrike">
                          <a:effectLst/>
                        </a:rPr>
                        <a:t>3,922</a:t>
                      </a:r>
                      <a:endParaRPr lang="en-US" sz="1100" b="0" i="0" u="none" strike="noStrike">
                        <a:solidFill>
                          <a:srgbClr val="000000"/>
                        </a:solidFill>
                        <a:effectLst/>
                        <a:latin typeface="Calibri"/>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r>
                        <a:rPr lang="en-US" sz="1100" u="none" strike="noStrike">
                          <a:effectLst/>
                        </a:rPr>
                        <a:t>18%</a:t>
                      </a:r>
                      <a:endParaRPr lang="en-US" sz="1100" b="0" i="0" u="none" strike="noStrike">
                        <a:solidFill>
                          <a:srgbClr val="000000"/>
                        </a:solidFill>
                        <a:effectLst/>
                        <a:latin typeface="Calibri"/>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r>
                        <a:rPr lang="en-US" sz="1100" u="none" strike="noStrike">
                          <a:effectLst/>
                        </a:rPr>
                        <a:t>3.6%</a:t>
                      </a:r>
                      <a:endParaRPr lang="en-US" sz="1100" b="0" i="0" u="none" strike="noStrike">
                        <a:solidFill>
                          <a:srgbClr val="000000"/>
                        </a:solidFill>
                        <a:effectLst/>
                        <a:latin typeface="Calibri"/>
                      </a:endParaRPr>
                    </a:p>
                  </a:txBody>
                  <a:tcPr marL="9525" marR="9525" marT="9525" marB="0" anchor="b">
                    <a:lnT w="12700" cap="flat" cmpd="sng" algn="ctr">
                      <a:solidFill>
                        <a:schemeClr val="tx1"/>
                      </a:solidFill>
                      <a:prstDash val="solid"/>
                      <a:round/>
                      <a:headEnd type="none" w="med" len="med"/>
                      <a:tailEnd type="none" w="med" len="med"/>
                    </a:lnT>
                  </a:tcPr>
                </a:tc>
              </a:tr>
              <a:tr h="208656">
                <a:tc>
                  <a:txBody>
                    <a:bodyPr/>
                    <a:lstStyle/>
                    <a:p>
                      <a:pPr algn="l" fontAlgn="b"/>
                      <a:r>
                        <a:rPr lang="en-US" sz="1100" u="none" strike="noStrike">
                          <a:effectLst/>
                        </a:rPr>
                        <a:t>SOUTH_CE</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11,573</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14,241</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2,668</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23%</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4.6%</a:t>
                      </a:r>
                      <a:endParaRPr lang="en-US" sz="1100" b="0" i="0" u="none" strike="noStrike">
                        <a:solidFill>
                          <a:srgbClr val="000000"/>
                        </a:solidFill>
                        <a:effectLst/>
                        <a:latin typeface="Calibri"/>
                      </a:endParaRPr>
                    </a:p>
                  </a:txBody>
                  <a:tcPr marL="9525" marR="9525" marT="9525" marB="0" anchor="b"/>
                </a:tc>
              </a:tr>
              <a:tr h="208656">
                <a:tc>
                  <a:txBody>
                    <a:bodyPr/>
                    <a:lstStyle/>
                    <a:p>
                      <a:pPr algn="l" fontAlgn="b"/>
                      <a:r>
                        <a:rPr lang="en-US" sz="1100" u="none" strike="noStrike">
                          <a:effectLst/>
                        </a:rPr>
                        <a:t>SOUTHERN</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5,744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6,564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820</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2.9%</a:t>
                      </a:r>
                      <a:endParaRPr lang="en-US" sz="1100" b="0" i="0" u="none" strike="noStrike">
                        <a:solidFill>
                          <a:srgbClr val="000000"/>
                        </a:solidFill>
                        <a:effectLst/>
                        <a:latin typeface="Calibri"/>
                      </a:endParaRPr>
                    </a:p>
                  </a:txBody>
                  <a:tcPr marL="9525" marR="9525" marT="9525" marB="0" anchor="b"/>
                </a:tc>
              </a:tr>
              <a:tr h="208656">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endParaRPr lang="en-US" sz="1100" b="0" i="0" u="none" strike="noStrike">
                        <a:solidFill>
                          <a:srgbClr val="000000"/>
                        </a:solidFill>
                        <a:effectLst/>
                        <a:latin typeface="Calibri"/>
                      </a:endParaRPr>
                    </a:p>
                  </a:txBody>
                  <a:tcPr marL="9525" marR="9525" marT="9525" marB="0" anchor="b"/>
                </a:tc>
                <a:tc>
                  <a:txBody>
                    <a:bodyPr/>
                    <a:lstStyle/>
                    <a:p>
                      <a:pPr algn="ctr" fontAlgn="b"/>
                      <a:endParaRPr lang="en-US" sz="1100" b="0" i="0" u="none" strike="noStrike">
                        <a:solidFill>
                          <a:srgbClr val="000000"/>
                        </a:solidFill>
                        <a:effectLst/>
                        <a:latin typeface="Calibri"/>
                      </a:endParaRPr>
                    </a:p>
                  </a:txBody>
                  <a:tcPr marL="9525" marR="9525" marT="9525" marB="0" anchor="b"/>
                </a:tc>
                <a:tc>
                  <a:txBody>
                    <a:bodyPr/>
                    <a:lstStyle/>
                    <a:p>
                      <a:pPr algn="ctr" fontAlgn="b"/>
                      <a:endParaRPr lang="en-US" sz="1100" b="0" i="0" u="none" strike="noStrike">
                        <a:solidFill>
                          <a:srgbClr val="000000"/>
                        </a:solidFill>
                        <a:effectLst/>
                        <a:latin typeface="Calibri"/>
                      </a:endParaRPr>
                    </a:p>
                  </a:txBody>
                  <a:tcPr marL="9525" marR="9525" marT="9525" marB="0" anchor="b"/>
                </a:tc>
                <a:tc>
                  <a:txBody>
                    <a:bodyPr/>
                    <a:lstStyle/>
                    <a:p>
                      <a:pPr algn="ctr" fontAlgn="b"/>
                      <a:endParaRPr lang="en-US" sz="1100" b="0" i="0" u="none" strike="noStrike" dirty="0">
                        <a:solidFill>
                          <a:srgbClr val="000000"/>
                        </a:solidFill>
                        <a:effectLst/>
                        <a:latin typeface="Calibri"/>
                      </a:endParaRPr>
                    </a:p>
                  </a:txBody>
                  <a:tcPr marL="9525" marR="9525" marT="9525" marB="0" anchor="b"/>
                </a:tc>
                <a:tc>
                  <a:txBody>
                    <a:bodyPr/>
                    <a:lstStyle/>
                    <a:p>
                      <a:pPr algn="ctr" fontAlgn="b"/>
                      <a:endParaRPr lang="en-US" sz="1100" b="0" i="0" u="none" strike="noStrike">
                        <a:solidFill>
                          <a:srgbClr val="000000"/>
                        </a:solidFill>
                        <a:effectLst/>
                        <a:latin typeface="Calibri"/>
                      </a:endParaRPr>
                    </a:p>
                  </a:txBody>
                  <a:tcPr marL="9525" marR="9525" marT="9525" marB="0" anchor="b"/>
                </a:tc>
              </a:tr>
              <a:tr h="208656">
                <a:tc>
                  <a:txBody>
                    <a:bodyPr/>
                    <a:lstStyle/>
                    <a:p>
                      <a:pPr algn="l" fontAlgn="b"/>
                      <a:r>
                        <a:rPr lang="en-US" sz="1100" u="none" strike="noStrike">
                          <a:effectLst/>
                        </a:rPr>
                        <a:t>NORTH_CE</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24,587</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24,950</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363</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0.3%</a:t>
                      </a:r>
                      <a:endParaRPr lang="en-US" sz="1100" b="0" i="0" u="none" strike="noStrike">
                        <a:solidFill>
                          <a:srgbClr val="000000"/>
                        </a:solidFill>
                        <a:effectLst/>
                        <a:latin typeface="Calibri"/>
                      </a:endParaRPr>
                    </a:p>
                  </a:txBody>
                  <a:tcPr marL="9525" marR="9525" marT="9525" marB="0" anchor="b"/>
                </a:tc>
              </a:tr>
              <a:tr h="208656">
                <a:tc>
                  <a:txBody>
                    <a:bodyPr/>
                    <a:lstStyle/>
                    <a:p>
                      <a:pPr algn="l" fontAlgn="b"/>
                      <a:r>
                        <a:rPr lang="en-US" sz="1100" u="none" strike="noStrike">
                          <a:effectLst/>
                        </a:rPr>
                        <a:t>NORTH</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1,996</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1,858</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-138</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-7%</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-1.4%</a:t>
                      </a:r>
                      <a:endParaRPr lang="en-US" sz="1100" b="0" i="0" u="none" strike="noStrike">
                        <a:solidFill>
                          <a:srgbClr val="000000"/>
                        </a:solidFill>
                        <a:effectLst/>
                        <a:latin typeface="Calibri"/>
                      </a:endParaRPr>
                    </a:p>
                  </a:txBody>
                  <a:tcPr marL="9525" marR="9525" marT="9525" marB="0" anchor="b"/>
                </a:tc>
              </a:tr>
              <a:tr h="208656">
                <a:tc>
                  <a:txBody>
                    <a:bodyPr/>
                    <a:lstStyle/>
                    <a:p>
                      <a:pPr algn="l" fontAlgn="b"/>
                      <a:r>
                        <a:rPr lang="en-US" sz="1100" u="none" strike="noStrike">
                          <a:effectLst/>
                        </a:rPr>
                        <a:t>EAST</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3,642</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2,554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-1,088</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-30%</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-6.0%</a:t>
                      </a:r>
                      <a:endParaRPr lang="en-US" sz="1100" b="0" i="0" u="none" strike="noStrike">
                        <a:solidFill>
                          <a:srgbClr val="000000"/>
                        </a:solidFill>
                        <a:effectLst/>
                        <a:latin typeface="Calibri"/>
                      </a:endParaRPr>
                    </a:p>
                  </a:txBody>
                  <a:tcPr marL="9525" marR="9525" marT="9525" marB="0" anchor="b"/>
                </a:tc>
              </a:tr>
              <a:tr h="208656">
                <a:tc>
                  <a:txBody>
                    <a:bodyPr/>
                    <a:lstStyle/>
                    <a:p>
                      <a:pPr algn="l" fontAlgn="b"/>
                      <a:r>
                        <a:rPr lang="en-US" sz="1100" u="none" strike="noStrike">
                          <a:effectLst/>
                        </a:rPr>
                        <a:t>WEST</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2,411</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2,334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-77</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-3%</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-0.6%</a:t>
                      </a:r>
                      <a:endParaRPr lang="en-US" sz="1100" b="0" i="0" u="none" strike="noStrike">
                        <a:solidFill>
                          <a:srgbClr val="000000"/>
                        </a:solidFill>
                        <a:effectLst/>
                        <a:latin typeface="Calibri"/>
                      </a:endParaRPr>
                    </a:p>
                  </a:txBody>
                  <a:tcPr marL="9525" marR="9525" marT="9525" marB="0" anchor="b"/>
                </a:tc>
              </a:tr>
              <a:tr h="208656">
                <a:tc>
                  <a:txBody>
                    <a:bodyPr/>
                    <a:lstStyle/>
                    <a:p>
                      <a:pPr algn="l" fontAlgn="b"/>
                      <a:r>
                        <a:rPr lang="en-US" sz="1100" u="none" strike="noStrike">
                          <a:effectLst/>
                        </a:rPr>
                        <a:t>FAR_WEST</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2,819</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3,429</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610</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22%</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4.3%</a:t>
                      </a:r>
                      <a:endParaRPr lang="en-US" sz="1100" b="0" i="0" u="none" strike="noStrike" dirty="0">
                        <a:solidFill>
                          <a:srgbClr val="000000"/>
                        </a:solidFill>
                        <a:effectLst/>
                        <a:latin typeface="Calibri"/>
                      </a:endParaRPr>
                    </a:p>
                  </a:txBody>
                  <a:tcPr marL="9525" marR="9525" marT="9525" marB="0" anchor="b"/>
                </a:tc>
              </a:tr>
            </a:tbl>
          </a:graphicData>
        </a:graphic>
      </p:graphicFrame>
      <p:sp>
        <p:nvSpPr>
          <p:cNvPr id="3" name="TextBox 2"/>
          <p:cNvSpPr txBox="1"/>
          <p:nvPr/>
        </p:nvSpPr>
        <p:spPr>
          <a:xfrm>
            <a:off x="668868" y="4363539"/>
            <a:ext cx="7484532" cy="553998"/>
          </a:xfrm>
          <a:prstGeom prst="rect">
            <a:avLst/>
          </a:prstGeom>
          <a:noFill/>
          <a:ln>
            <a:solidFill>
              <a:schemeClr val="accent4"/>
            </a:solidFill>
          </a:ln>
        </p:spPr>
        <p:txBody>
          <a:bodyPr wrap="square" rtlCol="0">
            <a:spAutoFit/>
          </a:bodyPr>
          <a:lstStyle/>
          <a:p>
            <a:r>
              <a:rPr lang="en-US" sz="1000" dirty="0" smtClean="0"/>
              <a:t>Note:  Sensitivity Cases #2 and #3 actually show “negative” load growth by 2018 in the North Central weather zone when compared to the 2011-2013 average annual peaks, while the Coastal and South Central weather zones have strong load growth assumptions between the 2011-2013 averages and 2018.   </a:t>
            </a:r>
            <a:endParaRPr lang="en-US" sz="1000" dirty="0"/>
          </a:p>
        </p:txBody>
      </p:sp>
    </p:spTree>
    <p:extLst>
      <p:ext uri="{BB962C8B-B14F-4D97-AF65-F5344CB8AC3E}">
        <p14:creationId xmlns:p14="http://schemas.microsoft.com/office/powerpoint/2010/main" val="4069577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2250219" y="43312"/>
            <a:ext cx="6508770" cy="801305"/>
          </a:xfrm>
          <a:prstGeom prst="rect">
            <a:avLst/>
          </a:prstGeom>
        </p:spPr>
        <p:txBody>
          <a:bodyPr/>
          <a:lstStyle/>
          <a:p>
            <a:r>
              <a:rPr lang="en-US" sz="2000" u="sng" dirty="0" smtClean="0"/>
              <a:t>ERCOT’s SGIA Data Doesn’t Support the Load Reduction Assumptions</a:t>
            </a:r>
            <a:endParaRPr lang="en-US" sz="1100" u="sng" dirty="0"/>
          </a:p>
        </p:txBody>
      </p:sp>
      <p:sp>
        <p:nvSpPr>
          <p:cNvPr id="4" name="TextBox 3"/>
          <p:cNvSpPr txBox="1"/>
          <p:nvPr/>
        </p:nvSpPr>
        <p:spPr>
          <a:xfrm>
            <a:off x="393662" y="4774314"/>
            <a:ext cx="5981125" cy="230832"/>
          </a:xfrm>
          <a:prstGeom prst="rect">
            <a:avLst/>
          </a:prstGeom>
          <a:noFill/>
        </p:spPr>
        <p:txBody>
          <a:bodyPr wrap="none" rtlCol="0">
            <a:spAutoFit/>
          </a:bodyPr>
          <a:lstStyle/>
          <a:p>
            <a:r>
              <a:rPr lang="en-US" sz="900" dirty="0" smtClean="0"/>
              <a:t>Source: ERCOT System Planning Monthly Status Report – December, 2013, Renewables Removed.</a:t>
            </a:r>
          </a:p>
        </p:txBody>
      </p:sp>
      <p:graphicFrame>
        <p:nvGraphicFramePr>
          <p:cNvPr id="6" name="Table 5"/>
          <p:cNvGraphicFramePr>
            <a:graphicFrameLocks noGrp="1"/>
          </p:cNvGraphicFramePr>
          <p:nvPr>
            <p:extLst>
              <p:ext uri="{D42A27DB-BD31-4B8C-83A1-F6EECF244321}">
                <p14:modId xmlns:p14="http://schemas.microsoft.com/office/powerpoint/2010/main" val="588125017"/>
              </p:ext>
            </p:extLst>
          </p:nvPr>
        </p:nvGraphicFramePr>
        <p:xfrm>
          <a:off x="6456955" y="1963972"/>
          <a:ext cx="2400301" cy="1726676"/>
        </p:xfrm>
        <a:graphic>
          <a:graphicData uri="http://schemas.openxmlformats.org/drawingml/2006/table">
            <a:tbl>
              <a:tblPr>
                <a:tableStyleId>{5C22544A-7EE6-4342-B048-85BDC9FD1C3A}</a:tableStyleId>
              </a:tblPr>
              <a:tblGrid>
                <a:gridCol w="1116124"/>
                <a:gridCol w="675382"/>
                <a:gridCol w="608795"/>
              </a:tblGrid>
              <a:tr h="318052">
                <a:tc>
                  <a:txBody>
                    <a:bodyPr/>
                    <a:lstStyle/>
                    <a:p>
                      <a:pPr algn="ctr" fontAlgn="ctr"/>
                      <a:r>
                        <a:rPr lang="en-US" sz="1100" u="none" strike="noStrike" dirty="0">
                          <a:effectLst/>
                        </a:rPr>
                        <a:t>Total by Region</a:t>
                      </a:r>
                      <a:endParaRPr lang="en-US" sz="1100" b="1" i="0" u="none" strike="noStrike" dirty="0">
                        <a:solidFill>
                          <a:srgbClr val="000000"/>
                        </a:solidFill>
                        <a:effectLst/>
                        <a:latin typeface="Calibri"/>
                      </a:endParaRPr>
                    </a:p>
                  </a:txBody>
                  <a:tcPr marL="9525" marR="9525" marT="9525" marB="0" anchor="ctr"/>
                </a:tc>
                <a:tc>
                  <a:txBody>
                    <a:bodyPr/>
                    <a:lstStyle/>
                    <a:p>
                      <a:pPr algn="ctr" fontAlgn="ctr"/>
                      <a:r>
                        <a:rPr lang="en-US" sz="1100" u="none" strike="noStrike">
                          <a:effectLst/>
                        </a:rPr>
                        <a:t>MW</a:t>
                      </a:r>
                      <a:endParaRPr lang="en-US" sz="1100" b="1" i="0" u="none" strike="noStrike">
                        <a:solidFill>
                          <a:srgbClr val="000000"/>
                        </a:solidFill>
                        <a:effectLst/>
                        <a:latin typeface="Calibri"/>
                      </a:endParaRPr>
                    </a:p>
                  </a:txBody>
                  <a:tcPr marL="9525" marR="9525" marT="9525" marB="0" anchor="ctr"/>
                </a:tc>
                <a:tc>
                  <a:txBody>
                    <a:bodyPr/>
                    <a:lstStyle/>
                    <a:p>
                      <a:pPr algn="ctr" fontAlgn="ctr"/>
                      <a:r>
                        <a:rPr lang="en-US" sz="1100" u="none" strike="noStrike">
                          <a:effectLst/>
                        </a:rPr>
                        <a:t>%</a:t>
                      </a:r>
                      <a:endParaRPr lang="en-US" sz="1100" b="1" i="0" u="none" strike="noStrike">
                        <a:solidFill>
                          <a:srgbClr val="000000"/>
                        </a:solidFill>
                        <a:effectLst/>
                        <a:latin typeface="Calibri"/>
                      </a:endParaRPr>
                    </a:p>
                  </a:txBody>
                  <a:tcPr marL="9525" marR="9525" marT="9525" marB="0" anchor="ctr"/>
                </a:tc>
              </a:tr>
              <a:tr h="238539">
                <a:tc>
                  <a:txBody>
                    <a:bodyPr/>
                    <a:lstStyle/>
                    <a:p>
                      <a:pPr algn="l" fontAlgn="b"/>
                      <a:r>
                        <a:rPr lang="en-US" sz="1100" u="none" strike="noStrike" dirty="0">
                          <a:effectLst/>
                        </a:rPr>
                        <a:t>Coastal </a:t>
                      </a:r>
                      <a:endParaRPr lang="en-US" sz="1100" b="0" i="0" u="none" strike="noStrike" dirty="0">
                        <a:solidFill>
                          <a:srgbClr val="000000"/>
                        </a:solidFill>
                        <a:effectLst/>
                        <a:latin typeface="Calibri"/>
                      </a:endParaRPr>
                    </a:p>
                  </a:txBody>
                  <a:tcPr marL="9525" marR="9525" marT="9525" marB="0" anchor="b"/>
                </a:tc>
                <a:tc>
                  <a:txBody>
                    <a:bodyPr/>
                    <a:lstStyle/>
                    <a:p>
                      <a:pPr algn="r" fontAlgn="b"/>
                      <a:r>
                        <a:rPr lang="en-US" sz="1100" u="none" strike="noStrike">
                          <a:effectLst/>
                        </a:rPr>
                        <a:t>2340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31.4</a:t>
                      </a:r>
                      <a:endParaRPr lang="en-US" sz="1100" b="0" i="0" u="none" strike="noStrike">
                        <a:solidFill>
                          <a:srgbClr val="000000"/>
                        </a:solidFill>
                        <a:effectLst/>
                        <a:latin typeface="Calibri"/>
                      </a:endParaRPr>
                    </a:p>
                  </a:txBody>
                  <a:tcPr marL="9525" marR="9525" marT="9525" marB="0" anchor="b"/>
                </a:tc>
              </a:tr>
              <a:tr h="246491">
                <a:tc>
                  <a:txBody>
                    <a:bodyPr/>
                    <a:lstStyle/>
                    <a:p>
                      <a:pPr algn="l" fontAlgn="b"/>
                      <a:r>
                        <a:rPr lang="en-US" sz="1100" u="none" strike="noStrike" dirty="0" smtClean="0">
                          <a:effectLst/>
                        </a:rPr>
                        <a:t>West</a:t>
                      </a:r>
                      <a:endParaRPr lang="en-US" sz="1100" b="0" i="0" u="none" strike="noStrike" dirty="0">
                        <a:solidFill>
                          <a:srgbClr val="000000"/>
                        </a:solidFill>
                        <a:effectLst/>
                        <a:latin typeface="Calibri"/>
                      </a:endParaRPr>
                    </a:p>
                  </a:txBody>
                  <a:tcPr marL="9525" marR="9525" marT="9525" marB="0" anchor="b"/>
                </a:tc>
                <a:tc>
                  <a:txBody>
                    <a:bodyPr/>
                    <a:lstStyle/>
                    <a:p>
                      <a:pPr algn="r" fontAlgn="b"/>
                      <a:r>
                        <a:rPr lang="en-US" sz="1100" u="none" strike="noStrike">
                          <a:effectLst/>
                        </a:rPr>
                        <a:t>570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7.6</a:t>
                      </a:r>
                      <a:endParaRPr lang="en-US" sz="1100" b="0" i="0" u="none" strike="noStrike">
                        <a:solidFill>
                          <a:srgbClr val="000000"/>
                        </a:solidFill>
                        <a:effectLst/>
                        <a:latin typeface="Calibri"/>
                      </a:endParaRPr>
                    </a:p>
                  </a:txBody>
                  <a:tcPr marL="9525" marR="9525" marT="9525" marB="0" anchor="b"/>
                </a:tc>
              </a:tr>
              <a:tr h="254442">
                <a:tc>
                  <a:txBody>
                    <a:bodyPr/>
                    <a:lstStyle/>
                    <a:p>
                      <a:pPr algn="l" fontAlgn="b"/>
                      <a:r>
                        <a:rPr lang="en-US" sz="1100" u="none" strike="noStrike" dirty="0" smtClean="0">
                          <a:effectLst/>
                        </a:rPr>
                        <a:t>North</a:t>
                      </a:r>
                      <a:endParaRPr lang="en-US" sz="1100" b="0" i="0" u="none" strike="noStrike" dirty="0">
                        <a:solidFill>
                          <a:srgbClr val="000000"/>
                        </a:solidFill>
                        <a:effectLst/>
                        <a:latin typeface="Calibri"/>
                      </a:endParaRPr>
                    </a:p>
                  </a:txBody>
                  <a:tcPr marL="9525" marR="9525" marT="9525" marB="0" anchor="b"/>
                </a:tc>
                <a:tc>
                  <a:txBody>
                    <a:bodyPr/>
                    <a:lstStyle/>
                    <a:p>
                      <a:pPr algn="r" fontAlgn="b"/>
                      <a:r>
                        <a:rPr lang="en-US" sz="1100" u="none" strike="noStrike">
                          <a:effectLst/>
                        </a:rPr>
                        <a:t>1079</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14.5</a:t>
                      </a:r>
                      <a:endParaRPr lang="en-US" sz="1100" b="0" i="0" u="none" strike="noStrike">
                        <a:solidFill>
                          <a:srgbClr val="000000"/>
                        </a:solidFill>
                        <a:effectLst/>
                        <a:latin typeface="Calibri"/>
                      </a:endParaRPr>
                    </a:p>
                  </a:txBody>
                  <a:tcPr marL="9525" marR="9525" marT="9525" marB="0" anchor="b"/>
                </a:tc>
              </a:tr>
              <a:tr h="238539">
                <a:tc>
                  <a:txBody>
                    <a:bodyPr/>
                    <a:lstStyle/>
                    <a:p>
                      <a:pPr algn="l" fontAlgn="b"/>
                      <a:r>
                        <a:rPr lang="en-US" sz="1100" u="none" strike="noStrike" dirty="0">
                          <a:effectLst/>
                        </a:rPr>
                        <a:t>North </a:t>
                      </a:r>
                      <a:r>
                        <a:rPr lang="en-US" sz="1100" u="none" strike="noStrike" dirty="0" smtClean="0">
                          <a:effectLst/>
                        </a:rPr>
                        <a:t>Central </a:t>
                      </a:r>
                      <a:endParaRPr lang="en-US" sz="1100" b="0" i="0" u="none" strike="noStrike" dirty="0">
                        <a:solidFill>
                          <a:srgbClr val="000000"/>
                        </a:solidFill>
                        <a:effectLst/>
                        <a:latin typeface="Calibri"/>
                      </a:endParaRPr>
                    </a:p>
                  </a:txBody>
                  <a:tcPr marL="9525" marR="9525" marT="9525" marB="0" anchor="b"/>
                </a:tc>
                <a:tc>
                  <a:txBody>
                    <a:bodyPr/>
                    <a:lstStyle/>
                    <a:p>
                      <a:pPr algn="r" fontAlgn="b"/>
                      <a:r>
                        <a:rPr lang="en-US" sz="1100" u="none" strike="noStrike">
                          <a:effectLst/>
                        </a:rPr>
                        <a:t>3226</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43.3</a:t>
                      </a:r>
                      <a:endParaRPr lang="en-US" sz="1100" b="0" i="0" u="none" strike="noStrike">
                        <a:solidFill>
                          <a:srgbClr val="000000"/>
                        </a:solidFill>
                        <a:effectLst/>
                        <a:latin typeface="Calibri"/>
                      </a:endParaRPr>
                    </a:p>
                  </a:txBody>
                  <a:tcPr marL="9525" marR="9525" marT="9525" marB="0" anchor="b"/>
                </a:tc>
              </a:tr>
              <a:tr h="230588">
                <a:tc>
                  <a:txBody>
                    <a:bodyPr/>
                    <a:lstStyle/>
                    <a:p>
                      <a:pPr algn="l" fontAlgn="b"/>
                      <a:r>
                        <a:rPr lang="en-US" sz="1100" u="none" strike="noStrike" dirty="0">
                          <a:effectLst/>
                        </a:rPr>
                        <a:t>Far West </a:t>
                      </a:r>
                      <a:r>
                        <a:rPr lang="en-US" sz="1100" u="none" strike="noStrike" dirty="0" smtClean="0">
                          <a:effectLst/>
                        </a:rPr>
                        <a:t> </a:t>
                      </a:r>
                      <a:endParaRPr lang="en-US" sz="1100" b="0" i="0" u="none" strike="noStrike" dirty="0">
                        <a:solidFill>
                          <a:srgbClr val="000000"/>
                        </a:solidFill>
                        <a:effectLst/>
                        <a:latin typeface="Calibri"/>
                      </a:endParaRPr>
                    </a:p>
                  </a:txBody>
                  <a:tcPr marL="9525" marR="9525" marT="9525" marB="0" anchor="b"/>
                </a:tc>
                <a:tc>
                  <a:txBody>
                    <a:bodyPr/>
                    <a:lstStyle/>
                    <a:p>
                      <a:pPr algn="r" fontAlgn="b"/>
                      <a:r>
                        <a:rPr lang="en-US" sz="1100" u="none" strike="noStrike">
                          <a:effectLst/>
                        </a:rPr>
                        <a:t>240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3.2</a:t>
                      </a:r>
                      <a:endParaRPr lang="en-US" sz="1100" b="0" i="0" u="none" strike="noStrike">
                        <a:solidFill>
                          <a:srgbClr val="000000"/>
                        </a:solidFill>
                        <a:effectLst/>
                        <a:latin typeface="Calibri"/>
                      </a:endParaRPr>
                    </a:p>
                  </a:txBody>
                  <a:tcPr marL="9525" marR="9525" marT="9525" marB="0" anchor="b"/>
                </a:tc>
              </a:tr>
              <a:tr h="200025">
                <a:tc>
                  <a:txBody>
                    <a:bodyPr/>
                    <a:lstStyle/>
                    <a:p>
                      <a:pPr algn="l" fontAlgn="b"/>
                      <a:r>
                        <a:rPr lang="en-US" sz="1100" u="none" strike="noStrike" dirty="0">
                          <a:effectLst/>
                        </a:rPr>
                        <a:t>Total </a:t>
                      </a:r>
                      <a:r>
                        <a:rPr lang="en-US" sz="1100" u="none" strike="noStrike" dirty="0" smtClean="0">
                          <a:effectLst/>
                        </a:rPr>
                        <a:t> </a:t>
                      </a:r>
                      <a:endParaRPr lang="en-US" sz="1100" b="0" i="0" u="none" strike="noStrike" dirty="0">
                        <a:solidFill>
                          <a:srgbClr val="000000"/>
                        </a:solidFill>
                        <a:effectLst/>
                        <a:latin typeface="Calibri"/>
                      </a:endParaRPr>
                    </a:p>
                  </a:txBody>
                  <a:tcPr marL="9525" marR="9525" marT="9525" marB="0" anchor="b"/>
                </a:tc>
                <a:tc>
                  <a:txBody>
                    <a:bodyPr/>
                    <a:lstStyle/>
                    <a:p>
                      <a:pPr algn="r" fontAlgn="b"/>
                      <a:r>
                        <a:rPr lang="en-US" sz="1100" u="none" strike="noStrike">
                          <a:effectLst/>
                        </a:rPr>
                        <a:t>7455</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dirty="0">
                          <a:effectLst/>
                        </a:rPr>
                        <a:t>100</a:t>
                      </a:r>
                      <a:endParaRPr lang="en-US" sz="1100" b="0" i="0" u="none" strike="noStrike" dirty="0">
                        <a:solidFill>
                          <a:srgbClr val="000000"/>
                        </a:solidFill>
                        <a:effectLst/>
                        <a:latin typeface="Calibri"/>
                      </a:endParaRPr>
                    </a:p>
                  </a:txBody>
                  <a:tcPr marL="9525" marR="9525" marT="9525" marB="0" anchor="b"/>
                </a:tc>
              </a:tr>
            </a:tbl>
          </a:graphicData>
        </a:graphic>
      </p:graphicFrame>
      <p:sp>
        <p:nvSpPr>
          <p:cNvPr id="8" name="TextBox 7"/>
          <p:cNvSpPr txBox="1"/>
          <p:nvPr/>
        </p:nvSpPr>
        <p:spPr>
          <a:xfrm>
            <a:off x="6843487" y="1689515"/>
            <a:ext cx="1808508" cy="246221"/>
          </a:xfrm>
          <a:prstGeom prst="rect">
            <a:avLst/>
          </a:prstGeom>
          <a:noFill/>
        </p:spPr>
        <p:txBody>
          <a:bodyPr wrap="none" rtlCol="0">
            <a:spAutoFit/>
          </a:bodyPr>
          <a:lstStyle/>
          <a:p>
            <a:r>
              <a:rPr lang="en-US" sz="1000" b="1" dirty="0" smtClean="0"/>
              <a:t>Table 7: IAs by Region</a:t>
            </a:r>
            <a:endParaRPr lang="en-US" sz="1000" b="1" dirty="0"/>
          </a:p>
        </p:txBody>
      </p:sp>
      <p:graphicFrame>
        <p:nvGraphicFramePr>
          <p:cNvPr id="3" name="Table 2"/>
          <p:cNvGraphicFramePr>
            <a:graphicFrameLocks noGrp="1"/>
          </p:cNvGraphicFramePr>
          <p:nvPr>
            <p:extLst>
              <p:ext uri="{D42A27DB-BD31-4B8C-83A1-F6EECF244321}">
                <p14:modId xmlns:p14="http://schemas.microsoft.com/office/powerpoint/2010/main" val="2408150428"/>
              </p:ext>
            </p:extLst>
          </p:nvPr>
        </p:nvGraphicFramePr>
        <p:xfrm>
          <a:off x="264081" y="940541"/>
          <a:ext cx="5922033" cy="3737107"/>
        </p:xfrm>
        <a:graphic>
          <a:graphicData uri="http://schemas.openxmlformats.org/drawingml/2006/table">
            <a:tbl>
              <a:tblPr/>
              <a:tblGrid>
                <a:gridCol w="771696"/>
                <a:gridCol w="1103818"/>
                <a:gridCol w="459110"/>
                <a:gridCol w="752160"/>
                <a:gridCol w="693549"/>
                <a:gridCol w="820537"/>
                <a:gridCol w="520162"/>
                <a:gridCol w="801001"/>
              </a:tblGrid>
              <a:tr h="195072">
                <a:tc gridSpan="8">
                  <a:txBody>
                    <a:bodyPr/>
                    <a:lstStyle/>
                    <a:p>
                      <a:pPr algn="ctr" fontAlgn="ctr"/>
                      <a:r>
                        <a:rPr lang="en-US" sz="1100" b="1" i="0" u="none" strike="noStrike" dirty="0">
                          <a:solidFill>
                            <a:srgbClr val="FFFFFF"/>
                          </a:solidFill>
                          <a:effectLst/>
                          <a:latin typeface="Calibri"/>
                        </a:rPr>
                        <a:t>Generation Interconnection Agreements as of December 31, 2013</a:t>
                      </a:r>
                    </a:p>
                  </a:txBody>
                  <a:tcPr marL="6700" marR="6700" marT="6700" marB="0" anchor="ctr">
                    <a:lnL>
                      <a:noFill/>
                    </a:lnL>
                    <a:lnR>
                      <a:noFill/>
                    </a:lnR>
                    <a:lnT>
                      <a:noFill/>
                    </a:lnT>
                    <a:lnB>
                      <a:noFill/>
                    </a:lnB>
                    <a:solidFill>
                      <a:srgbClr val="0000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0016">
                <a:tc>
                  <a:txBody>
                    <a:bodyPr/>
                    <a:lstStyle/>
                    <a:p>
                      <a:pPr algn="ctr" fontAlgn="ctr"/>
                      <a:r>
                        <a:rPr lang="en-US" sz="800" b="1" i="0" u="none" strike="noStrike">
                          <a:solidFill>
                            <a:srgbClr val="FFFFFF"/>
                          </a:solidFill>
                          <a:effectLst/>
                          <a:latin typeface="Calibri"/>
                        </a:rPr>
                        <a:t>INR</a:t>
                      </a:r>
                    </a:p>
                  </a:txBody>
                  <a:tcPr marL="6700" marR="6700" marT="6700" marB="0" anchor="ctr">
                    <a:lnL>
                      <a:noFill/>
                    </a:lnL>
                    <a:lnR>
                      <a:noFill/>
                    </a:lnR>
                    <a:lnT>
                      <a:noFill/>
                    </a:lnT>
                    <a:lnB>
                      <a:noFill/>
                    </a:lnB>
                    <a:solidFill>
                      <a:srgbClr val="000000"/>
                    </a:solidFill>
                  </a:tcPr>
                </a:tc>
                <a:tc>
                  <a:txBody>
                    <a:bodyPr/>
                    <a:lstStyle/>
                    <a:p>
                      <a:pPr algn="ctr" fontAlgn="ctr"/>
                      <a:r>
                        <a:rPr lang="en-US" sz="800" b="1" i="0" u="none" strike="noStrike">
                          <a:solidFill>
                            <a:srgbClr val="FFFFFF"/>
                          </a:solidFill>
                          <a:effectLst/>
                          <a:latin typeface="Calibri"/>
                        </a:rPr>
                        <a:t>Site Name</a:t>
                      </a:r>
                    </a:p>
                  </a:txBody>
                  <a:tcPr marL="6700" marR="6700" marT="6700" marB="0" anchor="ctr">
                    <a:lnL>
                      <a:noFill/>
                    </a:lnL>
                    <a:lnR>
                      <a:noFill/>
                    </a:lnR>
                    <a:lnT>
                      <a:noFill/>
                    </a:lnT>
                    <a:lnB>
                      <a:noFill/>
                    </a:lnB>
                    <a:solidFill>
                      <a:srgbClr val="000000"/>
                    </a:solidFill>
                  </a:tcPr>
                </a:tc>
                <a:tc>
                  <a:txBody>
                    <a:bodyPr/>
                    <a:lstStyle/>
                    <a:p>
                      <a:pPr algn="ctr" fontAlgn="ctr"/>
                      <a:r>
                        <a:rPr lang="en-US" sz="800" b="1" i="0" u="none" strike="noStrike">
                          <a:solidFill>
                            <a:srgbClr val="FFFFFF"/>
                          </a:solidFill>
                          <a:effectLst/>
                          <a:latin typeface="Calibri"/>
                        </a:rPr>
                        <a:t>County</a:t>
                      </a:r>
                    </a:p>
                  </a:txBody>
                  <a:tcPr marL="6700" marR="6700" marT="6700" marB="0" anchor="ctr">
                    <a:lnL>
                      <a:noFill/>
                    </a:lnL>
                    <a:lnR>
                      <a:noFill/>
                    </a:lnR>
                    <a:lnT>
                      <a:noFill/>
                    </a:lnT>
                    <a:lnB>
                      <a:noFill/>
                    </a:lnB>
                    <a:solidFill>
                      <a:srgbClr val="000000"/>
                    </a:solidFill>
                  </a:tcPr>
                </a:tc>
                <a:tc>
                  <a:txBody>
                    <a:bodyPr/>
                    <a:lstStyle/>
                    <a:p>
                      <a:pPr algn="ctr" fontAlgn="ctr"/>
                      <a:r>
                        <a:rPr lang="en-US" sz="800" b="1" i="0" u="none" strike="noStrike">
                          <a:solidFill>
                            <a:srgbClr val="FFFFFF"/>
                          </a:solidFill>
                          <a:effectLst/>
                          <a:latin typeface="Calibri"/>
                        </a:rPr>
                        <a:t>COD</a:t>
                      </a:r>
                    </a:p>
                  </a:txBody>
                  <a:tcPr marL="6700" marR="6700" marT="6700" marB="0" anchor="ctr">
                    <a:lnL>
                      <a:noFill/>
                    </a:lnL>
                    <a:lnR>
                      <a:noFill/>
                    </a:lnR>
                    <a:lnT>
                      <a:noFill/>
                    </a:lnT>
                    <a:lnB>
                      <a:noFill/>
                    </a:lnB>
                    <a:solidFill>
                      <a:srgbClr val="000000"/>
                    </a:solidFill>
                  </a:tcPr>
                </a:tc>
                <a:tc>
                  <a:txBody>
                    <a:bodyPr/>
                    <a:lstStyle/>
                    <a:p>
                      <a:pPr algn="ctr" fontAlgn="ctr"/>
                      <a:r>
                        <a:rPr lang="en-US" sz="800" b="1" i="0" u="none" strike="noStrike">
                          <a:solidFill>
                            <a:srgbClr val="FFFFFF"/>
                          </a:solidFill>
                          <a:effectLst/>
                          <a:latin typeface="Calibri"/>
                        </a:rPr>
                        <a:t>Fuel</a:t>
                      </a:r>
                    </a:p>
                  </a:txBody>
                  <a:tcPr marL="6700" marR="6700" marT="6700" marB="0" anchor="ctr">
                    <a:lnL>
                      <a:noFill/>
                    </a:lnL>
                    <a:lnR>
                      <a:noFill/>
                    </a:lnR>
                    <a:lnT>
                      <a:noFill/>
                    </a:lnT>
                    <a:lnB>
                      <a:noFill/>
                    </a:lnB>
                    <a:solidFill>
                      <a:srgbClr val="000000"/>
                    </a:solidFill>
                  </a:tcPr>
                </a:tc>
                <a:tc>
                  <a:txBody>
                    <a:bodyPr/>
                    <a:lstStyle/>
                    <a:p>
                      <a:pPr algn="ctr" fontAlgn="ctr"/>
                      <a:r>
                        <a:rPr lang="en-US" sz="800" b="1" i="0" u="none" strike="noStrike">
                          <a:solidFill>
                            <a:srgbClr val="FFFFFF"/>
                          </a:solidFill>
                          <a:effectLst/>
                          <a:latin typeface="Calibri"/>
                        </a:rPr>
                        <a:t>MW For Grid</a:t>
                      </a:r>
                    </a:p>
                  </a:txBody>
                  <a:tcPr marL="6700" marR="6700" marT="6700" marB="0" anchor="ctr">
                    <a:lnL>
                      <a:noFill/>
                    </a:lnL>
                    <a:lnR>
                      <a:noFill/>
                    </a:lnR>
                    <a:lnT>
                      <a:noFill/>
                    </a:lnT>
                    <a:lnB>
                      <a:noFill/>
                    </a:lnB>
                    <a:solidFill>
                      <a:srgbClr val="000000"/>
                    </a:solidFill>
                  </a:tcPr>
                </a:tc>
                <a:tc>
                  <a:txBody>
                    <a:bodyPr/>
                    <a:lstStyle/>
                    <a:p>
                      <a:pPr algn="ctr" fontAlgn="ctr"/>
                      <a:r>
                        <a:rPr lang="en-US" sz="800" b="1" i="0" u="none" strike="noStrike">
                          <a:solidFill>
                            <a:srgbClr val="FFFFFF"/>
                          </a:solidFill>
                          <a:effectLst/>
                          <a:latin typeface="Calibri"/>
                        </a:rPr>
                        <a:t>Change from Last Report</a:t>
                      </a:r>
                    </a:p>
                  </a:txBody>
                  <a:tcPr marL="6700" marR="6700" marT="6700" marB="0" anchor="ctr">
                    <a:lnL>
                      <a:noFill/>
                    </a:lnL>
                    <a:lnR>
                      <a:noFill/>
                    </a:lnR>
                    <a:lnT>
                      <a:noFill/>
                    </a:lnT>
                    <a:lnB>
                      <a:noFill/>
                    </a:lnB>
                    <a:solidFill>
                      <a:srgbClr val="000000"/>
                    </a:solidFill>
                  </a:tcPr>
                </a:tc>
                <a:tc>
                  <a:txBody>
                    <a:bodyPr/>
                    <a:lstStyle/>
                    <a:p>
                      <a:pPr algn="ctr" fontAlgn="ctr"/>
                      <a:r>
                        <a:rPr lang="en-US" sz="800" b="1" i="0" u="none" strike="noStrike">
                          <a:solidFill>
                            <a:srgbClr val="FFFFFF"/>
                          </a:solidFill>
                          <a:effectLst/>
                          <a:latin typeface="Calibri"/>
                        </a:rPr>
                        <a:t>Zone</a:t>
                      </a:r>
                    </a:p>
                  </a:txBody>
                  <a:tcPr marL="6700" marR="6700" marT="6700" marB="0" anchor="ctr">
                    <a:lnL>
                      <a:noFill/>
                    </a:lnL>
                    <a:lnR>
                      <a:noFill/>
                    </a:lnR>
                    <a:lnT>
                      <a:noFill/>
                    </a:lnT>
                    <a:lnB>
                      <a:noFill/>
                    </a:lnB>
                    <a:solidFill>
                      <a:srgbClr val="000000"/>
                    </a:solidFill>
                  </a:tcPr>
                </a:tc>
              </a:tr>
              <a:tr h="300676">
                <a:tc>
                  <a:txBody>
                    <a:bodyPr/>
                    <a:lstStyle/>
                    <a:p>
                      <a:pPr algn="l" fontAlgn="ctr"/>
                      <a:r>
                        <a:rPr lang="en-US" sz="800" b="0" i="0" u="none" strike="noStrike">
                          <a:solidFill>
                            <a:srgbClr val="000000"/>
                          </a:solidFill>
                          <a:effectLst/>
                          <a:latin typeface="Calibri"/>
                        </a:rPr>
                        <a:t>14INR0016</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Channel Energy Center 138/345kV CT</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Harris</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14-Jun</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Gas</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190</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fontAlgn="ctr"/>
                      <a:r>
                        <a:rPr lang="en-US" sz="800" b="0" i="0" u="none" strike="noStrike">
                          <a:solidFill>
                            <a:srgbClr val="000000"/>
                          </a:solidFill>
                          <a:effectLst/>
                          <a:latin typeface="Calibri"/>
                        </a:rPr>
                        <a:t> </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Coastal</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r>
              <a:tr h="300676">
                <a:tc>
                  <a:txBody>
                    <a:bodyPr/>
                    <a:lstStyle/>
                    <a:p>
                      <a:pPr algn="l" fontAlgn="ctr"/>
                      <a:r>
                        <a:rPr lang="en-US" sz="800" b="0" i="0" u="none" strike="noStrike">
                          <a:solidFill>
                            <a:srgbClr val="000000"/>
                          </a:solidFill>
                          <a:effectLst/>
                          <a:latin typeface="Calibri"/>
                        </a:rPr>
                        <a:t>14INR0015</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Deer Park Energy Center</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Harris</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14-Jul</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Gas</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190</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MW for Grid</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Coastal</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74244">
                <a:tc>
                  <a:txBody>
                    <a:bodyPr/>
                    <a:lstStyle/>
                    <a:p>
                      <a:pPr algn="l" fontAlgn="ctr"/>
                      <a:r>
                        <a:rPr lang="en-US" sz="800" b="0" i="0" u="none" strike="noStrike">
                          <a:solidFill>
                            <a:srgbClr val="000000"/>
                          </a:solidFill>
                          <a:effectLst/>
                          <a:latin typeface="Calibri"/>
                        </a:rPr>
                        <a:t>13INR0021</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Ferguson Replacement Project</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Llano</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14-Jul</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Gas</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570</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800" b="0" i="0" u="none" strike="noStrike">
                          <a:solidFill>
                            <a:srgbClr val="000000"/>
                          </a:solidFill>
                          <a:effectLst/>
                          <a:latin typeface="Calibri"/>
                        </a:rPr>
                        <a:t> </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West</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4005">
                <a:tc>
                  <a:txBody>
                    <a:bodyPr/>
                    <a:lstStyle/>
                    <a:p>
                      <a:pPr algn="l" fontAlgn="ctr"/>
                      <a:r>
                        <a:rPr lang="en-US" sz="800" b="0" i="0" u="none" strike="noStrike">
                          <a:solidFill>
                            <a:srgbClr val="000000"/>
                          </a:solidFill>
                          <a:effectLst/>
                          <a:latin typeface="Calibri"/>
                        </a:rPr>
                        <a:t>13INR0040</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Rentech Project</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Harris</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14-Aug</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Gas</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15</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800" b="0" i="0" u="none" strike="noStrike">
                          <a:solidFill>
                            <a:srgbClr val="000000"/>
                          </a:solidFill>
                          <a:effectLst/>
                          <a:latin typeface="Calibri"/>
                        </a:rPr>
                        <a:t> </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Coastal</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54005">
                <a:tc>
                  <a:txBody>
                    <a:bodyPr/>
                    <a:lstStyle/>
                    <a:p>
                      <a:pPr algn="l" fontAlgn="ctr"/>
                      <a:r>
                        <a:rPr lang="en-US" sz="800" b="0" i="0" u="none" strike="noStrike">
                          <a:solidFill>
                            <a:srgbClr val="000000"/>
                          </a:solidFill>
                          <a:effectLst/>
                          <a:latin typeface="Calibri"/>
                        </a:rPr>
                        <a:t>10INR0021</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Panda Sherman Power</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Grayson</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14-Aug</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Gas</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720</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800" b="0" i="0" u="none" strike="noStrike">
                          <a:solidFill>
                            <a:srgbClr val="000000"/>
                          </a:solidFill>
                          <a:effectLst/>
                          <a:latin typeface="Calibri"/>
                        </a:rPr>
                        <a:t> </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North</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4005">
                <a:tc>
                  <a:txBody>
                    <a:bodyPr/>
                    <a:lstStyle/>
                    <a:p>
                      <a:pPr algn="l" fontAlgn="ctr"/>
                      <a:r>
                        <a:rPr lang="en-US" sz="800" b="0" i="0" u="none" strike="noStrike">
                          <a:solidFill>
                            <a:srgbClr val="000000"/>
                          </a:solidFill>
                          <a:effectLst/>
                          <a:latin typeface="Calibri"/>
                        </a:rPr>
                        <a:t>10INR0020a</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Panda Temple Power</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Bell</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14-Aug</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Gas</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717</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800" b="0" i="0" u="none" strike="noStrike">
                          <a:solidFill>
                            <a:srgbClr val="000000"/>
                          </a:solidFill>
                          <a:effectLst/>
                          <a:latin typeface="Calibri"/>
                        </a:rPr>
                        <a:t> </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North Central</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676">
                <a:tc>
                  <a:txBody>
                    <a:bodyPr/>
                    <a:lstStyle/>
                    <a:p>
                      <a:pPr algn="l" fontAlgn="ctr"/>
                      <a:r>
                        <a:rPr lang="en-US" sz="800" b="0" i="0" u="none" strike="noStrike">
                          <a:solidFill>
                            <a:srgbClr val="000000"/>
                          </a:solidFill>
                          <a:effectLst/>
                          <a:latin typeface="Calibri"/>
                        </a:rPr>
                        <a:t>10INR0020b</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Panda Temple Power</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Bell</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15-Aug</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Gas</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717</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800" b="0" i="0" u="none" strike="noStrike">
                          <a:solidFill>
                            <a:srgbClr val="000000"/>
                          </a:solidFill>
                          <a:effectLst/>
                          <a:latin typeface="Calibri"/>
                        </a:rPr>
                        <a:t> </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North Central</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676">
                <a:tc>
                  <a:txBody>
                    <a:bodyPr/>
                    <a:lstStyle/>
                    <a:p>
                      <a:pPr algn="l" fontAlgn="ctr"/>
                      <a:r>
                        <a:rPr lang="en-US" sz="800" b="0" i="0" u="none" strike="noStrike">
                          <a:solidFill>
                            <a:srgbClr val="000000"/>
                          </a:solidFill>
                          <a:effectLst/>
                          <a:latin typeface="Calibri"/>
                        </a:rPr>
                        <a:t>13INR0049</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Friendswood Energy Generation</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Harris</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15-Sep</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Gas</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316</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800" b="0" i="0" u="none" strike="noStrike">
                          <a:solidFill>
                            <a:srgbClr val="000000"/>
                          </a:solidFill>
                          <a:effectLst/>
                          <a:latin typeface="Calibri"/>
                        </a:rPr>
                        <a:t> </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Coastal</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00676">
                <a:tc>
                  <a:txBody>
                    <a:bodyPr/>
                    <a:lstStyle/>
                    <a:p>
                      <a:pPr algn="l" fontAlgn="ctr"/>
                      <a:r>
                        <a:rPr lang="en-US" sz="800" b="0" i="0" u="none" strike="noStrike">
                          <a:solidFill>
                            <a:srgbClr val="000000"/>
                          </a:solidFill>
                          <a:effectLst/>
                          <a:latin typeface="Calibri"/>
                        </a:rPr>
                        <a:t>13INR0023</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Texas Clean Energy Project</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Ector</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16-Jan</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Coal</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240</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800" b="0" i="0" u="none" strike="noStrike">
                          <a:solidFill>
                            <a:srgbClr val="000000"/>
                          </a:solidFill>
                          <a:effectLst/>
                          <a:latin typeface="Calibri"/>
                        </a:rPr>
                        <a:t> </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Far West</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4005">
                <a:tc>
                  <a:txBody>
                    <a:bodyPr/>
                    <a:lstStyle/>
                    <a:p>
                      <a:pPr algn="l" fontAlgn="ctr"/>
                      <a:r>
                        <a:rPr lang="en-US" sz="800" b="0" i="0" u="none" strike="noStrike">
                          <a:solidFill>
                            <a:srgbClr val="000000"/>
                          </a:solidFill>
                          <a:effectLst/>
                          <a:latin typeface="Calibri"/>
                        </a:rPr>
                        <a:t>13INR0028</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Antelope Station</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Hale</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16-Jun</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Gas</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359</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800" b="0" i="0" u="none" strike="noStrike">
                          <a:solidFill>
                            <a:srgbClr val="000000"/>
                          </a:solidFill>
                          <a:effectLst/>
                          <a:latin typeface="Calibri"/>
                        </a:rPr>
                        <a:t> </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North</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0676">
                <a:tc>
                  <a:txBody>
                    <a:bodyPr/>
                    <a:lstStyle/>
                    <a:p>
                      <a:pPr algn="l" fontAlgn="ctr"/>
                      <a:r>
                        <a:rPr lang="en-US" sz="800" b="0" i="0" u="none" strike="noStrike">
                          <a:solidFill>
                            <a:srgbClr val="000000"/>
                          </a:solidFill>
                          <a:effectLst/>
                          <a:latin typeface="Calibri"/>
                        </a:rPr>
                        <a:t>06INR0006</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Cobisa-Greenville</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Hunt</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16-Dec</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Gas</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1792</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Projected COD</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North Central</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699">
                <a:tc>
                  <a:txBody>
                    <a:bodyPr/>
                    <a:lstStyle/>
                    <a:p>
                      <a:pPr algn="l" fontAlgn="ctr"/>
                      <a:r>
                        <a:rPr lang="en-US" sz="800" b="0" i="0" u="none" strike="noStrike">
                          <a:solidFill>
                            <a:srgbClr val="000000"/>
                          </a:solidFill>
                          <a:effectLst/>
                          <a:latin typeface="Calibri"/>
                        </a:rPr>
                        <a:t>10INR0022</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Pondera King Power Project</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Harris</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16-Dec</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Gas</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effectLst/>
                          <a:latin typeface="Calibri"/>
                        </a:rPr>
                        <a:t>1629</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MW for Grid,Proj. COD</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dirty="0">
                          <a:solidFill>
                            <a:srgbClr val="000000"/>
                          </a:solidFill>
                          <a:effectLst/>
                          <a:latin typeface="Calibri"/>
                        </a:rPr>
                        <a:t>Coastal</a:t>
                      </a:r>
                    </a:p>
                  </a:txBody>
                  <a:tcPr marL="6700" marR="6700" marT="6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val="24300913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17664" y="4755809"/>
            <a:ext cx="5306261" cy="215444"/>
          </a:xfrm>
          <a:prstGeom prst="rect">
            <a:avLst/>
          </a:prstGeom>
          <a:noFill/>
        </p:spPr>
        <p:txBody>
          <a:bodyPr wrap="none" rtlCol="0">
            <a:spAutoFit/>
          </a:bodyPr>
          <a:lstStyle/>
          <a:p>
            <a:r>
              <a:rPr lang="en-US" sz="800" dirty="0" smtClean="0"/>
              <a:t>Source: ERCOT System Planning Monthly Status Report – December, 2013, Renewables Removed.</a:t>
            </a:r>
          </a:p>
        </p:txBody>
      </p:sp>
      <p:sp>
        <p:nvSpPr>
          <p:cNvPr id="6" name="Title 11"/>
          <p:cNvSpPr>
            <a:spLocks noGrp="1"/>
          </p:cNvSpPr>
          <p:nvPr>
            <p:ph type="title"/>
          </p:nvPr>
        </p:nvSpPr>
        <p:spPr>
          <a:xfrm>
            <a:off x="2059388" y="43312"/>
            <a:ext cx="6798365" cy="801305"/>
          </a:xfrm>
          <a:prstGeom prst="rect">
            <a:avLst/>
          </a:prstGeom>
        </p:spPr>
        <p:txBody>
          <a:bodyPr/>
          <a:lstStyle/>
          <a:p>
            <a:r>
              <a:rPr lang="en-US" sz="2000" u="sng" dirty="0" smtClean="0"/>
              <a:t>ERCOT’s Full Interconnect Study Data Doesn’t Support the Load Reduction Assumptions</a:t>
            </a:r>
            <a:endParaRPr lang="en-US" sz="1100" u="sng" dirty="0"/>
          </a:p>
        </p:txBody>
      </p:sp>
      <p:graphicFrame>
        <p:nvGraphicFramePr>
          <p:cNvPr id="3" name="Table 2"/>
          <p:cNvGraphicFramePr>
            <a:graphicFrameLocks noGrp="1"/>
          </p:cNvGraphicFramePr>
          <p:nvPr>
            <p:extLst>
              <p:ext uri="{D42A27DB-BD31-4B8C-83A1-F6EECF244321}">
                <p14:modId xmlns:p14="http://schemas.microsoft.com/office/powerpoint/2010/main" val="672191024"/>
              </p:ext>
            </p:extLst>
          </p:nvPr>
        </p:nvGraphicFramePr>
        <p:xfrm>
          <a:off x="1964267" y="973670"/>
          <a:ext cx="5291665" cy="3781478"/>
        </p:xfrm>
        <a:graphic>
          <a:graphicData uri="http://schemas.openxmlformats.org/drawingml/2006/table">
            <a:tbl>
              <a:tblPr/>
              <a:tblGrid>
                <a:gridCol w="887561"/>
                <a:gridCol w="1269551"/>
                <a:gridCol w="528044"/>
                <a:gridCol w="865091"/>
                <a:gridCol w="797682"/>
                <a:gridCol w="943736"/>
              </a:tblGrid>
              <a:tr h="187371">
                <a:tc gridSpan="6">
                  <a:txBody>
                    <a:bodyPr/>
                    <a:lstStyle/>
                    <a:p>
                      <a:pPr algn="l" fontAlgn="ctr"/>
                      <a:r>
                        <a:rPr lang="en-US" sz="1000" b="1" i="0" u="none" strike="noStrike" dirty="0">
                          <a:solidFill>
                            <a:srgbClr val="000000"/>
                          </a:solidFill>
                          <a:effectLst/>
                          <a:latin typeface="Arial"/>
                        </a:rPr>
                        <a:t>1.1</a:t>
                      </a:r>
                      <a:r>
                        <a:rPr lang="en-US" sz="600" b="1" i="0" u="none" strike="noStrike" dirty="0">
                          <a:solidFill>
                            <a:srgbClr val="000000"/>
                          </a:solidFill>
                          <a:effectLst/>
                          <a:latin typeface="Times New Roman"/>
                        </a:rPr>
                        <a:t>      </a:t>
                      </a:r>
                      <a:r>
                        <a:rPr lang="en-US" sz="1000" b="1" i="0" u="none" strike="noStrike" dirty="0">
                          <a:solidFill>
                            <a:srgbClr val="000000"/>
                          </a:solidFill>
                          <a:effectLst/>
                          <a:latin typeface="Arial"/>
                        </a:rPr>
                        <a:t>Generation Projects Undergoing Full Interconnection Studies</a:t>
                      </a:r>
                    </a:p>
                  </a:txBody>
                  <a:tcPr marL="275195" marR="7644" marT="7644"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70919">
                <a:tc>
                  <a:txBody>
                    <a:bodyPr/>
                    <a:lstStyle/>
                    <a:p>
                      <a:pPr algn="ctr" fontAlgn="ctr"/>
                      <a:r>
                        <a:rPr lang="en-US" sz="1000" b="1" i="0" u="none" strike="noStrike">
                          <a:solidFill>
                            <a:srgbClr val="000000"/>
                          </a:solidFill>
                          <a:effectLst/>
                          <a:latin typeface="Calibri"/>
                        </a:rPr>
                        <a:t>Interconnection Database Reference Number</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n-US" sz="1000" b="1" i="0" u="none" strike="noStrike" dirty="0">
                          <a:solidFill>
                            <a:srgbClr val="000000"/>
                          </a:solidFill>
                          <a:effectLst/>
                          <a:latin typeface="Calibri"/>
                        </a:rPr>
                        <a:t>County</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n-US" sz="1000" b="1" i="0" u="none" strike="noStrike">
                          <a:solidFill>
                            <a:srgbClr val="000000"/>
                          </a:solidFill>
                          <a:effectLst/>
                          <a:latin typeface="Calibri"/>
                        </a:rPr>
                        <a:t>Fuel</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n-US" sz="1000" b="1" i="0" u="none" strike="noStrike">
                          <a:solidFill>
                            <a:srgbClr val="000000"/>
                          </a:solidFill>
                          <a:effectLst/>
                          <a:latin typeface="Calibri"/>
                        </a:rPr>
                        <a:t>Capacity to Grid (MW)</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n-US" sz="1000" b="1" i="0" u="none" strike="noStrike">
                          <a:solidFill>
                            <a:srgbClr val="000000"/>
                          </a:solidFill>
                          <a:effectLst/>
                          <a:latin typeface="Calibri"/>
                        </a:rPr>
                        <a:t>Commercial Operation (from resource developer)</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n-US" sz="1000" b="1" i="0" u="none" strike="noStrike">
                          <a:solidFill>
                            <a:srgbClr val="000000"/>
                          </a:solidFill>
                          <a:effectLst/>
                          <a:latin typeface="Calibri"/>
                        </a:rPr>
                        <a:t>Zone</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r>
              <a:tr h="229954">
                <a:tc>
                  <a:txBody>
                    <a:bodyPr/>
                    <a:lstStyle/>
                    <a:p>
                      <a:pPr algn="l" fontAlgn="ctr"/>
                      <a:r>
                        <a:rPr lang="en-US" sz="900" b="0" i="0" u="none" strike="noStrike">
                          <a:solidFill>
                            <a:srgbClr val="000000"/>
                          </a:solidFill>
                          <a:effectLst/>
                          <a:latin typeface="Calibri"/>
                        </a:rPr>
                        <a:t>14INR0069</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Milam</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Coal</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30</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14-Mar</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South Central</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04403">
                <a:tc>
                  <a:txBody>
                    <a:bodyPr/>
                    <a:lstStyle/>
                    <a:p>
                      <a:pPr algn="l" fontAlgn="ctr"/>
                      <a:r>
                        <a:rPr lang="en-US" sz="900" b="0" i="0" u="none" strike="noStrike">
                          <a:solidFill>
                            <a:srgbClr val="000000"/>
                          </a:solidFill>
                          <a:effectLst/>
                          <a:latin typeface="Calibri"/>
                        </a:rPr>
                        <a:t>14INR0040</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Hidalgo</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Gas</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225</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14-Jun</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South</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78854">
                <a:tc>
                  <a:txBody>
                    <a:bodyPr/>
                    <a:lstStyle/>
                    <a:p>
                      <a:pPr algn="l" fontAlgn="ctr"/>
                      <a:r>
                        <a:rPr lang="en-US" sz="900" b="0" i="0" u="none" strike="noStrike">
                          <a:solidFill>
                            <a:srgbClr val="000000"/>
                          </a:solidFill>
                          <a:effectLst/>
                          <a:latin typeface="Calibri"/>
                        </a:rPr>
                        <a:t>14INR0059</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Kaufman</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Gas</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52</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14-Aug</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North Central</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854">
                <a:tc>
                  <a:txBody>
                    <a:bodyPr/>
                    <a:lstStyle/>
                    <a:p>
                      <a:pPr algn="l" fontAlgn="ctr"/>
                      <a:r>
                        <a:rPr lang="en-US" sz="900" b="0" i="0" u="none" strike="noStrike">
                          <a:solidFill>
                            <a:srgbClr val="000000"/>
                          </a:solidFill>
                          <a:effectLst/>
                          <a:latin typeface="Calibri"/>
                        </a:rPr>
                        <a:t>14INR0066</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Lamar</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Gas</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130</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14-Nov</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North </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854">
                <a:tc>
                  <a:txBody>
                    <a:bodyPr/>
                    <a:lstStyle/>
                    <a:p>
                      <a:pPr algn="l" fontAlgn="ctr"/>
                      <a:r>
                        <a:rPr lang="en-US" sz="900" b="0" i="0" u="none" strike="noStrike" dirty="0">
                          <a:solidFill>
                            <a:srgbClr val="000000"/>
                          </a:solidFill>
                          <a:effectLst/>
                          <a:latin typeface="Calibri"/>
                        </a:rPr>
                        <a:t>13INR0054</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Bee</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Gas</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25</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14-Dec</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South</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78854">
                <a:tc>
                  <a:txBody>
                    <a:bodyPr/>
                    <a:lstStyle/>
                    <a:p>
                      <a:pPr algn="l" fontAlgn="ctr"/>
                      <a:r>
                        <a:rPr lang="en-US" sz="900" b="0" i="0" u="none" strike="noStrike">
                          <a:solidFill>
                            <a:srgbClr val="000000"/>
                          </a:solidFill>
                          <a:effectLst/>
                          <a:latin typeface="Calibri"/>
                        </a:rPr>
                        <a:t>14INR0039</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Ector</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Gas</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450</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15-Mar</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Far West</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854">
                <a:tc>
                  <a:txBody>
                    <a:bodyPr/>
                    <a:lstStyle/>
                    <a:p>
                      <a:pPr algn="l" fontAlgn="ctr"/>
                      <a:r>
                        <a:rPr lang="en-US" sz="900" b="0" i="0" u="none" strike="noStrike">
                          <a:solidFill>
                            <a:srgbClr val="000000"/>
                          </a:solidFill>
                          <a:effectLst/>
                          <a:latin typeface="Calibri"/>
                        </a:rPr>
                        <a:t>14INR0038</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Galveston</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Gas</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390</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15-Apr</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Coastal</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78854">
                <a:tc>
                  <a:txBody>
                    <a:bodyPr/>
                    <a:lstStyle/>
                    <a:p>
                      <a:pPr algn="l" fontAlgn="ctr"/>
                      <a:r>
                        <a:rPr lang="en-US" sz="900" b="0" i="0" u="none" strike="noStrike">
                          <a:solidFill>
                            <a:srgbClr val="000000"/>
                          </a:solidFill>
                          <a:effectLst/>
                          <a:latin typeface="Calibri"/>
                        </a:rPr>
                        <a:t>15INR0053</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Winkler</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Gas</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123</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15-May</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Far West</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854">
                <a:tc>
                  <a:txBody>
                    <a:bodyPr/>
                    <a:lstStyle/>
                    <a:p>
                      <a:pPr algn="l" fontAlgn="ctr"/>
                      <a:r>
                        <a:rPr lang="en-US" sz="900" b="0" i="0" u="none" strike="noStrike">
                          <a:solidFill>
                            <a:srgbClr val="000000"/>
                          </a:solidFill>
                          <a:effectLst/>
                          <a:latin typeface="Calibri"/>
                        </a:rPr>
                        <a:t>15INR0054</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Reeves</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Gas</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123</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15-May</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Far West</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854">
                <a:tc>
                  <a:txBody>
                    <a:bodyPr/>
                    <a:lstStyle/>
                    <a:p>
                      <a:pPr algn="l" fontAlgn="ctr"/>
                      <a:r>
                        <a:rPr lang="en-US" sz="900" b="0" i="0" u="none" strike="noStrike">
                          <a:solidFill>
                            <a:srgbClr val="000000"/>
                          </a:solidFill>
                          <a:effectLst/>
                          <a:latin typeface="Calibri"/>
                        </a:rPr>
                        <a:t>15INR0055</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Austin</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Gas</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142</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15-May</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South Central</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00291">
                <a:tc>
                  <a:txBody>
                    <a:bodyPr/>
                    <a:lstStyle/>
                    <a:p>
                      <a:pPr algn="l" fontAlgn="ctr"/>
                      <a:r>
                        <a:rPr lang="en-US" sz="900" b="0" i="0" u="none" strike="noStrike">
                          <a:solidFill>
                            <a:srgbClr val="000000"/>
                          </a:solidFill>
                          <a:effectLst/>
                          <a:latin typeface="Calibri"/>
                        </a:rPr>
                        <a:t>15INR0027</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Hidalgo</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Gas</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79</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15-Jun</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South</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78854">
                <a:tc>
                  <a:txBody>
                    <a:bodyPr/>
                    <a:lstStyle/>
                    <a:p>
                      <a:pPr algn="l" fontAlgn="ctr"/>
                      <a:r>
                        <a:rPr lang="en-US" sz="900" b="0" i="0" u="none" strike="noStrike">
                          <a:solidFill>
                            <a:srgbClr val="000000"/>
                          </a:solidFill>
                          <a:effectLst/>
                          <a:latin typeface="Calibri"/>
                        </a:rPr>
                        <a:t>15INR0028</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Freestone</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Gas</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160</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15-Jun</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East</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854">
                <a:tc>
                  <a:txBody>
                    <a:bodyPr/>
                    <a:lstStyle/>
                    <a:p>
                      <a:pPr algn="l" fontAlgn="ctr"/>
                      <a:r>
                        <a:rPr lang="en-US" sz="900" b="0" i="0" u="none" strike="noStrike">
                          <a:solidFill>
                            <a:srgbClr val="000000"/>
                          </a:solidFill>
                          <a:effectLst/>
                          <a:latin typeface="Calibri"/>
                        </a:rPr>
                        <a:t>15INR0042</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Hood</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a:solidFill>
                            <a:srgbClr val="000000"/>
                          </a:solidFill>
                          <a:effectLst/>
                          <a:latin typeface="Calibri"/>
                        </a:rPr>
                        <a:t>Gas</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460</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a:rPr>
                        <a:t>15-Jun</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a:solidFill>
                            <a:srgbClr val="000000"/>
                          </a:solidFill>
                          <a:effectLst/>
                          <a:latin typeface="Calibri"/>
                        </a:rPr>
                        <a:t>North Central</a:t>
                      </a:r>
                    </a:p>
                  </a:txBody>
                  <a:tcPr marL="7644" marR="7644" marT="76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397790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7519" y="4859260"/>
            <a:ext cx="5306261" cy="215444"/>
          </a:xfrm>
          <a:prstGeom prst="rect">
            <a:avLst/>
          </a:prstGeom>
          <a:noFill/>
        </p:spPr>
        <p:txBody>
          <a:bodyPr wrap="none" rtlCol="0">
            <a:spAutoFit/>
          </a:bodyPr>
          <a:lstStyle/>
          <a:p>
            <a:r>
              <a:rPr lang="en-US" sz="800" dirty="0" smtClean="0"/>
              <a:t>Source: ERCOT System Planning Monthly Status Report – December, 2013, Renewables Removed.</a:t>
            </a:r>
          </a:p>
        </p:txBody>
      </p:sp>
      <p:sp>
        <p:nvSpPr>
          <p:cNvPr id="9" name="Title 11"/>
          <p:cNvSpPr>
            <a:spLocks noGrp="1"/>
          </p:cNvSpPr>
          <p:nvPr>
            <p:ph type="title"/>
          </p:nvPr>
        </p:nvSpPr>
        <p:spPr>
          <a:xfrm>
            <a:off x="2091194" y="43312"/>
            <a:ext cx="6861976" cy="801305"/>
          </a:xfrm>
          <a:prstGeom prst="rect">
            <a:avLst/>
          </a:prstGeom>
        </p:spPr>
        <p:txBody>
          <a:bodyPr/>
          <a:lstStyle/>
          <a:p>
            <a:r>
              <a:rPr lang="en-US" sz="1800" u="sng" dirty="0" smtClean="0"/>
              <a:t>ERCOT’s Full Interconnect Study (“FIS”) Data Doesn’t Support the Load Reduction Assumptions, Cont.</a:t>
            </a:r>
            <a:endParaRPr lang="en-US" sz="1800" u="sng" dirty="0"/>
          </a:p>
        </p:txBody>
      </p:sp>
      <p:graphicFrame>
        <p:nvGraphicFramePr>
          <p:cNvPr id="2" name="Table 1"/>
          <p:cNvGraphicFramePr>
            <a:graphicFrameLocks noGrp="1"/>
          </p:cNvGraphicFramePr>
          <p:nvPr>
            <p:extLst>
              <p:ext uri="{D42A27DB-BD31-4B8C-83A1-F6EECF244321}">
                <p14:modId xmlns:p14="http://schemas.microsoft.com/office/powerpoint/2010/main" val="2792677592"/>
              </p:ext>
            </p:extLst>
          </p:nvPr>
        </p:nvGraphicFramePr>
        <p:xfrm>
          <a:off x="231663" y="1128590"/>
          <a:ext cx="4833319" cy="3626558"/>
        </p:xfrm>
        <a:graphic>
          <a:graphicData uri="http://schemas.openxmlformats.org/drawingml/2006/table">
            <a:tbl>
              <a:tblPr/>
              <a:tblGrid>
                <a:gridCol w="810684"/>
                <a:gridCol w="1159586"/>
                <a:gridCol w="482306"/>
                <a:gridCol w="790161"/>
                <a:gridCol w="728589"/>
                <a:gridCol w="861993"/>
              </a:tblGrid>
              <a:tr h="171949">
                <a:tc gridSpan="6">
                  <a:txBody>
                    <a:bodyPr/>
                    <a:lstStyle/>
                    <a:p>
                      <a:pPr algn="l" fontAlgn="ctr"/>
                      <a:r>
                        <a:rPr lang="en-US" sz="900" b="1" i="0" u="none" strike="noStrike" dirty="0">
                          <a:solidFill>
                            <a:srgbClr val="000000"/>
                          </a:solidFill>
                          <a:effectLst/>
                          <a:latin typeface="Arial"/>
                        </a:rPr>
                        <a:t>1.1</a:t>
                      </a:r>
                      <a:r>
                        <a:rPr lang="en-US" sz="500" b="1" i="0" u="none" strike="noStrike" dirty="0">
                          <a:solidFill>
                            <a:srgbClr val="000000"/>
                          </a:solidFill>
                          <a:effectLst/>
                          <a:latin typeface="Times New Roman"/>
                        </a:rPr>
                        <a:t>      </a:t>
                      </a:r>
                      <a:r>
                        <a:rPr lang="en-US" sz="900" b="1" i="0" u="none" strike="noStrike" dirty="0">
                          <a:solidFill>
                            <a:srgbClr val="000000"/>
                          </a:solidFill>
                          <a:effectLst/>
                          <a:latin typeface="Arial"/>
                        </a:rPr>
                        <a:t>Generation Projects Undergoing Full Interconnection Studies</a:t>
                      </a:r>
                    </a:p>
                  </a:txBody>
                  <a:tcPr marL="263333" marR="7315" marT="7315"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28481">
                <a:tc>
                  <a:txBody>
                    <a:bodyPr/>
                    <a:lstStyle/>
                    <a:p>
                      <a:pPr algn="ctr" fontAlgn="ctr"/>
                      <a:r>
                        <a:rPr lang="en-US" sz="900" b="1" i="0" u="none" strike="noStrike">
                          <a:solidFill>
                            <a:srgbClr val="000000"/>
                          </a:solidFill>
                          <a:effectLst/>
                          <a:latin typeface="Calibri"/>
                        </a:rPr>
                        <a:t>Interconnection Database Reference Number</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n-US" sz="900" b="1" i="0" u="none" strike="noStrike">
                          <a:solidFill>
                            <a:srgbClr val="000000"/>
                          </a:solidFill>
                          <a:effectLst/>
                          <a:latin typeface="Calibri"/>
                        </a:rPr>
                        <a:t>County</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n-US" sz="900" b="1" i="0" u="none" strike="noStrike">
                          <a:solidFill>
                            <a:srgbClr val="000000"/>
                          </a:solidFill>
                          <a:effectLst/>
                          <a:latin typeface="Calibri"/>
                        </a:rPr>
                        <a:t>Fuel</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n-US" sz="900" b="1" i="0" u="none" strike="noStrike">
                          <a:solidFill>
                            <a:srgbClr val="000000"/>
                          </a:solidFill>
                          <a:effectLst/>
                          <a:latin typeface="Calibri"/>
                        </a:rPr>
                        <a:t>Capacity to Grid (MW)</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n-US" sz="900" b="1" i="0" u="none" strike="noStrike">
                          <a:solidFill>
                            <a:srgbClr val="000000"/>
                          </a:solidFill>
                          <a:effectLst/>
                          <a:latin typeface="Calibri"/>
                        </a:rPr>
                        <a:t>Commercial Operation (from resource developer)</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n-US" sz="900" b="1" i="0" u="none" strike="noStrike">
                          <a:solidFill>
                            <a:srgbClr val="000000"/>
                          </a:solidFill>
                          <a:effectLst/>
                          <a:latin typeface="Calibri"/>
                        </a:rPr>
                        <a:t>Zone</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r>
              <a:tr h="164133">
                <a:tc>
                  <a:txBody>
                    <a:bodyPr/>
                    <a:lstStyle/>
                    <a:p>
                      <a:pPr algn="l" fontAlgn="ctr"/>
                      <a:r>
                        <a:rPr lang="en-US" sz="800" b="0" i="0" u="none" strike="noStrike">
                          <a:solidFill>
                            <a:srgbClr val="000000"/>
                          </a:solidFill>
                          <a:effectLst/>
                          <a:latin typeface="Calibri"/>
                        </a:rPr>
                        <a:t>15INR0023</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Wharton</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Gas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700</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15-Jun</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Coastal</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64133">
                <a:tc>
                  <a:txBody>
                    <a:bodyPr/>
                    <a:lstStyle/>
                    <a:p>
                      <a:pPr algn="l" fontAlgn="ctr"/>
                      <a:r>
                        <a:rPr lang="en-US" sz="800" b="0" i="0" u="none" strike="noStrike">
                          <a:solidFill>
                            <a:srgbClr val="000000"/>
                          </a:solidFill>
                          <a:effectLst/>
                          <a:latin typeface="Calibri"/>
                        </a:rPr>
                        <a:t>16INR0010</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Mitchell</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Gas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799</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16-Feb</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West</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133">
                <a:tc>
                  <a:txBody>
                    <a:bodyPr/>
                    <a:lstStyle/>
                    <a:p>
                      <a:pPr algn="l" fontAlgn="ctr"/>
                      <a:r>
                        <a:rPr lang="en-US" sz="800" b="0" i="0" u="none" strike="noStrike">
                          <a:solidFill>
                            <a:srgbClr val="000000"/>
                          </a:solidFill>
                          <a:effectLst/>
                          <a:latin typeface="Calibri"/>
                        </a:rPr>
                        <a:t>16INR0009</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Calhoun</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Gas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510</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16-Apr</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Coastal</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64133">
                <a:tc>
                  <a:txBody>
                    <a:bodyPr/>
                    <a:lstStyle/>
                    <a:p>
                      <a:pPr algn="l" fontAlgn="ctr"/>
                      <a:r>
                        <a:rPr lang="en-US" sz="800" b="0" i="0" u="none" strike="noStrike">
                          <a:solidFill>
                            <a:srgbClr val="000000"/>
                          </a:solidFill>
                          <a:effectLst/>
                          <a:latin typeface="Calibri"/>
                        </a:rPr>
                        <a:t>16INR0006</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Angelina</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Gas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785</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16-Jun</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East</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133">
                <a:tc>
                  <a:txBody>
                    <a:bodyPr/>
                    <a:lstStyle/>
                    <a:p>
                      <a:pPr algn="l" fontAlgn="ctr"/>
                      <a:r>
                        <a:rPr lang="en-US" sz="800" b="0" i="0" u="none" strike="noStrike">
                          <a:solidFill>
                            <a:srgbClr val="000000"/>
                          </a:solidFill>
                          <a:effectLst/>
                          <a:latin typeface="Calibri"/>
                        </a:rPr>
                        <a:t>16INR0003</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Brazoria</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Gas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11</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16-Jun</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Coastal</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64133">
                <a:tc>
                  <a:txBody>
                    <a:bodyPr/>
                    <a:lstStyle/>
                    <a:p>
                      <a:pPr algn="l" fontAlgn="ctr"/>
                      <a:r>
                        <a:rPr lang="en-US" sz="800" b="0" i="0" u="none" strike="noStrike">
                          <a:solidFill>
                            <a:srgbClr val="000000"/>
                          </a:solidFill>
                          <a:effectLst/>
                          <a:latin typeface="Calibri"/>
                        </a:rPr>
                        <a:t>16INR0004</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Cameron</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Gas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730</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16-Jun</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South</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64133">
                <a:tc>
                  <a:txBody>
                    <a:bodyPr/>
                    <a:lstStyle/>
                    <a:p>
                      <a:pPr algn="l" fontAlgn="ctr"/>
                      <a:r>
                        <a:rPr lang="en-US" sz="800" b="0" i="0" u="none" strike="noStrike">
                          <a:solidFill>
                            <a:srgbClr val="000000"/>
                          </a:solidFill>
                          <a:effectLst/>
                          <a:latin typeface="Calibri"/>
                        </a:rPr>
                        <a:t>16INR0005</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Cameron</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Gas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871</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16-Jun</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South</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64133">
                <a:tc>
                  <a:txBody>
                    <a:bodyPr/>
                    <a:lstStyle/>
                    <a:p>
                      <a:pPr algn="l" fontAlgn="ctr"/>
                      <a:r>
                        <a:rPr lang="en-US" sz="800" b="0" i="0" u="none" strike="noStrike">
                          <a:solidFill>
                            <a:srgbClr val="000000"/>
                          </a:solidFill>
                          <a:effectLst/>
                          <a:latin typeface="Calibri"/>
                        </a:rPr>
                        <a:t>16INR0007</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Hidalgo</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Gas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95</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16-Jun</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South</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64133">
                <a:tc>
                  <a:txBody>
                    <a:bodyPr/>
                    <a:lstStyle/>
                    <a:p>
                      <a:pPr algn="l" fontAlgn="ctr"/>
                      <a:r>
                        <a:rPr lang="en-US" sz="800" b="0" i="0" u="none" strike="noStrike">
                          <a:solidFill>
                            <a:srgbClr val="000000"/>
                          </a:solidFill>
                          <a:effectLst/>
                          <a:latin typeface="Calibri"/>
                        </a:rPr>
                        <a:t>17INR0004</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Hale</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Gas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202</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16-Jun</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North</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133">
                <a:tc>
                  <a:txBody>
                    <a:bodyPr/>
                    <a:lstStyle/>
                    <a:p>
                      <a:pPr algn="l" fontAlgn="ctr"/>
                      <a:r>
                        <a:rPr lang="en-US" sz="800" b="0" i="0" u="none" strike="noStrike">
                          <a:solidFill>
                            <a:srgbClr val="000000"/>
                          </a:solidFill>
                          <a:effectLst/>
                          <a:latin typeface="Calibri"/>
                        </a:rPr>
                        <a:t>15INR0032</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Hale</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Gas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197</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16-Jul</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North</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133">
                <a:tc>
                  <a:txBody>
                    <a:bodyPr/>
                    <a:lstStyle/>
                    <a:p>
                      <a:pPr algn="l" fontAlgn="ctr"/>
                      <a:r>
                        <a:rPr lang="en-US" sz="800" b="0" i="0" u="none" strike="noStrike">
                          <a:solidFill>
                            <a:srgbClr val="000000"/>
                          </a:solidFill>
                          <a:effectLst/>
                          <a:latin typeface="Calibri"/>
                        </a:rPr>
                        <a:t>15INR0033</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Hale</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Gas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197</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16-Jul</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North</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133">
                <a:tc>
                  <a:txBody>
                    <a:bodyPr/>
                    <a:lstStyle/>
                    <a:p>
                      <a:pPr algn="l" fontAlgn="ctr"/>
                      <a:r>
                        <a:rPr lang="en-US" sz="800" b="0" i="0" u="none" strike="noStrike">
                          <a:solidFill>
                            <a:srgbClr val="000000"/>
                          </a:solidFill>
                          <a:effectLst/>
                          <a:latin typeface="Calibri"/>
                        </a:rPr>
                        <a:t>16INR0013</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Nacogdoches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Gas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215</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16-Jul</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East</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133">
                <a:tc>
                  <a:txBody>
                    <a:bodyPr/>
                    <a:lstStyle/>
                    <a:p>
                      <a:pPr algn="l" fontAlgn="ctr"/>
                      <a:r>
                        <a:rPr lang="en-US" sz="800" b="0" i="0" u="none" strike="noStrike">
                          <a:solidFill>
                            <a:srgbClr val="000000"/>
                          </a:solidFill>
                          <a:effectLst/>
                          <a:latin typeface="Calibri"/>
                        </a:rPr>
                        <a:t>17INR0002</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Henderson</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Gas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489</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17-Jun</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North Central</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133">
                <a:tc>
                  <a:txBody>
                    <a:bodyPr/>
                    <a:lstStyle/>
                    <a:p>
                      <a:pPr algn="l" fontAlgn="ctr"/>
                      <a:r>
                        <a:rPr lang="en-US" sz="800" b="0" i="0" u="none" strike="noStrike">
                          <a:solidFill>
                            <a:srgbClr val="000000"/>
                          </a:solidFill>
                          <a:effectLst/>
                          <a:latin typeface="Calibri"/>
                        </a:rPr>
                        <a:t>17INR0003</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Jackson</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Gas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965</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17-Jun</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Coastal</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64133">
                <a:tc>
                  <a:txBody>
                    <a:bodyPr/>
                    <a:lstStyle/>
                    <a:p>
                      <a:pPr algn="l" fontAlgn="ctr"/>
                      <a:r>
                        <a:rPr lang="en-US" sz="800" b="0" i="0" u="none" strike="noStrike">
                          <a:solidFill>
                            <a:srgbClr val="000000"/>
                          </a:solidFill>
                          <a:effectLst/>
                          <a:latin typeface="Calibri"/>
                        </a:rPr>
                        <a:t>17INR0007</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Wharton</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Gas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1177</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17-Jul</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Coastal</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64133">
                <a:tc>
                  <a:txBody>
                    <a:bodyPr/>
                    <a:lstStyle/>
                    <a:p>
                      <a:pPr algn="l" fontAlgn="ctr"/>
                      <a:r>
                        <a:rPr lang="en-US" sz="800" b="0" i="0" u="none" strike="noStrike">
                          <a:solidFill>
                            <a:srgbClr val="000000"/>
                          </a:solidFill>
                          <a:effectLst/>
                          <a:latin typeface="Calibri"/>
                        </a:rPr>
                        <a:t>11INR0040</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dirty="0">
                          <a:solidFill>
                            <a:srgbClr val="000000"/>
                          </a:solidFill>
                          <a:effectLst/>
                          <a:latin typeface="Calibri"/>
                        </a:rPr>
                        <a:t>Freestone</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a:rPr>
                        <a:t>Gas</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640</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a:rPr>
                        <a:t>18-Mar</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dirty="0">
                          <a:solidFill>
                            <a:srgbClr val="000000"/>
                          </a:solidFill>
                          <a:effectLst/>
                          <a:latin typeface="Calibri"/>
                        </a:rPr>
                        <a:t>East</a:t>
                      </a:r>
                    </a:p>
                  </a:txBody>
                  <a:tcPr marL="7315" marR="7315" marT="73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802474726"/>
              </p:ext>
            </p:extLst>
          </p:nvPr>
        </p:nvGraphicFramePr>
        <p:xfrm>
          <a:off x="5486398" y="1296864"/>
          <a:ext cx="2894274" cy="2019824"/>
        </p:xfrm>
        <a:graphic>
          <a:graphicData uri="http://schemas.openxmlformats.org/drawingml/2006/table">
            <a:tbl>
              <a:tblPr/>
              <a:tblGrid>
                <a:gridCol w="811024"/>
                <a:gridCol w="502174"/>
                <a:gridCol w="452664"/>
                <a:gridCol w="547966"/>
                <a:gridCol w="580446"/>
              </a:tblGrid>
              <a:tr h="373594">
                <a:tc>
                  <a:txBody>
                    <a:bodyPr/>
                    <a:lstStyle/>
                    <a:p>
                      <a:pPr algn="ctr" fontAlgn="ctr"/>
                      <a:r>
                        <a:rPr lang="en-US" sz="1100" b="1" i="0" u="none" strike="noStrike">
                          <a:solidFill>
                            <a:srgbClr val="000000"/>
                          </a:solidFill>
                          <a:effectLst/>
                          <a:latin typeface="Calibri"/>
                        </a:rPr>
                        <a:t>Total by Region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MW</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C + S + SC + 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a:rPr>
                        <a:t>W + N + NC + FW</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6925">
                <a:tc>
                  <a:txBody>
                    <a:bodyPr/>
                    <a:lstStyle/>
                    <a:p>
                      <a:pPr algn="l" fontAlgn="b"/>
                      <a:r>
                        <a:rPr lang="en-US" sz="1100" b="0" i="0" u="none" strike="noStrike">
                          <a:solidFill>
                            <a:srgbClr val="000000"/>
                          </a:solidFill>
                          <a:effectLst/>
                          <a:latin typeface="Calibri"/>
                        </a:rPr>
                        <a:t>Coastal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3753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34.2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sz="1100" b="0" i="0" u="none" strike="noStrike">
                          <a:solidFill>
                            <a:srgbClr val="000000"/>
                          </a:solidFill>
                          <a:effectLst/>
                          <a:latin typeface="Calibri"/>
                        </a:rPr>
                        <a:t>3753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6925">
                <a:tc>
                  <a:txBody>
                    <a:bodyPr/>
                    <a:lstStyle/>
                    <a:p>
                      <a:pPr algn="l" fontAlgn="b"/>
                      <a:r>
                        <a:rPr lang="en-US" sz="1100" b="0" i="0" u="none" strike="noStrike">
                          <a:solidFill>
                            <a:srgbClr val="000000"/>
                          </a:solidFill>
                          <a:effectLst/>
                          <a:latin typeface="Calibri"/>
                        </a:rPr>
                        <a:t>West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799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799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8976">
                <a:tc>
                  <a:txBody>
                    <a:bodyPr/>
                    <a:lstStyle/>
                    <a:p>
                      <a:pPr algn="l" fontAlgn="b"/>
                      <a:r>
                        <a:rPr lang="en-US" sz="1100" b="0" i="0" u="none" strike="noStrike">
                          <a:solidFill>
                            <a:srgbClr val="000000"/>
                          </a:solidFill>
                          <a:effectLst/>
                          <a:latin typeface="Calibri"/>
                        </a:rPr>
                        <a:t>North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726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726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4874">
                <a:tc>
                  <a:txBody>
                    <a:bodyPr/>
                    <a:lstStyle/>
                    <a:p>
                      <a:pPr algn="l" fontAlgn="b"/>
                      <a:r>
                        <a:rPr lang="en-US" sz="1100" b="0" i="0" u="none" strike="noStrike">
                          <a:solidFill>
                            <a:srgbClr val="000000"/>
                          </a:solidFill>
                          <a:effectLst/>
                          <a:latin typeface="Calibri"/>
                        </a:rPr>
                        <a:t>North Central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8910">
                <a:tc>
                  <a:txBody>
                    <a:bodyPr/>
                    <a:lstStyle/>
                    <a:p>
                      <a:pPr algn="l" fontAlgn="b"/>
                      <a:r>
                        <a:rPr lang="en-US" sz="1100" b="0" i="0" u="none" strike="noStrike">
                          <a:solidFill>
                            <a:srgbClr val="000000"/>
                          </a:solidFill>
                          <a:effectLst/>
                          <a:latin typeface="Calibri"/>
                        </a:rPr>
                        <a:t>Far West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696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696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6925">
                <a:tc>
                  <a:txBody>
                    <a:bodyPr/>
                    <a:lstStyle/>
                    <a:p>
                      <a:pPr algn="l" fontAlgn="b"/>
                      <a:r>
                        <a:rPr lang="en-US" sz="1100" b="0" i="0" u="none" strike="noStrike">
                          <a:solidFill>
                            <a:srgbClr val="000000"/>
                          </a:solidFill>
                          <a:effectLst/>
                          <a:latin typeface="Calibri"/>
                        </a:rPr>
                        <a:t>South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2025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sz="1100" b="0" i="0" u="none" strike="noStrike">
                          <a:solidFill>
                            <a:srgbClr val="000000"/>
                          </a:solidFill>
                          <a:effectLst/>
                          <a:latin typeface="Calibri"/>
                        </a:rPr>
                        <a:t>2025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6925">
                <a:tc>
                  <a:txBody>
                    <a:bodyPr/>
                    <a:lstStyle/>
                    <a:p>
                      <a:pPr algn="l" fontAlgn="b"/>
                      <a:r>
                        <a:rPr lang="en-US" sz="1100" b="0" i="0" u="none" strike="noStrike">
                          <a:solidFill>
                            <a:srgbClr val="000000"/>
                          </a:solidFill>
                          <a:effectLst/>
                          <a:latin typeface="Calibri"/>
                        </a:rPr>
                        <a:t>South Central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sz="1100" b="0" i="0" u="none" strike="noStrike">
                          <a:solidFill>
                            <a:srgbClr val="000000"/>
                          </a:solidFill>
                          <a:effectLst/>
                          <a:latin typeface="Calibri"/>
                        </a:rPr>
                        <a:t>172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6925">
                <a:tc>
                  <a:txBody>
                    <a:bodyPr/>
                    <a:lstStyle/>
                    <a:p>
                      <a:pPr algn="l" fontAlgn="b"/>
                      <a:r>
                        <a:rPr lang="en-US" sz="1100" b="0" i="0" u="none" strike="noStrike">
                          <a:solidFill>
                            <a:srgbClr val="000000"/>
                          </a:solidFill>
                          <a:effectLst/>
                          <a:latin typeface="Calibri"/>
                        </a:rPr>
                        <a:t>East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1800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sz="1100" b="0" i="0" u="none" strike="noStrike">
                          <a:solidFill>
                            <a:srgbClr val="000000"/>
                          </a:solidFill>
                          <a:effectLst/>
                          <a:latin typeface="Calibri"/>
                        </a:rPr>
                        <a:t>1800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6925">
                <a:tc>
                  <a:txBody>
                    <a:bodyPr/>
                    <a:lstStyle/>
                    <a:p>
                      <a:pPr algn="l" fontAlgn="b"/>
                      <a:r>
                        <a:rPr lang="en-US" sz="1100" b="0" i="0" u="none" strike="noStrike">
                          <a:solidFill>
                            <a:srgbClr val="000000"/>
                          </a:solidFill>
                          <a:effectLst/>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10972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1" i="0" u="sng" strike="noStrike">
                          <a:solidFill>
                            <a:srgbClr val="000000"/>
                          </a:solidFill>
                          <a:effectLst/>
                          <a:latin typeface="Calibri"/>
                        </a:rPr>
                        <a:t>7,750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1" i="0" u="sng" strike="noStrike" dirty="0">
                          <a:solidFill>
                            <a:srgbClr val="000000"/>
                          </a:solidFill>
                          <a:effectLst/>
                          <a:latin typeface="Calibri"/>
                        </a:rPr>
                        <a:t>3,222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5351227" y="3427012"/>
            <a:ext cx="3538329" cy="1015663"/>
          </a:xfrm>
          <a:prstGeom prst="rect">
            <a:avLst/>
          </a:prstGeom>
          <a:noFill/>
        </p:spPr>
        <p:txBody>
          <a:bodyPr wrap="square" rtlCol="0">
            <a:spAutoFit/>
          </a:bodyPr>
          <a:lstStyle/>
          <a:p>
            <a:r>
              <a:rPr lang="en-US" sz="1000" dirty="0" smtClean="0"/>
              <a:t>There is over twice as much generation under FIS in the Coastal, South Central, South and East weather zones than in the North Central, West, North and Far West weather zones.  This is in direct contradiction to the “load reduction” assumptions used in the HIP analysis.</a:t>
            </a:r>
            <a:endParaRPr lang="en-US" sz="1000" dirty="0"/>
          </a:p>
        </p:txBody>
      </p:sp>
    </p:spTree>
    <p:extLst>
      <p:ext uri="{BB962C8B-B14F-4D97-AF65-F5344CB8AC3E}">
        <p14:creationId xmlns:p14="http://schemas.microsoft.com/office/powerpoint/2010/main" val="3944601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194733" y="880533"/>
            <a:ext cx="8754534" cy="4030134"/>
          </a:xfrm>
        </p:spPr>
        <p:txBody>
          <a:bodyPr/>
          <a:lstStyle/>
          <a:p>
            <a:pPr marL="285750" indent="-285750">
              <a:buFont typeface="Arial" pitchFamily="34" charset="0"/>
              <a:buChar char="•"/>
            </a:pPr>
            <a:r>
              <a:rPr lang="en-US" sz="1300" dirty="0"/>
              <a:t>The Houston Import Project </a:t>
            </a:r>
            <a:r>
              <a:rPr lang="en-US" sz="1300" dirty="0" smtClean="0"/>
              <a:t>(“HIP”) being </a:t>
            </a:r>
            <a:r>
              <a:rPr lang="en-US" sz="1300" dirty="0"/>
              <a:t>recommended by ERCOT is the most expensive transmission expansion project since CREZ.  The estimated cost is $</a:t>
            </a:r>
            <a:r>
              <a:rPr lang="en-US" sz="1300" dirty="0" smtClean="0"/>
              <a:t>590 million. </a:t>
            </a:r>
          </a:p>
          <a:p>
            <a:pPr marL="285750" indent="-285750">
              <a:buFont typeface="Arial" pitchFamily="34" charset="0"/>
              <a:buChar char="•"/>
            </a:pPr>
            <a:r>
              <a:rPr lang="en-US" sz="1300" dirty="0" smtClean="0"/>
              <a:t>The analyses provided by ERCOT concerning HIP are extremely detailed, voluminous, and contain numerous complex scenarios and assumptions.  </a:t>
            </a:r>
          </a:p>
          <a:p>
            <a:pPr marL="285750" indent="-285750">
              <a:buFont typeface="Arial" pitchFamily="34" charset="0"/>
              <a:buChar char="•"/>
            </a:pPr>
            <a:r>
              <a:rPr lang="en-US" sz="1300" dirty="0" smtClean="0"/>
              <a:t>In spite of the breadth and complexity of the analysis, NRG and others have noticed fundamental assumptions that appear flawed, or at best highly questionable.  These assumptions </a:t>
            </a:r>
            <a:r>
              <a:rPr lang="en-US" sz="1300" dirty="0"/>
              <a:t>a</a:t>
            </a:r>
            <a:r>
              <a:rPr lang="en-US" sz="1300" dirty="0" smtClean="0"/>
              <a:t>re driving the HIP results to a chosen end state that doesn’t solve the perceived reliability problem being addressed.  In fact, the assumptions are </a:t>
            </a:r>
            <a:r>
              <a:rPr lang="en-US" sz="1300" u="sng" dirty="0" smtClean="0"/>
              <a:t>creating</a:t>
            </a:r>
            <a:r>
              <a:rPr lang="en-US" sz="1300" dirty="0" smtClean="0"/>
              <a:t> the reliability problem.</a:t>
            </a:r>
          </a:p>
          <a:p>
            <a:pPr marL="285750" indent="-285750">
              <a:buFont typeface="Arial" pitchFamily="34" charset="0"/>
              <a:buChar char="•"/>
            </a:pPr>
            <a:r>
              <a:rPr lang="en-US" sz="1300" dirty="0" smtClean="0"/>
              <a:t>The goal of this presentation is to simplify ERCOT’s large and detailed HIP analysis for TAC members by focusing on the assumptions that are driving the results.</a:t>
            </a:r>
          </a:p>
          <a:p>
            <a:pPr marL="285750" indent="-285750">
              <a:buFont typeface="Arial" pitchFamily="34" charset="0"/>
              <a:buChar char="•"/>
            </a:pPr>
            <a:r>
              <a:rPr lang="en-US" sz="1300" dirty="0" smtClean="0"/>
              <a:t>The primary assumptions driving the results are the skewed load scaling techniques used in the analysis, combined with questionable load forecasts from the starting SSWG cases.</a:t>
            </a:r>
          </a:p>
          <a:p>
            <a:pPr marL="285750" indent="-285750">
              <a:buFont typeface="Arial" pitchFamily="34" charset="0"/>
              <a:buChar char="•"/>
            </a:pPr>
            <a:r>
              <a:rPr lang="en-US" sz="1300" dirty="0" smtClean="0"/>
              <a:t>A TAC endorsement of this particular project, and/or the endorsement of any future project that uses similar assumptions, could lead to hundreds of millions of dollars of unnecessary transmission investments placed on the backs of consumers.</a:t>
            </a:r>
          </a:p>
        </p:txBody>
      </p:sp>
      <p:sp>
        <p:nvSpPr>
          <p:cNvPr id="12" name="Title 11"/>
          <p:cNvSpPr>
            <a:spLocks noGrp="1"/>
          </p:cNvSpPr>
          <p:nvPr>
            <p:ph type="title"/>
          </p:nvPr>
        </p:nvSpPr>
        <p:spPr>
          <a:xfrm>
            <a:off x="2695492" y="43312"/>
            <a:ext cx="6063497" cy="801305"/>
          </a:xfrm>
          <a:prstGeom prst="rect">
            <a:avLst/>
          </a:prstGeom>
        </p:spPr>
        <p:txBody>
          <a:bodyPr/>
          <a:lstStyle/>
          <a:p>
            <a:r>
              <a:rPr lang="en-US" sz="2400" u="sng" dirty="0" smtClean="0"/>
              <a:t>Opening Remarks</a:t>
            </a:r>
            <a:endParaRPr lang="en-US" sz="2400" u="sng" dirty="0"/>
          </a:p>
        </p:txBody>
      </p:sp>
    </p:spTree>
    <p:extLst>
      <p:ext uri="{BB962C8B-B14F-4D97-AF65-F5344CB8AC3E}">
        <p14:creationId xmlns:p14="http://schemas.microsoft.com/office/powerpoint/2010/main" val="1092928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220133" y="897467"/>
            <a:ext cx="8796867" cy="4131733"/>
          </a:xfrm>
        </p:spPr>
        <p:txBody>
          <a:bodyPr/>
          <a:lstStyle/>
          <a:p>
            <a:pPr marL="285750" indent="-285750">
              <a:buFont typeface="Arial" pitchFamily="34" charset="0"/>
              <a:buChar char="•"/>
            </a:pPr>
            <a:r>
              <a:rPr lang="en-US" sz="1300" dirty="0"/>
              <a:t>There is not enough generation to meet the </a:t>
            </a:r>
            <a:r>
              <a:rPr lang="en-US" sz="1300" dirty="0" smtClean="0"/>
              <a:t>SSWG Planning </a:t>
            </a:r>
            <a:r>
              <a:rPr lang="en-US" sz="1300" dirty="0"/>
              <a:t>load in 2018, so ERCOT had to develop a methodology and assumptions to handle the </a:t>
            </a:r>
            <a:r>
              <a:rPr lang="en-US" sz="1300" dirty="0" smtClean="0"/>
              <a:t>problem.</a:t>
            </a:r>
          </a:p>
          <a:p>
            <a:pPr marL="285750" indent="-285750">
              <a:buFont typeface="Arial" pitchFamily="34" charset="0"/>
              <a:buChar char="•"/>
            </a:pPr>
            <a:r>
              <a:rPr lang="en-US" sz="1300" dirty="0" smtClean="0"/>
              <a:t>ERCOT’s chosen method to solve the shortage of generation in 2018 was to scale </a:t>
            </a:r>
            <a:r>
              <a:rPr lang="en-US" sz="1300" dirty="0"/>
              <a:t>down the load outside </a:t>
            </a:r>
            <a:r>
              <a:rPr lang="en-US" sz="1300" dirty="0" smtClean="0"/>
              <a:t>of Houston, mainly in the D/FW area.  From ERCOT’s HIP Final Report:</a:t>
            </a:r>
          </a:p>
          <a:p>
            <a:pPr marL="651510" lvl="1" indent="-285750">
              <a:lnSpc>
                <a:spcPct val="100000"/>
              </a:lnSpc>
            </a:pPr>
            <a:r>
              <a:rPr lang="en-US" sz="1100" i="1" dirty="0"/>
              <a:t>“In transmission planning analysis the amount of generation available in the base case may not be enough to meet the summed non-coincident peak load of all areas of the system. In order to solve this </a:t>
            </a:r>
            <a:r>
              <a:rPr lang="en-US" sz="1100" i="1" dirty="0" smtClean="0"/>
              <a:t>challenge… </a:t>
            </a:r>
            <a:r>
              <a:rPr lang="en-US" sz="1100" i="1" dirty="0"/>
              <a:t>ERCOT split the 2018 summer peak case into two study areas, the so-called NW and SE areas. For each study area the load level was set to the forecasted peak load for that area while load outside of the area was scaled down until there was enough generation to meet the load plus an operational reserve of approximately 1375 MW.”</a:t>
            </a:r>
          </a:p>
          <a:p>
            <a:pPr marL="651510" lvl="1" indent="-285750">
              <a:lnSpc>
                <a:spcPct val="100000"/>
              </a:lnSpc>
            </a:pPr>
            <a:r>
              <a:rPr lang="en-US" sz="1100" i="1" dirty="0"/>
              <a:t>“In the 2018 SE summer peak </a:t>
            </a:r>
            <a:r>
              <a:rPr lang="en-US" sz="1100" i="1" dirty="0" smtClean="0"/>
              <a:t>case…the </a:t>
            </a:r>
            <a:r>
              <a:rPr lang="en-US" sz="1100" i="1" dirty="0"/>
              <a:t>load levels for the East, Coast, South Central, and Southern weather zones were set to their forecasted peak load levels. The load levels in the North, North Central, West, and Far West weather zones were reduced…from the peak load levels of the SSWG base cas</a:t>
            </a:r>
            <a:r>
              <a:rPr lang="en-US" sz="1100" dirty="0"/>
              <a:t>e.”</a:t>
            </a:r>
          </a:p>
          <a:p>
            <a:pPr marL="285750" indent="-285750">
              <a:lnSpc>
                <a:spcPct val="100000"/>
              </a:lnSpc>
              <a:buFont typeface="Arial" pitchFamily="34" charset="0"/>
              <a:buChar char="•"/>
            </a:pPr>
            <a:r>
              <a:rPr lang="en-US" sz="1300" dirty="0"/>
              <a:t>A planning assumption of reduced load in one area of the state is electrically equivalent to adding that same amount of generation in that </a:t>
            </a:r>
            <a:r>
              <a:rPr lang="en-US" sz="1300" dirty="0" smtClean="0"/>
              <a:t>area</a:t>
            </a:r>
            <a:r>
              <a:rPr lang="en-US" sz="1300" dirty="0"/>
              <a:t>.</a:t>
            </a:r>
          </a:p>
          <a:p>
            <a:pPr marL="285750" indent="-285750">
              <a:lnSpc>
                <a:spcPct val="100000"/>
              </a:lnSpc>
              <a:buFont typeface="Arial" pitchFamily="34" charset="0"/>
              <a:buChar char="•"/>
            </a:pPr>
            <a:r>
              <a:rPr lang="en-US" sz="1300" dirty="0" smtClean="0"/>
              <a:t>The </a:t>
            </a:r>
            <a:r>
              <a:rPr lang="en-US" sz="1300" dirty="0"/>
              <a:t>“SE” (Southeast) case was used in the HIP </a:t>
            </a:r>
            <a:r>
              <a:rPr lang="en-US" sz="1300" dirty="0" smtClean="0"/>
              <a:t>analysis.  However, the NW case will also be discussed briefly during this presentation.   </a:t>
            </a:r>
          </a:p>
        </p:txBody>
      </p:sp>
      <p:sp>
        <p:nvSpPr>
          <p:cNvPr id="12" name="Title 11"/>
          <p:cNvSpPr>
            <a:spLocks noGrp="1"/>
          </p:cNvSpPr>
          <p:nvPr>
            <p:ph type="title"/>
          </p:nvPr>
        </p:nvSpPr>
        <p:spPr>
          <a:xfrm>
            <a:off x="2167468" y="43312"/>
            <a:ext cx="6591522" cy="801305"/>
          </a:xfrm>
          <a:prstGeom prst="rect">
            <a:avLst/>
          </a:prstGeom>
        </p:spPr>
        <p:txBody>
          <a:bodyPr/>
          <a:lstStyle/>
          <a:p>
            <a:r>
              <a:rPr lang="en-US" sz="1800" u="sng" dirty="0" smtClean="0"/>
              <a:t>Background Information Concerning the Proposed HIP Project and the Planning Assumptions</a:t>
            </a:r>
            <a:endParaRPr lang="en-US" sz="1800" u="sng" dirty="0"/>
          </a:p>
        </p:txBody>
      </p:sp>
    </p:spTree>
    <p:extLst>
      <p:ext uri="{BB962C8B-B14F-4D97-AF65-F5344CB8AC3E}">
        <p14:creationId xmlns:p14="http://schemas.microsoft.com/office/powerpoint/2010/main" val="42553433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2074334" y="43312"/>
            <a:ext cx="6684656" cy="801305"/>
          </a:xfrm>
          <a:prstGeom prst="rect">
            <a:avLst/>
          </a:prstGeom>
        </p:spPr>
        <p:txBody>
          <a:bodyPr/>
          <a:lstStyle/>
          <a:p>
            <a:r>
              <a:rPr lang="en-US" sz="1700" u="sng" dirty="0" smtClean="0"/>
              <a:t>SE Case: Weather Zones with Load Reduced Relative to 2011-2013 Peaks and Weather Zones with Load Equal to 2018 Planning Peaks</a:t>
            </a:r>
            <a:endParaRPr lang="en-US" sz="1700" u="sng"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2942" y="938675"/>
            <a:ext cx="4143122" cy="383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4458710" y="954859"/>
            <a:ext cx="2005699" cy="261610"/>
          </a:xfrm>
          <a:prstGeom prst="rect">
            <a:avLst/>
          </a:prstGeom>
          <a:noFill/>
        </p:spPr>
        <p:txBody>
          <a:bodyPr wrap="square" rtlCol="0">
            <a:spAutoFit/>
          </a:bodyPr>
          <a:lstStyle/>
          <a:p>
            <a:r>
              <a:rPr lang="en-US" sz="1100" dirty="0" smtClean="0"/>
              <a:t>Reduced load</a:t>
            </a:r>
            <a:endParaRPr lang="en-US" sz="1100" dirty="0"/>
          </a:p>
        </p:txBody>
      </p:sp>
      <p:sp>
        <p:nvSpPr>
          <p:cNvPr id="9" name="TextBox 8"/>
          <p:cNvSpPr txBox="1"/>
          <p:nvPr/>
        </p:nvSpPr>
        <p:spPr>
          <a:xfrm>
            <a:off x="5217058" y="1261952"/>
            <a:ext cx="3848644" cy="261610"/>
          </a:xfrm>
          <a:prstGeom prst="rect">
            <a:avLst/>
          </a:prstGeom>
          <a:noFill/>
        </p:spPr>
        <p:txBody>
          <a:bodyPr wrap="square" rtlCol="0">
            <a:spAutoFit/>
          </a:bodyPr>
          <a:lstStyle/>
          <a:p>
            <a:r>
              <a:rPr lang="en-US" sz="1100" dirty="0" smtClean="0"/>
              <a:t>Reduced load</a:t>
            </a:r>
            <a:endParaRPr lang="en-US" sz="1100" dirty="0">
              <a:solidFill>
                <a:srgbClr val="FF0000"/>
              </a:solidFill>
            </a:endParaRPr>
          </a:p>
        </p:txBody>
      </p:sp>
      <p:sp>
        <p:nvSpPr>
          <p:cNvPr id="10" name="TextBox 9"/>
          <p:cNvSpPr txBox="1"/>
          <p:nvPr/>
        </p:nvSpPr>
        <p:spPr>
          <a:xfrm>
            <a:off x="1794474" y="1984416"/>
            <a:ext cx="1976966" cy="261610"/>
          </a:xfrm>
          <a:prstGeom prst="rect">
            <a:avLst/>
          </a:prstGeom>
          <a:noFill/>
        </p:spPr>
        <p:txBody>
          <a:bodyPr wrap="square" rtlCol="0">
            <a:spAutoFit/>
          </a:bodyPr>
          <a:lstStyle/>
          <a:p>
            <a:r>
              <a:rPr lang="en-US" sz="1100" dirty="0" smtClean="0"/>
              <a:t>Reduced load</a:t>
            </a:r>
            <a:endParaRPr lang="en-US" sz="1100" dirty="0"/>
          </a:p>
        </p:txBody>
      </p:sp>
      <p:sp>
        <p:nvSpPr>
          <p:cNvPr id="11" name="TextBox 10"/>
          <p:cNvSpPr txBox="1"/>
          <p:nvPr/>
        </p:nvSpPr>
        <p:spPr>
          <a:xfrm>
            <a:off x="1661823" y="3520134"/>
            <a:ext cx="1779404" cy="261610"/>
          </a:xfrm>
          <a:prstGeom prst="rect">
            <a:avLst/>
          </a:prstGeom>
          <a:noFill/>
        </p:spPr>
        <p:txBody>
          <a:bodyPr wrap="square" rtlCol="0">
            <a:spAutoFit/>
          </a:bodyPr>
          <a:lstStyle/>
          <a:p>
            <a:r>
              <a:rPr lang="en-US" sz="1100" dirty="0" smtClean="0"/>
              <a:t>Reduced load</a:t>
            </a:r>
            <a:endParaRPr lang="en-US" sz="1100" dirty="0"/>
          </a:p>
        </p:txBody>
      </p:sp>
      <p:cxnSp>
        <p:nvCxnSpPr>
          <p:cNvPr id="21" name="Straight Arrow Connector 20"/>
          <p:cNvCxnSpPr/>
          <p:nvPr/>
        </p:nvCxnSpPr>
        <p:spPr>
          <a:xfrm>
            <a:off x="2782957" y="2278601"/>
            <a:ext cx="1554374" cy="699268"/>
          </a:xfrm>
          <a:prstGeom prst="straightConnector1">
            <a:avLst/>
          </a:prstGeom>
          <a:ln w="1905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4611111" y="1245759"/>
            <a:ext cx="270990" cy="766459"/>
          </a:xfrm>
          <a:prstGeom prst="straightConnector1">
            <a:avLst/>
          </a:prstGeom>
          <a:ln w="1905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2192942" y="3063906"/>
            <a:ext cx="1068148" cy="367632"/>
          </a:xfrm>
          <a:prstGeom prst="straightConnector1">
            <a:avLst/>
          </a:prstGeom>
          <a:ln w="1905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4972557" y="1548960"/>
            <a:ext cx="489002" cy="870913"/>
          </a:xfrm>
          <a:prstGeom prst="straightConnector1">
            <a:avLst/>
          </a:prstGeom>
          <a:ln w="1905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5826268" y="2012218"/>
            <a:ext cx="794665" cy="490509"/>
          </a:xfrm>
          <a:prstGeom prst="straightConnector1">
            <a:avLst/>
          </a:prstGeom>
          <a:ln w="1905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5826266" y="3364515"/>
            <a:ext cx="1128838" cy="67023"/>
          </a:xfrm>
          <a:prstGeom prst="straightConnector1">
            <a:avLst/>
          </a:prstGeom>
          <a:ln w="1905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flipV="1">
            <a:off x="5124958" y="3498562"/>
            <a:ext cx="1051961" cy="477114"/>
          </a:xfrm>
          <a:prstGeom prst="straightConnector1">
            <a:avLst/>
          </a:prstGeom>
          <a:ln w="1905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flipV="1">
            <a:off x="4972557" y="4252676"/>
            <a:ext cx="979510" cy="276991"/>
          </a:xfrm>
          <a:prstGeom prst="straightConnector1">
            <a:avLst/>
          </a:prstGeom>
          <a:ln w="1905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953004" y="3354955"/>
            <a:ext cx="2188897" cy="261610"/>
          </a:xfrm>
          <a:prstGeom prst="rect">
            <a:avLst/>
          </a:prstGeom>
          <a:noFill/>
        </p:spPr>
        <p:txBody>
          <a:bodyPr wrap="square" rtlCol="0">
            <a:spAutoFit/>
          </a:bodyPr>
          <a:lstStyle/>
          <a:p>
            <a:r>
              <a:rPr lang="en-US" sz="1100" dirty="0"/>
              <a:t>=</a:t>
            </a:r>
            <a:r>
              <a:rPr lang="en-US" sz="1100" dirty="0" smtClean="0"/>
              <a:t>2018 Planning peak load</a:t>
            </a:r>
            <a:endParaRPr lang="en-US" sz="1100" dirty="0"/>
          </a:p>
        </p:txBody>
      </p:sp>
      <p:sp>
        <p:nvSpPr>
          <p:cNvPr id="23" name="TextBox 22"/>
          <p:cNvSpPr txBox="1"/>
          <p:nvPr/>
        </p:nvSpPr>
        <p:spPr>
          <a:xfrm>
            <a:off x="6138566" y="3845875"/>
            <a:ext cx="2188897" cy="261610"/>
          </a:xfrm>
          <a:prstGeom prst="rect">
            <a:avLst/>
          </a:prstGeom>
          <a:noFill/>
        </p:spPr>
        <p:txBody>
          <a:bodyPr wrap="square" rtlCol="0">
            <a:spAutoFit/>
          </a:bodyPr>
          <a:lstStyle/>
          <a:p>
            <a:r>
              <a:rPr lang="en-US" sz="1100" dirty="0"/>
              <a:t>=</a:t>
            </a:r>
            <a:r>
              <a:rPr lang="en-US" sz="1100" dirty="0" smtClean="0"/>
              <a:t>2018 Planning peak load</a:t>
            </a:r>
            <a:endParaRPr lang="en-US" sz="1100" dirty="0"/>
          </a:p>
        </p:txBody>
      </p:sp>
      <p:sp>
        <p:nvSpPr>
          <p:cNvPr id="24" name="TextBox 23"/>
          <p:cNvSpPr txBox="1"/>
          <p:nvPr/>
        </p:nvSpPr>
        <p:spPr>
          <a:xfrm>
            <a:off x="5952067" y="4398862"/>
            <a:ext cx="2188897" cy="261610"/>
          </a:xfrm>
          <a:prstGeom prst="rect">
            <a:avLst/>
          </a:prstGeom>
          <a:noFill/>
        </p:spPr>
        <p:txBody>
          <a:bodyPr wrap="square" rtlCol="0">
            <a:spAutoFit/>
          </a:bodyPr>
          <a:lstStyle/>
          <a:p>
            <a:r>
              <a:rPr lang="en-US" sz="1100" dirty="0"/>
              <a:t>=</a:t>
            </a:r>
            <a:r>
              <a:rPr lang="en-US" sz="1100" dirty="0" smtClean="0"/>
              <a:t>2018 Planning peak load</a:t>
            </a:r>
            <a:endParaRPr lang="en-US" sz="1100" dirty="0"/>
          </a:p>
        </p:txBody>
      </p:sp>
      <p:sp>
        <p:nvSpPr>
          <p:cNvPr id="25" name="TextBox 24"/>
          <p:cNvSpPr txBox="1"/>
          <p:nvPr/>
        </p:nvSpPr>
        <p:spPr>
          <a:xfrm>
            <a:off x="6620933" y="1771614"/>
            <a:ext cx="1910986" cy="261610"/>
          </a:xfrm>
          <a:prstGeom prst="rect">
            <a:avLst/>
          </a:prstGeom>
          <a:noFill/>
        </p:spPr>
        <p:txBody>
          <a:bodyPr wrap="square" rtlCol="0">
            <a:spAutoFit/>
          </a:bodyPr>
          <a:lstStyle/>
          <a:p>
            <a:r>
              <a:rPr lang="en-US" sz="1100" dirty="0" smtClean="0"/>
              <a:t>Reduced load</a:t>
            </a:r>
            <a:endParaRPr lang="en-US" sz="1100" dirty="0">
              <a:solidFill>
                <a:srgbClr val="FF0000"/>
              </a:solidFill>
            </a:endParaRPr>
          </a:p>
        </p:txBody>
      </p:sp>
      <p:sp>
        <p:nvSpPr>
          <p:cNvPr id="5" name="Freeform 4"/>
          <p:cNvSpPr/>
          <p:nvPr/>
        </p:nvSpPr>
        <p:spPr>
          <a:xfrm>
            <a:off x="4089400" y="2802467"/>
            <a:ext cx="2150533" cy="838200"/>
          </a:xfrm>
          <a:custGeom>
            <a:avLst/>
            <a:gdLst>
              <a:gd name="connsiteX0" fmla="*/ 0 w 2150533"/>
              <a:gd name="connsiteY0" fmla="*/ 838200 h 838200"/>
              <a:gd name="connsiteX1" fmla="*/ 389467 w 2150533"/>
              <a:gd name="connsiteY1" fmla="*/ 838200 h 838200"/>
              <a:gd name="connsiteX2" fmla="*/ 389467 w 2150533"/>
              <a:gd name="connsiteY2" fmla="*/ 838200 h 838200"/>
              <a:gd name="connsiteX3" fmla="*/ 381000 w 2150533"/>
              <a:gd name="connsiteY3" fmla="*/ 651933 h 838200"/>
              <a:gd name="connsiteX4" fmla="*/ 321733 w 2150533"/>
              <a:gd name="connsiteY4" fmla="*/ 660400 h 838200"/>
              <a:gd name="connsiteX5" fmla="*/ 321733 w 2150533"/>
              <a:gd name="connsiteY5" fmla="*/ 550333 h 838200"/>
              <a:gd name="connsiteX6" fmla="*/ 440267 w 2150533"/>
              <a:gd name="connsiteY6" fmla="*/ 550333 h 838200"/>
              <a:gd name="connsiteX7" fmla="*/ 524933 w 2150533"/>
              <a:gd name="connsiteY7" fmla="*/ 575733 h 838200"/>
              <a:gd name="connsiteX8" fmla="*/ 541867 w 2150533"/>
              <a:gd name="connsiteY8" fmla="*/ 474133 h 838200"/>
              <a:gd name="connsiteX9" fmla="*/ 609600 w 2150533"/>
              <a:gd name="connsiteY9" fmla="*/ 465666 h 838200"/>
              <a:gd name="connsiteX10" fmla="*/ 635000 w 2150533"/>
              <a:gd name="connsiteY10" fmla="*/ 338666 h 838200"/>
              <a:gd name="connsiteX11" fmla="*/ 685800 w 2150533"/>
              <a:gd name="connsiteY11" fmla="*/ 338666 h 838200"/>
              <a:gd name="connsiteX12" fmla="*/ 668867 w 2150533"/>
              <a:gd name="connsiteY12" fmla="*/ 152400 h 838200"/>
              <a:gd name="connsiteX13" fmla="*/ 821267 w 2150533"/>
              <a:gd name="connsiteY13" fmla="*/ 127000 h 838200"/>
              <a:gd name="connsiteX14" fmla="*/ 855133 w 2150533"/>
              <a:gd name="connsiteY14" fmla="*/ 169333 h 838200"/>
              <a:gd name="connsiteX15" fmla="*/ 990600 w 2150533"/>
              <a:gd name="connsiteY15" fmla="*/ 228600 h 838200"/>
              <a:gd name="connsiteX16" fmla="*/ 1151467 w 2150533"/>
              <a:gd name="connsiteY16" fmla="*/ 93133 h 838200"/>
              <a:gd name="connsiteX17" fmla="*/ 1219200 w 2150533"/>
              <a:gd name="connsiteY17" fmla="*/ 237066 h 838200"/>
              <a:gd name="connsiteX18" fmla="*/ 1329267 w 2150533"/>
              <a:gd name="connsiteY18" fmla="*/ 313266 h 838200"/>
              <a:gd name="connsiteX19" fmla="*/ 1413933 w 2150533"/>
              <a:gd name="connsiteY19" fmla="*/ 397933 h 838200"/>
              <a:gd name="connsiteX20" fmla="*/ 1490133 w 2150533"/>
              <a:gd name="connsiteY20" fmla="*/ 389466 h 838200"/>
              <a:gd name="connsiteX21" fmla="*/ 1490133 w 2150533"/>
              <a:gd name="connsiteY21" fmla="*/ 270933 h 838200"/>
              <a:gd name="connsiteX22" fmla="*/ 1591733 w 2150533"/>
              <a:gd name="connsiteY22" fmla="*/ 270933 h 838200"/>
              <a:gd name="connsiteX23" fmla="*/ 1625600 w 2150533"/>
              <a:gd name="connsiteY23" fmla="*/ 160866 h 838200"/>
              <a:gd name="connsiteX24" fmla="*/ 1693333 w 2150533"/>
              <a:gd name="connsiteY24" fmla="*/ 152400 h 838200"/>
              <a:gd name="connsiteX25" fmla="*/ 1786467 w 2150533"/>
              <a:gd name="connsiteY25" fmla="*/ 50800 h 838200"/>
              <a:gd name="connsiteX26" fmla="*/ 1888067 w 2150533"/>
              <a:gd name="connsiteY26" fmla="*/ 59266 h 838200"/>
              <a:gd name="connsiteX27" fmla="*/ 2023533 w 2150533"/>
              <a:gd name="connsiteY27" fmla="*/ 16933 h 838200"/>
              <a:gd name="connsiteX28" fmla="*/ 2150533 w 2150533"/>
              <a:gd name="connsiteY28" fmla="*/ 0 h 83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150533" h="838200">
                <a:moveTo>
                  <a:pt x="0" y="838200"/>
                </a:moveTo>
                <a:lnTo>
                  <a:pt x="389467" y="838200"/>
                </a:lnTo>
                <a:lnTo>
                  <a:pt x="389467" y="838200"/>
                </a:lnTo>
                <a:cubicBezTo>
                  <a:pt x="388056" y="807156"/>
                  <a:pt x="392289" y="681566"/>
                  <a:pt x="381000" y="651933"/>
                </a:cubicBezTo>
                <a:cubicBezTo>
                  <a:pt x="369711" y="622300"/>
                  <a:pt x="331611" y="677333"/>
                  <a:pt x="321733" y="660400"/>
                </a:cubicBezTo>
                <a:cubicBezTo>
                  <a:pt x="311855" y="643467"/>
                  <a:pt x="301977" y="568677"/>
                  <a:pt x="321733" y="550333"/>
                </a:cubicBezTo>
                <a:cubicBezTo>
                  <a:pt x="341489" y="531988"/>
                  <a:pt x="406400" y="546100"/>
                  <a:pt x="440267" y="550333"/>
                </a:cubicBezTo>
                <a:cubicBezTo>
                  <a:pt x="474134" y="554566"/>
                  <a:pt x="508000" y="588433"/>
                  <a:pt x="524933" y="575733"/>
                </a:cubicBezTo>
                <a:cubicBezTo>
                  <a:pt x="541866" y="563033"/>
                  <a:pt x="527756" y="492477"/>
                  <a:pt x="541867" y="474133"/>
                </a:cubicBezTo>
                <a:cubicBezTo>
                  <a:pt x="555978" y="455789"/>
                  <a:pt x="594078" y="488244"/>
                  <a:pt x="609600" y="465666"/>
                </a:cubicBezTo>
                <a:cubicBezTo>
                  <a:pt x="625122" y="443088"/>
                  <a:pt x="622300" y="359833"/>
                  <a:pt x="635000" y="338666"/>
                </a:cubicBezTo>
                <a:cubicBezTo>
                  <a:pt x="647700" y="317499"/>
                  <a:pt x="680156" y="369710"/>
                  <a:pt x="685800" y="338666"/>
                </a:cubicBezTo>
                <a:cubicBezTo>
                  <a:pt x="691445" y="307622"/>
                  <a:pt x="646289" y="187678"/>
                  <a:pt x="668867" y="152400"/>
                </a:cubicBezTo>
                <a:cubicBezTo>
                  <a:pt x="691445" y="117122"/>
                  <a:pt x="790223" y="124178"/>
                  <a:pt x="821267" y="127000"/>
                </a:cubicBezTo>
                <a:cubicBezTo>
                  <a:pt x="852311" y="129822"/>
                  <a:pt x="826911" y="152400"/>
                  <a:pt x="855133" y="169333"/>
                </a:cubicBezTo>
                <a:cubicBezTo>
                  <a:pt x="883355" y="186266"/>
                  <a:pt x="941211" y="241300"/>
                  <a:pt x="990600" y="228600"/>
                </a:cubicBezTo>
                <a:cubicBezTo>
                  <a:pt x="1039989" y="215900"/>
                  <a:pt x="1113367" y="91722"/>
                  <a:pt x="1151467" y="93133"/>
                </a:cubicBezTo>
                <a:cubicBezTo>
                  <a:pt x="1189567" y="94544"/>
                  <a:pt x="1189567" y="200377"/>
                  <a:pt x="1219200" y="237066"/>
                </a:cubicBezTo>
                <a:cubicBezTo>
                  <a:pt x="1248833" y="273755"/>
                  <a:pt x="1296812" y="286455"/>
                  <a:pt x="1329267" y="313266"/>
                </a:cubicBezTo>
                <a:cubicBezTo>
                  <a:pt x="1361722" y="340077"/>
                  <a:pt x="1387122" y="385233"/>
                  <a:pt x="1413933" y="397933"/>
                </a:cubicBezTo>
                <a:cubicBezTo>
                  <a:pt x="1440744" y="410633"/>
                  <a:pt x="1477433" y="410633"/>
                  <a:pt x="1490133" y="389466"/>
                </a:cubicBezTo>
                <a:cubicBezTo>
                  <a:pt x="1502833" y="368299"/>
                  <a:pt x="1473200" y="290688"/>
                  <a:pt x="1490133" y="270933"/>
                </a:cubicBezTo>
                <a:cubicBezTo>
                  <a:pt x="1507066" y="251178"/>
                  <a:pt x="1569155" y="289277"/>
                  <a:pt x="1591733" y="270933"/>
                </a:cubicBezTo>
                <a:cubicBezTo>
                  <a:pt x="1614311" y="252588"/>
                  <a:pt x="1608667" y="180621"/>
                  <a:pt x="1625600" y="160866"/>
                </a:cubicBezTo>
                <a:cubicBezTo>
                  <a:pt x="1642533" y="141111"/>
                  <a:pt x="1666522" y="170744"/>
                  <a:pt x="1693333" y="152400"/>
                </a:cubicBezTo>
                <a:cubicBezTo>
                  <a:pt x="1720144" y="134056"/>
                  <a:pt x="1754011" y="66322"/>
                  <a:pt x="1786467" y="50800"/>
                </a:cubicBezTo>
                <a:cubicBezTo>
                  <a:pt x="1818923" y="35278"/>
                  <a:pt x="1848556" y="64910"/>
                  <a:pt x="1888067" y="59266"/>
                </a:cubicBezTo>
                <a:cubicBezTo>
                  <a:pt x="1927578" y="53622"/>
                  <a:pt x="1979789" y="26811"/>
                  <a:pt x="2023533" y="16933"/>
                </a:cubicBezTo>
                <a:cubicBezTo>
                  <a:pt x="2067277" y="7055"/>
                  <a:pt x="2147711" y="4233"/>
                  <a:pt x="2150533" y="0"/>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78231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2178657" y="43312"/>
            <a:ext cx="6580332" cy="801305"/>
          </a:xfrm>
          <a:prstGeom prst="rect">
            <a:avLst/>
          </a:prstGeom>
        </p:spPr>
        <p:txBody>
          <a:bodyPr/>
          <a:lstStyle/>
          <a:p>
            <a:r>
              <a:rPr lang="en-US" sz="2000" u="sng" dirty="0" smtClean="0"/>
              <a:t>Load Assumptions in HIP SE Case - Quantified</a:t>
            </a:r>
            <a:endParaRPr lang="en-US" sz="2000" u="sng" dirty="0"/>
          </a:p>
        </p:txBody>
      </p:sp>
      <p:sp>
        <p:nvSpPr>
          <p:cNvPr id="11" name="TextBox 10"/>
          <p:cNvSpPr txBox="1"/>
          <p:nvPr/>
        </p:nvSpPr>
        <p:spPr>
          <a:xfrm>
            <a:off x="2226733" y="4472822"/>
            <a:ext cx="4953000" cy="461665"/>
          </a:xfrm>
          <a:prstGeom prst="rect">
            <a:avLst/>
          </a:prstGeom>
          <a:noFill/>
        </p:spPr>
        <p:txBody>
          <a:bodyPr wrap="square" rtlCol="0">
            <a:spAutoFit/>
          </a:bodyPr>
          <a:lstStyle/>
          <a:p>
            <a:pPr algn="ctr"/>
            <a:r>
              <a:rPr lang="en-US" sz="1200" u="sng" dirty="0" smtClean="0"/>
              <a:t>SE HIP Case Loads Compared to Average Historical Weather Zone Peaks </a:t>
            </a:r>
            <a:endParaRPr lang="en-US" sz="1200" u="sng" dirty="0"/>
          </a:p>
        </p:txBody>
      </p:sp>
      <p:graphicFrame>
        <p:nvGraphicFramePr>
          <p:cNvPr id="7" name="Table 6"/>
          <p:cNvGraphicFramePr>
            <a:graphicFrameLocks noGrp="1"/>
          </p:cNvGraphicFramePr>
          <p:nvPr>
            <p:extLst>
              <p:ext uri="{D42A27DB-BD31-4B8C-83A1-F6EECF244321}">
                <p14:modId xmlns:p14="http://schemas.microsoft.com/office/powerpoint/2010/main" val="194173022"/>
              </p:ext>
            </p:extLst>
          </p:nvPr>
        </p:nvGraphicFramePr>
        <p:xfrm>
          <a:off x="1744134" y="939798"/>
          <a:ext cx="5825066" cy="3516206"/>
        </p:xfrm>
        <a:graphic>
          <a:graphicData uri="http://schemas.openxmlformats.org/drawingml/2006/table">
            <a:tbl>
              <a:tblPr>
                <a:tableStyleId>{5C22544A-7EE6-4342-B048-85BDC9FD1C3A}</a:tableStyleId>
              </a:tblPr>
              <a:tblGrid>
                <a:gridCol w="1402489"/>
                <a:gridCol w="1049717"/>
                <a:gridCol w="920653"/>
                <a:gridCol w="679735"/>
                <a:gridCol w="808797"/>
                <a:gridCol w="963675"/>
              </a:tblGrid>
              <a:tr h="724667">
                <a:tc>
                  <a:txBody>
                    <a:bodyPr/>
                    <a:lstStyle/>
                    <a:p>
                      <a:pPr algn="l" fontAlgn="b"/>
                      <a:endParaRPr lang="en-US" sz="1100" b="0" i="0" u="none" strike="noStrike" dirty="0">
                        <a:solidFill>
                          <a:srgbClr val="000000"/>
                        </a:solidFill>
                        <a:effectLst/>
                        <a:latin typeface="Calibri"/>
                      </a:endParaRPr>
                    </a:p>
                  </a:txBody>
                  <a:tcPr marL="9525" marR="9525" marT="9525" marB="0" anchor="b">
                    <a:lnR w="12700" cmpd="sng">
                      <a:noFill/>
                    </a:lnR>
                  </a:tcPr>
                </a:tc>
                <a:tc>
                  <a:txBody>
                    <a:bodyPr/>
                    <a:lstStyle/>
                    <a:p>
                      <a:pPr algn="ctr" fontAlgn="b"/>
                      <a:r>
                        <a:rPr lang="en-US" sz="1100" u="none" strike="noStrike" dirty="0">
                          <a:effectLst/>
                        </a:rPr>
                        <a:t>Avg. Peak 2011-2013 (MWs)</a:t>
                      </a:r>
                      <a:endParaRPr lang="en-US" sz="11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u="none" strike="noStrike" dirty="0">
                          <a:effectLst/>
                        </a:rPr>
                        <a:t>2018 SE Case Peak       (MWs)</a:t>
                      </a:r>
                      <a:endParaRPr lang="en-US" sz="11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u="none" strike="noStrike" dirty="0">
                          <a:effectLst/>
                        </a:rPr>
                        <a:t>Delta MWs</a:t>
                      </a:r>
                      <a:endParaRPr lang="en-US" sz="11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u="none" strike="noStrike" dirty="0">
                          <a:effectLst/>
                        </a:rPr>
                        <a:t>Total % Change</a:t>
                      </a:r>
                      <a:endParaRPr lang="en-US" sz="11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100" u="none" strike="noStrike" dirty="0">
                          <a:effectLst/>
                        </a:rPr>
                        <a:t>Avg. Annual % Change 2014-2018</a:t>
                      </a:r>
                      <a:endParaRPr lang="en-US" sz="11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52202">
                <a:tc>
                  <a:txBody>
                    <a:bodyPr/>
                    <a:lstStyle/>
                    <a:p>
                      <a:pPr algn="l" fontAlgn="b"/>
                      <a:r>
                        <a:rPr lang="en-US" sz="1100" u="none" strike="noStrike" dirty="0">
                          <a:effectLst/>
                        </a:rPr>
                        <a:t>Zones using 2018 Peak Planning Load</a:t>
                      </a:r>
                      <a:endParaRPr lang="en-US" sz="1100" b="0" i="0" u="none" strike="noStrike" dirty="0">
                        <a:solidFill>
                          <a:srgbClr val="000000"/>
                        </a:solidFill>
                        <a:effectLst/>
                        <a:latin typeface="Calibri"/>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endParaRPr lang="en-US" sz="1100" b="0" i="0" u="none" strike="noStrike">
                        <a:solidFill>
                          <a:srgbClr val="000000"/>
                        </a:solidFill>
                        <a:effectLst/>
                        <a:latin typeface="Calibri"/>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endParaRPr lang="en-US" sz="1100" b="0" i="0" u="none" strike="noStrike">
                        <a:solidFill>
                          <a:srgbClr val="000000"/>
                        </a:solidFill>
                        <a:effectLst/>
                        <a:latin typeface="Calibri"/>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endParaRPr lang="en-US" sz="1100" b="0" i="0" u="none" strike="noStrike">
                        <a:solidFill>
                          <a:srgbClr val="000000"/>
                        </a:solidFill>
                        <a:effectLst/>
                        <a:latin typeface="Calibri"/>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endParaRPr lang="en-US" sz="1100" b="0" i="0" u="none" strike="noStrike">
                        <a:solidFill>
                          <a:srgbClr val="000000"/>
                        </a:solidFill>
                        <a:effectLst/>
                        <a:latin typeface="Calibri"/>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endParaRPr lang="en-US" sz="1100" b="0" i="0" u="none" strike="noStrike">
                        <a:solidFill>
                          <a:srgbClr val="000000"/>
                        </a:solidFill>
                        <a:effectLst/>
                        <a:latin typeface="Calibri"/>
                      </a:endParaRPr>
                    </a:p>
                  </a:txBody>
                  <a:tcPr marL="9525" marR="9525" marT="9525" marB="0" anchor="b">
                    <a:lnT w="12700" cap="flat" cmpd="sng" algn="ctr">
                      <a:solidFill>
                        <a:schemeClr val="tx1"/>
                      </a:solidFill>
                      <a:prstDash val="solid"/>
                      <a:round/>
                      <a:headEnd type="none" w="med" len="med"/>
                      <a:tailEnd type="none" w="med" len="med"/>
                    </a:lnT>
                  </a:tcPr>
                </a:tc>
              </a:tr>
              <a:tr h="202988">
                <a:tc>
                  <a:txBody>
                    <a:bodyPr/>
                    <a:lstStyle/>
                    <a:p>
                      <a:pPr algn="l" fontAlgn="b"/>
                      <a:r>
                        <a:rPr lang="en-US" sz="1100" u="none" strike="noStrike">
                          <a:effectLst/>
                        </a:rPr>
                        <a:t>COAST</a:t>
                      </a:r>
                      <a:endParaRPr lang="en-US" sz="1100" b="0" i="0" u="none" strike="noStrike">
                        <a:solidFill>
                          <a:srgbClr val="000000"/>
                        </a:solidFill>
                        <a:effectLst/>
                        <a:latin typeface="Calibri"/>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r>
                        <a:rPr lang="en-US" sz="1100" u="none" strike="noStrike">
                          <a:effectLst/>
                        </a:rPr>
                        <a:t>22,015</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26,355</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4,340</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20%</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a:t>
                      </a:r>
                      <a:endParaRPr lang="en-US" sz="1100" b="0" i="0" u="none" strike="noStrike">
                        <a:solidFill>
                          <a:srgbClr val="000000"/>
                        </a:solidFill>
                        <a:effectLst/>
                        <a:latin typeface="Calibri"/>
                      </a:endParaRPr>
                    </a:p>
                  </a:txBody>
                  <a:tcPr marL="9525" marR="9525" marT="9525" marB="0" anchor="b"/>
                </a:tc>
              </a:tr>
              <a:tr h="202988">
                <a:tc>
                  <a:txBody>
                    <a:bodyPr/>
                    <a:lstStyle/>
                    <a:p>
                      <a:pPr algn="l" fontAlgn="b"/>
                      <a:r>
                        <a:rPr lang="en-US" sz="1100" u="none" strike="noStrike">
                          <a:effectLst/>
                        </a:rPr>
                        <a:t>SOUTH_CE</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11,573</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14,401</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2,828</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5%</a:t>
                      </a:r>
                      <a:endParaRPr lang="en-US" sz="1100" b="0" i="0" u="none" strike="noStrike">
                        <a:solidFill>
                          <a:srgbClr val="000000"/>
                        </a:solidFill>
                        <a:effectLst/>
                        <a:latin typeface="Calibri"/>
                      </a:endParaRPr>
                    </a:p>
                  </a:txBody>
                  <a:tcPr marL="9525" marR="9525" marT="9525" marB="0" anchor="b"/>
                </a:tc>
              </a:tr>
              <a:tr h="202988">
                <a:tc>
                  <a:txBody>
                    <a:bodyPr/>
                    <a:lstStyle/>
                    <a:p>
                      <a:pPr algn="l" fontAlgn="b"/>
                      <a:r>
                        <a:rPr lang="en-US" sz="1100" u="none" strike="noStrike">
                          <a:effectLst/>
                        </a:rPr>
                        <a:t>SOUTHERN</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5,744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7,103</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1,359</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5%</a:t>
                      </a:r>
                      <a:endParaRPr lang="en-US" sz="1100" b="0" i="0" u="none" strike="noStrike">
                        <a:solidFill>
                          <a:srgbClr val="000000"/>
                        </a:solidFill>
                        <a:effectLst/>
                        <a:latin typeface="Calibri"/>
                      </a:endParaRPr>
                    </a:p>
                  </a:txBody>
                  <a:tcPr marL="9525" marR="9525" marT="9525" marB="0" anchor="b"/>
                </a:tc>
              </a:tr>
              <a:tr h="202988">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endParaRPr lang="en-US" sz="1100" b="0" i="0" u="none" strike="noStrike">
                        <a:solidFill>
                          <a:srgbClr val="000000"/>
                        </a:solidFill>
                        <a:effectLst/>
                        <a:latin typeface="Calibri"/>
                      </a:endParaRPr>
                    </a:p>
                  </a:txBody>
                  <a:tcPr marL="9525" marR="9525" marT="9525" marB="0" anchor="b"/>
                </a:tc>
                <a:tc>
                  <a:txBody>
                    <a:bodyPr/>
                    <a:lstStyle/>
                    <a:p>
                      <a:pPr algn="ctr" fontAlgn="b"/>
                      <a:endParaRPr lang="en-US" sz="1100" b="0" i="0" u="none" strike="noStrike">
                        <a:solidFill>
                          <a:srgbClr val="000000"/>
                        </a:solidFill>
                        <a:effectLst/>
                        <a:latin typeface="Calibri"/>
                      </a:endParaRPr>
                    </a:p>
                  </a:txBody>
                  <a:tcPr marL="9525" marR="9525" marT="9525" marB="0" anchor="b"/>
                </a:tc>
                <a:tc>
                  <a:txBody>
                    <a:bodyPr/>
                    <a:lstStyle/>
                    <a:p>
                      <a:pPr algn="ctr" fontAlgn="b"/>
                      <a:endParaRPr lang="en-US" sz="1100" b="0" i="0" u="none" strike="noStrike">
                        <a:solidFill>
                          <a:srgbClr val="000000"/>
                        </a:solidFill>
                        <a:effectLst/>
                        <a:latin typeface="Calibri"/>
                      </a:endParaRPr>
                    </a:p>
                  </a:txBody>
                  <a:tcPr marL="9525" marR="9525" marT="9525" marB="0" anchor="b"/>
                </a:tc>
                <a:tc>
                  <a:txBody>
                    <a:bodyPr/>
                    <a:lstStyle/>
                    <a:p>
                      <a:pPr algn="ctr" fontAlgn="b"/>
                      <a:endParaRPr lang="en-US" sz="1100" b="0" i="0" u="none" strike="noStrike">
                        <a:solidFill>
                          <a:srgbClr val="000000"/>
                        </a:solidFill>
                        <a:effectLst/>
                        <a:latin typeface="Calibri"/>
                      </a:endParaRPr>
                    </a:p>
                  </a:txBody>
                  <a:tcPr marL="9525" marR="9525" marT="9525" marB="0" anchor="b"/>
                </a:tc>
                <a:tc>
                  <a:txBody>
                    <a:bodyPr/>
                    <a:lstStyle/>
                    <a:p>
                      <a:pPr algn="ctr" fontAlgn="b"/>
                      <a:endParaRPr lang="en-US" sz="1100" b="0" i="0" u="none" strike="noStrike">
                        <a:solidFill>
                          <a:srgbClr val="000000"/>
                        </a:solidFill>
                        <a:effectLst/>
                        <a:latin typeface="Calibri"/>
                      </a:endParaRPr>
                    </a:p>
                  </a:txBody>
                  <a:tcPr marL="9525" marR="9525" marT="9525" marB="0" anchor="b"/>
                </a:tc>
              </a:tr>
              <a:tr h="356448">
                <a:tc>
                  <a:txBody>
                    <a:bodyPr/>
                    <a:lstStyle/>
                    <a:p>
                      <a:pPr algn="l" fontAlgn="b"/>
                      <a:r>
                        <a:rPr lang="en-US" sz="1100" u="none" strike="noStrike" dirty="0">
                          <a:effectLst/>
                        </a:rPr>
                        <a:t>Zones </a:t>
                      </a:r>
                      <a:r>
                        <a:rPr lang="en-US" sz="1100" u="none" strike="noStrike" dirty="0" smtClean="0">
                          <a:effectLst/>
                        </a:rPr>
                        <a:t>with</a:t>
                      </a:r>
                      <a:r>
                        <a:rPr lang="en-US" sz="1100" u="none" strike="noStrike" baseline="0" dirty="0" smtClean="0">
                          <a:effectLst/>
                        </a:rPr>
                        <a:t> Load Reductions Relative to Avg. Peaks</a:t>
                      </a:r>
                      <a:endParaRPr lang="en-US" sz="1100" b="0" i="0" u="none" strike="noStrike" dirty="0">
                        <a:solidFill>
                          <a:srgbClr val="000000"/>
                        </a:solidFill>
                        <a:effectLst/>
                        <a:latin typeface="Calibri"/>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endParaRPr lang="en-US" sz="1100" b="0" i="0" u="none" strike="noStrike" dirty="0">
                        <a:solidFill>
                          <a:srgbClr val="000000"/>
                        </a:solidFill>
                        <a:effectLst/>
                        <a:latin typeface="Calibri"/>
                      </a:endParaRPr>
                    </a:p>
                  </a:txBody>
                  <a:tcPr marL="9525" marR="9525" marT="9525" marB="0" anchor="b"/>
                </a:tc>
                <a:tc>
                  <a:txBody>
                    <a:bodyPr/>
                    <a:lstStyle/>
                    <a:p>
                      <a:pPr algn="ctr" fontAlgn="b"/>
                      <a:endParaRPr lang="en-US" sz="1100" b="0" i="0" u="none" strike="noStrike">
                        <a:solidFill>
                          <a:srgbClr val="000000"/>
                        </a:solidFill>
                        <a:effectLst/>
                        <a:latin typeface="Calibri"/>
                      </a:endParaRPr>
                    </a:p>
                  </a:txBody>
                  <a:tcPr marL="9525" marR="9525" marT="9525" marB="0" anchor="b"/>
                </a:tc>
                <a:tc>
                  <a:txBody>
                    <a:bodyPr/>
                    <a:lstStyle/>
                    <a:p>
                      <a:pPr algn="ctr" fontAlgn="b"/>
                      <a:endParaRPr lang="en-US" sz="1100" b="0" i="0" u="none" strike="noStrike">
                        <a:solidFill>
                          <a:srgbClr val="000000"/>
                        </a:solidFill>
                        <a:effectLst/>
                        <a:latin typeface="Calibri"/>
                      </a:endParaRPr>
                    </a:p>
                  </a:txBody>
                  <a:tcPr marL="9525" marR="9525" marT="9525" marB="0" anchor="b"/>
                </a:tc>
                <a:tc>
                  <a:txBody>
                    <a:bodyPr/>
                    <a:lstStyle/>
                    <a:p>
                      <a:pPr algn="ctr" fontAlgn="b"/>
                      <a:endParaRPr lang="en-US" sz="1100" b="0" i="0" u="none" strike="noStrike">
                        <a:solidFill>
                          <a:srgbClr val="000000"/>
                        </a:solidFill>
                        <a:effectLst/>
                        <a:latin typeface="Calibri"/>
                      </a:endParaRPr>
                    </a:p>
                  </a:txBody>
                  <a:tcPr marL="9525" marR="9525" marT="9525" marB="0" anchor="b"/>
                </a:tc>
                <a:tc>
                  <a:txBody>
                    <a:bodyPr/>
                    <a:lstStyle/>
                    <a:p>
                      <a:pPr algn="ctr" fontAlgn="b"/>
                      <a:endParaRPr lang="en-US" sz="1100" b="0" i="0" u="none" strike="noStrike">
                        <a:solidFill>
                          <a:srgbClr val="000000"/>
                        </a:solidFill>
                        <a:effectLst/>
                        <a:latin typeface="Calibri"/>
                      </a:endParaRPr>
                    </a:p>
                  </a:txBody>
                  <a:tcPr marL="9525" marR="9525" marT="9525" marB="0" anchor="b"/>
                </a:tc>
              </a:tr>
              <a:tr h="202988">
                <a:tc>
                  <a:txBody>
                    <a:bodyPr/>
                    <a:lstStyle/>
                    <a:p>
                      <a:pPr algn="l" fontAlgn="b"/>
                      <a:r>
                        <a:rPr lang="en-US" sz="1100" u="none" strike="noStrike">
                          <a:effectLst/>
                        </a:rPr>
                        <a:t>NORTH_CE</a:t>
                      </a:r>
                      <a:endParaRPr lang="en-US" sz="1100" b="0" i="0" u="none" strike="noStrike">
                        <a:solidFill>
                          <a:srgbClr val="000000"/>
                        </a:solidFill>
                        <a:effectLst/>
                        <a:latin typeface="Calibri"/>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r>
                        <a:rPr lang="en-US" sz="1100" u="none" strike="noStrike">
                          <a:effectLst/>
                        </a:rPr>
                        <a:t>24,587</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21,924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-2,663</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-11%</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a:t>
                      </a:r>
                      <a:endParaRPr lang="en-US" sz="1100" b="0" i="0" u="none" strike="noStrike">
                        <a:solidFill>
                          <a:srgbClr val="000000"/>
                        </a:solidFill>
                        <a:effectLst/>
                        <a:latin typeface="Calibri"/>
                      </a:endParaRPr>
                    </a:p>
                  </a:txBody>
                  <a:tcPr marL="9525" marR="9525" marT="9525" marB="0" anchor="b"/>
                </a:tc>
              </a:tr>
              <a:tr h="202988">
                <a:tc>
                  <a:txBody>
                    <a:bodyPr/>
                    <a:lstStyle/>
                    <a:p>
                      <a:pPr algn="l" fontAlgn="b"/>
                      <a:r>
                        <a:rPr lang="en-US" sz="1100" u="none" strike="noStrike">
                          <a:effectLst/>
                        </a:rPr>
                        <a:t>NORTH</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1,996</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1,473</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-523</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-26%</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-5%</a:t>
                      </a:r>
                      <a:endParaRPr lang="en-US" sz="1100" b="0" i="0" u="none" strike="noStrike">
                        <a:solidFill>
                          <a:srgbClr val="000000"/>
                        </a:solidFill>
                        <a:effectLst/>
                        <a:latin typeface="Calibri"/>
                      </a:endParaRPr>
                    </a:p>
                  </a:txBody>
                  <a:tcPr marL="9525" marR="9525" marT="9525" marB="0" anchor="b"/>
                </a:tc>
              </a:tr>
              <a:tr h="202988">
                <a:tc>
                  <a:txBody>
                    <a:bodyPr/>
                    <a:lstStyle/>
                    <a:p>
                      <a:pPr algn="l" fontAlgn="b"/>
                      <a:r>
                        <a:rPr lang="en-US" sz="1100" u="none" strike="noStrike">
                          <a:effectLst/>
                        </a:rPr>
                        <a:t>EAST</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3,642</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3,088</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-554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-15%</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-3%</a:t>
                      </a:r>
                      <a:endParaRPr lang="en-US" sz="1100" b="0" i="0" u="none" strike="noStrike">
                        <a:solidFill>
                          <a:srgbClr val="000000"/>
                        </a:solidFill>
                        <a:effectLst/>
                        <a:latin typeface="Calibri"/>
                      </a:endParaRPr>
                    </a:p>
                  </a:txBody>
                  <a:tcPr marL="9525" marR="9525" marT="9525" marB="0" anchor="b"/>
                </a:tc>
              </a:tr>
              <a:tr h="202988">
                <a:tc>
                  <a:txBody>
                    <a:bodyPr/>
                    <a:lstStyle/>
                    <a:p>
                      <a:pPr algn="l" fontAlgn="b"/>
                      <a:r>
                        <a:rPr lang="en-US" sz="1100" u="none" strike="noStrike">
                          <a:effectLst/>
                        </a:rPr>
                        <a:t>WEST</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2,411</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1,897</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-514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-21%</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a:t>
                      </a:r>
                      <a:endParaRPr lang="en-US" sz="1100" b="0" i="0" u="none" strike="noStrike">
                        <a:solidFill>
                          <a:srgbClr val="000000"/>
                        </a:solidFill>
                        <a:effectLst/>
                        <a:latin typeface="Calibri"/>
                      </a:endParaRPr>
                    </a:p>
                  </a:txBody>
                  <a:tcPr marL="9525" marR="9525" marT="9525" marB="0" anchor="b"/>
                </a:tc>
              </a:tr>
              <a:tr h="202988">
                <a:tc>
                  <a:txBody>
                    <a:bodyPr/>
                    <a:lstStyle/>
                    <a:p>
                      <a:pPr algn="l" fontAlgn="b"/>
                      <a:r>
                        <a:rPr lang="en-US" sz="1100" u="none" strike="noStrike">
                          <a:effectLst/>
                        </a:rPr>
                        <a:t>FAR_WEST</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2,819</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2,775</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0%</a:t>
                      </a:r>
                      <a:endParaRPr lang="en-US" sz="11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41746396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245533" y="954157"/>
            <a:ext cx="8602134" cy="3803129"/>
          </a:xfrm>
        </p:spPr>
        <p:txBody>
          <a:bodyPr/>
          <a:lstStyle/>
          <a:p>
            <a:pPr marL="285750" indent="-285750">
              <a:buFont typeface="Arial" pitchFamily="34" charset="0"/>
              <a:buChar char="•"/>
            </a:pPr>
            <a:r>
              <a:rPr lang="en-US" sz="1200" dirty="0" smtClean="0"/>
              <a:t>These load scaling assumptions were based on ERCOT’s “top ten” table that looked at “coincident peaks” of the other weather zones relative to the top ten Coastal peak </a:t>
            </a:r>
            <a:r>
              <a:rPr lang="en-US" sz="1200" dirty="0" smtClean="0"/>
              <a:t>conditions in 2011, 2012 and 2013. </a:t>
            </a:r>
            <a:endParaRPr lang="en-US" sz="1200" dirty="0" smtClean="0"/>
          </a:p>
          <a:p>
            <a:pPr marL="285750" indent="-285750">
              <a:buFont typeface="Arial" pitchFamily="34" charset="0"/>
              <a:buChar char="•"/>
            </a:pPr>
            <a:endParaRPr lang="en-US" sz="1300" dirty="0"/>
          </a:p>
          <a:p>
            <a:pPr marL="285750" indent="-285750">
              <a:buFont typeface="Arial" pitchFamily="34" charset="0"/>
              <a:buChar char="•"/>
            </a:pPr>
            <a:endParaRPr lang="en-US" sz="1300" dirty="0" smtClean="0"/>
          </a:p>
          <a:p>
            <a:pPr marL="285750" indent="-285750">
              <a:buFont typeface="Arial" pitchFamily="34" charset="0"/>
              <a:buChar char="•"/>
            </a:pPr>
            <a:endParaRPr lang="en-US" sz="1300" dirty="0"/>
          </a:p>
          <a:p>
            <a:pPr marL="285750" indent="-285750">
              <a:buFont typeface="Arial" pitchFamily="34" charset="0"/>
              <a:buChar char="•"/>
            </a:pPr>
            <a:endParaRPr lang="en-US" sz="1300" dirty="0" smtClean="0"/>
          </a:p>
          <a:p>
            <a:pPr marL="285750" indent="-285750">
              <a:buFont typeface="Arial" pitchFamily="34" charset="0"/>
              <a:buChar char="•"/>
            </a:pPr>
            <a:r>
              <a:rPr lang="en-US" sz="1200" dirty="0" smtClean="0"/>
              <a:t>The zones that have the most impact are the North Central, South and Coastal because they have significantly larger </a:t>
            </a:r>
            <a:r>
              <a:rPr lang="en-US" sz="1200" dirty="0" smtClean="0"/>
              <a:t>loads relative to the other weather zones.</a:t>
            </a:r>
            <a:endParaRPr lang="en-US" sz="1200" dirty="0" smtClean="0"/>
          </a:p>
          <a:p>
            <a:pPr marL="285750" indent="-285750">
              <a:buFont typeface="Arial" pitchFamily="34" charset="0"/>
              <a:buChar char="•"/>
            </a:pPr>
            <a:r>
              <a:rPr lang="en-US" sz="1200" dirty="0" smtClean="0"/>
              <a:t>ERCOT decreased the North Central (D/FW) load to approximately 85% of the forecasted 2018 peak load for that region, even though the above table indicates 85% is too low.  </a:t>
            </a:r>
            <a:r>
              <a:rPr lang="en-US" sz="1200" dirty="0" smtClean="0"/>
              <a:t>A </a:t>
            </a:r>
            <a:r>
              <a:rPr lang="en-US" sz="1200" dirty="0" smtClean="0"/>
              <a:t>swing of 7.8% in the North Central peak load (93.37%-85.56%) equates to approximately 1,950 MWs.</a:t>
            </a:r>
          </a:p>
          <a:p>
            <a:pPr marL="285750" indent="-285750">
              <a:buFont typeface="Arial" pitchFamily="34" charset="0"/>
              <a:buChar char="•"/>
            </a:pPr>
            <a:r>
              <a:rPr lang="en-US" sz="1200" dirty="0" smtClean="0"/>
              <a:t>Exacerbating the load </a:t>
            </a:r>
            <a:r>
              <a:rPr lang="en-US" sz="1200" dirty="0" smtClean="0"/>
              <a:t>scaling numbers </a:t>
            </a:r>
            <a:r>
              <a:rPr lang="en-US" sz="1200" dirty="0" smtClean="0"/>
              <a:t>(as discussed later) is the significant difference in the SSWG load forecasts supplied by the TSPs for the different regions.  The Coastal region forecast shows tremendous peak load growth (3.6%) between now and 2018, while the North Central region’s growth is tepid at best (0.3%). </a:t>
            </a:r>
          </a:p>
        </p:txBody>
      </p:sp>
      <p:sp>
        <p:nvSpPr>
          <p:cNvPr id="12" name="Title 11"/>
          <p:cNvSpPr>
            <a:spLocks noGrp="1"/>
          </p:cNvSpPr>
          <p:nvPr>
            <p:ph type="title"/>
          </p:nvPr>
        </p:nvSpPr>
        <p:spPr>
          <a:xfrm>
            <a:off x="2377440" y="43312"/>
            <a:ext cx="6381549" cy="801305"/>
          </a:xfrm>
          <a:prstGeom prst="rect">
            <a:avLst/>
          </a:prstGeom>
        </p:spPr>
        <p:txBody>
          <a:bodyPr/>
          <a:lstStyle/>
          <a:p>
            <a:r>
              <a:rPr lang="en-US" sz="2600" u="sng" dirty="0" smtClean="0"/>
              <a:t>What do these Assumptions Mean?</a:t>
            </a:r>
            <a:endParaRPr lang="en-US" sz="2600" u="sng" dirty="0"/>
          </a:p>
        </p:txBody>
      </p:sp>
      <p:graphicFrame>
        <p:nvGraphicFramePr>
          <p:cNvPr id="4" name="Table 3"/>
          <p:cNvGraphicFramePr>
            <a:graphicFrameLocks noGrp="1"/>
          </p:cNvGraphicFramePr>
          <p:nvPr>
            <p:extLst>
              <p:ext uri="{D42A27DB-BD31-4B8C-83A1-F6EECF244321}">
                <p14:modId xmlns:p14="http://schemas.microsoft.com/office/powerpoint/2010/main" val="2264654865"/>
              </p:ext>
            </p:extLst>
          </p:nvPr>
        </p:nvGraphicFramePr>
        <p:xfrm>
          <a:off x="1365779" y="1498601"/>
          <a:ext cx="6073775" cy="1212638"/>
        </p:xfrm>
        <a:graphic>
          <a:graphicData uri="http://schemas.openxmlformats.org/drawingml/2006/table">
            <a:tbl>
              <a:tblPr firstRow="1" firstCol="1" lastRow="1" lastCol="1" bandRow="1" bandCol="1"/>
              <a:tblGrid>
                <a:gridCol w="763270"/>
                <a:gridCol w="753110"/>
                <a:gridCol w="763270"/>
                <a:gridCol w="752475"/>
                <a:gridCol w="763270"/>
                <a:gridCol w="752475"/>
                <a:gridCol w="763270"/>
                <a:gridCol w="762635"/>
              </a:tblGrid>
              <a:tr h="357804">
                <a:tc gridSpan="8">
                  <a:txBody>
                    <a:bodyPr/>
                    <a:lstStyle/>
                    <a:p>
                      <a:pPr marL="48260" marR="24130" algn="ctr">
                        <a:lnSpc>
                          <a:spcPts val="1010"/>
                        </a:lnSpc>
                        <a:spcBef>
                          <a:spcPts val="0"/>
                        </a:spcBef>
                        <a:spcAft>
                          <a:spcPts val="0"/>
                        </a:spcAft>
                      </a:pPr>
                      <a:r>
                        <a:rPr lang="en-US" sz="1000" b="1" spc="-30" dirty="0">
                          <a:effectLst/>
                          <a:latin typeface="Arial"/>
                          <a:ea typeface="Arial"/>
                          <a:cs typeface="Times New Roman"/>
                        </a:rPr>
                        <a:t>A</a:t>
                      </a:r>
                      <a:r>
                        <a:rPr lang="en-US" sz="1000" b="1" spc="-20" dirty="0">
                          <a:effectLst/>
                          <a:latin typeface="Arial"/>
                          <a:ea typeface="Arial"/>
                          <a:cs typeface="Times New Roman"/>
                        </a:rPr>
                        <a:t>v</a:t>
                      </a:r>
                      <a:r>
                        <a:rPr lang="en-US" sz="1000" b="1" spc="60" dirty="0">
                          <a:effectLst/>
                          <a:latin typeface="Arial"/>
                          <a:ea typeface="Arial"/>
                          <a:cs typeface="Times New Roman"/>
                        </a:rPr>
                        <a:t>e</a:t>
                      </a:r>
                      <a:r>
                        <a:rPr lang="en-US" sz="1000" b="1" spc="-5" dirty="0">
                          <a:effectLst/>
                          <a:latin typeface="Arial"/>
                          <a:ea typeface="Arial"/>
                          <a:cs typeface="Times New Roman"/>
                        </a:rPr>
                        <a:t>r</a:t>
                      </a:r>
                      <a:r>
                        <a:rPr lang="en-US" sz="1000" b="1" spc="60" dirty="0">
                          <a:effectLst/>
                          <a:latin typeface="Arial"/>
                          <a:ea typeface="Arial"/>
                          <a:cs typeface="Times New Roman"/>
                        </a:rPr>
                        <a:t>a</a:t>
                      </a:r>
                      <a:r>
                        <a:rPr lang="en-US" sz="1000" b="1" spc="5" dirty="0">
                          <a:effectLst/>
                          <a:latin typeface="Arial"/>
                          <a:ea typeface="Arial"/>
                          <a:cs typeface="Times New Roman"/>
                        </a:rPr>
                        <a:t>g</a:t>
                      </a:r>
                      <a:r>
                        <a:rPr lang="en-US" sz="1000" b="1" dirty="0">
                          <a:effectLst/>
                          <a:latin typeface="Arial"/>
                          <a:ea typeface="Arial"/>
                          <a:cs typeface="Times New Roman"/>
                        </a:rPr>
                        <a:t>e</a:t>
                      </a:r>
                      <a:r>
                        <a:rPr lang="en-US" sz="1000" b="1" spc="65" dirty="0">
                          <a:effectLst/>
                          <a:latin typeface="Arial"/>
                          <a:ea typeface="Arial"/>
                          <a:cs typeface="Times New Roman"/>
                        </a:rPr>
                        <a:t> </a:t>
                      </a:r>
                      <a:r>
                        <a:rPr lang="en-US" sz="1000" b="1" dirty="0">
                          <a:effectLst/>
                          <a:latin typeface="Arial"/>
                          <a:ea typeface="Arial"/>
                          <a:cs typeface="Times New Roman"/>
                        </a:rPr>
                        <a:t>%</a:t>
                      </a:r>
                      <a:r>
                        <a:rPr lang="en-US" sz="1000" b="1" spc="-165" dirty="0">
                          <a:effectLst/>
                          <a:latin typeface="Arial"/>
                          <a:ea typeface="Arial"/>
                          <a:cs typeface="Times New Roman"/>
                        </a:rPr>
                        <a:t> </a:t>
                      </a:r>
                      <a:r>
                        <a:rPr lang="en-US" sz="1000" b="1" spc="5" dirty="0">
                          <a:effectLst/>
                          <a:latin typeface="Arial"/>
                          <a:ea typeface="Arial"/>
                          <a:cs typeface="Times New Roman"/>
                        </a:rPr>
                        <a:t>o</a:t>
                      </a:r>
                      <a:r>
                        <a:rPr lang="en-US" sz="1000" b="1" dirty="0">
                          <a:effectLst/>
                          <a:latin typeface="Arial"/>
                          <a:ea typeface="Arial"/>
                          <a:cs typeface="Times New Roman"/>
                        </a:rPr>
                        <a:t>f</a:t>
                      </a:r>
                      <a:r>
                        <a:rPr lang="en-US" sz="1000" b="1" spc="-35" dirty="0">
                          <a:effectLst/>
                          <a:latin typeface="Arial"/>
                          <a:ea typeface="Arial"/>
                          <a:cs typeface="Times New Roman"/>
                        </a:rPr>
                        <a:t> </a:t>
                      </a:r>
                      <a:r>
                        <a:rPr lang="en-US" sz="1000" b="1" spc="5" dirty="0">
                          <a:effectLst/>
                          <a:latin typeface="Arial"/>
                          <a:ea typeface="Arial"/>
                          <a:cs typeface="Times New Roman"/>
                        </a:rPr>
                        <a:t>p</a:t>
                      </a:r>
                      <a:r>
                        <a:rPr lang="en-US" sz="1000" b="1" spc="60" dirty="0">
                          <a:effectLst/>
                          <a:latin typeface="Arial"/>
                          <a:ea typeface="Arial"/>
                          <a:cs typeface="Times New Roman"/>
                        </a:rPr>
                        <a:t>ea</a:t>
                      </a:r>
                      <a:r>
                        <a:rPr lang="en-US" sz="1000" b="1" dirty="0">
                          <a:effectLst/>
                          <a:latin typeface="Arial"/>
                          <a:ea typeface="Arial"/>
                          <a:cs typeface="Times New Roman"/>
                        </a:rPr>
                        <a:t>k</a:t>
                      </a:r>
                      <a:r>
                        <a:rPr lang="en-US" sz="1000" b="1" spc="15" dirty="0">
                          <a:effectLst/>
                          <a:latin typeface="Arial"/>
                          <a:ea typeface="Arial"/>
                          <a:cs typeface="Times New Roman"/>
                        </a:rPr>
                        <a:t> </a:t>
                      </a:r>
                      <a:r>
                        <a:rPr lang="en-US" sz="1000" b="1" spc="30" dirty="0">
                          <a:effectLst/>
                          <a:latin typeface="Arial"/>
                          <a:ea typeface="Arial"/>
                          <a:cs typeface="Times New Roman"/>
                        </a:rPr>
                        <a:t>l</a:t>
                      </a:r>
                      <a:r>
                        <a:rPr lang="en-US" sz="1000" b="1" spc="5" dirty="0">
                          <a:effectLst/>
                          <a:latin typeface="Arial"/>
                          <a:ea typeface="Arial"/>
                          <a:cs typeface="Times New Roman"/>
                        </a:rPr>
                        <a:t>o</a:t>
                      </a:r>
                      <a:r>
                        <a:rPr lang="en-US" sz="1000" b="1" spc="-20" dirty="0">
                          <a:effectLst/>
                          <a:latin typeface="Arial"/>
                          <a:ea typeface="Arial"/>
                          <a:cs typeface="Times New Roman"/>
                        </a:rPr>
                        <a:t>a</a:t>
                      </a:r>
                      <a:r>
                        <a:rPr lang="en-US" sz="1000" b="1" dirty="0">
                          <a:effectLst/>
                          <a:latin typeface="Arial"/>
                          <a:ea typeface="Arial"/>
                          <a:cs typeface="Times New Roman"/>
                        </a:rPr>
                        <a:t>d</a:t>
                      </a:r>
                      <a:r>
                        <a:rPr lang="en-US" sz="1000" b="1" spc="-55" dirty="0">
                          <a:effectLst/>
                          <a:latin typeface="Arial"/>
                          <a:ea typeface="Arial"/>
                          <a:cs typeface="Times New Roman"/>
                        </a:rPr>
                        <a:t> </a:t>
                      </a:r>
                      <a:r>
                        <a:rPr lang="en-US" sz="1000" b="1" spc="5" dirty="0">
                          <a:effectLst/>
                          <a:latin typeface="Arial"/>
                          <a:ea typeface="Arial"/>
                          <a:cs typeface="Times New Roman"/>
                        </a:rPr>
                        <a:t>o</a:t>
                      </a:r>
                      <a:r>
                        <a:rPr lang="en-US" sz="1000" b="1" dirty="0">
                          <a:effectLst/>
                          <a:latin typeface="Arial"/>
                          <a:ea typeface="Arial"/>
                          <a:cs typeface="Times New Roman"/>
                        </a:rPr>
                        <a:t>f</a:t>
                      </a:r>
                      <a:r>
                        <a:rPr lang="en-US" sz="1000" b="1" spc="-35" dirty="0">
                          <a:effectLst/>
                          <a:latin typeface="Arial"/>
                          <a:ea typeface="Arial"/>
                          <a:cs typeface="Times New Roman"/>
                        </a:rPr>
                        <a:t> </a:t>
                      </a:r>
                      <a:r>
                        <a:rPr lang="en-US" sz="1000" b="1" spc="60" dirty="0">
                          <a:effectLst/>
                          <a:latin typeface="Arial"/>
                          <a:ea typeface="Arial"/>
                          <a:cs typeface="Times New Roman"/>
                        </a:rPr>
                        <a:t>e</a:t>
                      </a:r>
                      <a:r>
                        <a:rPr lang="en-US" sz="1000" b="1" spc="-20" dirty="0">
                          <a:effectLst/>
                          <a:latin typeface="Arial"/>
                          <a:ea typeface="Arial"/>
                          <a:cs typeface="Times New Roman"/>
                        </a:rPr>
                        <a:t>ac</a:t>
                      </a:r>
                      <a:r>
                        <a:rPr lang="en-US" sz="1000" b="1" dirty="0">
                          <a:effectLst/>
                          <a:latin typeface="Arial"/>
                          <a:ea typeface="Arial"/>
                          <a:cs typeface="Times New Roman"/>
                        </a:rPr>
                        <a:t>h</a:t>
                      </a:r>
                      <a:r>
                        <a:rPr lang="en-US" sz="1000" b="1" spc="35" dirty="0">
                          <a:effectLst/>
                          <a:latin typeface="Arial"/>
                          <a:ea typeface="Arial"/>
                          <a:cs typeface="Times New Roman"/>
                        </a:rPr>
                        <a:t> </a:t>
                      </a:r>
                      <a:r>
                        <a:rPr lang="en-US" sz="1000" b="1" spc="-10" dirty="0">
                          <a:effectLst/>
                          <a:latin typeface="Arial"/>
                          <a:ea typeface="Arial"/>
                          <a:cs typeface="Times New Roman"/>
                        </a:rPr>
                        <a:t>w</a:t>
                      </a:r>
                      <a:r>
                        <a:rPr lang="en-US" sz="1000" b="1" spc="-20" dirty="0">
                          <a:effectLst/>
                          <a:latin typeface="Arial"/>
                          <a:ea typeface="Arial"/>
                          <a:cs typeface="Times New Roman"/>
                        </a:rPr>
                        <a:t>ea</a:t>
                      </a:r>
                      <a:r>
                        <a:rPr lang="en-US" sz="1000" b="1" spc="-25" dirty="0">
                          <a:effectLst/>
                          <a:latin typeface="Arial"/>
                          <a:ea typeface="Arial"/>
                          <a:cs typeface="Times New Roman"/>
                        </a:rPr>
                        <a:t>t</a:t>
                      </a:r>
                      <a:r>
                        <a:rPr lang="en-US" sz="1000" b="1" spc="-75" dirty="0">
                          <a:effectLst/>
                          <a:latin typeface="Arial"/>
                          <a:ea typeface="Arial"/>
                          <a:cs typeface="Times New Roman"/>
                        </a:rPr>
                        <a:t>h</a:t>
                      </a:r>
                      <a:r>
                        <a:rPr lang="en-US" sz="1000" b="1" spc="-20" dirty="0">
                          <a:effectLst/>
                          <a:latin typeface="Arial"/>
                          <a:ea typeface="Arial"/>
                          <a:cs typeface="Times New Roman"/>
                        </a:rPr>
                        <a:t>e</a:t>
                      </a:r>
                      <a:r>
                        <a:rPr lang="en-US" sz="1000" b="1" dirty="0">
                          <a:effectLst/>
                          <a:latin typeface="Arial"/>
                          <a:ea typeface="Arial"/>
                          <a:cs typeface="Times New Roman"/>
                        </a:rPr>
                        <a:t>r</a:t>
                      </a:r>
                      <a:r>
                        <a:rPr lang="en-US" sz="1000" b="1" spc="75" dirty="0">
                          <a:effectLst/>
                          <a:latin typeface="Arial"/>
                          <a:ea typeface="Arial"/>
                          <a:cs typeface="Times New Roman"/>
                        </a:rPr>
                        <a:t> </a:t>
                      </a:r>
                      <a:r>
                        <a:rPr lang="en-US" sz="1000" b="1" spc="40" dirty="0">
                          <a:effectLst/>
                          <a:latin typeface="Arial"/>
                          <a:ea typeface="Arial"/>
                          <a:cs typeface="Times New Roman"/>
                        </a:rPr>
                        <a:t>z</a:t>
                      </a:r>
                      <a:r>
                        <a:rPr lang="en-US" sz="1000" b="1" spc="5" dirty="0">
                          <a:effectLst/>
                          <a:latin typeface="Arial"/>
                          <a:ea typeface="Arial"/>
                          <a:cs typeface="Times New Roman"/>
                        </a:rPr>
                        <a:t>o</a:t>
                      </a:r>
                      <a:r>
                        <a:rPr lang="en-US" sz="1000" b="1" spc="-75" dirty="0">
                          <a:effectLst/>
                          <a:latin typeface="Arial"/>
                          <a:ea typeface="Arial"/>
                          <a:cs typeface="Times New Roman"/>
                        </a:rPr>
                        <a:t>n</a:t>
                      </a:r>
                      <a:r>
                        <a:rPr lang="en-US" sz="1000" b="1" dirty="0">
                          <a:effectLst/>
                          <a:latin typeface="Arial"/>
                          <a:ea typeface="Arial"/>
                          <a:cs typeface="Times New Roman"/>
                        </a:rPr>
                        <a:t>e</a:t>
                      </a:r>
                      <a:r>
                        <a:rPr lang="en-US" sz="1000" b="1" spc="15" dirty="0">
                          <a:effectLst/>
                          <a:latin typeface="Arial"/>
                          <a:ea typeface="Arial"/>
                          <a:cs typeface="Times New Roman"/>
                        </a:rPr>
                        <a:t> </a:t>
                      </a:r>
                      <a:r>
                        <a:rPr lang="en-US" sz="1000" b="1" spc="5" dirty="0">
                          <a:effectLst/>
                          <a:latin typeface="Arial"/>
                          <a:ea typeface="Arial"/>
                          <a:cs typeface="Times New Roman"/>
                        </a:rPr>
                        <a:t>du</a:t>
                      </a:r>
                      <a:r>
                        <a:rPr lang="en-US" sz="1000" b="1" spc="-5" dirty="0">
                          <a:effectLst/>
                          <a:latin typeface="Arial"/>
                          <a:ea typeface="Arial"/>
                          <a:cs typeface="Times New Roman"/>
                        </a:rPr>
                        <a:t>r</a:t>
                      </a:r>
                      <a:r>
                        <a:rPr lang="en-US" sz="1000" b="1" spc="-50" dirty="0">
                          <a:effectLst/>
                          <a:latin typeface="Arial"/>
                          <a:ea typeface="Arial"/>
                          <a:cs typeface="Times New Roman"/>
                        </a:rPr>
                        <a:t>i</a:t>
                      </a:r>
                      <a:r>
                        <a:rPr lang="en-US" sz="1000" b="1" spc="5" dirty="0">
                          <a:effectLst/>
                          <a:latin typeface="Arial"/>
                          <a:ea typeface="Arial"/>
                          <a:cs typeface="Times New Roman"/>
                        </a:rPr>
                        <a:t>n</a:t>
                      </a:r>
                      <a:r>
                        <a:rPr lang="en-US" sz="1000" b="1" dirty="0">
                          <a:effectLst/>
                          <a:latin typeface="Arial"/>
                          <a:ea typeface="Arial"/>
                          <a:cs typeface="Times New Roman"/>
                        </a:rPr>
                        <a:t>g</a:t>
                      </a:r>
                      <a:r>
                        <a:rPr lang="en-US" sz="1000" b="1" spc="60" dirty="0">
                          <a:effectLst/>
                          <a:latin typeface="Arial"/>
                          <a:ea typeface="Arial"/>
                          <a:cs typeface="Times New Roman"/>
                        </a:rPr>
                        <a:t> </a:t>
                      </a:r>
                      <a:r>
                        <a:rPr lang="en-US" sz="1000" b="1" spc="-25" dirty="0">
                          <a:effectLst/>
                          <a:latin typeface="Arial"/>
                          <a:ea typeface="Arial"/>
                          <a:cs typeface="Times New Roman"/>
                        </a:rPr>
                        <a:t>t</a:t>
                      </a:r>
                      <a:r>
                        <a:rPr lang="en-US" sz="1000" b="1" spc="5" dirty="0">
                          <a:effectLst/>
                          <a:latin typeface="Arial"/>
                          <a:ea typeface="Arial"/>
                          <a:cs typeface="Times New Roman"/>
                        </a:rPr>
                        <a:t>h</a:t>
                      </a:r>
                      <a:r>
                        <a:rPr lang="en-US" sz="1000" b="1" dirty="0">
                          <a:effectLst/>
                          <a:latin typeface="Arial"/>
                          <a:ea typeface="Arial"/>
                          <a:cs typeface="Times New Roman"/>
                        </a:rPr>
                        <a:t>e</a:t>
                      </a:r>
                      <a:r>
                        <a:rPr lang="en-US" sz="1000" b="1" spc="145" dirty="0">
                          <a:effectLst/>
                          <a:latin typeface="Arial"/>
                          <a:ea typeface="Arial"/>
                          <a:cs typeface="Times New Roman"/>
                        </a:rPr>
                        <a:t> </a:t>
                      </a:r>
                      <a:r>
                        <a:rPr lang="en-US" sz="1000" b="1" spc="-25" dirty="0">
                          <a:effectLst/>
                          <a:latin typeface="Arial"/>
                          <a:ea typeface="Arial"/>
                          <a:cs typeface="Times New Roman"/>
                        </a:rPr>
                        <a:t>t</a:t>
                      </a:r>
                      <a:r>
                        <a:rPr lang="en-US" sz="1000" b="1" spc="5" dirty="0">
                          <a:effectLst/>
                          <a:latin typeface="Arial"/>
                          <a:ea typeface="Arial"/>
                          <a:cs typeface="Times New Roman"/>
                        </a:rPr>
                        <a:t>o</a:t>
                      </a:r>
                      <a:r>
                        <a:rPr lang="en-US" sz="1000" b="1" dirty="0">
                          <a:effectLst/>
                          <a:latin typeface="Arial"/>
                          <a:ea typeface="Arial"/>
                          <a:cs typeface="Times New Roman"/>
                        </a:rPr>
                        <a:t>p</a:t>
                      </a:r>
                      <a:r>
                        <a:rPr lang="en-US" sz="1000" b="1" spc="90" dirty="0">
                          <a:effectLst/>
                          <a:latin typeface="Arial"/>
                          <a:ea typeface="Arial"/>
                          <a:cs typeface="Times New Roman"/>
                        </a:rPr>
                        <a:t> </a:t>
                      </a:r>
                      <a:r>
                        <a:rPr lang="en-US" sz="1000" b="1" spc="-25" dirty="0">
                          <a:effectLst/>
                          <a:latin typeface="Arial"/>
                          <a:ea typeface="Arial"/>
                          <a:cs typeface="Times New Roman"/>
                        </a:rPr>
                        <a:t>t</a:t>
                      </a:r>
                      <a:r>
                        <a:rPr lang="en-US" sz="1000" b="1" spc="60" dirty="0">
                          <a:effectLst/>
                          <a:latin typeface="Arial"/>
                          <a:ea typeface="Arial"/>
                          <a:cs typeface="Times New Roman"/>
                        </a:rPr>
                        <a:t>e</a:t>
                      </a:r>
                      <a:r>
                        <a:rPr lang="en-US" sz="1000" b="1" dirty="0">
                          <a:effectLst/>
                          <a:latin typeface="Arial"/>
                          <a:ea typeface="Arial"/>
                          <a:cs typeface="Times New Roman"/>
                        </a:rPr>
                        <a:t>n</a:t>
                      </a:r>
                      <a:r>
                        <a:rPr lang="en-US" sz="1000" b="1" spc="90" dirty="0">
                          <a:effectLst/>
                          <a:latin typeface="Arial"/>
                          <a:ea typeface="Arial"/>
                          <a:cs typeface="Times New Roman"/>
                        </a:rPr>
                        <a:t> </a:t>
                      </a:r>
                      <a:r>
                        <a:rPr lang="en-US" sz="1000" b="1" spc="5" dirty="0">
                          <a:effectLst/>
                          <a:latin typeface="Arial"/>
                          <a:ea typeface="Arial"/>
                          <a:cs typeface="Times New Roman"/>
                        </a:rPr>
                        <a:t>hou</a:t>
                      </a:r>
                      <a:r>
                        <a:rPr lang="en-US" sz="1000" b="1" spc="-5" dirty="0">
                          <a:effectLst/>
                          <a:latin typeface="Arial"/>
                          <a:ea typeface="Arial"/>
                          <a:cs typeface="Times New Roman"/>
                        </a:rPr>
                        <a:t>r</a:t>
                      </a:r>
                      <a:r>
                        <a:rPr lang="en-US" sz="1000" b="1" spc="30" dirty="0">
                          <a:effectLst/>
                          <a:latin typeface="Arial"/>
                          <a:ea typeface="Arial"/>
                          <a:cs typeface="Times New Roman"/>
                        </a:rPr>
                        <a:t>l</a:t>
                      </a:r>
                      <a:r>
                        <a:rPr lang="en-US" sz="1000" b="1" dirty="0">
                          <a:effectLst/>
                          <a:latin typeface="Arial"/>
                          <a:ea typeface="Arial"/>
                          <a:cs typeface="Times New Roman"/>
                        </a:rPr>
                        <a:t>y</a:t>
                      </a:r>
                      <a:r>
                        <a:rPr lang="en-US" sz="1000" b="1" spc="115" dirty="0">
                          <a:effectLst/>
                          <a:latin typeface="Arial"/>
                          <a:ea typeface="Arial"/>
                          <a:cs typeface="Times New Roman"/>
                        </a:rPr>
                        <a:t> </a:t>
                      </a:r>
                      <a:r>
                        <a:rPr lang="en-US" sz="1000" b="1" spc="5" dirty="0">
                          <a:effectLst/>
                          <a:latin typeface="Arial"/>
                          <a:ea typeface="Arial"/>
                          <a:cs typeface="Times New Roman"/>
                        </a:rPr>
                        <a:t>p</a:t>
                      </a:r>
                      <a:r>
                        <a:rPr lang="en-US" sz="1000" b="1" spc="60" dirty="0">
                          <a:effectLst/>
                          <a:latin typeface="Arial"/>
                          <a:ea typeface="Arial"/>
                          <a:cs typeface="Times New Roman"/>
                        </a:rPr>
                        <a:t>ea</a:t>
                      </a:r>
                      <a:r>
                        <a:rPr lang="en-US" sz="1000" b="1" dirty="0">
                          <a:effectLst/>
                          <a:latin typeface="Arial"/>
                          <a:ea typeface="Arial"/>
                          <a:cs typeface="Times New Roman"/>
                        </a:rPr>
                        <a:t>k</a:t>
                      </a:r>
                      <a:r>
                        <a:rPr lang="en-US" sz="1000" b="1" spc="95" dirty="0">
                          <a:effectLst/>
                          <a:latin typeface="Arial"/>
                          <a:ea typeface="Arial"/>
                          <a:cs typeface="Times New Roman"/>
                        </a:rPr>
                        <a:t> </a:t>
                      </a:r>
                      <a:r>
                        <a:rPr lang="en-US" sz="1000" b="1" spc="30" dirty="0">
                          <a:effectLst/>
                          <a:latin typeface="Arial"/>
                          <a:ea typeface="Arial"/>
                          <a:cs typeface="Times New Roman"/>
                        </a:rPr>
                        <a:t>l</a:t>
                      </a:r>
                      <a:r>
                        <a:rPr lang="en-US" sz="1000" b="1" spc="5" dirty="0">
                          <a:effectLst/>
                          <a:latin typeface="Arial"/>
                          <a:ea typeface="Arial"/>
                          <a:cs typeface="Times New Roman"/>
                        </a:rPr>
                        <a:t>o</a:t>
                      </a:r>
                      <a:r>
                        <a:rPr lang="en-US" sz="1000" b="1" spc="60" dirty="0">
                          <a:effectLst/>
                          <a:latin typeface="Arial"/>
                          <a:ea typeface="Arial"/>
                          <a:cs typeface="Times New Roman"/>
                        </a:rPr>
                        <a:t>a</a:t>
                      </a:r>
                      <a:r>
                        <a:rPr lang="en-US" sz="1000" b="1" dirty="0">
                          <a:effectLst/>
                          <a:latin typeface="Arial"/>
                          <a:ea typeface="Arial"/>
                          <a:cs typeface="Times New Roman"/>
                        </a:rPr>
                        <a:t>d</a:t>
                      </a:r>
                      <a:r>
                        <a:rPr lang="en-US" sz="1000" b="1" spc="215" dirty="0">
                          <a:effectLst/>
                          <a:latin typeface="Arial"/>
                          <a:ea typeface="Arial"/>
                          <a:cs typeface="Times New Roman"/>
                        </a:rPr>
                        <a:t> </a:t>
                      </a:r>
                      <a:r>
                        <a:rPr lang="en-US" sz="1000" b="1" spc="-20" dirty="0">
                          <a:effectLst/>
                          <a:latin typeface="Arial"/>
                          <a:ea typeface="Arial"/>
                          <a:cs typeface="Times New Roman"/>
                        </a:rPr>
                        <a:t>c</a:t>
                      </a:r>
                      <a:r>
                        <a:rPr lang="en-US" sz="1000" b="1" spc="5" dirty="0">
                          <a:effectLst/>
                          <a:latin typeface="Arial"/>
                          <a:ea typeface="Arial"/>
                          <a:cs typeface="Times New Roman"/>
                        </a:rPr>
                        <a:t>ond</a:t>
                      </a:r>
                      <a:r>
                        <a:rPr lang="en-US" sz="1000" b="1" spc="30" dirty="0">
                          <a:effectLst/>
                          <a:latin typeface="Arial"/>
                          <a:ea typeface="Arial"/>
                          <a:cs typeface="Times New Roman"/>
                        </a:rPr>
                        <a:t>i</a:t>
                      </a:r>
                      <a:r>
                        <a:rPr lang="en-US" sz="1000" b="1" spc="-25" dirty="0">
                          <a:effectLst/>
                          <a:latin typeface="Arial"/>
                          <a:ea typeface="Arial"/>
                          <a:cs typeface="Times New Roman"/>
                        </a:rPr>
                        <a:t>t</a:t>
                      </a:r>
                      <a:r>
                        <a:rPr lang="en-US" sz="1000" b="1" spc="30" dirty="0">
                          <a:effectLst/>
                          <a:latin typeface="Arial"/>
                          <a:ea typeface="Arial"/>
                          <a:cs typeface="Times New Roman"/>
                        </a:rPr>
                        <a:t>i</a:t>
                      </a:r>
                      <a:r>
                        <a:rPr lang="en-US" sz="1000" b="1" spc="5" dirty="0">
                          <a:effectLst/>
                          <a:latin typeface="Arial"/>
                          <a:ea typeface="Arial"/>
                          <a:cs typeface="Times New Roman"/>
                        </a:rPr>
                        <a:t>on</a:t>
                      </a:r>
                      <a:r>
                        <a:rPr lang="en-US" sz="1000" b="1" dirty="0">
                          <a:effectLst/>
                          <a:latin typeface="Arial"/>
                          <a:ea typeface="Arial"/>
                          <a:cs typeface="Times New Roman"/>
                        </a:rPr>
                        <a:t>s</a:t>
                      </a:r>
                      <a:r>
                        <a:rPr lang="en-US" sz="1000" b="1" spc="95" dirty="0">
                          <a:effectLst/>
                          <a:latin typeface="Arial"/>
                          <a:ea typeface="Arial"/>
                          <a:cs typeface="Times New Roman"/>
                        </a:rPr>
                        <a:t> </a:t>
                      </a:r>
                      <a:r>
                        <a:rPr lang="en-US" sz="1000" b="1" spc="60" dirty="0">
                          <a:effectLst/>
                          <a:latin typeface="Arial"/>
                          <a:ea typeface="Arial"/>
                          <a:cs typeface="Times New Roman"/>
                        </a:rPr>
                        <a:t>a</a:t>
                      </a:r>
                      <a:r>
                        <a:rPr lang="en-US" sz="1000" b="1" dirty="0">
                          <a:effectLst/>
                          <a:latin typeface="Arial"/>
                          <a:ea typeface="Arial"/>
                          <a:cs typeface="Times New Roman"/>
                        </a:rPr>
                        <a:t>t</a:t>
                      </a:r>
                      <a:endParaRPr lang="en-US" sz="1100" dirty="0">
                        <a:effectLst/>
                        <a:latin typeface="Calibri"/>
                        <a:ea typeface="Calibri"/>
                        <a:cs typeface="Times New Roman"/>
                      </a:endParaRPr>
                    </a:p>
                    <a:p>
                      <a:pPr marL="2235835" marR="2233930" algn="ctr">
                        <a:lnSpc>
                          <a:spcPct val="115000"/>
                        </a:lnSpc>
                        <a:spcBef>
                          <a:spcPts val="50"/>
                        </a:spcBef>
                        <a:spcAft>
                          <a:spcPts val="0"/>
                        </a:spcAft>
                      </a:pPr>
                      <a:r>
                        <a:rPr lang="en-US" sz="1000" b="1" spc="-25" dirty="0">
                          <a:effectLst/>
                          <a:latin typeface="Arial"/>
                          <a:ea typeface="Arial"/>
                          <a:cs typeface="Times New Roman"/>
                        </a:rPr>
                        <a:t>t</a:t>
                      </a:r>
                      <a:r>
                        <a:rPr lang="en-US" sz="1000" b="1" spc="5" dirty="0">
                          <a:effectLst/>
                          <a:latin typeface="Arial"/>
                          <a:ea typeface="Arial"/>
                          <a:cs typeface="Times New Roman"/>
                        </a:rPr>
                        <a:t>h</a:t>
                      </a:r>
                      <a:r>
                        <a:rPr lang="en-US" sz="1000" b="1" dirty="0">
                          <a:effectLst/>
                          <a:latin typeface="Arial"/>
                          <a:ea typeface="Arial"/>
                          <a:cs typeface="Times New Roman"/>
                        </a:rPr>
                        <a:t>e</a:t>
                      </a:r>
                      <a:r>
                        <a:rPr lang="en-US" sz="1000" b="1" spc="145" dirty="0">
                          <a:effectLst/>
                          <a:latin typeface="Arial"/>
                          <a:ea typeface="Arial"/>
                          <a:cs typeface="Times New Roman"/>
                        </a:rPr>
                        <a:t> </a:t>
                      </a:r>
                      <a:r>
                        <a:rPr lang="en-US" sz="1000" b="1" spc="-30" dirty="0">
                          <a:effectLst/>
                          <a:latin typeface="Arial"/>
                          <a:ea typeface="Arial"/>
                          <a:cs typeface="Times New Roman"/>
                        </a:rPr>
                        <a:t>C</a:t>
                      </a:r>
                      <a:r>
                        <a:rPr lang="en-US" sz="1000" b="1" spc="5" dirty="0">
                          <a:effectLst/>
                          <a:latin typeface="Arial"/>
                          <a:ea typeface="Arial"/>
                          <a:cs typeface="Times New Roman"/>
                        </a:rPr>
                        <a:t>o</a:t>
                      </a:r>
                      <a:r>
                        <a:rPr lang="en-US" sz="1000" b="1" spc="60" dirty="0">
                          <a:effectLst/>
                          <a:latin typeface="Arial"/>
                          <a:ea typeface="Arial"/>
                          <a:cs typeface="Times New Roman"/>
                        </a:rPr>
                        <a:t>a</a:t>
                      </a:r>
                      <a:r>
                        <a:rPr lang="en-US" sz="1000" b="1" spc="-100" dirty="0">
                          <a:effectLst/>
                          <a:latin typeface="Arial"/>
                          <a:ea typeface="Arial"/>
                          <a:cs typeface="Times New Roman"/>
                        </a:rPr>
                        <a:t>s</a:t>
                      </a:r>
                      <a:r>
                        <a:rPr lang="en-US" sz="1000" b="1" dirty="0">
                          <a:effectLst/>
                          <a:latin typeface="Arial"/>
                          <a:ea typeface="Arial"/>
                          <a:cs typeface="Times New Roman"/>
                        </a:rPr>
                        <a:t>t</a:t>
                      </a:r>
                      <a:r>
                        <a:rPr lang="en-US" sz="1000" b="1" spc="100" dirty="0">
                          <a:effectLst/>
                          <a:latin typeface="Arial"/>
                          <a:ea typeface="Arial"/>
                          <a:cs typeface="Times New Roman"/>
                        </a:rPr>
                        <a:t> </a:t>
                      </a:r>
                      <a:r>
                        <a:rPr lang="en-US" sz="1000" b="1" spc="60" dirty="0">
                          <a:effectLst/>
                          <a:latin typeface="Arial"/>
                          <a:ea typeface="Arial"/>
                          <a:cs typeface="Times New Roman"/>
                        </a:rPr>
                        <a:t>Wea</a:t>
                      </a:r>
                      <a:r>
                        <a:rPr lang="en-US" sz="1000" b="1" spc="-25" dirty="0">
                          <a:effectLst/>
                          <a:latin typeface="Arial"/>
                          <a:ea typeface="Arial"/>
                          <a:cs typeface="Times New Roman"/>
                        </a:rPr>
                        <a:t>t</a:t>
                      </a:r>
                      <a:r>
                        <a:rPr lang="en-US" sz="1000" b="1" spc="5" dirty="0">
                          <a:effectLst/>
                          <a:latin typeface="Arial"/>
                          <a:ea typeface="Arial"/>
                          <a:cs typeface="Times New Roman"/>
                        </a:rPr>
                        <a:t>h</a:t>
                      </a:r>
                      <a:r>
                        <a:rPr lang="en-US" sz="1000" b="1" spc="60" dirty="0">
                          <a:effectLst/>
                          <a:latin typeface="Arial"/>
                          <a:ea typeface="Arial"/>
                          <a:cs typeface="Times New Roman"/>
                        </a:rPr>
                        <a:t>e</a:t>
                      </a:r>
                      <a:r>
                        <a:rPr lang="en-US" sz="1000" b="1" dirty="0">
                          <a:effectLst/>
                          <a:latin typeface="Arial"/>
                          <a:ea typeface="Arial"/>
                          <a:cs typeface="Times New Roman"/>
                        </a:rPr>
                        <a:t>r</a:t>
                      </a:r>
                      <a:r>
                        <a:rPr lang="en-US" sz="1000" b="1" spc="155" dirty="0">
                          <a:effectLst/>
                          <a:latin typeface="Arial"/>
                          <a:ea typeface="Arial"/>
                          <a:cs typeface="Times New Roman"/>
                        </a:rPr>
                        <a:t> </a:t>
                      </a:r>
                      <a:r>
                        <a:rPr lang="en-US" sz="1000" b="1" spc="-75" dirty="0">
                          <a:effectLst/>
                          <a:latin typeface="Arial"/>
                          <a:ea typeface="Arial"/>
                          <a:cs typeface="Times New Roman"/>
                        </a:rPr>
                        <a:t>Z</a:t>
                      </a:r>
                      <a:r>
                        <a:rPr lang="en-US" sz="1000" b="1" spc="5" dirty="0">
                          <a:effectLst/>
                          <a:latin typeface="Arial"/>
                          <a:ea typeface="Arial"/>
                          <a:cs typeface="Times New Roman"/>
                        </a:rPr>
                        <a:t>on</a:t>
                      </a:r>
                      <a:r>
                        <a:rPr lang="en-US" sz="1000" b="1" dirty="0">
                          <a:effectLst/>
                          <a:latin typeface="Arial"/>
                          <a:ea typeface="Arial"/>
                          <a:cs typeface="Times New Roman"/>
                        </a:rPr>
                        <a:t>e</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35441">
                <a:tc>
                  <a:txBody>
                    <a:bodyPr/>
                    <a:lstStyle/>
                    <a:p>
                      <a:pPr marL="233680" marR="0">
                        <a:lnSpc>
                          <a:spcPct val="115000"/>
                        </a:lnSpc>
                        <a:spcBef>
                          <a:spcPts val="450"/>
                        </a:spcBef>
                        <a:spcAft>
                          <a:spcPts val="0"/>
                        </a:spcAft>
                      </a:pPr>
                      <a:r>
                        <a:rPr lang="en-US" sz="1050" b="1" spc="-55">
                          <a:effectLst/>
                          <a:latin typeface="Arial"/>
                          <a:ea typeface="Arial"/>
                          <a:cs typeface="Times New Roman"/>
                        </a:rPr>
                        <a:t>Y</a:t>
                      </a:r>
                      <a:r>
                        <a:rPr lang="en-US" sz="1050" b="1" spc="60">
                          <a:effectLst/>
                          <a:latin typeface="Arial"/>
                          <a:ea typeface="Arial"/>
                          <a:cs typeface="Times New Roman"/>
                        </a:rPr>
                        <a:t>ea</a:t>
                      </a:r>
                      <a:r>
                        <a:rPr lang="en-US" sz="1050" b="1">
                          <a:effectLst/>
                          <a:latin typeface="Arial"/>
                          <a:ea typeface="Arial"/>
                          <a:cs typeface="Times New Roman"/>
                        </a:rPr>
                        <a:t>r</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33680" marR="0">
                        <a:lnSpc>
                          <a:spcPct val="115000"/>
                        </a:lnSpc>
                        <a:spcBef>
                          <a:spcPts val="450"/>
                        </a:spcBef>
                        <a:spcAft>
                          <a:spcPts val="0"/>
                        </a:spcAft>
                      </a:pPr>
                      <a:r>
                        <a:rPr lang="en-US" sz="1050" b="1" spc="-55">
                          <a:effectLst/>
                          <a:latin typeface="Arial"/>
                          <a:ea typeface="Arial"/>
                          <a:cs typeface="Times New Roman"/>
                        </a:rPr>
                        <a:t>E</a:t>
                      </a:r>
                      <a:r>
                        <a:rPr lang="en-US" sz="1050" b="1" spc="60">
                          <a:effectLst/>
                          <a:latin typeface="Arial"/>
                          <a:ea typeface="Arial"/>
                          <a:cs typeface="Times New Roman"/>
                        </a:rPr>
                        <a:t>a</a:t>
                      </a:r>
                      <a:r>
                        <a:rPr lang="en-US" sz="1050" b="1" spc="-100">
                          <a:effectLst/>
                          <a:latin typeface="Arial"/>
                          <a:ea typeface="Arial"/>
                          <a:cs typeface="Times New Roman"/>
                        </a:rPr>
                        <a:t>s</a:t>
                      </a:r>
                      <a:r>
                        <a:rPr lang="en-US" sz="1050" b="1">
                          <a:effectLst/>
                          <a:latin typeface="Arial"/>
                          <a:ea typeface="Arial"/>
                          <a:cs typeface="Times New Roman"/>
                        </a:rPr>
                        <a:t>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2405" marR="0">
                        <a:lnSpc>
                          <a:spcPct val="115000"/>
                        </a:lnSpc>
                        <a:spcBef>
                          <a:spcPts val="450"/>
                        </a:spcBef>
                        <a:spcAft>
                          <a:spcPts val="0"/>
                        </a:spcAft>
                      </a:pPr>
                      <a:r>
                        <a:rPr lang="en-US" sz="1050" b="1" spc="25">
                          <a:effectLst/>
                          <a:latin typeface="Arial"/>
                          <a:ea typeface="Arial"/>
                          <a:cs typeface="Times New Roman"/>
                        </a:rPr>
                        <a:t>S</a:t>
                      </a:r>
                      <a:r>
                        <a:rPr lang="en-US" sz="1050" b="1" spc="5">
                          <a:effectLst/>
                          <a:latin typeface="Arial"/>
                          <a:ea typeface="Arial"/>
                          <a:cs typeface="Times New Roman"/>
                        </a:rPr>
                        <a:t>ou</a:t>
                      </a:r>
                      <a:r>
                        <a:rPr lang="en-US" sz="1050" b="1" spc="-25">
                          <a:effectLst/>
                          <a:latin typeface="Arial"/>
                          <a:ea typeface="Arial"/>
                          <a:cs typeface="Times New Roman"/>
                        </a:rPr>
                        <a:t>t</a:t>
                      </a:r>
                      <a:r>
                        <a:rPr lang="en-US" sz="1050" b="1">
                          <a:effectLst/>
                          <a:latin typeface="Arial"/>
                          <a:ea typeface="Arial"/>
                          <a:cs typeface="Times New Roman"/>
                        </a:rPr>
                        <a:t>h</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2245" marR="0">
                        <a:lnSpc>
                          <a:spcPts val="1090"/>
                        </a:lnSpc>
                        <a:spcBef>
                          <a:spcPts val="0"/>
                        </a:spcBef>
                        <a:spcAft>
                          <a:spcPts val="0"/>
                        </a:spcAft>
                      </a:pPr>
                      <a:r>
                        <a:rPr lang="en-US" sz="1000" b="1" spc="25">
                          <a:effectLst/>
                          <a:latin typeface="Arial"/>
                          <a:ea typeface="Arial"/>
                          <a:cs typeface="Times New Roman"/>
                        </a:rPr>
                        <a:t>S</a:t>
                      </a:r>
                      <a:r>
                        <a:rPr lang="en-US" sz="1000" b="1" spc="5">
                          <a:effectLst/>
                          <a:latin typeface="Arial"/>
                          <a:ea typeface="Arial"/>
                          <a:cs typeface="Times New Roman"/>
                        </a:rPr>
                        <a:t>ou</a:t>
                      </a:r>
                      <a:r>
                        <a:rPr lang="en-US" sz="1000" b="1" spc="-25">
                          <a:effectLst/>
                          <a:latin typeface="Arial"/>
                          <a:ea typeface="Arial"/>
                          <a:cs typeface="Times New Roman"/>
                        </a:rPr>
                        <a:t>t</a:t>
                      </a:r>
                      <a:r>
                        <a:rPr lang="en-US" sz="1000" b="1">
                          <a:effectLst/>
                          <a:latin typeface="Arial"/>
                          <a:ea typeface="Arial"/>
                          <a:cs typeface="Times New Roman"/>
                        </a:rPr>
                        <a:t>h</a:t>
                      </a:r>
                      <a:endParaRPr lang="en-US" sz="1100">
                        <a:effectLst/>
                        <a:latin typeface="Calibri"/>
                        <a:ea typeface="Calibri"/>
                        <a:cs typeface="Times New Roman"/>
                      </a:endParaRPr>
                    </a:p>
                    <a:p>
                      <a:pPr marL="131445" marR="0">
                        <a:lnSpc>
                          <a:spcPts val="1120"/>
                        </a:lnSpc>
                        <a:spcBef>
                          <a:spcPts val="0"/>
                        </a:spcBef>
                        <a:spcAft>
                          <a:spcPts val="0"/>
                        </a:spcAft>
                      </a:pPr>
                      <a:r>
                        <a:rPr lang="en-US" sz="1000" b="1" spc="-30">
                          <a:effectLst/>
                          <a:latin typeface="Arial"/>
                          <a:ea typeface="Arial"/>
                          <a:cs typeface="Times New Roman"/>
                        </a:rPr>
                        <a:t>C</a:t>
                      </a:r>
                      <a:r>
                        <a:rPr lang="en-US" sz="1000" b="1" spc="60">
                          <a:effectLst/>
                          <a:latin typeface="Arial"/>
                          <a:ea typeface="Arial"/>
                          <a:cs typeface="Times New Roman"/>
                        </a:rPr>
                        <a:t>e</a:t>
                      </a:r>
                      <a:r>
                        <a:rPr lang="en-US" sz="1000" b="1" spc="5">
                          <a:effectLst/>
                          <a:latin typeface="Arial"/>
                          <a:ea typeface="Arial"/>
                          <a:cs typeface="Times New Roman"/>
                        </a:rPr>
                        <a:t>n</a:t>
                      </a:r>
                      <a:r>
                        <a:rPr lang="en-US" sz="1000" b="1" spc="-25">
                          <a:effectLst/>
                          <a:latin typeface="Arial"/>
                          <a:ea typeface="Arial"/>
                          <a:cs typeface="Times New Roman"/>
                        </a:rPr>
                        <a:t>t</a:t>
                      </a:r>
                      <a:r>
                        <a:rPr lang="en-US" sz="1000" b="1" spc="-5">
                          <a:effectLst/>
                          <a:latin typeface="Arial"/>
                          <a:ea typeface="Arial"/>
                          <a:cs typeface="Times New Roman"/>
                        </a:rPr>
                        <a:t>r</a:t>
                      </a:r>
                      <a:r>
                        <a:rPr lang="en-US" sz="1000" b="1" spc="60">
                          <a:effectLst/>
                          <a:latin typeface="Arial"/>
                          <a:ea typeface="Arial"/>
                          <a:cs typeface="Times New Roman"/>
                        </a:rPr>
                        <a:t>a</a:t>
                      </a:r>
                      <a:r>
                        <a:rPr lang="en-US" sz="1000" b="1">
                          <a:effectLst/>
                          <a:latin typeface="Arial"/>
                          <a:ea typeface="Arial"/>
                          <a:cs typeface="Times New Roman"/>
                        </a:rPr>
                        <a:t>l</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805" marR="0">
                        <a:lnSpc>
                          <a:spcPct val="115000"/>
                        </a:lnSpc>
                        <a:spcBef>
                          <a:spcPts val="450"/>
                        </a:spcBef>
                        <a:spcAft>
                          <a:spcPts val="0"/>
                        </a:spcAft>
                      </a:pPr>
                      <a:r>
                        <a:rPr lang="en-US" sz="1050" b="1" spc="5">
                          <a:effectLst/>
                          <a:latin typeface="Arial"/>
                          <a:ea typeface="Arial"/>
                          <a:cs typeface="Times New Roman"/>
                        </a:rPr>
                        <a:t>F</a:t>
                      </a:r>
                      <a:r>
                        <a:rPr lang="en-US" sz="1050" b="1" spc="60">
                          <a:effectLst/>
                          <a:latin typeface="Arial"/>
                          <a:ea typeface="Arial"/>
                          <a:cs typeface="Times New Roman"/>
                        </a:rPr>
                        <a:t>a</a:t>
                      </a:r>
                      <a:r>
                        <a:rPr lang="en-US" sz="1050" b="1">
                          <a:effectLst/>
                          <a:latin typeface="Arial"/>
                          <a:ea typeface="Arial"/>
                          <a:cs typeface="Times New Roman"/>
                        </a:rPr>
                        <a:t>r</a:t>
                      </a:r>
                      <a:r>
                        <a:rPr lang="en-US" sz="1050" b="1" spc="10">
                          <a:effectLst/>
                          <a:latin typeface="Arial"/>
                          <a:ea typeface="Arial"/>
                          <a:cs typeface="Times New Roman"/>
                        </a:rPr>
                        <a:t> </a:t>
                      </a:r>
                      <a:r>
                        <a:rPr lang="en-US" sz="1050" b="1" spc="60">
                          <a:effectLst/>
                          <a:latin typeface="Arial"/>
                          <a:ea typeface="Arial"/>
                          <a:cs typeface="Times New Roman"/>
                        </a:rPr>
                        <a:t>We</a:t>
                      </a:r>
                      <a:r>
                        <a:rPr lang="en-US" sz="1050" b="1" spc="-100">
                          <a:effectLst/>
                          <a:latin typeface="Arial"/>
                          <a:ea typeface="Arial"/>
                          <a:cs typeface="Times New Roman"/>
                        </a:rPr>
                        <a:t>s</a:t>
                      </a:r>
                      <a:r>
                        <a:rPr lang="en-US" sz="1050" b="1">
                          <a:effectLst/>
                          <a:latin typeface="Arial"/>
                          <a:ea typeface="Arial"/>
                          <a:cs typeface="Times New Roman"/>
                        </a:rPr>
                        <a:t>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2885" marR="0">
                        <a:lnSpc>
                          <a:spcPct val="115000"/>
                        </a:lnSpc>
                        <a:spcBef>
                          <a:spcPts val="450"/>
                        </a:spcBef>
                        <a:spcAft>
                          <a:spcPts val="0"/>
                        </a:spcAft>
                      </a:pPr>
                      <a:r>
                        <a:rPr lang="en-US" sz="1050" b="1" spc="60">
                          <a:effectLst/>
                          <a:latin typeface="Arial"/>
                          <a:ea typeface="Arial"/>
                          <a:cs typeface="Times New Roman"/>
                        </a:rPr>
                        <a:t>We</a:t>
                      </a:r>
                      <a:r>
                        <a:rPr lang="en-US" sz="1050" b="1" spc="-100">
                          <a:effectLst/>
                          <a:latin typeface="Arial"/>
                          <a:ea typeface="Arial"/>
                          <a:cs typeface="Times New Roman"/>
                        </a:rPr>
                        <a:t>s</a:t>
                      </a:r>
                      <a:r>
                        <a:rPr lang="en-US" sz="1050" b="1">
                          <a:effectLst/>
                          <a:latin typeface="Arial"/>
                          <a:ea typeface="Arial"/>
                          <a:cs typeface="Times New Roman"/>
                        </a:rPr>
                        <a:t>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3200" marR="0">
                        <a:lnSpc>
                          <a:spcPct val="115000"/>
                        </a:lnSpc>
                        <a:spcBef>
                          <a:spcPts val="450"/>
                        </a:spcBef>
                        <a:spcAft>
                          <a:spcPts val="0"/>
                        </a:spcAft>
                      </a:pPr>
                      <a:r>
                        <a:rPr lang="en-US" sz="1050" b="1" spc="-30">
                          <a:effectLst/>
                          <a:latin typeface="Arial"/>
                          <a:ea typeface="Arial"/>
                          <a:cs typeface="Times New Roman"/>
                        </a:rPr>
                        <a:t>N</a:t>
                      </a:r>
                      <a:r>
                        <a:rPr lang="en-US" sz="1050" b="1" spc="5">
                          <a:effectLst/>
                          <a:latin typeface="Arial"/>
                          <a:ea typeface="Arial"/>
                          <a:cs typeface="Times New Roman"/>
                        </a:rPr>
                        <a:t>o</a:t>
                      </a:r>
                      <a:r>
                        <a:rPr lang="en-US" sz="1050" b="1" spc="-5">
                          <a:effectLst/>
                          <a:latin typeface="Arial"/>
                          <a:ea typeface="Arial"/>
                          <a:cs typeface="Times New Roman"/>
                        </a:rPr>
                        <a:t>r</a:t>
                      </a:r>
                      <a:r>
                        <a:rPr lang="en-US" sz="1050" b="1" spc="-25">
                          <a:effectLst/>
                          <a:latin typeface="Arial"/>
                          <a:ea typeface="Arial"/>
                          <a:cs typeface="Times New Roman"/>
                        </a:rPr>
                        <a:t>t</a:t>
                      </a:r>
                      <a:r>
                        <a:rPr lang="en-US" sz="1050" b="1">
                          <a:effectLst/>
                          <a:latin typeface="Arial"/>
                          <a:ea typeface="Arial"/>
                          <a:cs typeface="Times New Roman"/>
                        </a:rPr>
                        <a:t>h</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2405" marR="0">
                        <a:lnSpc>
                          <a:spcPts val="1090"/>
                        </a:lnSpc>
                        <a:spcBef>
                          <a:spcPts val="0"/>
                        </a:spcBef>
                        <a:spcAft>
                          <a:spcPts val="0"/>
                        </a:spcAft>
                      </a:pPr>
                      <a:r>
                        <a:rPr lang="en-US" sz="1000" b="1" spc="-30">
                          <a:effectLst/>
                          <a:latin typeface="Arial"/>
                          <a:ea typeface="Arial"/>
                          <a:cs typeface="Times New Roman"/>
                        </a:rPr>
                        <a:t>N</a:t>
                      </a:r>
                      <a:r>
                        <a:rPr lang="en-US" sz="1000" b="1" spc="5">
                          <a:effectLst/>
                          <a:latin typeface="Arial"/>
                          <a:ea typeface="Arial"/>
                          <a:cs typeface="Times New Roman"/>
                        </a:rPr>
                        <a:t>o</a:t>
                      </a:r>
                      <a:r>
                        <a:rPr lang="en-US" sz="1000" b="1" spc="-5">
                          <a:effectLst/>
                          <a:latin typeface="Arial"/>
                          <a:ea typeface="Arial"/>
                          <a:cs typeface="Times New Roman"/>
                        </a:rPr>
                        <a:t>r</a:t>
                      </a:r>
                      <a:r>
                        <a:rPr lang="en-US" sz="1000" b="1" spc="-25">
                          <a:effectLst/>
                          <a:latin typeface="Arial"/>
                          <a:ea typeface="Arial"/>
                          <a:cs typeface="Times New Roman"/>
                        </a:rPr>
                        <a:t>t</a:t>
                      </a:r>
                      <a:r>
                        <a:rPr lang="en-US" sz="1000" b="1">
                          <a:effectLst/>
                          <a:latin typeface="Arial"/>
                          <a:ea typeface="Arial"/>
                          <a:cs typeface="Times New Roman"/>
                        </a:rPr>
                        <a:t>h</a:t>
                      </a:r>
                      <a:endParaRPr lang="en-US" sz="1100">
                        <a:effectLst/>
                        <a:latin typeface="Calibri"/>
                        <a:ea typeface="Calibri"/>
                        <a:cs typeface="Times New Roman"/>
                      </a:endParaRPr>
                    </a:p>
                    <a:p>
                      <a:pPr marL="131445" marR="0">
                        <a:lnSpc>
                          <a:spcPts val="1120"/>
                        </a:lnSpc>
                        <a:spcBef>
                          <a:spcPts val="0"/>
                        </a:spcBef>
                        <a:spcAft>
                          <a:spcPts val="0"/>
                        </a:spcAft>
                      </a:pPr>
                      <a:r>
                        <a:rPr lang="en-US" sz="1000" b="1" spc="-30">
                          <a:effectLst/>
                          <a:latin typeface="Arial"/>
                          <a:ea typeface="Arial"/>
                          <a:cs typeface="Times New Roman"/>
                        </a:rPr>
                        <a:t>C</a:t>
                      </a:r>
                      <a:r>
                        <a:rPr lang="en-US" sz="1000" b="1" spc="60">
                          <a:effectLst/>
                          <a:latin typeface="Arial"/>
                          <a:ea typeface="Arial"/>
                          <a:cs typeface="Times New Roman"/>
                        </a:rPr>
                        <a:t>e</a:t>
                      </a:r>
                      <a:r>
                        <a:rPr lang="en-US" sz="1000" b="1" spc="5">
                          <a:effectLst/>
                          <a:latin typeface="Arial"/>
                          <a:ea typeface="Arial"/>
                          <a:cs typeface="Times New Roman"/>
                        </a:rPr>
                        <a:t>n</a:t>
                      </a:r>
                      <a:r>
                        <a:rPr lang="en-US" sz="1000" b="1" spc="-25">
                          <a:effectLst/>
                          <a:latin typeface="Arial"/>
                          <a:ea typeface="Arial"/>
                          <a:cs typeface="Times New Roman"/>
                        </a:rPr>
                        <a:t>t</a:t>
                      </a:r>
                      <a:r>
                        <a:rPr lang="en-US" sz="1000" b="1" spc="-5">
                          <a:effectLst/>
                          <a:latin typeface="Arial"/>
                          <a:ea typeface="Arial"/>
                          <a:cs typeface="Times New Roman"/>
                        </a:rPr>
                        <a:t>r</a:t>
                      </a:r>
                      <a:r>
                        <a:rPr lang="en-US" sz="1000" b="1" spc="60">
                          <a:effectLst/>
                          <a:latin typeface="Arial"/>
                          <a:ea typeface="Arial"/>
                          <a:cs typeface="Times New Roman"/>
                        </a:rPr>
                        <a:t>a</a:t>
                      </a:r>
                      <a:r>
                        <a:rPr lang="en-US" sz="1000" b="1">
                          <a:effectLst/>
                          <a:latin typeface="Arial"/>
                          <a:ea typeface="Arial"/>
                          <a:cs typeface="Times New Roman"/>
                        </a:rPr>
                        <a:t>l</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131">
                <a:tc>
                  <a:txBody>
                    <a:bodyPr/>
                    <a:lstStyle/>
                    <a:p>
                      <a:pPr marL="233680" marR="0">
                        <a:lnSpc>
                          <a:spcPts val="1085"/>
                        </a:lnSpc>
                        <a:spcBef>
                          <a:spcPts val="0"/>
                        </a:spcBef>
                        <a:spcAft>
                          <a:spcPts val="0"/>
                        </a:spcAft>
                      </a:pPr>
                      <a:r>
                        <a:rPr lang="en-US" sz="1000" spc="-20">
                          <a:effectLst/>
                          <a:latin typeface="Arial"/>
                          <a:ea typeface="Arial"/>
                          <a:cs typeface="Times New Roman"/>
                        </a:rPr>
                        <a:t>2011</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1605" marR="0">
                        <a:lnSpc>
                          <a:spcPts val="1085"/>
                        </a:lnSpc>
                        <a:spcBef>
                          <a:spcPts val="0"/>
                        </a:spcBef>
                        <a:spcAft>
                          <a:spcPts val="0"/>
                        </a:spcAft>
                      </a:pPr>
                      <a:r>
                        <a:rPr lang="en-US" sz="1000" spc="-20">
                          <a:effectLst/>
                          <a:latin typeface="Arial"/>
                          <a:ea typeface="Arial"/>
                          <a:cs typeface="Times New Roman"/>
                        </a:rPr>
                        <a:t>97</a:t>
                      </a:r>
                      <a:r>
                        <a:rPr lang="en-US" sz="1000" spc="30">
                          <a:effectLst/>
                          <a:latin typeface="Arial"/>
                          <a:ea typeface="Arial"/>
                          <a:cs typeface="Times New Roman"/>
                        </a:rPr>
                        <a:t>.</a:t>
                      </a:r>
                      <a:r>
                        <a:rPr lang="en-US" sz="1000" spc="-20">
                          <a:effectLst/>
                          <a:latin typeface="Arial"/>
                          <a:ea typeface="Arial"/>
                          <a:cs typeface="Times New Roman"/>
                        </a:rPr>
                        <a:t>46</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1765" marR="0">
                        <a:lnSpc>
                          <a:spcPts val="1085"/>
                        </a:lnSpc>
                        <a:spcBef>
                          <a:spcPts val="0"/>
                        </a:spcBef>
                        <a:spcAft>
                          <a:spcPts val="0"/>
                        </a:spcAft>
                      </a:pPr>
                      <a:r>
                        <a:rPr lang="en-US" sz="1000" spc="-20">
                          <a:effectLst/>
                          <a:latin typeface="Arial"/>
                          <a:ea typeface="Arial"/>
                          <a:cs typeface="Times New Roman"/>
                        </a:rPr>
                        <a:t>98</a:t>
                      </a:r>
                      <a:r>
                        <a:rPr lang="en-US" sz="1000" spc="30">
                          <a:effectLst/>
                          <a:latin typeface="Arial"/>
                          <a:ea typeface="Arial"/>
                          <a:cs typeface="Times New Roman"/>
                        </a:rPr>
                        <a:t>.</a:t>
                      </a:r>
                      <a:r>
                        <a:rPr lang="en-US" sz="1000" spc="-20">
                          <a:effectLst/>
                          <a:latin typeface="Arial"/>
                          <a:ea typeface="Arial"/>
                          <a:cs typeface="Times New Roman"/>
                        </a:rPr>
                        <a:t>21</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1605" marR="0">
                        <a:lnSpc>
                          <a:spcPts val="1085"/>
                        </a:lnSpc>
                        <a:spcBef>
                          <a:spcPts val="0"/>
                        </a:spcBef>
                        <a:spcAft>
                          <a:spcPts val="0"/>
                        </a:spcAft>
                      </a:pPr>
                      <a:r>
                        <a:rPr lang="en-US" sz="1000" spc="-20" dirty="0">
                          <a:effectLst/>
                          <a:latin typeface="Arial"/>
                          <a:ea typeface="Arial"/>
                          <a:cs typeface="Times New Roman"/>
                        </a:rPr>
                        <a:t>96</a:t>
                      </a:r>
                      <a:r>
                        <a:rPr lang="en-US" sz="1000" spc="30" dirty="0">
                          <a:effectLst/>
                          <a:latin typeface="Arial"/>
                          <a:ea typeface="Arial"/>
                          <a:cs typeface="Times New Roman"/>
                        </a:rPr>
                        <a:t>.</a:t>
                      </a:r>
                      <a:r>
                        <a:rPr lang="en-US" sz="1000" spc="-20" dirty="0">
                          <a:effectLst/>
                          <a:latin typeface="Arial"/>
                          <a:ea typeface="Arial"/>
                          <a:cs typeface="Times New Roman"/>
                        </a:rPr>
                        <a:t>38</a:t>
                      </a:r>
                      <a:r>
                        <a:rPr lang="en-US" sz="1000" dirty="0">
                          <a:effectLst/>
                          <a:latin typeface="Arial"/>
                          <a:ea typeface="Arial"/>
                          <a:cs typeface="Times New Roman"/>
                        </a:rPr>
                        <a:t>%</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1765" marR="0">
                        <a:lnSpc>
                          <a:spcPts val="1085"/>
                        </a:lnSpc>
                        <a:spcBef>
                          <a:spcPts val="0"/>
                        </a:spcBef>
                        <a:spcAft>
                          <a:spcPts val="0"/>
                        </a:spcAft>
                      </a:pPr>
                      <a:r>
                        <a:rPr lang="en-US" sz="1000" spc="-20">
                          <a:effectLst/>
                          <a:latin typeface="Arial"/>
                          <a:ea typeface="Arial"/>
                          <a:cs typeface="Times New Roman"/>
                        </a:rPr>
                        <a:t>93</a:t>
                      </a:r>
                      <a:r>
                        <a:rPr lang="en-US" sz="1000" spc="30">
                          <a:effectLst/>
                          <a:latin typeface="Arial"/>
                          <a:ea typeface="Arial"/>
                          <a:cs typeface="Times New Roman"/>
                        </a:rPr>
                        <a:t>.</a:t>
                      </a:r>
                      <a:r>
                        <a:rPr lang="en-US" sz="1000" spc="-20">
                          <a:effectLst/>
                          <a:latin typeface="Arial"/>
                          <a:ea typeface="Arial"/>
                          <a:cs typeface="Times New Roman"/>
                        </a:rPr>
                        <a:t>75</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1765" marR="0">
                        <a:lnSpc>
                          <a:spcPts val="1085"/>
                        </a:lnSpc>
                        <a:spcBef>
                          <a:spcPts val="0"/>
                        </a:spcBef>
                        <a:spcAft>
                          <a:spcPts val="0"/>
                        </a:spcAft>
                      </a:pPr>
                      <a:r>
                        <a:rPr lang="en-US" sz="1000" spc="-20">
                          <a:effectLst/>
                          <a:latin typeface="Arial"/>
                          <a:ea typeface="Arial"/>
                          <a:cs typeface="Times New Roman"/>
                        </a:rPr>
                        <a:t>83</a:t>
                      </a:r>
                      <a:r>
                        <a:rPr lang="en-US" sz="1000" spc="30">
                          <a:effectLst/>
                          <a:latin typeface="Arial"/>
                          <a:ea typeface="Arial"/>
                          <a:cs typeface="Times New Roman"/>
                        </a:rPr>
                        <a:t>.</a:t>
                      </a:r>
                      <a:r>
                        <a:rPr lang="en-US" sz="1000" spc="-20">
                          <a:effectLst/>
                          <a:latin typeface="Arial"/>
                          <a:ea typeface="Arial"/>
                          <a:cs typeface="Times New Roman"/>
                        </a:rPr>
                        <a:t>70</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0">
                        <a:lnSpc>
                          <a:spcPts val="1085"/>
                        </a:lnSpc>
                        <a:spcBef>
                          <a:spcPts val="0"/>
                        </a:spcBef>
                        <a:spcAft>
                          <a:spcPts val="0"/>
                        </a:spcAft>
                      </a:pPr>
                      <a:r>
                        <a:rPr lang="en-US" sz="1000" spc="-20">
                          <a:effectLst/>
                          <a:latin typeface="Arial"/>
                          <a:ea typeface="Arial"/>
                          <a:cs typeface="Times New Roman"/>
                        </a:rPr>
                        <a:t>67</a:t>
                      </a:r>
                      <a:r>
                        <a:rPr lang="en-US" sz="1000" spc="30">
                          <a:effectLst/>
                          <a:latin typeface="Arial"/>
                          <a:ea typeface="Arial"/>
                          <a:cs typeface="Times New Roman"/>
                        </a:rPr>
                        <a:t>.</a:t>
                      </a:r>
                      <a:r>
                        <a:rPr lang="en-US" sz="1000" spc="-20">
                          <a:effectLst/>
                          <a:latin typeface="Arial"/>
                          <a:ea typeface="Arial"/>
                          <a:cs typeface="Times New Roman"/>
                        </a:rPr>
                        <a:t>86</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1605" marR="0">
                        <a:lnSpc>
                          <a:spcPts val="1085"/>
                        </a:lnSpc>
                        <a:spcBef>
                          <a:spcPts val="0"/>
                        </a:spcBef>
                        <a:spcAft>
                          <a:spcPts val="0"/>
                        </a:spcAft>
                      </a:pPr>
                      <a:r>
                        <a:rPr lang="en-US" sz="1000" spc="-20">
                          <a:effectLst/>
                          <a:latin typeface="Arial"/>
                          <a:ea typeface="Arial"/>
                          <a:cs typeface="Times New Roman"/>
                        </a:rPr>
                        <a:t>93</a:t>
                      </a:r>
                      <a:r>
                        <a:rPr lang="en-US" sz="1000" spc="30">
                          <a:effectLst/>
                          <a:latin typeface="Arial"/>
                          <a:ea typeface="Arial"/>
                          <a:cs typeface="Times New Roman"/>
                        </a:rPr>
                        <a:t>.</a:t>
                      </a:r>
                      <a:r>
                        <a:rPr lang="en-US" sz="1000" spc="-20">
                          <a:effectLst/>
                          <a:latin typeface="Arial"/>
                          <a:ea typeface="Arial"/>
                          <a:cs typeface="Times New Roman"/>
                        </a:rPr>
                        <a:t>37</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131">
                <a:tc>
                  <a:txBody>
                    <a:bodyPr/>
                    <a:lstStyle/>
                    <a:p>
                      <a:pPr marL="233680" marR="0">
                        <a:lnSpc>
                          <a:spcPts val="1085"/>
                        </a:lnSpc>
                        <a:spcBef>
                          <a:spcPts val="0"/>
                        </a:spcBef>
                        <a:spcAft>
                          <a:spcPts val="0"/>
                        </a:spcAft>
                      </a:pPr>
                      <a:r>
                        <a:rPr lang="en-US" sz="1000" spc="-20">
                          <a:effectLst/>
                          <a:latin typeface="Arial"/>
                          <a:ea typeface="Arial"/>
                          <a:cs typeface="Times New Roman"/>
                        </a:rPr>
                        <a:t>2012</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1605" marR="0">
                        <a:lnSpc>
                          <a:spcPts val="1085"/>
                        </a:lnSpc>
                        <a:spcBef>
                          <a:spcPts val="0"/>
                        </a:spcBef>
                        <a:spcAft>
                          <a:spcPts val="0"/>
                        </a:spcAft>
                      </a:pPr>
                      <a:r>
                        <a:rPr lang="en-US" sz="1000" spc="-20">
                          <a:effectLst/>
                          <a:latin typeface="Arial"/>
                          <a:ea typeface="Arial"/>
                          <a:cs typeface="Times New Roman"/>
                        </a:rPr>
                        <a:t>96</a:t>
                      </a:r>
                      <a:r>
                        <a:rPr lang="en-US" sz="1000" spc="30">
                          <a:effectLst/>
                          <a:latin typeface="Arial"/>
                          <a:ea typeface="Arial"/>
                          <a:cs typeface="Times New Roman"/>
                        </a:rPr>
                        <a:t>.</a:t>
                      </a:r>
                      <a:r>
                        <a:rPr lang="en-US" sz="1000" spc="-20">
                          <a:effectLst/>
                          <a:latin typeface="Arial"/>
                          <a:ea typeface="Arial"/>
                          <a:cs typeface="Times New Roman"/>
                        </a:rPr>
                        <a:t>32</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1765" marR="0">
                        <a:lnSpc>
                          <a:spcPts val="1085"/>
                        </a:lnSpc>
                        <a:spcBef>
                          <a:spcPts val="0"/>
                        </a:spcBef>
                        <a:spcAft>
                          <a:spcPts val="0"/>
                        </a:spcAft>
                      </a:pPr>
                      <a:r>
                        <a:rPr lang="en-US" sz="1000" spc="-20" dirty="0">
                          <a:effectLst/>
                          <a:latin typeface="Arial"/>
                          <a:ea typeface="Arial"/>
                          <a:cs typeface="Times New Roman"/>
                        </a:rPr>
                        <a:t>95</a:t>
                      </a:r>
                      <a:r>
                        <a:rPr lang="en-US" sz="1000" spc="30" dirty="0">
                          <a:effectLst/>
                          <a:latin typeface="Arial"/>
                          <a:ea typeface="Arial"/>
                          <a:cs typeface="Times New Roman"/>
                        </a:rPr>
                        <a:t>.</a:t>
                      </a:r>
                      <a:r>
                        <a:rPr lang="en-US" sz="1000" spc="-20" dirty="0">
                          <a:effectLst/>
                          <a:latin typeface="Arial"/>
                          <a:ea typeface="Arial"/>
                          <a:cs typeface="Times New Roman"/>
                        </a:rPr>
                        <a:t>58</a:t>
                      </a:r>
                      <a:r>
                        <a:rPr lang="en-US" sz="1000" dirty="0">
                          <a:effectLst/>
                          <a:latin typeface="Arial"/>
                          <a:ea typeface="Arial"/>
                          <a:cs typeface="Times New Roman"/>
                        </a:rPr>
                        <a:t>%</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1605" marR="0">
                        <a:lnSpc>
                          <a:spcPts val="1085"/>
                        </a:lnSpc>
                        <a:spcBef>
                          <a:spcPts val="0"/>
                        </a:spcBef>
                        <a:spcAft>
                          <a:spcPts val="0"/>
                        </a:spcAft>
                      </a:pPr>
                      <a:r>
                        <a:rPr lang="en-US" sz="1000" spc="-20">
                          <a:effectLst/>
                          <a:latin typeface="Arial"/>
                          <a:ea typeface="Arial"/>
                          <a:cs typeface="Times New Roman"/>
                        </a:rPr>
                        <a:t>96</a:t>
                      </a:r>
                      <a:r>
                        <a:rPr lang="en-US" sz="1000" spc="30">
                          <a:effectLst/>
                          <a:latin typeface="Arial"/>
                          <a:ea typeface="Arial"/>
                          <a:cs typeface="Times New Roman"/>
                        </a:rPr>
                        <a:t>.</a:t>
                      </a:r>
                      <a:r>
                        <a:rPr lang="en-US" sz="1000" spc="-20">
                          <a:effectLst/>
                          <a:latin typeface="Arial"/>
                          <a:ea typeface="Arial"/>
                          <a:cs typeface="Times New Roman"/>
                        </a:rPr>
                        <a:t>08</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1765" marR="0">
                        <a:lnSpc>
                          <a:spcPts val="1085"/>
                        </a:lnSpc>
                        <a:spcBef>
                          <a:spcPts val="0"/>
                        </a:spcBef>
                        <a:spcAft>
                          <a:spcPts val="0"/>
                        </a:spcAft>
                      </a:pPr>
                      <a:r>
                        <a:rPr lang="en-US" sz="1000" spc="-20">
                          <a:effectLst/>
                          <a:latin typeface="Arial"/>
                          <a:ea typeface="Arial"/>
                          <a:cs typeface="Times New Roman"/>
                        </a:rPr>
                        <a:t>93</a:t>
                      </a:r>
                      <a:r>
                        <a:rPr lang="en-US" sz="1000" spc="30">
                          <a:effectLst/>
                          <a:latin typeface="Arial"/>
                          <a:ea typeface="Arial"/>
                          <a:cs typeface="Times New Roman"/>
                        </a:rPr>
                        <a:t>.</a:t>
                      </a:r>
                      <a:r>
                        <a:rPr lang="en-US" sz="1000" spc="-20">
                          <a:effectLst/>
                          <a:latin typeface="Arial"/>
                          <a:ea typeface="Arial"/>
                          <a:cs typeface="Times New Roman"/>
                        </a:rPr>
                        <a:t>23</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1765" marR="0">
                        <a:lnSpc>
                          <a:spcPts val="1085"/>
                        </a:lnSpc>
                        <a:spcBef>
                          <a:spcPts val="0"/>
                        </a:spcBef>
                        <a:spcAft>
                          <a:spcPts val="0"/>
                        </a:spcAft>
                      </a:pPr>
                      <a:r>
                        <a:rPr lang="en-US" sz="1000" spc="-20">
                          <a:effectLst/>
                          <a:latin typeface="Arial"/>
                          <a:ea typeface="Arial"/>
                          <a:cs typeface="Times New Roman"/>
                        </a:rPr>
                        <a:t>92</a:t>
                      </a:r>
                      <a:r>
                        <a:rPr lang="en-US" sz="1000" spc="30">
                          <a:effectLst/>
                          <a:latin typeface="Arial"/>
                          <a:ea typeface="Arial"/>
                          <a:cs typeface="Times New Roman"/>
                        </a:rPr>
                        <a:t>.</a:t>
                      </a:r>
                      <a:r>
                        <a:rPr lang="en-US" sz="1000" spc="-20">
                          <a:effectLst/>
                          <a:latin typeface="Arial"/>
                          <a:ea typeface="Arial"/>
                          <a:cs typeface="Times New Roman"/>
                        </a:rPr>
                        <a:t>93</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0">
                        <a:lnSpc>
                          <a:spcPts val="1085"/>
                        </a:lnSpc>
                        <a:spcBef>
                          <a:spcPts val="0"/>
                        </a:spcBef>
                        <a:spcAft>
                          <a:spcPts val="0"/>
                        </a:spcAft>
                      </a:pPr>
                      <a:r>
                        <a:rPr lang="en-US" sz="1000" spc="-20">
                          <a:effectLst/>
                          <a:latin typeface="Arial"/>
                          <a:ea typeface="Arial"/>
                          <a:cs typeface="Times New Roman"/>
                        </a:rPr>
                        <a:t>78</a:t>
                      </a:r>
                      <a:r>
                        <a:rPr lang="en-US" sz="1000" spc="30">
                          <a:effectLst/>
                          <a:latin typeface="Arial"/>
                          <a:ea typeface="Arial"/>
                          <a:cs typeface="Times New Roman"/>
                        </a:rPr>
                        <a:t>.</a:t>
                      </a:r>
                      <a:r>
                        <a:rPr lang="en-US" sz="1000" spc="-20">
                          <a:effectLst/>
                          <a:latin typeface="Arial"/>
                          <a:ea typeface="Arial"/>
                          <a:cs typeface="Times New Roman"/>
                        </a:rPr>
                        <a:t>55</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1605" marR="0">
                        <a:lnSpc>
                          <a:spcPts val="1085"/>
                        </a:lnSpc>
                        <a:spcBef>
                          <a:spcPts val="0"/>
                        </a:spcBef>
                        <a:spcAft>
                          <a:spcPts val="0"/>
                        </a:spcAft>
                      </a:pPr>
                      <a:r>
                        <a:rPr lang="en-US" sz="1000" spc="-20">
                          <a:effectLst/>
                          <a:latin typeface="Arial"/>
                          <a:ea typeface="Arial"/>
                          <a:cs typeface="Times New Roman"/>
                        </a:rPr>
                        <a:t>85</a:t>
                      </a:r>
                      <a:r>
                        <a:rPr lang="en-US" sz="1000" spc="30">
                          <a:effectLst/>
                          <a:latin typeface="Arial"/>
                          <a:ea typeface="Arial"/>
                          <a:cs typeface="Times New Roman"/>
                        </a:rPr>
                        <a:t>.</a:t>
                      </a:r>
                      <a:r>
                        <a:rPr lang="en-US" sz="1000" spc="-20">
                          <a:effectLst/>
                          <a:latin typeface="Arial"/>
                          <a:ea typeface="Arial"/>
                          <a:cs typeface="Times New Roman"/>
                        </a:rPr>
                        <a:t>56</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131">
                <a:tc>
                  <a:txBody>
                    <a:bodyPr/>
                    <a:lstStyle/>
                    <a:p>
                      <a:pPr marL="233680" marR="0">
                        <a:lnSpc>
                          <a:spcPts val="1085"/>
                        </a:lnSpc>
                        <a:spcBef>
                          <a:spcPts val="0"/>
                        </a:spcBef>
                        <a:spcAft>
                          <a:spcPts val="0"/>
                        </a:spcAft>
                      </a:pPr>
                      <a:r>
                        <a:rPr lang="en-US" sz="1000" spc="-20">
                          <a:effectLst/>
                          <a:latin typeface="Arial"/>
                          <a:ea typeface="Arial"/>
                          <a:cs typeface="Times New Roman"/>
                        </a:rPr>
                        <a:t>2013</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1605" marR="0">
                        <a:lnSpc>
                          <a:spcPts val="1085"/>
                        </a:lnSpc>
                        <a:spcBef>
                          <a:spcPts val="0"/>
                        </a:spcBef>
                        <a:spcAft>
                          <a:spcPts val="0"/>
                        </a:spcAft>
                      </a:pPr>
                      <a:r>
                        <a:rPr lang="en-US" sz="1000" spc="-20">
                          <a:effectLst/>
                          <a:latin typeface="Arial"/>
                          <a:ea typeface="Arial"/>
                          <a:cs typeface="Times New Roman"/>
                        </a:rPr>
                        <a:t>76</a:t>
                      </a:r>
                      <a:r>
                        <a:rPr lang="en-US" sz="1000" spc="30">
                          <a:effectLst/>
                          <a:latin typeface="Arial"/>
                          <a:ea typeface="Arial"/>
                          <a:cs typeface="Times New Roman"/>
                        </a:rPr>
                        <a:t>.</a:t>
                      </a:r>
                      <a:r>
                        <a:rPr lang="en-US" sz="1000" spc="-20">
                          <a:effectLst/>
                          <a:latin typeface="Arial"/>
                          <a:ea typeface="Arial"/>
                          <a:cs typeface="Times New Roman"/>
                        </a:rPr>
                        <a:t>77</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1765" marR="0">
                        <a:lnSpc>
                          <a:spcPts val="1085"/>
                        </a:lnSpc>
                        <a:spcBef>
                          <a:spcPts val="0"/>
                        </a:spcBef>
                        <a:spcAft>
                          <a:spcPts val="0"/>
                        </a:spcAft>
                      </a:pPr>
                      <a:r>
                        <a:rPr lang="en-US" sz="1000" spc="-20">
                          <a:effectLst/>
                          <a:latin typeface="Arial"/>
                          <a:ea typeface="Arial"/>
                          <a:cs typeface="Times New Roman"/>
                        </a:rPr>
                        <a:t>98</a:t>
                      </a:r>
                      <a:r>
                        <a:rPr lang="en-US" sz="1000" spc="30">
                          <a:effectLst/>
                          <a:latin typeface="Arial"/>
                          <a:ea typeface="Arial"/>
                          <a:cs typeface="Times New Roman"/>
                        </a:rPr>
                        <a:t>.</a:t>
                      </a:r>
                      <a:r>
                        <a:rPr lang="en-US" sz="1000" spc="-20">
                          <a:effectLst/>
                          <a:latin typeface="Arial"/>
                          <a:ea typeface="Arial"/>
                          <a:cs typeface="Times New Roman"/>
                        </a:rPr>
                        <a:t>62</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1605" marR="0">
                        <a:lnSpc>
                          <a:spcPts val="1085"/>
                        </a:lnSpc>
                        <a:spcBef>
                          <a:spcPts val="0"/>
                        </a:spcBef>
                        <a:spcAft>
                          <a:spcPts val="0"/>
                        </a:spcAft>
                      </a:pPr>
                      <a:r>
                        <a:rPr lang="en-US" sz="1000" spc="-20">
                          <a:effectLst/>
                          <a:latin typeface="Arial"/>
                          <a:ea typeface="Arial"/>
                          <a:cs typeface="Times New Roman"/>
                        </a:rPr>
                        <a:t>97</a:t>
                      </a:r>
                      <a:r>
                        <a:rPr lang="en-US" sz="1000" spc="30">
                          <a:effectLst/>
                          <a:latin typeface="Arial"/>
                          <a:ea typeface="Arial"/>
                          <a:cs typeface="Times New Roman"/>
                        </a:rPr>
                        <a:t>.</a:t>
                      </a:r>
                      <a:r>
                        <a:rPr lang="en-US" sz="1000" spc="-20">
                          <a:effectLst/>
                          <a:latin typeface="Arial"/>
                          <a:ea typeface="Arial"/>
                          <a:cs typeface="Times New Roman"/>
                        </a:rPr>
                        <a:t>42</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1765" marR="0">
                        <a:lnSpc>
                          <a:spcPts val="1085"/>
                        </a:lnSpc>
                        <a:spcBef>
                          <a:spcPts val="0"/>
                        </a:spcBef>
                        <a:spcAft>
                          <a:spcPts val="0"/>
                        </a:spcAft>
                      </a:pPr>
                      <a:r>
                        <a:rPr lang="en-US" sz="1000" spc="-20">
                          <a:effectLst/>
                          <a:latin typeface="Arial"/>
                          <a:ea typeface="Arial"/>
                          <a:cs typeface="Times New Roman"/>
                        </a:rPr>
                        <a:t>95</a:t>
                      </a:r>
                      <a:r>
                        <a:rPr lang="en-US" sz="1000" spc="30">
                          <a:effectLst/>
                          <a:latin typeface="Arial"/>
                          <a:ea typeface="Arial"/>
                          <a:cs typeface="Times New Roman"/>
                        </a:rPr>
                        <a:t>.</a:t>
                      </a:r>
                      <a:r>
                        <a:rPr lang="en-US" sz="1000" spc="-20">
                          <a:effectLst/>
                          <a:latin typeface="Arial"/>
                          <a:ea typeface="Arial"/>
                          <a:cs typeface="Times New Roman"/>
                        </a:rPr>
                        <a:t>81</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1765" marR="0">
                        <a:lnSpc>
                          <a:spcPts val="1085"/>
                        </a:lnSpc>
                        <a:spcBef>
                          <a:spcPts val="0"/>
                        </a:spcBef>
                        <a:spcAft>
                          <a:spcPts val="0"/>
                        </a:spcAft>
                      </a:pPr>
                      <a:r>
                        <a:rPr lang="en-US" sz="1000" spc="-20">
                          <a:effectLst/>
                          <a:latin typeface="Arial"/>
                          <a:ea typeface="Arial"/>
                          <a:cs typeface="Times New Roman"/>
                        </a:rPr>
                        <a:t>78</a:t>
                      </a:r>
                      <a:r>
                        <a:rPr lang="en-US" sz="1000" spc="30">
                          <a:effectLst/>
                          <a:latin typeface="Arial"/>
                          <a:ea typeface="Arial"/>
                          <a:cs typeface="Times New Roman"/>
                        </a:rPr>
                        <a:t>.</a:t>
                      </a:r>
                      <a:r>
                        <a:rPr lang="en-US" sz="1000" spc="-20">
                          <a:effectLst/>
                          <a:latin typeface="Arial"/>
                          <a:ea typeface="Arial"/>
                          <a:cs typeface="Times New Roman"/>
                        </a:rPr>
                        <a:t>23</a:t>
                      </a:r>
                      <a:r>
                        <a:rPr lang="en-US" sz="1000">
                          <a:effectLst/>
                          <a:latin typeface="Arial"/>
                          <a:ea typeface="Arial"/>
                          <a:cs typeface="Times New Roman"/>
                        </a:rPr>
                        <a:t>%</a:t>
                      </a:r>
                      <a:endParaRPr lang="en-US" sz="110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marR="0">
                        <a:lnSpc>
                          <a:spcPts val="1085"/>
                        </a:lnSpc>
                        <a:spcBef>
                          <a:spcPts val="0"/>
                        </a:spcBef>
                        <a:spcAft>
                          <a:spcPts val="0"/>
                        </a:spcAft>
                      </a:pPr>
                      <a:r>
                        <a:rPr lang="en-US" sz="1000" spc="-20" dirty="0">
                          <a:effectLst/>
                          <a:latin typeface="Arial"/>
                          <a:ea typeface="Arial"/>
                          <a:cs typeface="Times New Roman"/>
                        </a:rPr>
                        <a:t>90</a:t>
                      </a:r>
                      <a:r>
                        <a:rPr lang="en-US" sz="1000" spc="30" dirty="0">
                          <a:effectLst/>
                          <a:latin typeface="Arial"/>
                          <a:ea typeface="Arial"/>
                          <a:cs typeface="Times New Roman"/>
                        </a:rPr>
                        <a:t>.</a:t>
                      </a:r>
                      <a:r>
                        <a:rPr lang="en-US" sz="1000" spc="-20" dirty="0">
                          <a:effectLst/>
                          <a:latin typeface="Arial"/>
                          <a:ea typeface="Arial"/>
                          <a:cs typeface="Times New Roman"/>
                        </a:rPr>
                        <a:t>88</a:t>
                      </a:r>
                      <a:r>
                        <a:rPr lang="en-US" sz="1000" dirty="0">
                          <a:effectLst/>
                          <a:latin typeface="Arial"/>
                          <a:ea typeface="Arial"/>
                          <a:cs typeface="Times New Roman"/>
                        </a:rPr>
                        <a:t>%</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1605" marR="0">
                        <a:lnSpc>
                          <a:spcPts val="1085"/>
                        </a:lnSpc>
                        <a:spcBef>
                          <a:spcPts val="0"/>
                        </a:spcBef>
                        <a:spcAft>
                          <a:spcPts val="0"/>
                        </a:spcAft>
                      </a:pPr>
                      <a:r>
                        <a:rPr lang="en-US" sz="1000" spc="-20" dirty="0">
                          <a:effectLst/>
                          <a:latin typeface="Arial"/>
                          <a:ea typeface="Arial"/>
                          <a:cs typeface="Times New Roman"/>
                        </a:rPr>
                        <a:t>88</a:t>
                      </a:r>
                      <a:r>
                        <a:rPr lang="en-US" sz="1000" spc="30" dirty="0">
                          <a:effectLst/>
                          <a:latin typeface="Arial"/>
                          <a:ea typeface="Arial"/>
                          <a:cs typeface="Times New Roman"/>
                        </a:rPr>
                        <a:t>.</a:t>
                      </a:r>
                      <a:r>
                        <a:rPr lang="en-US" sz="1000" spc="-20" dirty="0">
                          <a:effectLst/>
                          <a:latin typeface="Arial"/>
                          <a:ea typeface="Arial"/>
                          <a:cs typeface="Times New Roman"/>
                        </a:rPr>
                        <a:t>81</a:t>
                      </a:r>
                      <a:r>
                        <a:rPr lang="en-US" sz="1000" dirty="0">
                          <a:effectLst/>
                          <a:latin typeface="Arial"/>
                          <a:ea typeface="Arial"/>
                          <a:cs typeface="Times New Roman"/>
                        </a:rPr>
                        <a:t>%</a:t>
                      </a:r>
                      <a:endParaRPr lang="en-US" sz="1100" dirty="0">
                        <a:effectLst/>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314939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317634" y="914401"/>
            <a:ext cx="8431730" cy="3944486"/>
          </a:xfrm>
        </p:spPr>
        <p:txBody>
          <a:bodyPr/>
          <a:lstStyle/>
          <a:p>
            <a:pPr marL="285750" indent="-285750">
              <a:buFont typeface="Arial" pitchFamily="34" charset="0"/>
              <a:buChar char="•"/>
            </a:pPr>
            <a:r>
              <a:rPr lang="en-US" sz="1300" dirty="0" smtClean="0"/>
              <a:t>The </a:t>
            </a:r>
            <a:r>
              <a:rPr lang="en-US" sz="1300" dirty="0"/>
              <a:t>data in the previous </a:t>
            </a:r>
            <a:r>
              <a:rPr lang="en-US" sz="1300" dirty="0" smtClean="0"/>
              <a:t>slides, coupled with the extreme differences in the SSWG load forecasts among the regions, </a:t>
            </a:r>
            <a:r>
              <a:rPr lang="en-US" sz="1300" dirty="0"/>
              <a:t>is </a:t>
            </a:r>
            <a:r>
              <a:rPr lang="en-US" sz="1300" u="sng" dirty="0"/>
              <a:t>electrically equivalent</a:t>
            </a:r>
            <a:r>
              <a:rPr lang="en-US" sz="1300" dirty="0"/>
              <a:t> to adding thousands of MWs of “zero-cost, must run” generation in the North Central region in 2018 while reducing the generation in the Coastal and South Regions. </a:t>
            </a:r>
            <a:r>
              <a:rPr lang="en-US" sz="1100" i="1" dirty="0"/>
              <a:t>(As seen in the Appendix, actual interconnect activity conflicts with these assumptions.) </a:t>
            </a:r>
            <a:r>
              <a:rPr lang="en-US" sz="1300" dirty="0"/>
              <a:t> </a:t>
            </a:r>
            <a:endParaRPr lang="en-US" sz="1000" i="1" dirty="0">
              <a:solidFill>
                <a:srgbClr val="FF0000"/>
              </a:solidFill>
            </a:endParaRPr>
          </a:p>
          <a:p>
            <a:pPr marL="285750" indent="-285750">
              <a:buFont typeface="Arial" pitchFamily="34" charset="0"/>
              <a:buChar char="•"/>
            </a:pPr>
            <a:r>
              <a:rPr lang="en-US" sz="1300" dirty="0"/>
              <a:t>Since the load reductions occur at the load bus, the majority of the load reduction assumptions in the North Central region are electrically in the D/FW </a:t>
            </a:r>
            <a:r>
              <a:rPr lang="en-US" sz="1300" dirty="0" err="1"/>
              <a:t>metroplex</a:t>
            </a:r>
            <a:r>
              <a:rPr lang="en-US" sz="1300" dirty="0"/>
              <a:t>.  The “size” of the generation added is a percentage of the peak load at the bus, and the percentage was determined by how much was needed to achieve a solvable case. </a:t>
            </a:r>
          </a:p>
          <a:p>
            <a:pPr marL="285750" indent="-285750">
              <a:buFont typeface="Arial" pitchFamily="34" charset="0"/>
              <a:buChar char="•"/>
            </a:pPr>
            <a:r>
              <a:rPr lang="en-US" sz="1300" dirty="0"/>
              <a:t>These types of assumptions undoubtedly lead to a conclusion that major transmission infrastructure is needed from the North into Houston, but the assumptions are not reasonable</a:t>
            </a:r>
            <a:r>
              <a:rPr lang="en-US" sz="1300" dirty="0" smtClean="0"/>
              <a:t>.  This will be shown again later when discussing the “NW” case, where the assumptions are reversed.</a:t>
            </a:r>
          </a:p>
          <a:p>
            <a:pPr marL="285750" indent="-285750">
              <a:buFont typeface="Arial" pitchFamily="34" charset="0"/>
              <a:buChar char="•"/>
            </a:pPr>
            <a:r>
              <a:rPr lang="en-US" sz="1300" dirty="0"/>
              <a:t>Do we really expect </a:t>
            </a:r>
            <a:r>
              <a:rPr lang="en-US" sz="1300" u="sng" dirty="0"/>
              <a:t>negative</a:t>
            </a:r>
            <a:r>
              <a:rPr lang="en-US" sz="1300" dirty="0"/>
              <a:t> </a:t>
            </a:r>
            <a:r>
              <a:rPr lang="en-US" sz="1300" dirty="0" smtClean="0"/>
              <a:t>or flat peak load </a:t>
            </a:r>
            <a:r>
              <a:rPr lang="en-US" sz="1300" dirty="0"/>
              <a:t>growth in D/FW and between 4% and 5% annual </a:t>
            </a:r>
            <a:r>
              <a:rPr lang="en-US" sz="1300" dirty="0" smtClean="0"/>
              <a:t>peak load </a:t>
            </a:r>
            <a:r>
              <a:rPr lang="en-US" sz="1300" dirty="0"/>
              <a:t>growth in the Coastal and </a:t>
            </a:r>
            <a:r>
              <a:rPr lang="en-US" sz="1300" dirty="0" smtClean="0"/>
              <a:t>South Central </a:t>
            </a:r>
            <a:r>
              <a:rPr lang="en-US" sz="1300" dirty="0"/>
              <a:t>regions between now and </a:t>
            </a:r>
            <a:r>
              <a:rPr lang="en-US" sz="1300" dirty="0" smtClean="0"/>
              <a:t>2018 when compared to the 2011-2013 actuals?</a:t>
            </a:r>
            <a:endParaRPr lang="en-US" sz="1300" dirty="0"/>
          </a:p>
          <a:p>
            <a:pPr marL="285750" indent="-285750">
              <a:buFont typeface="Arial" pitchFamily="34" charset="0"/>
              <a:buChar char="•"/>
            </a:pPr>
            <a:endParaRPr lang="en-US" sz="1300" dirty="0"/>
          </a:p>
          <a:p>
            <a:pPr marL="285750" indent="-285750">
              <a:buFont typeface="Arial" pitchFamily="34" charset="0"/>
              <a:buChar char="•"/>
            </a:pPr>
            <a:endParaRPr lang="en-US" sz="1300" dirty="0"/>
          </a:p>
          <a:p>
            <a:pPr marL="285750" indent="-285750">
              <a:buFont typeface="Arial" pitchFamily="34" charset="0"/>
              <a:buChar char="•"/>
            </a:pPr>
            <a:endParaRPr lang="en-US" sz="1300" dirty="0" smtClean="0"/>
          </a:p>
        </p:txBody>
      </p:sp>
      <p:sp>
        <p:nvSpPr>
          <p:cNvPr id="12" name="Title 11"/>
          <p:cNvSpPr>
            <a:spLocks noGrp="1"/>
          </p:cNvSpPr>
          <p:nvPr>
            <p:ph type="title"/>
          </p:nvPr>
        </p:nvSpPr>
        <p:spPr>
          <a:xfrm>
            <a:off x="2377440" y="43312"/>
            <a:ext cx="6381549" cy="801305"/>
          </a:xfrm>
          <a:prstGeom prst="rect">
            <a:avLst/>
          </a:prstGeom>
        </p:spPr>
        <p:txBody>
          <a:bodyPr/>
          <a:lstStyle/>
          <a:p>
            <a:r>
              <a:rPr lang="en-US" sz="2600" u="sng" dirty="0" smtClean="0"/>
              <a:t>What do these Assumptions Mean?</a:t>
            </a:r>
            <a:endParaRPr lang="en-US" sz="2600" u="sng" dirty="0"/>
          </a:p>
        </p:txBody>
      </p:sp>
    </p:spTree>
    <p:extLst>
      <p:ext uri="{BB962C8B-B14F-4D97-AF65-F5344CB8AC3E}">
        <p14:creationId xmlns:p14="http://schemas.microsoft.com/office/powerpoint/2010/main" val="34313091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2065867" y="43312"/>
            <a:ext cx="6874933" cy="801305"/>
          </a:xfrm>
          <a:prstGeom prst="rect">
            <a:avLst/>
          </a:prstGeom>
        </p:spPr>
        <p:txBody>
          <a:bodyPr/>
          <a:lstStyle/>
          <a:p>
            <a:r>
              <a:rPr lang="en-US" sz="1600" u="sng" dirty="0" smtClean="0"/>
              <a:t>Load Scaling Assumptions Can Only Lead to One Conclusion – Large Transfers of Power from D/FW to Houston</a:t>
            </a:r>
            <a:endParaRPr lang="en-US" sz="1600" u="sng"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65110" y="909479"/>
            <a:ext cx="4143122" cy="383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a:xfrm>
            <a:off x="6420731" y="3835582"/>
            <a:ext cx="2743200" cy="938719"/>
          </a:xfrm>
          <a:prstGeom prst="rect">
            <a:avLst/>
          </a:prstGeom>
          <a:noFill/>
        </p:spPr>
        <p:txBody>
          <a:bodyPr wrap="square" rtlCol="0">
            <a:spAutoFit/>
          </a:bodyPr>
          <a:lstStyle/>
          <a:p>
            <a:r>
              <a:rPr lang="en-US" sz="1100" dirty="0" smtClean="0"/>
              <a:t>Loads in the Coast, SC and S weather zones were </a:t>
            </a:r>
            <a:r>
              <a:rPr lang="en-US" sz="1100" u="sng" dirty="0" smtClean="0"/>
              <a:t>increased by 7,973 MWs </a:t>
            </a:r>
            <a:r>
              <a:rPr lang="en-US" sz="1100" dirty="0" smtClean="0"/>
              <a:t>in 2018 when compared to the average peaks in these zones for 2011, 2012 and 2013.  </a:t>
            </a:r>
            <a:endParaRPr lang="en-US" sz="1100" dirty="0"/>
          </a:p>
        </p:txBody>
      </p:sp>
      <p:cxnSp>
        <p:nvCxnSpPr>
          <p:cNvPr id="31" name="Straight Arrow Connector 30"/>
          <p:cNvCxnSpPr/>
          <p:nvPr/>
        </p:nvCxnSpPr>
        <p:spPr>
          <a:xfrm>
            <a:off x="2844800" y="1940118"/>
            <a:ext cx="2009524" cy="572494"/>
          </a:xfrm>
          <a:prstGeom prst="straightConnector1">
            <a:avLst/>
          </a:prstGeom>
          <a:ln w="1905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20" idx="0"/>
          </p:cNvCxnSpPr>
          <p:nvPr/>
        </p:nvCxnSpPr>
        <p:spPr>
          <a:xfrm flipH="1" flipV="1">
            <a:off x="6420731" y="3522134"/>
            <a:ext cx="1371600" cy="313448"/>
          </a:xfrm>
          <a:prstGeom prst="straightConnector1">
            <a:avLst/>
          </a:prstGeom>
          <a:ln w="1905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2" name="Down Arrow 21"/>
          <p:cNvSpPr/>
          <p:nvPr/>
        </p:nvSpPr>
        <p:spPr>
          <a:xfrm rot="19337037">
            <a:off x="6278165" y="2574902"/>
            <a:ext cx="241090" cy="7571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053012" y="1084569"/>
            <a:ext cx="3156666" cy="769441"/>
          </a:xfrm>
          <a:prstGeom prst="rect">
            <a:avLst/>
          </a:prstGeom>
          <a:noFill/>
        </p:spPr>
        <p:txBody>
          <a:bodyPr wrap="square" rtlCol="0">
            <a:spAutoFit/>
          </a:bodyPr>
          <a:lstStyle/>
          <a:p>
            <a:r>
              <a:rPr lang="en-US" sz="1100" dirty="0" smtClean="0"/>
              <a:t>Loads in the N, NC, W, FW, and E were </a:t>
            </a:r>
            <a:r>
              <a:rPr lang="en-US" sz="1100" u="sng" dirty="0" smtClean="0"/>
              <a:t>decreased by 3,744 MWs </a:t>
            </a:r>
            <a:r>
              <a:rPr lang="en-US" sz="1100" dirty="0" smtClean="0"/>
              <a:t>in 2018 when compared to the average peaks in these zones for 2011, 2012 and 2013.  </a:t>
            </a:r>
            <a:endParaRPr lang="en-US" sz="1100" dirty="0"/>
          </a:p>
        </p:txBody>
      </p:sp>
      <p:sp>
        <p:nvSpPr>
          <p:cNvPr id="3" name="Freeform 2"/>
          <p:cNvSpPr/>
          <p:nvPr/>
        </p:nvSpPr>
        <p:spPr>
          <a:xfrm>
            <a:off x="5046133" y="2751667"/>
            <a:ext cx="2184400" cy="855133"/>
          </a:xfrm>
          <a:custGeom>
            <a:avLst/>
            <a:gdLst>
              <a:gd name="connsiteX0" fmla="*/ 0 w 2184400"/>
              <a:gd name="connsiteY0" fmla="*/ 855133 h 855133"/>
              <a:gd name="connsiteX1" fmla="*/ 389467 w 2184400"/>
              <a:gd name="connsiteY1" fmla="*/ 846666 h 855133"/>
              <a:gd name="connsiteX2" fmla="*/ 389467 w 2184400"/>
              <a:gd name="connsiteY2" fmla="*/ 846666 h 855133"/>
              <a:gd name="connsiteX3" fmla="*/ 397934 w 2184400"/>
              <a:gd name="connsiteY3" fmla="*/ 685800 h 855133"/>
              <a:gd name="connsiteX4" fmla="*/ 304800 w 2184400"/>
              <a:gd name="connsiteY4" fmla="*/ 677333 h 855133"/>
              <a:gd name="connsiteX5" fmla="*/ 338667 w 2184400"/>
              <a:gd name="connsiteY5" fmla="*/ 584200 h 855133"/>
              <a:gd name="connsiteX6" fmla="*/ 465667 w 2184400"/>
              <a:gd name="connsiteY6" fmla="*/ 558800 h 855133"/>
              <a:gd name="connsiteX7" fmla="*/ 541867 w 2184400"/>
              <a:gd name="connsiteY7" fmla="*/ 592666 h 855133"/>
              <a:gd name="connsiteX8" fmla="*/ 550334 w 2184400"/>
              <a:gd name="connsiteY8" fmla="*/ 491066 h 855133"/>
              <a:gd name="connsiteX9" fmla="*/ 635000 w 2184400"/>
              <a:gd name="connsiteY9" fmla="*/ 482600 h 855133"/>
              <a:gd name="connsiteX10" fmla="*/ 643467 w 2184400"/>
              <a:gd name="connsiteY10" fmla="*/ 347133 h 855133"/>
              <a:gd name="connsiteX11" fmla="*/ 711200 w 2184400"/>
              <a:gd name="connsiteY11" fmla="*/ 330200 h 855133"/>
              <a:gd name="connsiteX12" fmla="*/ 685800 w 2184400"/>
              <a:gd name="connsiteY12" fmla="*/ 194733 h 855133"/>
              <a:gd name="connsiteX13" fmla="*/ 812800 w 2184400"/>
              <a:gd name="connsiteY13" fmla="*/ 160866 h 855133"/>
              <a:gd name="connsiteX14" fmla="*/ 1007534 w 2184400"/>
              <a:gd name="connsiteY14" fmla="*/ 237066 h 855133"/>
              <a:gd name="connsiteX15" fmla="*/ 1151467 w 2184400"/>
              <a:gd name="connsiteY15" fmla="*/ 127000 h 855133"/>
              <a:gd name="connsiteX16" fmla="*/ 1244600 w 2184400"/>
              <a:gd name="connsiteY16" fmla="*/ 245533 h 855133"/>
              <a:gd name="connsiteX17" fmla="*/ 1346200 w 2184400"/>
              <a:gd name="connsiteY17" fmla="*/ 364066 h 855133"/>
              <a:gd name="connsiteX18" fmla="*/ 1422400 w 2184400"/>
              <a:gd name="connsiteY18" fmla="*/ 414866 h 855133"/>
              <a:gd name="connsiteX19" fmla="*/ 1490134 w 2184400"/>
              <a:gd name="connsiteY19" fmla="*/ 381000 h 855133"/>
              <a:gd name="connsiteX20" fmla="*/ 1498600 w 2184400"/>
              <a:gd name="connsiteY20" fmla="*/ 262466 h 855133"/>
              <a:gd name="connsiteX21" fmla="*/ 1634067 w 2184400"/>
              <a:gd name="connsiteY21" fmla="*/ 296333 h 855133"/>
              <a:gd name="connsiteX22" fmla="*/ 1642534 w 2184400"/>
              <a:gd name="connsiteY22" fmla="*/ 160866 h 855133"/>
              <a:gd name="connsiteX23" fmla="*/ 1718734 w 2184400"/>
              <a:gd name="connsiteY23" fmla="*/ 177800 h 855133"/>
              <a:gd name="connsiteX24" fmla="*/ 1778000 w 2184400"/>
              <a:gd name="connsiteY24" fmla="*/ 67733 h 855133"/>
              <a:gd name="connsiteX25" fmla="*/ 1921934 w 2184400"/>
              <a:gd name="connsiteY25" fmla="*/ 84666 h 855133"/>
              <a:gd name="connsiteX26" fmla="*/ 2184400 w 2184400"/>
              <a:gd name="connsiteY26"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84400" h="855133">
                <a:moveTo>
                  <a:pt x="0" y="855133"/>
                </a:moveTo>
                <a:lnTo>
                  <a:pt x="389467" y="846666"/>
                </a:lnTo>
                <a:lnTo>
                  <a:pt x="389467" y="846666"/>
                </a:lnTo>
                <a:cubicBezTo>
                  <a:pt x="390878" y="819855"/>
                  <a:pt x="412045" y="714022"/>
                  <a:pt x="397934" y="685800"/>
                </a:cubicBezTo>
                <a:cubicBezTo>
                  <a:pt x="383823" y="657578"/>
                  <a:pt x="314678" y="694266"/>
                  <a:pt x="304800" y="677333"/>
                </a:cubicBezTo>
                <a:cubicBezTo>
                  <a:pt x="294922" y="660400"/>
                  <a:pt x="311856" y="603955"/>
                  <a:pt x="338667" y="584200"/>
                </a:cubicBezTo>
                <a:cubicBezTo>
                  <a:pt x="365478" y="564445"/>
                  <a:pt x="431800" y="557389"/>
                  <a:pt x="465667" y="558800"/>
                </a:cubicBezTo>
                <a:cubicBezTo>
                  <a:pt x="499534" y="560211"/>
                  <a:pt x="527756" y="603955"/>
                  <a:pt x="541867" y="592666"/>
                </a:cubicBezTo>
                <a:cubicBezTo>
                  <a:pt x="555978" y="581377"/>
                  <a:pt x="534812" y="509410"/>
                  <a:pt x="550334" y="491066"/>
                </a:cubicBezTo>
                <a:cubicBezTo>
                  <a:pt x="565856" y="472722"/>
                  <a:pt x="619478" y="506589"/>
                  <a:pt x="635000" y="482600"/>
                </a:cubicBezTo>
                <a:cubicBezTo>
                  <a:pt x="650522" y="458611"/>
                  <a:pt x="630767" y="372533"/>
                  <a:pt x="643467" y="347133"/>
                </a:cubicBezTo>
                <a:cubicBezTo>
                  <a:pt x="656167" y="321733"/>
                  <a:pt x="704145" y="355600"/>
                  <a:pt x="711200" y="330200"/>
                </a:cubicBezTo>
                <a:cubicBezTo>
                  <a:pt x="718255" y="304800"/>
                  <a:pt x="668867" y="222955"/>
                  <a:pt x="685800" y="194733"/>
                </a:cubicBezTo>
                <a:cubicBezTo>
                  <a:pt x="702733" y="166511"/>
                  <a:pt x="759178" y="153811"/>
                  <a:pt x="812800" y="160866"/>
                </a:cubicBezTo>
                <a:cubicBezTo>
                  <a:pt x="866422" y="167921"/>
                  <a:pt x="951090" y="242710"/>
                  <a:pt x="1007534" y="237066"/>
                </a:cubicBezTo>
                <a:cubicBezTo>
                  <a:pt x="1063978" y="231422"/>
                  <a:pt x="1111956" y="125589"/>
                  <a:pt x="1151467" y="127000"/>
                </a:cubicBezTo>
                <a:cubicBezTo>
                  <a:pt x="1190978" y="128411"/>
                  <a:pt x="1212145" y="206022"/>
                  <a:pt x="1244600" y="245533"/>
                </a:cubicBezTo>
                <a:cubicBezTo>
                  <a:pt x="1277055" y="285044"/>
                  <a:pt x="1316567" y="335844"/>
                  <a:pt x="1346200" y="364066"/>
                </a:cubicBezTo>
                <a:cubicBezTo>
                  <a:pt x="1375833" y="392288"/>
                  <a:pt x="1398411" y="412044"/>
                  <a:pt x="1422400" y="414866"/>
                </a:cubicBezTo>
                <a:cubicBezTo>
                  <a:pt x="1446389" y="417688"/>
                  <a:pt x="1477434" y="406400"/>
                  <a:pt x="1490134" y="381000"/>
                </a:cubicBezTo>
                <a:cubicBezTo>
                  <a:pt x="1502834" y="355600"/>
                  <a:pt x="1474611" y="276577"/>
                  <a:pt x="1498600" y="262466"/>
                </a:cubicBezTo>
                <a:cubicBezTo>
                  <a:pt x="1522589" y="248355"/>
                  <a:pt x="1610078" y="313266"/>
                  <a:pt x="1634067" y="296333"/>
                </a:cubicBezTo>
                <a:cubicBezTo>
                  <a:pt x="1658056" y="279400"/>
                  <a:pt x="1628423" y="180622"/>
                  <a:pt x="1642534" y="160866"/>
                </a:cubicBezTo>
                <a:cubicBezTo>
                  <a:pt x="1656645" y="141110"/>
                  <a:pt x="1696156" y="193322"/>
                  <a:pt x="1718734" y="177800"/>
                </a:cubicBezTo>
                <a:cubicBezTo>
                  <a:pt x="1741312" y="162278"/>
                  <a:pt x="1744133" y="83255"/>
                  <a:pt x="1778000" y="67733"/>
                </a:cubicBezTo>
                <a:cubicBezTo>
                  <a:pt x="1811867" y="52211"/>
                  <a:pt x="1854201" y="95955"/>
                  <a:pt x="1921934" y="84666"/>
                </a:cubicBezTo>
                <a:cubicBezTo>
                  <a:pt x="1989667" y="73377"/>
                  <a:pt x="2144889" y="4233"/>
                  <a:pt x="2184400" y="0"/>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68558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1"/>
          <p:cNvSpPr>
            <a:spLocks noGrp="1"/>
          </p:cNvSpPr>
          <p:nvPr>
            <p:ph type="title"/>
          </p:nvPr>
        </p:nvSpPr>
        <p:spPr>
          <a:xfrm>
            <a:off x="1959228" y="172473"/>
            <a:ext cx="6846105" cy="652008"/>
          </a:xfrm>
          <a:prstGeom prst="rect">
            <a:avLst/>
          </a:prstGeom>
        </p:spPr>
        <p:txBody>
          <a:bodyPr/>
          <a:lstStyle/>
          <a:p>
            <a:r>
              <a:rPr lang="en-US" sz="1600" dirty="0" smtClean="0"/>
              <a:t>Comparison of Load Assumptions in ERCOT’s SE and NW case.</a:t>
            </a:r>
            <a:endParaRPr lang="en-US" sz="1600" dirty="0"/>
          </a:p>
        </p:txBody>
      </p:sp>
      <p:sp>
        <p:nvSpPr>
          <p:cNvPr id="4" name="Rectangle 3"/>
          <p:cNvSpPr/>
          <p:nvPr/>
        </p:nvSpPr>
        <p:spPr>
          <a:xfrm>
            <a:off x="279400" y="883149"/>
            <a:ext cx="8458199" cy="1015663"/>
          </a:xfrm>
          <a:prstGeom prst="rect">
            <a:avLst/>
          </a:prstGeom>
        </p:spPr>
        <p:txBody>
          <a:bodyPr wrap="square">
            <a:spAutoFit/>
          </a:bodyPr>
          <a:lstStyle/>
          <a:p>
            <a:pPr marL="285750" indent="-285750">
              <a:spcBef>
                <a:spcPts val="0"/>
              </a:spcBef>
              <a:spcAft>
                <a:spcPts val="0"/>
              </a:spcAft>
              <a:buFont typeface="Arial" pitchFamily="34" charset="0"/>
              <a:buChar char="•"/>
            </a:pPr>
            <a:r>
              <a:rPr lang="en-US" sz="1200" dirty="0"/>
              <a:t>As an additional example of the potentially costly and unnecessary impacts of these types of load scaling assumptions, </a:t>
            </a:r>
            <a:r>
              <a:rPr lang="en-US" sz="1200" dirty="0" smtClean="0"/>
              <a:t>ERCOT’s 2018 </a:t>
            </a:r>
            <a:r>
              <a:rPr lang="en-US" sz="1200" dirty="0"/>
              <a:t>“NW”  case, with load scaling in the opposite direction, results in several large 345 kV upgrade projects from the Houston area towards D/FW.  The load scaling assumptions in the SE and NW cases are completely contradictory to one another and could result in excessive and </a:t>
            </a:r>
            <a:r>
              <a:rPr lang="en-US" sz="1200" dirty="0" smtClean="0"/>
              <a:t>unnecessary costs </a:t>
            </a:r>
            <a:r>
              <a:rPr lang="en-US" sz="1200" dirty="0"/>
              <a:t>to </a:t>
            </a:r>
            <a:r>
              <a:rPr lang="en-US" sz="1200" dirty="0" smtClean="0"/>
              <a:t>consumers.</a:t>
            </a:r>
            <a:endParaRPr lang="en-US" sz="1200" dirty="0"/>
          </a:p>
        </p:txBody>
      </p:sp>
      <p:graphicFrame>
        <p:nvGraphicFramePr>
          <p:cNvPr id="6" name="Table 5"/>
          <p:cNvGraphicFramePr>
            <a:graphicFrameLocks noGrp="1"/>
          </p:cNvGraphicFramePr>
          <p:nvPr>
            <p:extLst>
              <p:ext uri="{D42A27DB-BD31-4B8C-83A1-F6EECF244321}">
                <p14:modId xmlns:p14="http://schemas.microsoft.com/office/powerpoint/2010/main" val="4061044921"/>
              </p:ext>
            </p:extLst>
          </p:nvPr>
        </p:nvGraphicFramePr>
        <p:xfrm>
          <a:off x="931334" y="1953321"/>
          <a:ext cx="5825066" cy="2714235"/>
        </p:xfrm>
        <a:graphic>
          <a:graphicData uri="http://schemas.openxmlformats.org/drawingml/2006/table">
            <a:tbl>
              <a:tblPr>
                <a:tableStyleId>{5C22544A-7EE6-4342-B048-85BDC9FD1C3A}</a:tableStyleId>
              </a:tblPr>
              <a:tblGrid>
                <a:gridCol w="1226087"/>
                <a:gridCol w="928276"/>
                <a:gridCol w="928034"/>
                <a:gridCol w="839106"/>
                <a:gridCol w="213216"/>
                <a:gridCol w="812030"/>
                <a:gridCol w="878317"/>
              </a:tblGrid>
              <a:tr h="598546">
                <a:tc>
                  <a:txBody>
                    <a:bodyPr/>
                    <a:lstStyle/>
                    <a:p>
                      <a:pPr algn="ctr" rtl="0" fontAlgn="ctr"/>
                      <a:r>
                        <a:rPr lang="en-US" sz="1000" u="none" strike="noStrike" dirty="0">
                          <a:effectLst/>
                        </a:rPr>
                        <a:t>Weather Zone</a:t>
                      </a:r>
                      <a:endParaRPr lang="en-US" sz="1000" b="0" i="0" u="none" strike="noStrike" dirty="0">
                        <a:solidFill>
                          <a:srgbClr val="231F20"/>
                        </a:solidFill>
                        <a:effectLst/>
                        <a:latin typeface="Verdana"/>
                      </a:endParaRPr>
                    </a:p>
                  </a:txBody>
                  <a:tcPr marL="9525" marR="9525" marT="9525" marB="0" anchor="ctr"/>
                </a:tc>
                <a:tc>
                  <a:txBody>
                    <a:bodyPr/>
                    <a:lstStyle/>
                    <a:p>
                      <a:pPr algn="ctr" rtl="0" fontAlgn="ctr"/>
                      <a:r>
                        <a:rPr lang="en-US" sz="1000" u="none" strike="noStrike" dirty="0" err="1">
                          <a:effectLst/>
                        </a:rPr>
                        <a:t>Avg</a:t>
                      </a:r>
                      <a:r>
                        <a:rPr lang="en-US" sz="1000" u="none" strike="noStrike" dirty="0">
                          <a:effectLst/>
                        </a:rPr>
                        <a:t> 2011-2013 Peak</a:t>
                      </a:r>
                      <a:endParaRPr lang="en-US" sz="1000" b="0" i="0" u="none" strike="noStrike" dirty="0">
                        <a:solidFill>
                          <a:srgbClr val="231F20"/>
                        </a:solidFill>
                        <a:effectLst/>
                        <a:latin typeface="Verdana"/>
                      </a:endParaRPr>
                    </a:p>
                  </a:txBody>
                  <a:tcPr marL="9525" marR="9525" marT="9525" marB="0" anchor="ctr"/>
                </a:tc>
                <a:tc>
                  <a:txBody>
                    <a:bodyPr/>
                    <a:lstStyle/>
                    <a:p>
                      <a:pPr algn="ctr" rtl="0" fontAlgn="ctr"/>
                      <a:r>
                        <a:rPr lang="en-US" sz="1000" u="none" strike="noStrike" dirty="0">
                          <a:effectLst/>
                        </a:rPr>
                        <a:t>SE Case</a:t>
                      </a:r>
                      <a:endParaRPr lang="en-US" sz="1000" b="0" i="0" u="none" strike="noStrike" dirty="0">
                        <a:solidFill>
                          <a:srgbClr val="231F20"/>
                        </a:solidFill>
                        <a:effectLst/>
                        <a:latin typeface="Verdana"/>
                      </a:endParaRPr>
                    </a:p>
                  </a:txBody>
                  <a:tcPr marL="9525" marR="9525" marT="9525" marB="0" anchor="ctr"/>
                </a:tc>
                <a:tc>
                  <a:txBody>
                    <a:bodyPr/>
                    <a:lstStyle/>
                    <a:p>
                      <a:pPr algn="ctr" rtl="0" fontAlgn="ctr"/>
                      <a:r>
                        <a:rPr lang="en-US" sz="1000" u="none" strike="noStrike" dirty="0">
                          <a:effectLst/>
                        </a:rPr>
                        <a:t>SE Case </a:t>
                      </a:r>
                      <a:r>
                        <a:rPr lang="en-US" sz="1000" u="none" strike="noStrike" dirty="0" err="1">
                          <a:effectLst/>
                        </a:rPr>
                        <a:t>Vs</a:t>
                      </a:r>
                      <a:r>
                        <a:rPr lang="en-US" sz="1000" u="none" strike="noStrike" dirty="0">
                          <a:effectLst/>
                        </a:rPr>
                        <a:t> </a:t>
                      </a:r>
                      <a:r>
                        <a:rPr lang="en-US" sz="1000" u="none" strike="noStrike" dirty="0" err="1">
                          <a:effectLst/>
                        </a:rPr>
                        <a:t>Avg</a:t>
                      </a:r>
                      <a:r>
                        <a:rPr lang="en-US" sz="1000" u="none" strike="noStrike" dirty="0">
                          <a:effectLst/>
                        </a:rPr>
                        <a:t> 2011-2013</a:t>
                      </a:r>
                      <a:endParaRPr lang="en-US" sz="1000" b="0" i="0" u="none" strike="noStrike" dirty="0">
                        <a:solidFill>
                          <a:srgbClr val="231F20"/>
                        </a:solidFill>
                        <a:effectLst/>
                        <a:latin typeface="Verdana"/>
                      </a:endParaRPr>
                    </a:p>
                  </a:txBody>
                  <a:tcPr marL="9525" marR="9525" marT="9525" marB="0" anchor="ctr"/>
                </a:tc>
                <a:tc>
                  <a:txBody>
                    <a:bodyPr/>
                    <a:lstStyle/>
                    <a:p>
                      <a:pPr algn="ctr" rtl="0" fontAlgn="ctr"/>
                      <a:r>
                        <a:rPr lang="en-US" sz="1000" u="none" strike="noStrike" dirty="0">
                          <a:effectLst/>
                        </a:rPr>
                        <a:t> </a:t>
                      </a:r>
                      <a:endParaRPr lang="en-US" sz="1000" b="0" i="0" u="none" strike="noStrike" dirty="0">
                        <a:solidFill>
                          <a:srgbClr val="231F20"/>
                        </a:solidFill>
                        <a:effectLst/>
                        <a:latin typeface="Verdana"/>
                      </a:endParaRPr>
                    </a:p>
                  </a:txBody>
                  <a:tcPr marL="9525" marR="9525" marT="9525" marB="0" anchor="ctr"/>
                </a:tc>
                <a:tc>
                  <a:txBody>
                    <a:bodyPr/>
                    <a:lstStyle/>
                    <a:p>
                      <a:pPr algn="ctr" rtl="0" fontAlgn="ctr"/>
                      <a:r>
                        <a:rPr lang="en-US" sz="1000" u="none" strike="noStrike" dirty="0">
                          <a:effectLst/>
                        </a:rPr>
                        <a:t>NW Case</a:t>
                      </a:r>
                      <a:endParaRPr lang="en-US" sz="1000" b="0" i="0" u="none" strike="noStrike" dirty="0">
                        <a:solidFill>
                          <a:srgbClr val="231F20"/>
                        </a:solidFill>
                        <a:effectLst/>
                        <a:latin typeface="Verdana"/>
                      </a:endParaRPr>
                    </a:p>
                  </a:txBody>
                  <a:tcPr marL="9525" marR="9525" marT="9525" marB="0" anchor="ctr"/>
                </a:tc>
                <a:tc>
                  <a:txBody>
                    <a:bodyPr/>
                    <a:lstStyle/>
                    <a:p>
                      <a:pPr algn="ctr" rtl="0" fontAlgn="ctr"/>
                      <a:r>
                        <a:rPr lang="en-US" sz="1000" u="none" strike="noStrike" dirty="0">
                          <a:effectLst/>
                        </a:rPr>
                        <a:t>NW Case </a:t>
                      </a:r>
                      <a:r>
                        <a:rPr lang="en-US" sz="1000" u="none" strike="noStrike" dirty="0" err="1">
                          <a:effectLst/>
                        </a:rPr>
                        <a:t>Vs</a:t>
                      </a:r>
                      <a:r>
                        <a:rPr lang="en-US" sz="1000" u="none" strike="noStrike" dirty="0">
                          <a:effectLst/>
                        </a:rPr>
                        <a:t> </a:t>
                      </a:r>
                      <a:r>
                        <a:rPr lang="en-US" sz="1000" u="none" strike="noStrike" dirty="0" err="1">
                          <a:effectLst/>
                        </a:rPr>
                        <a:t>Avg</a:t>
                      </a:r>
                      <a:r>
                        <a:rPr lang="en-US" sz="1000" u="none" strike="noStrike" dirty="0">
                          <a:effectLst/>
                        </a:rPr>
                        <a:t> 2011-2013</a:t>
                      </a:r>
                      <a:endParaRPr lang="en-US" sz="1000" b="0" i="0" u="none" strike="noStrike" dirty="0">
                        <a:solidFill>
                          <a:srgbClr val="231F20"/>
                        </a:solidFill>
                        <a:effectLst/>
                        <a:latin typeface="Verdana"/>
                      </a:endParaRPr>
                    </a:p>
                  </a:txBody>
                  <a:tcPr marL="9525" marR="9525" marT="9525" marB="0" anchor="ctr"/>
                </a:tc>
              </a:tr>
              <a:tr h="195531">
                <a:tc>
                  <a:txBody>
                    <a:bodyPr/>
                    <a:lstStyle/>
                    <a:p>
                      <a:pPr algn="l" rtl="0" fontAlgn="ctr"/>
                      <a:r>
                        <a:rPr lang="en-US" sz="900" u="none" strike="noStrike" dirty="0">
                          <a:effectLst/>
                        </a:rPr>
                        <a:t>COAST</a:t>
                      </a:r>
                      <a:endParaRPr lang="en-US" sz="900" b="0" i="0" u="none" strike="noStrike" dirty="0">
                        <a:solidFill>
                          <a:srgbClr val="231F20"/>
                        </a:solidFill>
                        <a:effectLst/>
                        <a:latin typeface="Verdana"/>
                      </a:endParaRPr>
                    </a:p>
                  </a:txBody>
                  <a:tcPr marL="9525" marR="9525" marT="9525" marB="0" anchor="ctr"/>
                </a:tc>
                <a:tc>
                  <a:txBody>
                    <a:bodyPr/>
                    <a:lstStyle/>
                    <a:p>
                      <a:pPr algn="r" rtl="0" fontAlgn="ctr"/>
                      <a:r>
                        <a:rPr lang="en-US" sz="900" u="none" strike="noStrike">
                          <a:effectLst/>
                        </a:rPr>
                        <a:t>22,015</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dirty="0">
                          <a:effectLst/>
                        </a:rPr>
                        <a:t>26,355</a:t>
                      </a:r>
                      <a:endParaRPr lang="en-US" sz="900" b="0" i="0" u="none" strike="noStrike" dirty="0">
                        <a:solidFill>
                          <a:srgbClr val="231F20"/>
                        </a:solidFill>
                        <a:effectLst/>
                        <a:latin typeface="Verdana"/>
                      </a:endParaRPr>
                    </a:p>
                  </a:txBody>
                  <a:tcPr marL="9525" marR="9525" marT="9525" marB="0" anchor="ctr"/>
                </a:tc>
                <a:tc>
                  <a:txBody>
                    <a:bodyPr/>
                    <a:lstStyle/>
                    <a:p>
                      <a:pPr algn="r" rtl="0" fontAlgn="ctr"/>
                      <a:r>
                        <a:rPr lang="en-US" sz="900" u="none" strike="noStrike">
                          <a:effectLst/>
                        </a:rPr>
                        <a:t>4,340</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 </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21,680</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-335</a:t>
                      </a:r>
                      <a:endParaRPr lang="en-US" sz="900" b="0" i="0" u="none" strike="noStrike">
                        <a:solidFill>
                          <a:srgbClr val="231F20"/>
                        </a:solidFill>
                        <a:effectLst/>
                        <a:latin typeface="Verdana"/>
                      </a:endParaRPr>
                    </a:p>
                  </a:txBody>
                  <a:tcPr marL="9525" marR="9525" marT="9525" marB="0" anchor="ctr"/>
                </a:tc>
              </a:tr>
              <a:tr h="160379">
                <a:tc>
                  <a:txBody>
                    <a:bodyPr/>
                    <a:lstStyle/>
                    <a:p>
                      <a:pPr algn="l" rtl="0" fontAlgn="ctr"/>
                      <a:r>
                        <a:rPr lang="en-US" sz="900" u="none" strike="noStrike">
                          <a:effectLst/>
                        </a:rPr>
                        <a:t>SOUTH_CE</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11,573</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14,401</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2,828</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 </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11,014</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-559</a:t>
                      </a:r>
                      <a:endParaRPr lang="en-US" sz="900" b="0" i="0" u="none" strike="noStrike">
                        <a:solidFill>
                          <a:srgbClr val="231F20"/>
                        </a:solidFill>
                        <a:effectLst/>
                        <a:latin typeface="Verdana"/>
                      </a:endParaRPr>
                    </a:p>
                  </a:txBody>
                  <a:tcPr marL="9525" marR="9525" marT="9525" marB="0" anchor="ctr"/>
                </a:tc>
              </a:tr>
              <a:tr h="195531">
                <a:tc>
                  <a:txBody>
                    <a:bodyPr/>
                    <a:lstStyle/>
                    <a:p>
                      <a:pPr algn="l" rtl="0" fontAlgn="ctr"/>
                      <a:r>
                        <a:rPr lang="en-US" sz="900" u="none" strike="noStrike">
                          <a:effectLst/>
                        </a:rPr>
                        <a:t>SOUTHERN</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5,744</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7,103</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1,359</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 </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5,564</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-180</a:t>
                      </a:r>
                      <a:endParaRPr lang="en-US" sz="900" b="0" i="0" u="none" strike="noStrike">
                        <a:solidFill>
                          <a:srgbClr val="231F20"/>
                        </a:solidFill>
                        <a:effectLst/>
                        <a:latin typeface="Verdana"/>
                      </a:endParaRPr>
                    </a:p>
                  </a:txBody>
                  <a:tcPr marL="9525" marR="9525" marT="9525" marB="0" anchor="ctr"/>
                </a:tc>
              </a:tr>
              <a:tr h="195531">
                <a:tc>
                  <a:txBody>
                    <a:bodyPr/>
                    <a:lstStyle/>
                    <a:p>
                      <a:pPr algn="l" rtl="0" fontAlgn="ctr"/>
                      <a:r>
                        <a:rPr lang="en-US" sz="1100" u="none" strike="noStrike">
                          <a:effectLst/>
                        </a:rPr>
                        <a:t>Totals</a:t>
                      </a:r>
                      <a:endParaRPr lang="en-US" sz="11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39,332</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47,859</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1100" b="1" u="sng" strike="noStrike" dirty="0">
                          <a:effectLst/>
                        </a:rPr>
                        <a:t>8,527</a:t>
                      </a:r>
                      <a:endParaRPr lang="en-US" sz="1100" b="1" i="0" u="sng" strike="noStrike" dirty="0">
                        <a:solidFill>
                          <a:srgbClr val="231F20"/>
                        </a:solidFill>
                        <a:effectLst/>
                        <a:latin typeface="Verdana"/>
                      </a:endParaRPr>
                    </a:p>
                  </a:txBody>
                  <a:tcPr marL="9525" marR="9525" marT="9525" marB="0" anchor="ctr"/>
                </a:tc>
                <a:tc>
                  <a:txBody>
                    <a:bodyPr/>
                    <a:lstStyle/>
                    <a:p>
                      <a:pPr algn="r" rtl="0" fontAlgn="ctr"/>
                      <a:endParaRPr lang="en-US" sz="1100" b="0" i="0" u="sng" strike="noStrike" dirty="0">
                        <a:solidFill>
                          <a:srgbClr val="231F20"/>
                        </a:solidFill>
                        <a:effectLst/>
                        <a:latin typeface="Verdana"/>
                      </a:endParaRPr>
                    </a:p>
                  </a:txBody>
                  <a:tcPr marL="9525" marR="9525" marT="9525" marB="0" anchor="ctr"/>
                </a:tc>
                <a:tc>
                  <a:txBody>
                    <a:bodyPr/>
                    <a:lstStyle/>
                    <a:p>
                      <a:pPr algn="r" rtl="0" fontAlgn="ctr"/>
                      <a:r>
                        <a:rPr lang="en-US" sz="900" u="none" strike="noStrike">
                          <a:effectLst/>
                        </a:rPr>
                        <a:t>38,258</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1100" b="1" u="sng" strike="noStrike" dirty="0">
                          <a:effectLst/>
                        </a:rPr>
                        <a:t>-1,074</a:t>
                      </a:r>
                      <a:endParaRPr lang="en-US" sz="1100" b="1" i="0" u="sng" strike="noStrike" dirty="0">
                        <a:solidFill>
                          <a:srgbClr val="231F20"/>
                        </a:solidFill>
                        <a:effectLst/>
                        <a:latin typeface="Verdana"/>
                      </a:endParaRPr>
                    </a:p>
                  </a:txBody>
                  <a:tcPr marL="9525" marR="9525" marT="9525" marB="0" anchor="ctr"/>
                </a:tc>
              </a:tr>
              <a:tr h="195531">
                <a:tc>
                  <a:txBody>
                    <a:bodyPr/>
                    <a:lstStyle/>
                    <a:p>
                      <a:pPr algn="l" rtl="0" fontAlgn="ctr"/>
                      <a:r>
                        <a:rPr lang="en-US" sz="1100" u="none" strike="noStrike">
                          <a:effectLst/>
                        </a:rPr>
                        <a:t> </a:t>
                      </a:r>
                      <a:endParaRPr lang="en-US" sz="11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 </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 </a:t>
                      </a:r>
                      <a:endParaRPr lang="en-US" sz="900" b="0" i="0" u="none" strike="noStrike">
                        <a:solidFill>
                          <a:srgbClr val="231F20"/>
                        </a:solidFill>
                        <a:effectLst/>
                        <a:latin typeface="Verdana"/>
                      </a:endParaRPr>
                    </a:p>
                  </a:txBody>
                  <a:tcPr marL="9525" marR="9525" marT="9525" marB="0" anchor="ctr"/>
                </a:tc>
                <a:tc>
                  <a:txBody>
                    <a:bodyPr/>
                    <a:lstStyle/>
                    <a:p>
                      <a:pPr algn="r" rtl="0" fontAlgn="ctr"/>
                      <a:endParaRPr lang="en-US" sz="1100" b="0" i="0" u="sng" strike="noStrike" dirty="0">
                        <a:solidFill>
                          <a:srgbClr val="231F20"/>
                        </a:solidFill>
                        <a:effectLst/>
                        <a:latin typeface="Verdana"/>
                      </a:endParaRPr>
                    </a:p>
                  </a:txBody>
                  <a:tcPr marL="9525" marR="9525" marT="9525" marB="0" anchor="ctr"/>
                </a:tc>
                <a:tc>
                  <a:txBody>
                    <a:bodyPr/>
                    <a:lstStyle/>
                    <a:p>
                      <a:pPr algn="r" rtl="0" fontAlgn="ctr"/>
                      <a:endParaRPr lang="en-US" sz="1100" b="0" i="0" u="sng" strike="noStrike" dirty="0">
                        <a:solidFill>
                          <a:srgbClr val="231F20"/>
                        </a:solidFill>
                        <a:effectLst/>
                        <a:latin typeface="Verdana"/>
                      </a:endParaRPr>
                    </a:p>
                  </a:txBody>
                  <a:tcPr marL="9525" marR="9525" marT="9525" marB="0" anchor="ctr"/>
                </a:tc>
                <a:tc>
                  <a:txBody>
                    <a:bodyPr/>
                    <a:lstStyle/>
                    <a:p>
                      <a:pPr algn="r" rtl="0" fontAlgn="ctr"/>
                      <a:r>
                        <a:rPr lang="en-US" sz="900" u="none" strike="noStrike">
                          <a:effectLst/>
                        </a:rPr>
                        <a:t> </a:t>
                      </a:r>
                      <a:endParaRPr lang="en-US" sz="900" b="0" i="0" u="none" strike="noStrike">
                        <a:solidFill>
                          <a:srgbClr val="231F20"/>
                        </a:solidFill>
                        <a:effectLst/>
                        <a:latin typeface="Verdana"/>
                      </a:endParaRPr>
                    </a:p>
                  </a:txBody>
                  <a:tcPr marL="9525" marR="9525" marT="9525" marB="0" anchor="ctr"/>
                </a:tc>
                <a:tc>
                  <a:txBody>
                    <a:bodyPr/>
                    <a:lstStyle/>
                    <a:p>
                      <a:pPr algn="r" rtl="0" fontAlgn="ctr"/>
                      <a:endParaRPr lang="en-US" sz="1100" b="0" i="0" u="sng" strike="noStrike" dirty="0">
                        <a:solidFill>
                          <a:srgbClr val="231F20"/>
                        </a:solidFill>
                        <a:effectLst/>
                        <a:latin typeface="Verdana"/>
                      </a:endParaRPr>
                    </a:p>
                  </a:txBody>
                  <a:tcPr marL="9525" marR="9525" marT="9525" marB="0" anchor="ctr"/>
                </a:tc>
              </a:tr>
              <a:tr h="195531">
                <a:tc>
                  <a:txBody>
                    <a:bodyPr/>
                    <a:lstStyle/>
                    <a:p>
                      <a:pPr algn="l" rtl="0" fontAlgn="ctr"/>
                      <a:r>
                        <a:rPr lang="en-US" sz="900" u="none" strike="noStrike">
                          <a:effectLst/>
                        </a:rPr>
                        <a:t>FAR_WEST</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2,819</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2,775</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-44</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 </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3,176</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357</a:t>
                      </a:r>
                      <a:endParaRPr lang="en-US" sz="900" b="0" i="0" u="none" strike="noStrike">
                        <a:solidFill>
                          <a:srgbClr val="231F20"/>
                        </a:solidFill>
                        <a:effectLst/>
                        <a:latin typeface="Verdana"/>
                      </a:endParaRPr>
                    </a:p>
                  </a:txBody>
                  <a:tcPr marL="9525" marR="9525" marT="9525" marB="0" anchor="ctr"/>
                </a:tc>
              </a:tr>
              <a:tr h="195531">
                <a:tc>
                  <a:txBody>
                    <a:bodyPr/>
                    <a:lstStyle/>
                    <a:p>
                      <a:pPr algn="l" rtl="0" fontAlgn="ctr"/>
                      <a:r>
                        <a:rPr lang="en-US" sz="900" u="none" strike="noStrike">
                          <a:effectLst/>
                        </a:rPr>
                        <a:t>NORTH</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1,996</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1,473</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-523</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 </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1,747</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-249</a:t>
                      </a:r>
                      <a:endParaRPr lang="en-US" sz="900" b="0" i="0" u="none" strike="noStrike">
                        <a:solidFill>
                          <a:srgbClr val="231F20"/>
                        </a:solidFill>
                        <a:effectLst/>
                        <a:latin typeface="Verdana"/>
                      </a:endParaRPr>
                    </a:p>
                  </a:txBody>
                  <a:tcPr marL="9525" marR="9525" marT="9525" marB="0" anchor="ctr"/>
                </a:tc>
              </a:tr>
              <a:tr h="195531">
                <a:tc>
                  <a:txBody>
                    <a:bodyPr/>
                    <a:lstStyle/>
                    <a:p>
                      <a:pPr algn="l" rtl="0" fontAlgn="ctr"/>
                      <a:r>
                        <a:rPr lang="en-US" sz="900" u="none" strike="noStrike">
                          <a:effectLst/>
                        </a:rPr>
                        <a:t>EAST</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3,642</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3,088</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dirty="0">
                          <a:effectLst/>
                        </a:rPr>
                        <a:t>-554</a:t>
                      </a:r>
                      <a:endParaRPr lang="en-US" sz="900" b="0" i="0" u="none" strike="noStrike" dirty="0">
                        <a:solidFill>
                          <a:srgbClr val="231F20"/>
                        </a:solidFill>
                        <a:effectLst/>
                        <a:latin typeface="Verdana"/>
                      </a:endParaRPr>
                    </a:p>
                  </a:txBody>
                  <a:tcPr marL="9525" marR="9525" marT="9525" marB="0" anchor="ctr"/>
                </a:tc>
                <a:tc>
                  <a:txBody>
                    <a:bodyPr/>
                    <a:lstStyle/>
                    <a:p>
                      <a:pPr algn="r" rtl="0" fontAlgn="ctr"/>
                      <a:r>
                        <a:rPr lang="en-US" sz="900" u="none" strike="noStrike">
                          <a:effectLst/>
                        </a:rPr>
                        <a:t> </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2,242</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-1,400</a:t>
                      </a:r>
                      <a:endParaRPr lang="en-US" sz="900" b="0" i="0" u="none" strike="noStrike">
                        <a:solidFill>
                          <a:srgbClr val="231F20"/>
                        </a:solidFill>
                        <a:effectLst/>
                        <a:latin typeface="Verdana"/>
                      </a:endParaRPr>
                    </a:p>
                  </a:txBody>
                  <a:tcPr marL="9525" marR="9525" marT="9525" marB="0" anchor="ctr"/>
                </a:tc>
              </a:tr>
              <a:tr h="195531">
                <a:tc>
                  <a:txBody>
                    <a:bodyPr/>
                    <a:lstStyle/>
                    <a:p>
                      <a:pPr algn="l" rtl="0" fontAlgn="ctr"/>
                      <a:r>
                        <a:rPr lang="en-US" sz="900" u="none" strike="noStrike" dirty="0">
                          <a:effectLst/>
                        </a:rPr>
                        <a:t>NORTH_CE</a:t>
                      </a:r>
                      <a:endParaRPr lang="en-US" sz="900" b="0" i="0" u="none" strike="noStrike" dirty="0">
                        <a:solidFill>
                          <a:srgbClr val="231F20"/>
                        </a:solidFill>
                        <a:effectLst/>
                        <a:latin typeface="Verdana"/>
                      </a:endParaRPr>
                    </a:p>
                  </a:txBody>
                  <a:tcPr marL="9525" marR="9525" marT="9525" marB="0" anchor="ctr"/>
                </a:tc>
                <a:tc>
                  <a:txBody>
                    <a:bodyPr/>
                    <a:lstStyle/>
                    <a:p>
                      <a:pPr algn="r" rtl="0" fontAlgn="ctr"/>
                      <a:r>
                        <a:rPr lang="en-US" sz="900" u="none" strike="noStrike">
                          <a:effectLst/>
                        </a:rPr>
                        <a:t>24,587</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21,924</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dirty="0">
                          <a:effectLst/>
                        </a:rPr>
                        <a:t>-2,663</a:t>
                      </a:r>
                      <a:endParaRPr lang="en-US" sz="900" b="0" i="0" u="none" strike="noStrike" dirty="0">
                        <a:solidFill>
                          <a:srgbClr val="231F20"/>
                        </a:solidFill>
                        <a:effectLst/>
                        <a:latin typeface="Verdana"/>
                      </a:endParaRPr>
                    </a:p>
                  </a:txBody>
                  <a:tcPr marL="9525" marR="9525" marT="9525" marB="0" anchor="ctr"/>
                </a:tc>
                <a:tc>
                  <a:txBody>
                    <a:bodyPr/>
                    <a:lstStyle/>
                    <a:p>
                      <a:pPr algn="r" rtl="0" fontAlgn="ctr"/>
                      <a:r>
                        <a:rPr lang="en-US" sz="900" u="none" strike="noStrike">
                          <a:effectLst/>
                        </a:rPr>
                        <a:t> </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29,512</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4,925</a:t>
                      </a:r>
                      <a:endParaRPr lang="en-US" sz="900" b="0" i="0" u="none" strike="noStrike">
                        <a:solidFill>
                          <a:srgbClr val="231F20"/>
                        </a:solidFill>
                        <a:effectLst/>
                        <a:latin typeface="Verdana"/>
                      </a:endParaRPr>
                    </a:p>
                  </a:txBody>
                  <a:tcPr marL="9525" marR="9525" marT="9525" marB="0" anchor="ctr"/>
                </a:tc>
              </a:tr>
              <a:tr h="195531">
                <a:tc>
                  <a:txBody>
                    <a:bodyPr/>
                    <a:lstStyle/>
                    <a:p>
                      <a:pPr algn="l" rtl="0" fontAlgn="ctr"/>
                      <a:r>
                        <a:rPr lang="en-US" sz="900" u="none" strike="noStrike">
                          <a:effectLst/>
                        </a:rPr>
                        <a:t>WEST</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2,411</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1,897</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-514</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 </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2,230</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-181</a:t>
                      </a:r>
                      <a:endParaRPr lang="en-US" sz="900" b="0" i="0" u="none" strike="noStrike">
                        <a:solidFill>
                          <a:srgbClr val="231F20"/>
                        </a:solidFill>
                        <a:effectLst/>
                        <a:latin typeface="Verdana"/>
                      </a:endParaRPr>
                    </a:p>
                  </a:txBody>
                  <a:tcPr marL="9525" marR="9525" marT="9525" marB="0" anchor="ctr"/>
                </a:tc>
              </a:tr>
              <a:tr h="195531">
                <a:tc>
                  <a:txBody>
                    <a:bodyPr/>
                    <a:lstStyle/>
                    <a:p>
                      <a:pPr algn="l" rtl="0" fontAlgn="ctr"/>
                      <a:r>
                        <a:rPr lang="en-US" sz="1100" u="none" strike="noStrike">
                          <a:effectLst/>
                        </a:rPr>
                        <a:t>Totals</a:t>
                      </a:r>
                      <a:endParaRPr lang="en-US" sz="11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a:effectLst/>
                        </a:rPr>
                        <a:t>35,455</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900" u="none" strike="noStrike" dirty="0">
                          <a:effectLst/>
                        </a:rPr>
                        <a:t>31,157</a:t>
                      </a:r>
                      <a:endParaRPr lang="en-US" sz="900" b="0" i="0" u="none" strike="noStrike" dirty="0">
                        <a:solidFill>
                          <a:srgbClr val="231F20"/>
                        </a:solidFill>
                        <a:effectLst/>
                        <a:latin typeface="Verdana"/>
                      </a:endParaRPr>
                    </a:p>
                  </a:txBody>
                  <a:tcPr marL="9525" marR="9525" marT="9525" marB="0" anchor="ctr"/>
                </a:tc>
                <a:tc>
                  <a:txBody>
                    <a:bodyPr/>
                    <a:lstStyle/>
                    <a:p>
                      <a:pPr algn="r" rtl="0" fontAlgn="ctr"/>
                      <a:r>
                        <a:rPr lang="en-US" sz="1100" b="1" u="sng" strike="noStrike" dirty="0">
                          <a:effectLst/>
                        </a:rPr>
                        <a:t>-4,298</a:t>
                      </a:r>
                      <a:endParaRPr lang="en-US" sz="1100" b="1" i="0" u="sng" strike="noStrike" dirty="0">
                        <a:solidFill>
                          <a:srgbClr val="231F20"/>
                        </a:solidFill>
                        <a:effectLst/>
                        <a:latin typeface="Verdana"/>
                      </a:endParaRPr>
                    </a:p>
                  </a:txBody>
                  <a:tcPr marL="9525" marR="9525" marT="9525" marB="0" anchor="ctr"/>
                </a:tc>
                <a:tc>
                  <a:txBody>
                    <a:bodyPr/>
                    <a:lstStyle/>
                    <a:p>
                      <a:pPr algn="r" rtl="0" fontAlgn="ctr"/>
                      <a:endParaRPr lang="en-US" sz="1100" b="0" i="0" u="sng" strike="noStrike" dirty="0">
                        <a:solidFill>
                          <a:srgbClr val="231F20"/>
                        </a:solidFill>
                        <a:effectLst/>
                        <a:latin typeface="Verdana"/>
                      </a:endParaRPr>
                    </a:p>
                  </a:txBody>
                  <a:tcPr marL="9525" marR="9525" marT="9525" marB="0" anchor="ctr"/>
                </a:tc>
                <a:tc>
                  <a:txBody>
                    <a:bodyPr/>
                    <a:lstStyle/>
                    <a:p>
                      <a:pPr algn="r" rtl="0" fontAlgn="ctr"/>
                      <a:r>
                        <a:rPr lang="en-US" sz="900" u="none" strike="noStrike">
                          <a:effectLst/>
                        </a:rPr>
                        <a:t>38,907</a:t>
                      </a:r>
                      <a:endParaRPr lang="en-US" sz="900" b="0" i="0" u="none" strike="noStrike">
                        <a:solidFill>
                          <a:srgbClr val="231F20"/>
                        </a:solidFill>
                        <a:effectLst/>
                        <a:latin typeface="Verdana"/>
                      </a:endParaRPr>
                    </a:p>
                  </a:txBody>
                  <a:tcPr marL="9525" marR="9525" marT="9525" marB="0" anchor="ctr"/>
                </a:tc>
                <a:tc>
                  <a:txBody>
                    <a:bodyPr/>
                    <a:lstStyle/>
                    <a:p>
                      <a:pPr algn="r" rtl="0" fontAlgn="ctr"/>
                      <a:r>
                        <a:rPr lang="en-US" sz="1100" b="1" u="sng" strike="noStrike" dirty="0">
                          <a:effectLst/>
                        </a:rPr>
                        <a:t>3,452</a:t>
                      </a:r>
                      <a:endParaRPr lang="en-US" sz="1100" b="1" i="0" u="sng" strike="noStrike" dirty="0">
                        <a:solidFill>
                          <a:srgbClr val="231F20"/>
                        </a:solidFill>
                        <a:effectLst/>
                        <a:latin typeface="Verdana"/>
                      </a:endParaRPr>
                    </a:p>
                  </a:txBody>
                  <a:tcPr marL="9525" marR="9525" marT="9525" marB="0" anchor="ctr"/>
                </a:tc>
              </a:tr>
            </a:tbl>
          </a:graphicData>
        </a:graphic>
      </p:graphicFrame>
      <p:sp>
        <p:nvSpPr>
          <p:cNvPr id="7" name="TextBox 6"/>
          <p:cNvSpPr txBox="1"/>
          <p:nvPr/>
        </p:nvSpPr>
        <p:spPr>
          <a:xfrm>
            <a:off x="588433" y="4722065"/>
            <a:ext cx="6536266" cy="276999"/>
          </a:xfrm>
          <a:prstGeom prst="rect">
            <a:avLst/>
          </a:prstGeom>
          <a:noFill/>
        </p:spPr>
        <p:txBody>
          <a:bodyPr wrap="square" rtlCol="0">
            <a:spAutoFit/>
          </a:bodyPr>
          <a:lstStyle/>
          <a:p>
            <a:pPr algn="ctr"/>
            <a:r>
              <a:rPr lang="en-US" sz="1200" u="sng" dirty="0" smtClean="0"/>
              <a:t>SE and NW HIP Case Loads Compared to Average Historical Weather Zone Peaks </a:t>
            </a:r>
            <a:endParaRPr lang="en-US" sz="1200" u="sng" dirty="0"/>
          </a:p>
        </p:txBody>
      </p:sp>
      <p:sp>
        <p:nvSpPr>
          <p:cNvPr id="2" name="TextBox 1"/>
          <p:cNvSpPr txBox="1"/>
          <p:nvPr/>
        </p:nvSpPr>
        <p:spPr>
          <a:xfrm>
            <a:off x="7044266" y="2692401"/>
            <a:ext cx="1947333" cy="1277273"/>
          </a:xfrm>
          <a:prstGeom prst="rect">
            <a:avLst/>
          </a:prstGeom>
          <a:noFill/>
          <a:ln w="28575">
            <a:solidFill>
              <a:schemeClr val="tx1"/>
            </a:solidFill>
          </a:ln>
        </p:spPr>
        <p:txBody>
          <a:bodyPr wrap="square" rtlCol="0">
            <a:spAutoFit/>
          </a:bodyPr>
          <a:lstStyle/>
          <a:p>
            <a:r>
              <a:rPr lang="en-US" sz="1100" dirty="0" smtClean="0"/>
              <a:t>Note: The NW case shows total loading on some of the SE case “overloaded” North to Houston lines of less than 300 MWs.  Both cases can’t be right.</a:t>
            </a:r>
            <a:endParaRPr lang="en-US" sz="1100" dirty="0"/>
          </a:p>
        </p:txBody>
      </p:sp>
    </p:spTree>
    <p:extLst>
      <p:ext uri="{BB962C8B-B14F-4D97-AF65-F5344CB8AC3E}">
        <p14:creationId xmlns:p14="http://schemas.microsoft.com/office/powerpoint/2010/main" val="2377935889"/>
      </p:ext>
    </p:extLst>
  </p:cSld>
  <p:clrMapOvr>
    <a:masterClrMapping/>
  </p:clrMapOvr>
  <p:timing>
    <p:tnLst>
      <p:par>
        <p:cTn id="1" dur="indefinite" restart="never" nodeType="tmRoot"/>
      </p:par>
    </p:tnLst>
  </p:timing>
</p:sld>
</file>

<file path=ppt/theme/theme1.xml><?xml version="1.0" encoding="utf-8"?>
<a:theme xmlns:a="http://schemas.openxmlformats.org/drawingml/2006/main" name="NRG Powerpoint Template 2013 External Use 16x9">
  <a:themeElements>
    <a:clrScheme name="RELIANT COLOR SWATCHES">
      <a:dk1>
        <a:srgbClr val="231F20"/>
      </a:dk1>
      <a:lt1>
        <a:srgbClr val="FFFFFF"/>
      </a:lt1>
      <a:dk2>
        <a:srgbClr val="333092"/>
      </a:dk2>
      <a:lt2>
        <a:srgbClr val="EC008C"/>
      </a:lt2>
      <a:accent1>
        <a:srgbClr val="00AEEF"/>
      </a:accent1>
      <a:accent2>
        <a:srgbClr val="439539"/>
      </a:accent2>
      <a:accent3>
        <a:srgbClr val="FFFFFF"/>
      </a:accent3>
      <a:accent4>
        <a:srgbClr val="231F20"/>
      </a:accent4>
      <a:accent5>
        <a:srgbClr val="00AEEF"/>
      </a:accent5>
      <a:accent6>
        <a:srgbClr val="439539"/>
      </a:accent6>
      <a:hlink>
        <a:srgbClr val="FFD200"/>
      </a:hlink>
      <a:folHlink>
        <a:srgbClr val="FBB000"/>
      </a:folHlink>
    </a:clrScheme>
    <a:fontScheme name="Text page w/subheads_no_patter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defPPr>
      </a:lstStyle>
    </a:txDef>
  </a:objectDefaults>
  <a:extraClrSchemeLst>
    <a:extraClrScheme>
      <a:clrScheme name="Text page w/subheads_no_pattern 1">
        <a:dk1>
          <a:srgbClr val="231F20"/>
        </a:dk1>
        <a:lt1>
          <a:srgbClr val="FFFFFF"/>
        </a:lt1>
        <a:dk2>
          <a:srgbClr val="4814A0"/>
        </a:dk2>
        <a:lt2>
          <a:srgbClr val="D80073"/>
        </a:lt2>
        <a:accent1>
          <a:srgbClr val="009DDB"/>
        </a:accent1>
        <a:accent2>
          <a:srgbClr val="39892F"/>
        </a:accent2>
        <a:accent3>
          <a:srgbClr val="FFFFFF"/>
        </a:accent3>
        <a:accent4>
          <a:srgbClr val="1C191A"/>
        </a:accent4>
        <a:accent5>
          <a:srgbClr val="AACCEA"/>
        </a:accent5>
        <a:accent6>
          <a:srgbClr val="337C2A"/>
        </a:accent6>
        <a:hlink>
          <a:srgbClr val="FFCB00"/>
        </a:hlink>
        <a:folHlink>
          <a:srgbClr val="FFA2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68ED9CDE9587247B5D79EBE18B4CFE8" ma:contentTypeVersion="2" ma:contentTypeDescription="Create a new document." ma:contentTypeScope="" ma:versionID="d71b61f62d2326b3e99c04992e574142">
  <xsd:schema xmlns:xsd="http://www.w3.org/2001/XMLSchema" xmlns:p="http://schemas.microsoft.com/office/2006/metadata/properties" xmlns:ns1="http://schemas.microsoft.com/sharepoint/v3" targetNamespace="http://schemas.microsoft.com/office/2006/metadata/properties" ma:root="true" ma:fieldsID="f4748d5fd2f6d3a5642e4aa0262346a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BFCFD70B-A694-47D0-A627-66E47D778B64}">
  <ds:schemaRefs>
    <ds:schemaRef ds:uri="http://purl.org/dc/elements/1.1/"/>
    <ds:schemaRef ds:uri="http://schemas.openxmlformats.org/package/2006/metadata/core-properties"/>
    <ds:schemaRef ds:uri="http://purl.org/dc/terms/"/>
    <ds:schemaRef ds:uri="http://purl.org/dc/dcmitype/"/>
    <ds:schemaRef ds:uri="http://schemas.microsoft.com/office/2006/documentManagement/types"/>
    <ds:schemaRef ds:uri="http://schemas.microsoft.com/sharepoint/v3"/>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52159333-CC4D-4613-969E-0C0CB513908F}">
  <ds:schemaRefs>
    <ds:schemaRef ds:uri="http://schemas.microsoft.com/sharepoint/v3/contenttype/forms"/>
  </ds:schemaRefs>
</ds:datastoreItem>
</file>

<file path=customXml/itemProps3.xml><?xml version="1.0" encoding="utf-8"?>
<ds:datastoreItem xmlns:ds="http://schemas.openxmlformats.org/officeDocument/2006/customXml" ds:itemID="{186096B6-D871-44DB-8ADC-469FFD0D93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NRG Powerpoint Template 2013 External Use 16x9</Template>
  <TotalTime>3899</TotalTime>
  <Words>3027</Words>
  <Application>Microsoft Office PowerPoint</Application>
  <PresentationFormat>On-screen Show (16:9)</PresentationFormat>
  <Paragraphs>678</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NRG Powerpoint Template 2013 External Use 16x9</vt:lpstr>
      <vt:lpstr>PowerPoint Presentation</vt:lpstr>
      <vt:lpstr>Opening Remarks</vt:lpstr>
      <vt:lpstr>Background Information Concerning the Proposed HIP Project and the Planning Assumptions</vt:lpstr>
      <vt:lpstr>SE Case: Weather Zones with Load Reduced Relative to 2011-2013 Peaks and Weather Zones with Load Equal to 2018 Planning Peaks</vt:lpstr>
      <vt:lpstr>Load Assumptions in HIP SE Case - Quantified</vt:lpstr>
      <vt:lpstr>What do these Assumptions Mean?</vt:lpstr>
      <vt:lpstr>What do these Assumptions Mean?</vt:lpstr>
      <vt:lpstr>Load Scaling Assumptions Can Only Lead to One Conclusion – Large Transfers of Power from D/FW to Houston</vt:lpstr>
      <vt:lpstr>Comparison of Load Assumptions in ERCOT’s SE and NW case.</vt:lpstr>
      <vt:lpstr>Residential Transmission Charges for Oncor and CNP</vt:lpstr>
      <vt:lpstr>Questions for Consideration</vt:lpstr>
      <vt:lpstr>Conclusions</vt:lpstr>
      <vt:lpstr>PowerPoint Presentation</vt:lpstr>
      <vt:lpstr>ERCOT’s “Sensitivity” Analysis </vt:lpstr>
      <vt:lpstr>ERCOT’s Sensitivity Case 1 Comparison of Load Growth Assumptions for 2018</vt:lpstr>
      <vt:lpstr>ERCOT’s SGIA Data Doesn’t Support the Load Reduction Assumptions</vt:lpstr>
      <vt:lpstr>ERCOT’s Full Interconnect Study Data Doesn’t Support the Load Reduction Assumptions</vt:lpstr>
      <vt:lpstr>ERCOT’s Full Interconnect Study (“FIS”) Data Doesn’t Support the Load Reduction Assumptions, Cont.</vt:lpstr>
    </vt:vector>
  </TitlesOfParts>
  <Company>NRG Energy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apieniazek</dc:creator>
  <cp:lastModifiedBy>apieniazek</cp:lastModifiedBy>
  <cp:revision>245</cp:revision>
  <dcterms:created xsi:type="dcterms:W3CDTF">2014-01-15T14:49:06Z</dcterms:created>
  <dcterms:modified xsi:type="dcterms:W3CDTF">2014-03-24T21:54:02Z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0x010100868ED9CDE9587247B5D79EBE18B4CFE8</vt:lpwstr>
  </property>
</Properties>
</file>