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5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79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3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0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7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96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6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8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9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1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8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89E8-9FDB-4C8F-AA32-FD9C560FB090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585AF-75D5-44BE-83FE-47A83EBB8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5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RATF Report to TAC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Report of RATF meetings held </a:t>
            </a:r>
          </a:p>
          <a:p>
            <a:r>
              <a:rPr lang="en-US" dirty="0" smtClean="0"/>
              <a:t>Throughout 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8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Adequacy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Leadership:</a:t>
            </a:r>
          </a:p>
          <a:p>
            <a:pPr lvl="1"/>
            <a:r>
              <a:rPr lang="en-US" dirty="0" smtClean="0"/>
              <a:t>Sandy Morris – Chair</a:t>
            </a:r>
          </a:p>
          <a:p>
            <a:pPr lvl="1"/>
            <a:r>
              <a:rPr lang="en-US" dirty="0" smtClean="0"/>
              <a:t>Suzanne </a:t>
            </a:r>
            <a:r>
              <a:rPr lang="en-US" dirty="0" err="1" smtClean="0"/>
              <a:t>Bertin</a:t>
            </a:r>
            <a:r>
              <a:rPr lang="en-US" dirty="0" smtClean="0"/>
              <a:t> – Vice Chair</a:t>
            </a:r>
          </a:p>
          <a:p>
            <a:r>
              <a:rPr lang="en-US" dirty="0" smtClean="0"/>
              <a:t>Product:</a:t>
            </a:r>
          </a:p>
          <a:p>
            <a:pPr lvl="1"/>
            <a:r>
              <a:rPr lang="en-US" dirty="0" smtClean="0"/>
              <a:t>Decision Matrix</a:t>
            </a:r>
          </a:p>
          <a:p>
            <a:pPr lvl="1"/>
            <a:r>
              <a:rPr lang="en-US" dirty="0" smtClean="0"/>
              <a:t>Strive for recommended language (NPRR/OBD)</a:t>
            </a:r>
          </a:p>
          <a:p>
            <a:r>
              <a:rPr lang="en-US" dirty="0" smtClean="0"/>
              <a:t>Meetings Held:</a:t>
            </a:r>
          </a:p>
          <a:p>
            <a:pPr lvl="1"/>
            <a:r>
              <a:rPr lang="en-US" dirty="0" smtClean="0"/>
              <a:t>March 3, 19, 20, and 24</a:t>
            </a:r>
          </a:p>
          <a:p>
            <a:r>
              <a:rPr lang="en-US" dirty="0" smtClean="0"/>
              <a:t>Due Date:</a:t>
            </a:r>
          </a:p>
          <a:p>
            <a:pPr lvl="1"/>
            <a:r>
              <a:rPr lang="en-US" dirty="0" smtClean="0"/>
              <a:t>TAC meets March 27, PUC meets March 27</a:t>
            </a:r>
          </a:p>
        </p:txBody>
      </p:sp>
    </p:spTree>
    <p:extLst>
      <p:ext uri="{BB962C8B-B14F-4D97-AF65-F5344CB8AC3E}">
        <p14:creationId xmlns:p14="http://schemas.microsoft.com/office/powerpoint/2010/main" val="93474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Adequacy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Limited Scope as directed by PUC:</a:t>
            </a:r>
          </a:p>
          <a:p>
            <a:pPr marL="457200" lvl="1" indent="0">
              <a:buNone/>
            </a:pPr>
            <a:r>
              <a:rPr lang="en-US" dirty="0" smtClean="0"/>
              <a:t>Look at price reversal and the effects on ORDC from ERS Deployments, Load RRS Deployments, and RUC (0 – LSL).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Further changes of scope must be directed by TAC</a:t>
            </a:r>
          </a:p>
          <a:p>
            <a:pPr lvl="1"/>
            <a:r>
              <a:rPr lang="en-US" dirty="0"/>
              <a:t>Revision to RUC floors to higher than $1000/</a:t>
            </a:r>
            <a:r>
              <a:rPr lang="en-US" dirty="0" err="1"/>
              <a:t>MWh</a:t>
            </a:r>
            <a:endParaRPr lang="en-US" dirty="0"/>
          </a:p>
          <a:p>
            <a:pPr lvl="1"/>
            <a:r>
              <a:rPr lang="en-US" dirty="0"/>
              <a:t>Release of the HASL </a:t>
            </a:r>
          </a:p>
          <a:p>
            <a:pPr lvl="1"/>
            <a:r>
              <a:rPr lang="en-US" dirty="0"/>
              <a:t>What do you do with RMR resources?  </a:t>
            </a:r>
          </a:p>
          <a:p>
            <a:pPr lvl="1"/>
            <a:r>
              <a:rPr lang="en-US" dirty="0"/>
              <a:t>What do you do with firm load shed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ERCOT Augmented ORDC Proposal?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38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Goal at TAC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Vote on the issues considered “ripe” after the month of RATF meetings.</a:t>
            </a:r>
          </a:p>
          <a:p>
            <a:pPr lvl="1"/>
            <a:r>
              <a:rPr lang="en-US" dirty="0" smtClean="0"/>
              <a:t>ERS price reversal issues</a:t>
            </a:r>
          </a:p>
          <a:p>
            <a:pPr lvl="1"/>
            <a:r>
              <a:rPr lang="en-US" dirty="0" smtClean="0"/>
              <a:t>Load RRS price reversal issues</a:t>
            </a:r>
          </a:p>
          <a:p>
            <a:pPr lvl="1"/>
            <a:endParaRPr lang="en-US" dirty="0"/>
          </a:p>
          <a:p>
            <a:r>
              <a:rPr lang="en-US" dirty="0" smtClean="0"/>
              <a:t>Consider the appropriate venue for the open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942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Proposals</a:t>
            </a:r>
          </a:p>
          <a:p>
            <a:pPr lvl="1"/>
            <a:r>
              <a:rPr lang="en-US" dirty="0"/>
              <a:t>Subtract out ERS from </a:t>
            </a:r>
            <a:r>
              <a:rPr lang="en-US" dirty="0" err="1"/>
              <a:t>Rs</a:t>
            </a:r>
            <a:r>
              <a:rPr lang="en-US" dirty="0"/>
              <a:t> when ERS is deployed  in order to remove effect of deployment from reserve </a:t>
            </a:r>
            <a:r>
              <a:rPr lang="en-US" dirty="0" smtClean="0"/>
              <a:t>calculation</a:t>
            </a:r>
          </a:p>
          <a:p>
            <a:pPr lvl="1"/>
            <a:r>
              <a:rPr lang="en-US" dirty="0"/>
              <a:t>Add estimated ERS deployment to demand and then perform pricing </a:t>
            </a:r>
            <a:r>
              <a:rPr lang="en-US" dirty="0" smtClean="0"/>
              <a:t>run (Three-Step SCED)</a:t>
            </a:r>
          </a:p>
          <a:p>
            <a:pPr lvl="1"/>
            <a:r>
              <a:rPr lang="en-US" dirty="0" smtClean="0"/>
              <a:t>Both of the Proposals above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806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Details on ERS Proposal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/>
              <a:t>ERS*</a:t>
            </a:r>
            <a:endParaRPr lang="en-US" dirty="0"/>
          </a:p>
          <a:p>
            <a:pPr lvl="1" fontAlgn="t"/>
            <a:r>
              <a:rPr lang="en-US" b="1" dirty="0" smtClean="0"/>
              <a:t>Subtract </a:t>
            </a:r>
            <a:r>
              <a:rPr lang="en-US" b="1" dirty="0"/>
              <a:t>out ERS from </a:t>
            </a:r>
            <a:r>
              <a:rPr lang="en-US" b="1" dirty="0" err="1"/>
              <a:t>Rs</a:t>
            </a:r>
            <a:r>
              <a:rPr lang="en-US" b="1" dirty="0"/>
              <a:t> when ERS is deployed  in order to remove effect of deployment from reserve calculation.  </a:t>
            </a:r>
            <a:endParaRPr lang="en-US" dirty="0"/>
          </a:p>
          <a:p>
            <a:pPr lvl="1" fontAlgn="t"/>
            <a:r>
              <a:rPr lang="en-US" b="1" dirty="0" smtClean="0"/>
              <a:t>Market Impact - Prevents </a:t>
            </a:r>
            <a:r>
              <a:rPr lang="en-US" b="1" dirty="0"/>
              <a:t>price reduction to ORDC due to deployment of ERS. </a:t>
            </a:r>
            <a:endParaRPr lang="en-US" dirty="0"/>
          </a:p>
          <a:p>
            <a:pPr lvl="1" fontAlgn="t"/>
            <a:r>
              <a:rPr lang="en-US" b="1" dirty="0" smtClean="0"/>
              <a:t>Implementation Schedule </a:t>
            </a:r>
          </a:p>
          <a:p>
            <a:pPr marL="457200" lvl="1" indent="0" fontAlgn="t">
              <a:buNone/>
            </a:pPr>
            <a:endParaRPr lang="en-US" b="1" dirty="0" smtClean="0"/>
          </a:p>
          <a:p>
            <a:pPr marL="0" indent="0" fontAlgn="t">
              <a:buNone/>
            </a:pPr>
            <a:r>
              <a:rPr lang="en-US" sz="1900" dirty="0"/>
              <a:t>*does not subject ERS to </a:t>
            </a:r>
            <a:r>
              <a:rPr lang="en-US" sz="1900" dirty="0" err="1"/>
              <a:t>clawback</a:t>
            </a:r>
            <a:r>
              <a:rPr lang="en-US" sz="1900" dirty="0"/>
              <a:t> or pay ERS the adder, not in the AS Imbalance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436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RRS- Three Options include</a:t>
            </a:r>
          </a:p>
          <a:p>
            <a:pPr lvl="1"/>
            <a:r>
              <a:rPr lang="en-US" dirty="0" smtClean="0"/>
              <a:t>Do nothing option: ORDC </a:t>
            </a:r>
            <a:r>
              <a:rPr lang="en-US" dirty="0"/>
              <a:t>already addresses the effect of Load  RRS deployments in reserve calculation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Subtract out Load RRS from </a:t>
            </a:r>
            <a:r>
              <a:rPr lang="en-US" dirty="0" err="1"/>
              <a:t>Rs</a:t>
            </a:r>
            <a:r>
              <a:rPr lang="en-US" dirty="0"/>
              <a:t> when deployed for price </a:t>
            </a:r>
            <a:r>
              <a:rPr lang="en-US" dirty="0" smtClean="0"/>
              <a:t>formation</a:t>
            </a:r>
          </a:p>
          <a:p>
            <a:pPr lvl="1"/>
            <a:r>
              <a:rPr lang="en-US" dirty="0"/>
              <a:t>Add estimated Load RRS deployment to demand and then perform pricing </a:t>
            </a:r>
            <a:r>
              <a:rPr lang="en-US" dirty="0" smtClean="0"/>
              <a:t>run (Three-Step SCED)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96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(0 – LSL)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Options at RATF</a:t>
            </a:r>
          </a:p>
          <a:p>
            <a:r>
              <a:rPr lang="en-US" dirty="0" smtClean="0"/>
              <a:t>No clear consensus</a:t>
            </a:r>
          </a:p>
          <a:p>
            <a:r>
              <a:rPr lang="en-US" dirty="0" smtClean="0"/>
              <a:t>New Options including ERCOT’s Proposal for an Augmented ORDC</a:t>
            </a:r>
          </a:p>
          <a:p>
            <a:r>
              <a:rPr lang="en-US" dirty="0" smtClean="0"/>
              <a:t>Not Ripe for a Vote at TAC</a:t>
            </a:r>
          </a:p>
          <a:p>
            <a:r>
              <a:rPr lang="en-US" dirty="0" smtClean="0"/>
              <a:t>See Published Matrix for further discussion if TAC chooses to proceed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34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373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RATF Report to TAC</vt:lpstr>
      <vt:lpstr>Resource Adequacy Task Force</vt:lpstr>
      <vt:lpstr>Resource Adequacy Task Force</vt:lpstr>
      <vt:lpstr>Our Goal at TAC Today</vt:lpstr>
      <vt:lpstr>ERS Proposals</vt:lpstr>
      <vt:lpstr>Details on ERS Proposal One</vt:lpstr>
      <vt:lpstr>Load RRS</vt:lpstr>
      <vt:lpstr>RUC (0 – LSL)</vt:lpstr>
    </vt:vector>
  </TitlesOfParts>
  <Company>Direct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RATF Report to WMS</dc:title>
  <dc:creator>Morris, Sandra</dc:creator>
  <cp:lastModifiedBy>Morris, Sandra</cp:lastModifiedBy>
  <cp:revision>9</cp:revision>
  <dcterms:created xsi:type="dcterms:W3CDTF">2014-03-04T19:27:45Z</dcterms:created>
  <dcterms:modified xsi:type="dcterms:W3CDTF">2014-03-26T00:46:20Z</dcterms:modified>
</cp:coreProperties>
</file>