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55" r:id="rId4"/>
    <p:sldMasterId id="2147493467" r:id="rId5"/>
  </p:sldMasterIdLst>
  <p:notesMasterIdLst>
    <p:notesMasterId r:id="rId11"/>
  </p:notesMasterIdLst>
  <p:handoutMasterIdLst>
    <p:handoutMasterId r:id="rId12"/>
  </p:handoutMasterIdLst>
  <p:sldIdLst>
    <p:sldId id="260" r:id="rId6"/>
    <p:sldId id="261" r:id="rId7"/>
    <p:sldId id="262" r:id="rId8"/>
    <p:sldId id="278" r:id="rId9"/>
    <p:sldId id="279" r:id="rId10"/>
  </p:sldIdLst>
  <p:sldSz cx="9144000" cy="6858000" type="screen4x3"/>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071" autoAdjust="0"/>
    <p:restoredTop sz="94595" autoAdjust="0"/>
  </p:normalViewPr>
  <p:slideViewPr>
    <p:cSldViewPr snapToGrid="0" snapToObjects="1">
      <p:cViewPr>
        <p:scale>
          <a:sx n="100" d="100"/>
          <a:sy n="100" d="100"/>
        </p:scale>
        <p:origin x="-318" y="-276"/>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showGuide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notesMaster" Target="notesMasters/notesMaster1.xml"/><Relationship Id="rId5" Type="http://schemas.openxmlformats.org/officeDocument/2006/relationships/slideMaster" Target="slideMasters/slideMaster2.xml"/><Relationship Id="rId15" Type="http://schemas.openxmlformats.org/officeDocument/2006/relationships/theme" Target="theme/theme1.xml"/><Relationship Id="rId10" Type="http://schemas.openxmlformats.org/officeDocument/2006/relationships/slide" Target="slides/slide5.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a:defRPr sz="1200"/>
            </a:lvl1pPr>
          </a:lstStyle>
          <a:p>
            <a:fld id="{F69DE495-51AC-4723-A7B4-B1B58AAC8C5A}" type="datetimeFigureOut">
              <a:rPr lang="en-US" smtClean="0"/>
              <a:pPr/>
              <a:t>3/25/2014</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lIns="91440" tIns="45720" rIns="91440" bIns="45720" rtlCol="0" anchor="b"/>
          <a:lstStyle>
            <a:lvl1pPr algn="r">
              <a:defRPr sz="1200"/>
            </a:lvl1pPr>
          </a:lstStyle>
          <a:p>
            <a:fld id="{F80D1E90-E9C6-42A2-8EB7-24DAC221AC2D}" type="slidenum">
              <a:rPr lang="en-US" smtClean="0"/>
              <a:pPr/>
              <a:t>‹#›</a:t>
            </a:fld>
            <a:endParaRPr lang="en-US"/>
          </a:p>
        </p:txBody>
      </p:sp>
    </p:spTree>
    <p:extLst>
      <p:ext uri="{BB962C8B-B14F-4D97-AF65-F5344CB8AC3E}">
        <p14:creationId xmlns:p14="http://schemas.microsoft.com/office/powerpoint/2010/main" val="708787964"/>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a:defRPr sz="1200"/>
            </a:lvl1pPr>
          </a:lstStyle>
          <a:p>
            <a:fld id="{D1DF52B9-7E6C-4146-83FC-76B5AB271E46}" type="datetimeFigureOut">
              <a:rPr lang="en-US" smtClean="0"/>
              <a:pPr/>
              <a:t>3/25/2014</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lIns="91440" tIns="45720" rIns="91440" bIns="45720" rtlCol="0" anchor="b"/>
          <a:lstStyle>
            <a:lvl1pPr algn="r">
              <a:defRPr sz="1200"/>
            </a:lvl1pPr>
          </a:lstStyle>
          <a:p>
            <a:fld id="{E41B3D22-F502-4A52-A06E-717BD3D70E2C}" type="slidenum">
              <a:rPr lang="en-US" smtClean="0"/>
              <a:pPr/>
              <a:t>‹#›</a:t>
            </a:fld>
            <a:endParaRPr lang="en-US"/>
          </a:p>
        </p:txBody>
      </p:sp>
    </p:spTree>
    <p:extLst>
      <p:ext uri="{BB962C8B-B14F-4D97-AF65-F5344CB8AC3E}">
        <p14:creationId xmlns:p14="http://schemas.microsoft.com/office/powerpoint/2010/main" val="922138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41B3D22-F502-4A52-A06E-717BD3D70E2C}" type="slidenum">
              <a:rPr lang="en-US" smtClean="0"/>
              <a:pPr/>
              <a:t>1</a:t>
            </a:fld>
            <a:endParaRPr lang="en-US"/>
          </a:p>
        </p:txBody>
      </p:sp>
    </p:spTree>
    <p:extLst>
      <p:ext uri="{BB962C8B-B14F-4D97-AF65-F5344CB8AC3E}">
        <p14:creationId xmlns:p14="http://schemas.microsoft.com/office/powerpoint/2010/main" val="87065873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379664" y="828675"/>
            <a:ext cx="8229600" cy="511651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8" name="Straight Connector 7"/>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9"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3220382210"/>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3911355196"/>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7"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2394843"/>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371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4562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9" name="Straight Connector 8"/>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0"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3" name="Title Placeholder 1"/>
          <p:cNvSpPr>
            <a:spLocks noGrp="1"/>
          </p:cNvSpPr>
          <p:nvPr>
            <p:ph type="title"/>
          </p:nvPr>
        </p:nvSpPr>
        <p:spPr>
          <a:xfrm>
            <a:off x="371475"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6"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6059461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379664" y="9255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4" name="Content Placeholder 3"/>
          <p:cNvSpPr>
            <a:spLocks noGrp="1"/>
          </p:cNvSpPr>
          <p:nvPr>
            <p:ph sz="half" idx="2"/>
          </p:nvPr>
        </p:nvSpPr>
        <p:spPr>
          <a:xfrm>
            <a:off x="379664" y="1565275"/>
            <a:ext cx="4040188"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9255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6" name="Content Placeholder 5"/>
          <p:cNvSpPr>
            <a:spLocks noGrp="1"/>
          </p:cNvSpPr>
          <p:nvPr>
            <p:ph sz="quarter" idx="4"/>
          </p:nvPr>
        </p:nvSpPr>
        <p:spPr>
          <a:xfrm>
            <a:off x="4645025" y="1565275"/>
            <a:ext cx="4041775"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cxnSp>
        <p:nvCxnSpPr>
          <p:cNvPr id="11" name="Straight Connector 10"/>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5"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10"/>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2486824430"/>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084712998"/>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492246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371474"/>
            <a:ext cx="3008313" cy="892175"/>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371474"/>
            <a:ext cx="5111750" cy="5583239"/>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57200" y="126365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4"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18220315"/>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6631169"/>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5"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473348031"/>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png"/></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10.xml"/><Relationship Id="rId2" Type="http://schemas.openxmlformats.org/officeDocument/2006/relationships/slideLayout" Target="../slideLayouts/slideLayout9.xml"/><Relationship Id="rId1" Type="http://schemas.openxmlformats.org/officeDocument/2006/relationships/slideLayout" Target="../slideLayouts/slideLayout8.xml"/><Relationship Id="rId5" Type="http://schemas.openxmlformats.org/officeDocument/2006/relationships/image" Target="../media/image1.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47625" y="0"/>
            <a:ext cx="923925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pic>
        <p:nvPicPr>
          <p:cNvPr id="13" name="Picture 12"/>
          <p:cNvPicPr>
            <a:picLocks/>
          </p:cNvPicPr>
          <p:nvPr userDrawn="1"/>
        </p:nvPicPr>
        <p:blipFill rotWithShape="1">
          <a:blip r:embed="rId9">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8" name="TextBox 7"/>
          <p:cNvSpPr txBox="1"/>
          <p:nvPr userDrawn="1"/>
        </p:nvSpPr>
        <p:spPr>
          <a:xfrm>
            <a:off x="1085849" y="6010274"/>
            <a:ext cx="6867526" cy="415498"/>
          </a:xfrm>
          <a:prstGeom prst="rect">
            <a:avLst/>
          </a:prstGeom>
          <a:noFill/>
        </p:spPr>
        <p:txBody>
          <a:bodyPr wrap="square" rtlCol="0">
            <a:spAutoFit/>
          </a:bodyPr>
          <a:lstStyle/>
          <a:p>
            <a:pPr algn="l"/>
            <a:r>
              <a:rPr lang="en-US" sz="1050" b="1" dirty="0" smtClean="0"/>
              <a:t>Item XXX</a:t>
            </a:r>
            <a:endParaRPr lang="en-US" sz="1050" b="1" dirty="0"/>
          </a:p>
          <a:p>
            <a:pPr algn="l"/>
            <a:r>
              <a:rPr lang="en-US" sz="1050" dirty="0" smtClean="0"/>
              <a:t>ERCOT</a:t>
            </a:r>
            <a:r>
              <a:rPr lang="en-US" sz="1050" baseline="0" dirty="0" smtClean="0"/>
              <a:t> Public</a:t>
            </a:r>
            <a:endParaRPr lang="en-US" sz="1050" dirty="0"/>
          </a:p>
        </p:txBody>
      </p:sp>
    </p:spTree>
    <p:extLst>
      <p:ext uri="{BB962C8B-B14F-4D97-AF65-F5344CB8AC3E}">
        <p14:creationId xmlns:p14="http://schemas.microsoft.com/office/powerpoint/2010/main" val="3693843513"/>
      </p:ext>
    </p:extLst>
  </p:cSld>
  <p:clrMap bg1="lt1" tx1="dk1" bg2="lt2" tx2="dk2" accent1="accent1" accent2="accent2" accent3="accent3" accent4="accent4" accent5="accent5" accent6="accent6" hlink="hlink" folHlink="folHlink"/>
  <p:sldLayoutIdLst>
    <p:sldLayoutId id="2147493457" r:id="rId1"/>
    <p:sldLayoutId id="2147493458" r:id="rId2"/>
    <p:sldLayoutId id="2147493459" r:id="rId3"/>
    <p:sldLayoutId id="2147493460" r:id="rId4"/>
    <p:sldLayoutId id="2147493461" r:id="rId5"/>
    <p:sldLayoutId id="2147493462" r:id="rId6"/>
    <p:sldLayoutId id="2147493463" r:id="rId7"/>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9" name="Rectangle 8"/>
          <p:cNvSpPr/>
          <p:nvPr userDrawn="1"/>
        </p:nvSpPr>
        <p:spPr>
          <a:xfrm>
            <a:off x="0" y="-168453"/>
            <a:ext cx="9144000" cy="7216953"/>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pic>
        <p:nvPicPr>
          <p:cNvPr id="12" name="Picture 11"/>
          <p:cNvPicPr>
            <a:picLocks/>
          </p:cNvPicPr>
          <p:nvPr userDrawn="1"/>
        </p:nvPicPr>
        <p:blipFill rotWithShape="1">
          <a:blip r:embed="rId5">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dirty="0"/>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E1B48D-6708-5141-8A45-C2E8F9E83312}" type="slidenum">
              <a:rPr lang="en-US" smtClean="0"/>
              <a:pPr/>
              <a:t>‹#›</a:t>
            </a:fld>
            <a:endParaRPr lang="en-US" dirty="0"/>
          </a:p>
        </p:txBody>
      </p:sp>
    </p:spTree>
    <p:extLst>
      <p:ext uri="{BB962C8B-B14F-4D97-AF65-F5344CB8AC3E}">
        <p14:creationId xmlns:p14="http://schemas.microsoft.com/office/powerpoint/2010/main" val="3663339703"/>
      </p:ext>
    </p:extLst>
  </p:cSld>
  <p:clrMap bg1="lt1" tx1="dk1" bg2="lt2" tx2="dk2" accent1="accent1" accent2="accent2" accent3="accent3" accent4="accent4" accent5="accent5" accent6="accent6" hlink="hlink" folHlink="folHlink"/>
  <p:sldLayoutIdLst>
    <p:sldLayoutId id="2147493474" r:id="rId1"/>
    <p:sldLayoutId id="2147493475" r:id="rId2"/>
    <p:sldLayoutId id="2147493476" r:id="rId3"/>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 name="Group 13"/>
          <p:cNvGrpSpPr/>
          <p:nvPr/>
        </p:nvGrpSpPr>
        <p:grpSpPr>
          <a:xfrm>
            <a:off x="787400" y="2804577"/>
            <a:ext cx="7543800" cy="2863135"/>
            <a:chOff x="787400" y="1852613"/>
            <a:chExt cx="7543800" cy="2863135"/>
          </a:xfrm>
        </p:grpSpPr>
        <p:sp>
          <p:nvSpPr>
            <p:cNvPr id="10" name="TextBox 9"/>
            <p:cNvSpPr txBox="1"/>
            <p:nvPr/>
          </p:nvSpPr>
          <p:spPr>
            <a:xfrm>
              <a:off x="787400" y="2130425"/>
              <a:ext cx="7543800" cy="2585323"/>
            </a:xfrm>
            <a:prstGeom prst="rect">
              <a:avLst/>
            </a:prstGeom>
            <a:noFill/>
          </p:spPr>
          <p:txBody>
            <a:bodyPr wrap="square" rtlCol="0">
              <a:spAutoFit/>
            </a:bodyPr>
            <a:lstStyle/>
            <a:p>
              <a:r>
                <a:rPr lang="en-US" sz="3200" b="1" dirty="0" smtClean="0"/>
                <a:t>Item 8: PRS Report </a:t>
              </a:r>
            </a:p>
            <a:p>
              <a:endParaRPr lang="en-US" b="1" dirty="0" smtClean="0"/>
            </a:p>
            <a:p>
              <a:r>
                <a:rPr lang="en-US" sz="2000" dirty="0" smtClean="0"/>
                <a:t>Chris Lyons</a:t>
              </a:r>
              <a:endParaRPr lang="en-US" sz="2000" dirty="0"/>
            </a:p>
            <a:p>
              <a:r>
                <a:rPr lang="en-US" sz="2000" dirty="0" smtClean="0"/>
                <a:t>2014 Vice PRS Chair</a:t>
              </a:r>
              <a:endParaRPr lang="en-US" sz="2000" dirty="0"/>
            </a:p>
            <a:p>
              <a:r>
                <a:rPr lang="en-US" dirty="0" smtClean="0"/>
                <a:t> </a:t>
              </a:r>
            </a:p>
            <a:p>
              <a:r>
                <a:rPr lang="en-US" dirty="0" smtClean="0"/>
                <a:t>Technical Advisory Committee (TAC) Meeting</a:t>
              </a:r>
            </a:p>
            <a:p>
              <a:r>
                <a:rPr lang="en-US" dirty="0" smtClean="0"/>
                <a:t>ERCOT Public</a:t>
              </a:r>
            </a:p>
            <a:p>
              <a:r>
                <a:rPr lang="en-US" dirty="0" smtClean="0"/>
                <a:t>March 27, 2014</a:t>
              </a:r>
            </a:p>
          </p:txBody>
        </p:sp>
        <p:cxnSp>
          <p:nvCxnSpPr>
            <p:cNvPr id="13" name="Straight Connector 12"/>
            <p:cNvCxnSpPr/>
            <p:nvPr/>
          </p:nvCxnSpPr>
          <p:spPr>
            <a:xfrm flipV="1">
              <a:off x="787400" y="1852613"/>
              <a:ext cx="6286500" cy="1270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46979799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53243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r>
              <a:rPr lang="en-US" sz="1600" dirty="0"/>
              <a:t>Revision Requests Recommended for Approval by </a:t>
            </a:r>
            <a:r>
              <a:rPr lang="en-US" sz="1600" dirty="0" smtClean="0"/>
              <a:t>PRS </a:t>
            </a:r>
            <a:r>
              <a:rPr lang="en-US" sz="1600" dirty="0"/>
              <a:t>– Unopposed (Vote</a:t>
            </a:r>
            <a:r>
              <a:rPr lang="en-US" sz="1600" dirty="0" smtClean="0"/>
              <a:t>):</a:t>
            </a:r>
            <a:endParaRPr lang="en-US" sz="1600" b="1" dirty="0" smtClean="0"/>
          </a:p>
          <a:p>
            <a:pPr lvl="0" hangingPunct="0"/>
            <a:r>
              <a:rPr lang="en-US" sz="1600" dirty="0"/>
              <a:t>NPRR576, Changing Non-Spin Service to be Dispatched by ERCOT (formerly “Changing Non-Spin Service to an Off-Line Service”) – U</a:t>
            </a:r>
            <a:r>
              <a:rPr lang="en-US" sz="1600" cap="small" dirty="0"/>
              <a:t>rgent</a:t>
            </a:r>
            <a:r>
              <a:rPr lang="en-US" sz="1600" dirty="0"/>
              <a:t> </a:t>
            </a:r>
            <a:endParaRPr lang="en-US" sz="1600" dirty="0" smtClean="0"/>
          </a:p>
          <a:p>
            <a:pPr lvl="1" hangingPunct="0"/>
            <a:r>
              <a:rPr lang="en-US" sz="1600" dirty="0" smtClean="0"/>
              <a:t>Assign Value of X</a:t>
            </a:r>
            <a:endParaRPr lang="en-US" sz="1600" dirty="0"/>
          </a:p>
          <a:p>
            <a:pPr lvl="0" hangingPunct="0"/>
            <a:r>
              <a:rPr lang="en-US" sz="1600" dirty="0"/>
              <a:t>NPRR589, Ancillary Service Offers in the Supplemental Ancillary Services Market</a:t>
            </a:r>
          </a:p>
          <a:p>
            <a:pPr lvl="0" hangingPunct="0"/>
            <a:r>
              <a:rPr lang="en-US" sz="1600" dirty="0"/>
              <a:t>NPRR590, Inclusion of WSL in the Default Uplift Invoice Allocation</a:t>
            </a:r>
          </a:p>
          <a:p>
            <a:pPr lvl="0" hangingPunct="0"/>
            <a:r>
              <a:rPr lang="en-US" sz="1600" dirty="0"/>
              <a:t>NPRR592, Clarification of Meter Repair Timelines for RTM Settlements*</a:t>
            </a:r>
          </a:p>
          <a:p>
            <a:pPr lvl="0" hangingPunct="0"/>
            <a:r>
              <a:rPr lang="en-US" sz="1600" dirty="0"/>
              <a:t>NPRR594, Clarifications to the ERCOT Fee Schedule and the Point-to-Point Option Award Fee*</a:t>
            </a:r>
          </a:p>
          <a:p>
            <a:pPr lvl="0" hangingPunct="0"/>
            <a:r>
              <a:rPr lang="en-US" sz="1600" dirty="0"/>
              <a:t>NPRR596, External Load Service Entities – U</a:t>
            </a:r>
            <a:r>
              <a:rPr lang="en-US" sz="1600" cap="small" dirty="0"/>
              <a:t>rgent*</a:t>
            </a:r>
            <a:r>
              <a:rPr lang="en-US" sz="1600" i="1" dirty="0"/>
              <a:t> </a:t>
            </a:r>
            <a:endParaRPr lang="en-US" sz="1600" dirty="0"/>
          </a:p>
          <a:p>
            <a:pPr lvl="0" hangingPunct="0"/>
            <a:r>
              <a:rPr lang="en-US" sz="1600" dirty="0"/>
              <a:t>NPRR602, Exemption for </a:t>
            </a:r>
            <a:r>
              <a:rPr lang="en-US" sz="1600" dirty="0" err="1"/>
              <a:t>Sharyland</a:t>
            </a:r>
            <a:r>
              <a:rPr lang="en-US" sz="1600" dirty="0"/>
              <a:t> Brady Load Transition – </a:t>
            </a:r>
            <a:r>
              <a:rPr lang="en-US" sz="1600" dirty="0" smtClean="0"/>
              <a:t>U</a:t>
            </a:r>
            <a:r>
              <a:rPr lang="en-US" sz="1600" cap="small" dirty="0" smtClean="0"/>
              <a:t>rgent*</a:t>
            </a:r>
            <a:endParaRPr lang="en-US" sz="1600" dirty="0"/>
          </a:p>
          <a:p>
            <a:pPr marL="0" indent="0">
              <a:spcBef>
                <a:spcPts val="0"/>
              </a:spcBef>
              <a:buNone/>
              <a:defRPr/>
            </a:pPr>
            <a:endParaRPr lang="en-US" sz="1600" dirty="0" smtClean="0"/>
          </a:p>
          <a:p>
            <a:pPr marL="0" indent="0">
              <a:spcBef>
                <a:spcPts val="0"/>
              </a:spcBef>
              <a:buNone/>
              <a:defRPr/>
            </a:pPr>
            <a:r>
              <a:rPr lang="en-US" sz="1600" dirty="0" smtClean="0"/>
              <a:t>Revision </a:t>
            </a:r>
            <a:r>
              <a:rPr lang="en-US" sz="1600" dirty="0"/>
              <a:t>Requests Recommended for Approval by </a:t>
            </a:r>
            <a:r>
              <a:rPr lang="en-US" sz="1600" dirty="0" smtClean="0"/>
              <a:t>PRS </a:t>
            </a:r>
            <a:r>
              <a:rPr lang="en-US" sz="1600" dirty="0"/>
              <a:t>– With Opposing Votes (Vote</a:t>
            </a:r>
            <a:r>
              <a:rPr lang="en-US" sz="1600" dirty="0" smtClean="0"/>
              <a:t>):</a:t>
            </a:r>
            <a:endParaRPr lang="en-US" sz="1600" b="1" dirty="0" smtClean="0"/>
          </a:p>
          <a:p>
            <a:pPr lvl="0" hangingPunct="0"/>
            <a:r>
              <a:rPr lang="en-US" sz="1600" dirty="0"/>
              <a:t>NPRR603, ERS Settlement and Service Types – U</a:t>
            </a:r>
            <a:r>
              <a:rPr lang="en-US" sz="1600" cap="small" dirty="0"/>
              <a:t>rgent*</a:t>
            </a:r>
            <a:endParaRPr lang="en-US" sz="1600" dirty="0"/>
          </a:p>
          <a:p>
            <a:pPr marL="0" lvl="0" indent="0">
              <a:spcBef>
                <a:spcPts val="0"/>
              </a:spcBef>
              <a:buNone/>
              <a:defRPr/>
            </a:pPr>
            <a:endParaRPr lang="en-US" sz="1600" dirty="0"/>
          </a:p>
          <a:p>
            <a:pPr marL="0" lvl="0" indent="0">
              <a:spcBef>
                <a:spcPts val="0"/>
              </a:spcBef>
              <a:buNone/>
              <a:defRPr/>
            </a:pPr>
            <a:r>
              <a:rPr lang="en-US" sz="1600" dirty="0" smtClean="0"/>
              <a:t>Revision Requests Recommended for Withdrawal by PRS (Vote):</a:t>
            </a:r>
          </a:p>
          <a:p>
            <a:pPr>
              <a:spcBef>
                <a:spcPts val="0"/>
              </a:spcBef>
              <a:defRPr/>
            </a:pPr>
            <a:r>
              <a:rPr lang="en-US" sz="1600" dirty="0"/>
              <a:t>NPRR583, Validate That CSA Bypass Code in a Move-Out Request is From Current CSA CR of </a:t>
            </a:r>
            <a:r>
              <a:rPr lang="en-US" sz="1600" dirty="0" smtClean="0"/>
              <a:t>Record</a:t>
            </a:r>
            <a:endParaRPr lang="en-US" sz="1600" dirty="0"/>
          </a:p>
          <a:p>
            <a:pPr marL="0" indent="0">
              <a:spcBef>
                <a:spcPts val="0"/>
              </a:spcBef>
              <a:buNone/>
              <a:defRPr/>
            </a:pPr>
            <a:endParaRPr lang="en-US" sz="1600" dirty="0" smtClean="0"/>
          </a:p>
          <a:p>
            <a:pPr marL="0" indent="0">
              <a:spcBef>
                <a:spcPts val="0"/>
              </a:spcBef>
              <a:buNone/>
              <a:defRPr/>
            </a:pPr>
            <a:r>
              <a:rPr lang="en-US" sz="1600" i="1" dirty="0" smtClean="0"/>
              <a:t>(* denotes no impact)</a:t>
            </a:r>
            <a:endParaRPr lang="en-US" sz="1600" i="1" dirty="0"/>
          </a:p>
          <a:p>
            <a:pPr marL="0" indent="0">
              <a:spcBef>
                <a:spcPts val="0"/>
              </a:spcBef>
              <a:buNone/>
              <a:defRPr/>
            </a:pPr>
            <a:endParaRPr lang="en-US" sz="1800" dirty="0"/>
          </a:p>
          <a:p>
            <a:pPr marL="0" indent="0">
              <a:spcBef>
                <a:spcPts val="0"/>
              </a:spcBef>
              <a:spcAft>
                <a:spcPts val="1200"/>
              </a:spcAft>
              <a:buFontTx/>
              <a:buNone/>
              <a:defRPr/>
            </a:pPr>
            <a:endParaRPr lang="en-US" sz="1800" dirty="0" smtClean="0"/>
          </a:p>
          <a:p>
            <a:pPr marL="0" indent="0">
              <a:spcBef>
                <a:spcPts val="0"/>
              </a:spcBef>
              <a:buNone/>
              <a:defRPr/>
            </a:pPr>
            <a:endParaRPr lang="en-US" sz="1800" dirty="0"/>
          </a:p>
        </p:txBody>
      </p:sp>
      <p:sp>
        <p:nvSpPr>
          <p:cNvPr id="9" name="Title 8"/>
          <p:cNvSpPr>
            <a:spLocks noGrp="1"/>
          </p:cNvSpPr>
          <p:nvPr>
            <p:ph type="title"/>
          </p:nvPr>
        </p:nvSpPr>
        <p:spPr>
          <a:xfrm>
            <a:off x="379663" y="179143"/>
            <a:ext cx="8444685" cy="461665"/>
          </a:xfrm>
        </p:spPr>
        <p:txBody>
          <a:bodyPr/>
          <a:lstStyle/>
          <a:p>
            <a:r>
              <a:rPr lang="en-US" dirty="0"/>
              <a:t>Summary of </a:t>
            </a:r>
            <a:r>
              <a:rPr lang="en-US" dirty="0" smtClean="0"/>
              <a:t>PRS </a:t>
            </a:r>
            <a:r>
              <a:rPr lang="en-US" dirty="0"/>
              <a:t>Update</a:t>
            </a:r>
          </a:p>
        </p:txBody>
      </p:sp>
    </p:spTree>
    <p:extLst>
      <p:ext uri="{BB962C8B-B14F-4D97-AF65-F5344CB8AC3E}">
        <p14:creationId xmlns:p14="http://schemas.microsoft.com/office/powerpoint/2010/main" val="319163610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 name="Group 8"/>
          <p:cNvGrpSpPr/>
          <p:nvPr/>
        </p:nvGrpSpPr>
        <p:grpSpPr>
          <a:xfrm>
            <a:off x="1295400" y="2736053"/>
            <a:ext cx="6553200" cy="1385895"/>
            <a:chOff x="1295400" y="2799182"/>
            <a:chExt cx="6553200" cy="1385895"/>
          </a:xfrm>
        </p:grpSpPr>
        <p:sp>
          <p:nvSpPr>
            <p:cNvPr id="2" name="TextBox 1"/>
            <p:cNvSpPr txBox="1"/>
            <p:nvPr/>
          </p:nvSpPr>
          <p:spPr>
            <a:xfrm>
              <a:off x="1295400" y="2820346"/>
              <a:ext cx="6553200" cy="1231106"/>
            </a:xfrm>
            <a:prstGeom prst="rect">
              <a:avLst/>
            </a:prstGeom>
            <a:noFill/>
          </p:spPr>
          <p:txBody>
            <a:bodyPr wrap="square" rtlCol="0">
              <a:spAutoFit/>
            </a:bodyPr>
            <a:lstStyle/>
            <a:p>
              <a:pPr algn="ctr" eaLnBrk="0" hangingPunct="0"/>
              <a:r>
                <a:rPr lang="en-US" sz="2800" dirty="0"/>
                <a:t>Revision Requests Recommended </a:t>
              </a:r>
            </a:p>
            <a:p>
              <a:pPr algn="ctr" eaLnBrk="0" hangingPunct="0"/>
              <a:r>
                <a:rPr lang="en-US" sz="2800" dirty="0"/>
                <a:t>for Approval by </a:t>
              </a:r>
              <a:r>
                <a:rPr lang="en-US" sz="2800" dirty="0" smtClean="0"/>
                <a:t>PRS</a:t>
              </a:r>
            </a:p>
            <a:p>
              <a:pPr algn="ctr"/>
              <a:r>
                <a:rPr lang="en-US" dirty="0" smtClean="0"/>
                <a:t>(with Opposing Votes)</a:t>
              </a:r>
            </a:p>
          </p:txBody>
        </p:sp>
        <p:cxnSp>
          <p:nvCxnSpPr>
            <p:cNvPr id="4" name="Straight Connector 3"/>
            <p:cNvCxnSpPr/>
            <p:nvPr/>
          </p:nvCxnSpPr>
          <p:spPr>
            <a:xfrm>
              <a:off x="1428750" y="2799182"/>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cxnSp>
          <p:nvCxnSpPr>
            <p:cNvPr id="6" name="Straight Connector 5"/>
            <p:cNvCxnSpPr/>
            <p:nvPr/>
          </p:nvCxnSpPr>
          <p:spPr>
            <a:xfrm>
              <a:off x="1438275" y="4185077"/>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33874217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endParaRPr lang="en-US" sz="1800" dirty="0"/>
          </a:p>
        </p:txBody>
      </p:sp>
      <p:sp>
        <p:nvSpPr>
          <p:cNvPr id="9" name="Title 8"/>
          <p:cNvSpPr>
            <a:spLocks noGrp="1"/>
          </p:cNvSpPr>
          <p:nvPr>
            <p:ph type="title"/>
          </p:nvPr>
        </p:nvSpPr>
        <p:spPr>
          <a:xfrm>
            <a:off x="379663" y="252835"/>
            <a:ext cx="8444685" cy="461665"/>
          </a:xfrm>
        </p:spPr>
        <p:txBody>
          <a:bodyPr/>
          <a:lstStyle/>
          <a:p>
            <a:r>
              <a:rPr lang="en-US" sz="2200" dirty="0" smtClean="0"/>
              <a:t>NPRR603, </a:t>
            </a:r>
            <a:r>
              <a:rPr lang="en-US" sz="2000" dirty="0"/>
              <a:t>ERS Settlement and Service Types </a:t>
            </a:r>
            <a:r>
              <a:rPr lang="en-US" sz="2000" dirty="0" smtClean="0"/>
              <a:t>- </a:t>
            </a:r>
            <a:r>
              <a:rPr lang="en-US" sz="2000" cap="small" dirty="0" smtClean="0"/>
              <a:t>Urgent</a:t>
            </a:r>
            <a:r>
              <a:rPr lang="en-US" dirty="0"/>
              <a:t/>
            </a:r>
            <a:br>
              <a:rPr lang="en-US" dirty="0"/>
            </a:br>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3657389765"/>
              </p:ext>
            </p:extLst>
          </p:nvPr>
        </p:nvGraphicFramePr>
        <p:xfrm>
          <a:off x="403749" y="714499"/>
          <a:ext cx="8273526" cy="5562475"/>
        </p:xfrm>
        <a:graphic>
          <a:graphicData uri="http://schemas.openxmlformats.org/drawingml/2006/table">
            <a:tbl>
              <a:tblPr firstRow="1" firstCol="1" lastRow="1" lastCol="1" bandRow="1">
                <a:tableStyleId>{22838BEF-8BB2-4498-84A7-C5851F593DF1}</a:tableStyleId>
              </a:tblPr>
              <a:tblGrid>
                <a:gridCol w="1758426"/>
                <a:gridCol w="6515100"/>
              </a:tblGrid>
              <a:tr h="1879372">
                <a:tc>
                  <a:txBody>
                    <a:bodyPr/>
                    <a:lstStyle/>
                    <a:p>
                      <a:r>
                        <a:rPr lang="en-US" sz="1600" dirty="0" smtClean="0"/>
                        <a:t>Purpose</a:t>
                      </a:r>
                    </a:p>
                    <a:p>
                      <a:r>
                        <a:rPr lang="en-US" sz="1600" b="0" dirty="0" smtClean="0"/>
                        <a:t>(ERCOT)</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dk1"/>
                          </a:solidFill>
                          <a:effectLst/>
                          <a:latin typeface="+mn-lt"/>
                          <a:ea typeface="+mn-ea"/>
                          <a:cs typeface="+mn-cs"/>
                        </a:rPr>
                        <a:t>This NPRR clarifies that there are four Emergency Response Service (ERS) service types:  Weather Sensitive ERS-10, Non-Weather Sensitive ERS-10, Weather Sensitive ERS-30 and Non-Weather Sensitive ERS-30; corrects the ERS Settlement formulas relating to amounts procured per QSE (SPAMT and COMPAMT); clarifies the deployment duration time for Weather-Sensitive ERS Loads; and clarifies ERS Resource obligations during an ERS deployment.</a:t>
                      </a:r>
                      <a:endParaRPr lang="en-US" sz="1600" b="0" kern="1200" baseline="0" dirty="0" smtClean="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714001">
                <a:tc>
                  <a:txBody>
                    <a:bodyPr/>
                    <a:lstStyle/>
                    <a:p>
                      <a:r>
                        <a:rPr lang="en-US" sz="1600" dirty="0" smtClean="0"/>
                        <a:t>PRS</a:t>
                      </a:r>
                      <a:r>
                        <a:rPr lang="en-US" sz="1600" baseline="0" dirty="0" smtClean="0"/>
                        <a:t> Vote</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On 3/18/14, PRS voted to grant NPRR603 Urgent status.  There were two opposing votes from the Consumer and IPM Market Segments.  PRS then voted to recommend approval of NPRR603 as revised by PRS and to forward to TAC.  There was one opposing vote from the IPM Market Segment and three abstentions from the IPM (2) and Consumer Market Segments.</a:t>
                      </a:r>
                      <a:endParaRPr lang="en-US" sz="1600" b="0" kern="1200" baseline="0" dirty="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658570">
                <a:tc>
                  <a:txBody>
                    <a:bodyPr/>
                    <a:lstStyle/>
                    <a:p>
                      <a:r>
                        <a:rPr lang="en-US" sz="1600" dirty="0" smtClean="0"/>
                        <a:t>Effective Date/Priority</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tx1"/>
                          </a:solidFill>
                          <a:latin typeface="+mn-lt"/>
                          <a:ea typeface="+mn-ea"/>
                          <a:cs typeface="+mn-cs"/>
                        </a:rPr>
                        <a:t>May 1, 2014</a:t>
                      </a:r>
                    </a:p>
                    <a:p>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89618">
                <a:tc>
                  <a:txBody>
                    <a:bodyPr/>
                    <a:lstStyle/>
                    <a:p>
                      <a:r>
                        <a:rPr lang="en-US" sz="1600" b="1" dirty="0" smtClean="0"/>
                        <a:t>ERCOT Impact</a:t>
                      </a:r>
                      <a:endParaRPr lang="en-US" sz="1600"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No impacts.</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920914">
                <a:tc>
                  <a:txBody>
                    <a:bodyPr/>
                    <a:lstStyle/>
                    <a:p>
                      <a:r>
                        <a:rPr lang="en-US" sz="1600" dirty="0" smtClean="0"/>
                        <a:t>Business Case</a:t>
                      </a:r>
                      <a:r>
                        <a:rPr lang="en-US" sz="1600" baseline="0" dirty="0" smtClean="0"/>
                        <a:t> Highlights</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i="0" kern="1200" baseline="0" dirty="0" smtClean="0">
                          <a:solidFill>
                            <a:schemeClr val="dk1"/>
                          </a:solidFill>
                          <a:effectLst/>
                          <a:latin typeface="+mn-lt"/>
                          <a:ea typeface="+mn-ea"/>
                          <a:cs typeface="+mn-cs"/>
                        </a:rPr>
                        <a:t>Clarification of Protocol language pertaining to ERS procurement; alignment of Settlement formulas with current ERCOT practice; and supports June 1, 2014 implementation of Weather-Sensitive ERS.</a:t>
                      </a:r>
                      <a:endParaRPr lang="en-US" sz="1600" b="0" i="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81031104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53243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a:spcBef>
                <a:spcPts val="0"/>
              </a:spcBef>
              <a:defRPr/>
            </a:pPr>
            <a:endParaRPr lang="en-US" sz="1800" dirty="0" smtClean="0"/>
          </a:p>
          <a:p>
            <a:pPr>
              <a:spcBef>
                <a:spcPts val="0"/>
              </a:spcBef>
              <a:defRPr/>
            </a:pPr>
            <a:r>
              <a:rPr lang="en-US" sz="1800" dirty="0" smtClean="0"/>
              <a:t>Annual Review of Other Binding Documents List (Vote)</a:t>
            </a:r>
          </a:p>
          <a:p>
            <a:pPr lvl="1">
              <a:spcBef>
                <a:spcPts val="0"/>
              </a:spcBef>
              <a:defRPr/>
            </a:pPr>
            <a:r>
              <a:rPr lang="en-US" sz="1800" dirty="0" smtClean="0"/>
              <a:t>PRS recommended approval of the current Other Binding Documents List and requests TAC approval</a:t>
            </a:r>
          </a:p>
          <a:p>
            <a:pPr marL="457200" lvl="1" indent="0">
              <a:spcBef>
                <a:spcPts val="0"/>
              </a:spcBef>
              <a:buNone/>
              <a:defRPr/>
            </a:pPr>
            <a:endParaRPr lang="en-US" sz="1800" dirty="0" smtClean="0"/>
          </a:p>
          <a:p>
            <a:pPr>
              <a:spcBef>
                <a:spcPts val="0"/>
              </a:spcBef>
              <a:defRPr/>
            </a:pPr>
            <a:r>
              <a:rPr lang="en-US" sz="1800" dirty="0" smtClean="0"/>
              <a:t>Business Case Process Improvement Update</a:t>
            </a:r>
          </a:p>
          <a:p>
            <a:pPr lvl="1">
              <a:spcBef>
                <a:spcPts val="0"/>
              </a:spcBef>
              <a:defRPr/>
            </a:pPr>
            <a:r>
              <a:rPr lang="en-US" sz="1800" dirty="0"/>
              <a:t>Considering 100k threshold for advanced Business </a:t>
            </a:r>
            <a:r>
              <a:rPr lang="en-US" sz="1800"/>
              <a:t>Case </a:t>
            </a:r>
            <a:r>
              <a:rPr lang="en-US" sz="1800" smtClean="0"/>
              <a:t>development</a:t>
            </a:r>
          </a:p>
          <a:p>
            <a:pPr lvl="1">
              <a:spcBef>
                <a:spcPts val="0"/>
              </a:spcBef>
              <a:defRPr/>
            </a:pPr>
            <a:r>
              <a:rPr lang="en-US" sz="1800" smtClean="0"/>
              <a:t>Provide </a:t>
            </a:r>
            <a:r>
              <a:rPr lang="en-US" sz="1800" dirty="0" smtClean="0"/>
              <a:t>recommendation at April TAC meeting</a:t>
            </a:r>
          </a:p>
          <a:p>
            <a:pPr>
              <a:spcBef>
                <a:spcPts val="0"/>
              </a:spcBef>
              <a:defRPr/>
            </a:pPr>
            <a:endParaRPr lang="en-US" sz="1600" dirty="0" smtClean="0"/>
          </a:p>
          <a:p>
            <a:pPr>
              <a:spcBef>
                <a:spcPts val="0"/>
              </a:spcBef>
              <a:defRPr/>
            </a:pPr>
            <a:endParaRPr lang="en-US" sz="1600" dirty="0" smtClean="0"/>
          </a:p>
          <a:p>
            <a:pPr marL="0" indent="0">
              <a:spcBef>
                <a:spcPts val="0"/>
              </a:spcBef>
              <a:buNone/>
              <a:defRPr/>
            </a:pPr>
            <a:endParaRPr lang="en-US" sz="1800" dirty="0"/>
          </a:p>
          <a:p>
            <a:pPr marL="0" indent="0">
              <a:spcBef>
                <a:spcPts val="0"/>
              </a:spcBef>
              <a:spcAft>
                <a:spcPts val="1200"/>
              </a:spcAft>
              <a:buFontTx/>
              <a:buNone/>
              <a:defRPr/>
            </a:pPr>
            <a:endParaRPr lang="en-US" sz="1800" dirty="0" smtClean="0"/>
          </a:p>
          <a:p>
            <a:pPr marL="0" indent="0">
              <a:spcBef>
                <a:spcPts val="0"/>
              </a:spcBef>
              <a:buNone/>
              <a:defRPr/>
            </a:pPr>
            <a:endParaRPr lang="en-US" sz="1800" dirty="0"/>
          </a:p>
        </p:txBody>
      </p:sp>
      <p:sp>
        <p:nvSpPr>
          <p:cNvPr id="9" name="Title 8"/>
          <p:cNvSpPr>
            <a:spLocks noGrp="1"/>
          </p:cNvSpPr>
          <p:nvPr>
            <p:ph type="title"/>
          </p:nvPr>
        </p:nvSpPr>
        <p:spPr>
          <a:xfrm>
            <a:off x="379663" y="179143"/>
            <a:ext cx="8444685" cy="461665"/>
          </a:xfrm>
        </p:spPr>
        <p:txBody>
          <a:bodyPr/>
          <a:lstStyle/>
          <a:p>
            <a:r>
              <a:rPr lang="en-US" dirty="0" smtClean="0"/>
              <a:t>Additional PRS Items</a:t>
            </a:r>
            <a:endParaRPr lang="en-US" dirty="0"/>
          </a:p>
        </p:txBody>
      </p:sp>
    </p:spTree>
    <p:extLst>
      <p:ext uri="{BB962C8B-B14F-4D97-AF65-F5344CB8AC3E}">
        <p14:creationId xmlns:p14="http://schemas.microsoft.com/office/powerpoint/2010/main" val="3618699343"/>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ERCOT Colors">
      <a:dk1>
        <a:sysClr val="windowText" lastClr="000000"/>
      </a:dk1>
      <a:lt1>
        <a:sysClr val="window" lastClr="FFFFFF"/>
      </a:lt1>
      <a:dk2>
        <a:srgbClr val="00385E"/>
      </a:dk2>
      <a:lt2>
        <a:srgbClr val="EEECE1"/>
      </a:lt2>
      <a:accent1>
        <a:srgbClr val="008373"/>
      </a:accent1>
      <a:accent2>
        <a:srgbClr val="056BB8"/>
      </a:accent2>
      <a:accent3>
        <a:srgbClr val="680546"/>
      </a:accent3>
      <a:accent4>
        <a:srgbClr val="FDC709"/>
      </a:accent4>
      <a:accent5>
        <a:srgbClr val="E5E5E2"/>
      </a:accent5>
      <a:accent6>
        <a:srgbClr val="1F8A45"/>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B6F2769-7194-4217-93D3-3AF3A4742282}">
  <ds:schemaRefs>
    <ds:schemaRef ds:uri="c34af464-7aa1-4edd-9be4-83dffc1cb926"/>
    <ds:schemaRef ds:uri="http://purl.org/dc/terms/"/>
    <ds:schemaRef ds:uri="http://www.w3.org/XML/1998/namespace"/>
    <ds:schemaRef ds:uri="http://schemas.microsoft.com/office/2006/metadata/properties"/>
    <ds:schemaRef ds:uri="http://purl.org/dc/elements/1.1/"/>
    <ds:schemaRef ds:uri="http://purl.org/dc/dcmitype/"/>
    <ds:schemaRef ds:uri="http://schemas.microsoft.com/office/2006/documentManagement/types"/>
    <ds:schemaRef ds:uri="http://schemas.microsoft.com/office/infopath/2007/PartnerControls"/>
    <ds:schemaRef ds:uri="http://schemas.openxmlformats.org/package/2006/metadata/core-properties"/>
  </ds:schemaRefs>
</ds:datastoreItem>
</file>

<file path=customXml/itemProps3.xml><?xml version="1.0" encoding="utf-8"?>
<ds:datastoreItem xmlns:ds="http://schemas.openxmlformats.org/officeDocument/2006/customXml" ds:itemID="{87D2A1B0-FF3E-4009-940D-AED0EB70AA2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6521</TotalTime>
  <Words>444</Words>
  <Application>Microsoft Office PowerPoint</Application>
  <PresentationFormat>On-screen Show (4:3)</PresentationFormat>
  <Paragraphs>54</Paragraphs>
  <Slides>5</Slides>
  <Notes>1</Notes>
  <HiddenSlides>0</HiddenSlides>
  <MMClips>0</MMClips>
  <ScaleCrop>false</ScaleCrop>
  <HeadingPairs>
    <vt:vector size="4" baseType="variant">
      <vt:variant>
        <vt:lpstr>Theme</vt:lpstr>
      </vt:variant>
      <vt:variant>
        <vt:i4>2</vt:i4>
      </vt:variant>
      <vt:variant>
        <vt:lpstr>Slide Titles</vt:lpstr>
      </vt:variant>
      <vt:variant>
        <vt:i4>5</vt:i4>
      </vt:variant>
    </vt:vector>
  </HeadingPairs>
  <TitlesOfParts>
    <vt:vector size="7" baseType="lpstr">
      <vt:lpstr>Office Theme</vt:lpstr>
      <vt:lpstr>Custom Design</vt:lpstr>
      <vt:lpstr>PowerPoint Presentation</vt:lpstr>
      <vt:lpstr>Summary of PRS Update</vt:lpstr>
      <vt:lpstr>PowerPoint Presentation</vt:lpstr>
      <vt:lpstr>NPRR603, ERS Settlement and Service Types - Urgent </vt:lpstr>
      <vt:lpstr>Additional PRS Items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A. Boren</cp:lastModifiedBy>
  <cp:revision>190</cp:revision>
  <cp:lastPrinted>2013-01-30T23:16:36Z</cp:lastPrinted>
  <dcterms:created xsi:type="dcterms:W3CDTF">2010-04-12T23:12:02Z</dcterms:created>
  <dcterms:modified xsi:type="dcterms:W3CDTF">2014-03-25T16:30:28Z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