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057" r:id="rId2"/>
  </p:sldMasterIdLst>
  <p:notesMasterIdLst>
    <p:notesMasterId r:id="rId5"/>
  </p:notesMasterIdLst>
  <p:handoutMasterIdLst>
    <p:handoutMasterId r:id="rId6"/>
  </p:handoutMasterIdLst>
  <p:sldIdLst>
    <p:sldId id="258" r:id="rId3"/>
    <p:sldId id="338" r:id="rId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00"/>
    <a:srgbClr val="294171"/>
    <a:srgbClr val="5469A2"/>
    <a:srgbClr val="40949A"/>
    <a:srgbClr val="0000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1" autoAdjust="0"/>
    <p:restoredTop sz="94750" autoAdjust="0"/>
  </p:normalViewPr>
  <p:slideViewPr>
    <p:cSldViewPr>
      <p:cViewPr>
        <p:scale>
          <a:sx n="108" d="100"/>
          <a:sy n="108" d="100"/>
        </p:scale>
        <p:origin x="-306" y="1608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FC9642E-0BED-4B66-8C1F-AEF0E2784FB2}" type="datetimeFigureOut">
              <a:rPr lang="en-US"/>
              <a:pPr>
                <a:defRPr/>
              </a:pPr>
              <a:t>3/16/2014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8FAE029-1DAF-4CC4-AB1B-C844B2AE7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68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84C8E96-8577-4B68-8064-BDBA256C0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516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181302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713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411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B57C-9D33-4FE4-835C-08E3BF5E25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38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0C1B5-FC3F-4D5D-B860-EAE9D01AC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38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9C6DC-F8BA-48C1-B6F1-BBEA4DD56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9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89380-8429-46E6-AEC7-7E6CF7CCB5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9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6F116-6F08-4398-ACDA-9E7BEA065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79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1F07D-6047-4353-AA52-3A26555BE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32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F1577-E9C5-40F1-8E33-2AD85FD4D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369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6B8BE-5055-4426-AC88-55879A464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40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9763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6ED05-6B06-4CAD-9E0A-C3B15A970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28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466D-5617-4D91-8076-406C0F45A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21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42124-7C92-480E-A125-67CB10CE2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5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25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894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32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233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21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4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56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A358B131-1F6E-415A-B53B-329E77A48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 dirty="0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A9AB3048-F455-4A6C-AB20-509BC68DBB60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71" r:id="rId2"/>
    <p:sldLayoutId id="2147484072" r:id="rId3"/>
    <p:sldLayoutId id="214748409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6E8E884-FBD2-4302-8468-B0ABB52FD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Trey Felton</a:t>
            </a:r>
          </a:p>
          <a:p>
            <a:pPr eaLnBrk="1" hangingPunct="1"/>
            <a:r>
              <a:rPr lang="en-US" dirty="0" smtClean="0"/>
              <a:t>Manager, IT Service Delivery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March 2014</a:t>
            </a:r>
            <a:endParaRPr lang="en-US" dirty="0"/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ERCOT Public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March 2014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100" dirty="0" smtClean="0"/>
              <a:t>Service Availability – February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100" dirty="0" smtClean="0">
                <a:solidFill>
                  <a:schemeClr val="tx2"/>
                </a:solidFill>
              </a:rPr>
              <a:t>Market Operations IT systems met all SLA 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100" dirty="0" smtClean="0">
                <a:solidFill>
                  <a:schemeClr val="tx2"/>
                </a:solidFill>
              </a:rPr>
              <a:t>Market </a:t>
            </a:r>
            <a:r>
              <a:rPr lang="en-US" sz="1100" dirty="0">
                <a:solidFill>
                  <a:schemeClr val="tx2"/>
                </a:solidFill>
              </a:rPr>
              <a:t>Data Transparency IT systems met all SLA </a:t>
            </a:r>
            <a:r>
              <a:rPr lang="en-US" sz="1100" dirty="0" smtClean="0">
                <a:solidFill>
                  <a:schemeClr val="tx2"/>
                </a:solidFill>
              </a:rPr>
              <a:t>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100" dirty="0" smtClean="0"/>
              <a:t>Grid Operations IT </a:t>
            </a:r>
            <a:r>
              <a:rPr lang="en-US" sz="1100" dirty="0"/>
              <a:t>systems </a:t>
            </a:r>
            <a:r>
              <a:rPr lang="en-US" sz="1100" dirty="0" smtClean="0"/>
              <a:t>met all SLA targets 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100" dirty="0" smtClean="0"/>
              <a:t>Retail Market </a:t>
            </a:r>
            <a:r>
              <a:rPr lang="en-US" sz="1100" dirty="0"/>
              <a:t>IT Systems met all SLA </a:t>
            </a:r>
            <a:r>
              <a:rPr lang="en-US" sz="1100" dirty="0" smtClean="0"/>
              <a:t>targets</a:t>
            </a:r>
          </a:p>
          <a:p>
            <a:pPr marL="5715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endParaRPr lang="en-US" sz="1100" dirty="0" smtClean="0"/>
          </a:p>
          <a:p>
            <a:pPr marL="5715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endParaRPr lang="en-US" sz="1100" dirty="0" smtClean="0"/>
          </a:p>
          <a:p>
            <a:pPr marL="5715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100" dirty="0" smtClean="0"/>
              <a:t>February</a:t>
            </a:r>
            <a:endParaRPr lang="en-US" sz="1100" dirty="0"/>
          </a:p>
          <a:p>
            <a:pPr lvl="1"/>
            <a:r>
              <a:rPr lang="en-US" sz="1100" dirty="0" smtClean="0"/>
              <a:t>R1 completed February 22/23</a:t>
            </a:r>
          </a:p>
          <a:p>
            <a:pPr lvl="1"/>
            <a:r>
              <a:rPr lang="en-US" sz="1100" dirty="0" smtClean="0"/>
              <a:t>Browser Compatibility Discussion</a:t>
            </a:r>
          </a:p>
          <a:p>
            <a:pPr lvl="1"/>
            <a:endParaRPr lang="en-US" sz="1100" dirty="0"/>
          </a:p>
          <a:p>
            <a:pPr marL="5715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100" dirty="0" smtClean="0"/>
              <a:t>March</a:t>
            </a:r>
            <a:endParaRPr lang="en-US" sz="1100" dirty="0"/>
          </a:p>
          <a:p>
            <a:pPr lvl="1"/>
            <a:r>
              <a:rPr lang="en-US" sz="1100" dirty="0"/>
              <a:t>Infrastructure failure on 3/11 beginning at 9:27am affected numerous market systems.  </a:t>
            </a:r>
          </a:p>
          <a:p>
            <a:pPr lvl="2"/>
            <a:r>
              <a:rPr lang="en-US" sz="1100" dirty="0"/>
              <a:t>The following services were </a:t>
            </a:r>
            <a:r>
              <a:rPr lang="en-US" sz="1100" dirty="0" smtClean="0"/>
              <a:t>restored </a:t>
            </a:r>
            <a:r>
              <a:rPr lang="en-US" sz="1100" dirty="0"/>
              <a:t>at ERCOT’s alternate data center </a:t>
            </a:r>
            <a:r>
              <a:rPr lang="en-US" sz="1100" dirty="0" smtClean="0"/>
              <a:t>between </a:t>
            </a:r>
            <a:r>
              <a:rPr lang="en-US" sz="1100" dirty="0"/>
              <a:t>03/12 and 03/14.  Specific timing and SLA impacts will be available in the Incident Summary </a:t>
            </a:r>
            <a:r>
              <a:rPr lang="en-US" sz="1100" dirty="0" smtClean="0"/>
              <a:t>Report:</a:t>
            </a:r>
          </a:p>
          <a:p>
            <a:pPr lvl="3"/>
            <a:r>
              <a:rPr lang="en-US" sz="1100" dirty="0" smtClean="0"/>
              <a:t>Retail </a:t>
            </a:r>
            <a:r>
              <a:rPr lang="en-US" sz="1100" dirty="0"/>
              <a:t>Transaction Processing</a:t>
            </a:r>
          </a:p>
          <a:p>
            <a:pPr lvl="3"/>
            <a:r>
              <a:rPr lang="en-US" sz="1100" dirty="0"/>
              <a:t>Service Requests &amp; Settlement Disputes</a:t>
            </a:r>
          </a:p>
          <a:p>
            <a:pPr lvl="3"/>
            <a:r>
              <a:rPr lang="en-US" sz="1100" dirty="0"/>
              <a:t>MPIM</a:t>
            </a:r>
          </a:p>
          <a:p>
            <a:pPr lvl="3"/>
            <a:r>
              <a:rPr lang="en-US" sz="1100" dirty="0" err="1"/>
              <a:t>MarketTrak</a:t>
            </a:r>
            <a:r>
              <a:rPr lang="en-US" sz="1100" dirty="0"/>
              <a:t> API</a:t>
            </a:r>
          </a:p>
          <a:p>
            <a:pPr lvl="3"/>
            <a:r>
              <a:rPr lang="en-US" sz="1100" dirty="0" err="1"/>
              <a:t>MarkeTrak</a:t>
            </a:r>
            <a:r>
              <a:rPr lang="en-US" sz="1100" dirty="0"/>
              <a:t> GUI</a:t>
            </a:r>
          </a:p>
          <a:p>
            <a:pPr lvl="3"/>
            <a:r>
              <a:rPr lang="en-US" sz="1100" dirty="0"/>
              <a:t>MIS Retail </a:t>
            </a:r>
          </a:p>
          <a:p>
            <a:pPr lvl="3"/>
            <a:r>
              <a:rPr lang="en-US" sz="1100" dirty="0"/>
              <a:t>ERCOT.com</a:t>
            </a:r>
          </a:p>
          <a:p>
            <a:pPr lvl="3"/>
            <a:r>
              <a:rPr lang="en-US" sz="1100" dirty="0"/>
              <a:t>Flight Test Environment</a:t>
            </a:r>
          </a:p>
          <a:p>
            <a:pPr lvl="2"/>
            <a:r>
              <a:rPr lang="en-US" sz="1100" dirty="0"/>
              <a:t>Grid Operations IT systems not affected</a:t>
            </a:r>
          </a:p>
          <a:p>
            <a:pPr lvl="1"/>
            <a:endParaRPr lang="en-US" sz="1100" dirty="0" smtClean="0"/>
          </a:p>
          <a:p>
            <a:pPr lvl="2"/>
            <a:endParaRPr lang="en-US" sz="1100" dirty="0"/>
          </a:p>
          <a:p>
            <a:pPr lvl="1"/>
            <a:endParaRPr lang="en-US" sz="1100" dirty="0"/>
          </a:p>
          <a:p>
            <a:pPr lvl="1"/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41781</TotalTime>
  <Words>78</Words>
  <Application>Microsoft Office PowerPoint</Application>
  <PresentationFormat>On-screen Show (4:3)</PresentationFormat>
  <Paragraphs>34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Custom Design</vt:lpstr>
      <vt:lpstr>1_Custom Design</vt:lpstr>
      <vt:lpstr>Information Technology Report</vt:lpstr>
      <vt:lpstr>Highlights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Forfia, David</dc:creator>
  <cp:lastModifiedBy>Felton, Trey</cp:lastModifiedBy>
  <cp:revision>1281</cp:revision>
  <cp:lastPrinted>2013-05-06T17:58:27Z</cp:lastPrinted>
  <dcterms:created xsi:type="dcterms:W3CDTF">2005-04-21T14:28:35Z</dcterms:created>
  <dcterms:modified xsi:type="dcterms:W3CDTF">2014-03-16T21:49:58Z</dcterms:modified>
</cp:coreProperties>
</file>