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1" r:id="rId3"/>
    <p:sldId id="260" r:id="rId4"/>
    <p:sldId id="263" r:id="rId5"/>
    <p:sldId id="265" r:id="rId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16" autoAdjust="0"/>
    <p:restoredTop sz="99290" autoAdjust="0"/>
  </p:normalViewPr>
  <p:slideViewPr>
    <p:cSldViewPr>
      <p:cViewPr>
        <p:scale>
          <a:sx n="100" d="100"/>
          <a:sy n="100" d="100"/>
        </p:scale>
        <p:origin x="-2184" y="-4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736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098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654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532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143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621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00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823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771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792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992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3CAB71-3809-46C3-B6C7-65BF66442C5C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907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8197"/>
            <a:ext cx="8316686" cy="914400"/>
          </a:xfrm>
        </p:spPr>
        <p:txBody>
          <a:bodyPr>
            <a:noAutofit/>
          </a:bodyPr>
          <a:lstStyle/>
          <a:p>
            <a:r>
              <a:rPr lang="en-US" sz="2800" dirty="0" smtClean="0"/>
              <a:t>Transmission Operator Protection System </a:t>
            </a:r>
            <a:r>
              <a:rPr lang="en-US" sz="2800" dirty="0" err="1" smtClean="0"/>
              <a:t>Misoperations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2013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38100" y="1359932"/>
            <a:ext cx="449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Including Failure to Reclose</a:t>
            </a:r>
            <a:endParaRPr lang="en-US" u="sng" dirty="0"/>
          </a:p>
        </p:txBody>
      </p:sp>
      <p:sp>
        <p:nvSpPr>
          <p:cNvPr id="13" name="TextBox 12"/>
          <p:cNvSpPr txBox="1"/>
          <p:nvPr/>
        </p:nvSpPr>
        <p:spPr>
          <a:xfrm>
            <a:off x="187086" y="990600"/>
            <a:ext cx="8766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/>
              <a:t>ERCOT Transmission Protections System </a:t>
            </a:r>
            <a:r>
              <a:rPr lang="en-US" u="sng" dirty="0" err="1" smtClean="0"/>
              <a:t>Misoperations</a:t>
            </a:r>
            <a:r>
              <a:rPr lang="en-US" u="sng" dirty="0" smtClean="0"/>
              <a:t> Data – 138kV and 345kV Combined</a:t>
            </a:r>
            <a:endParaRPr lang="en-US" u="sng" dirty="0"/>
          </a:p>
        </p:txBody>
      </p:sp>
      <p:sp>
        <p:nvSpPr>
          <p:cNvPr id="15" name="TextBox 14"/>
          <p:cNvSpPr txBox="1"/>
          <p:nvPr/>
        </p:nvSpPr>
        <p:spPr>
          <a:xfrm>
            <a:off x="-1707" y="2799317"/>
            <a:ext cx="449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138kV Only</a:t>
            </a:r>
            <a:endParaRPr lang="en-US" u="sng" dirty="0"/>
          </a:p>
        </p:txBody>
      </p:sp>
      <p:sp>
        <p:nvSpPr>
          <p:cNvPr id="16" name="TextBox 15"/>
          <p:cNvSpPr txBox="1"/>
          <p:nvPr/>
        </p:nvSpPr>
        <p:spPr>
          <a:xfrm>
            <a:off x="126522" y="4152977"/>
            <a:ext cx="441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345kV Only</a:t>
            </a:r>
            <a:endParaRPr lang="en-US" u="sng" dirty="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303093" y="5905500"/>
            <a:ext cx="84582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400" dirty="0" smtClean="0">
                <a:latin typeface="+mn-lt"/>
              </a:rPr>
              <a:t>NOTE:  Includes only transmission system protection system </a:t>
            </a:r>
            <a:r>
              <a:rPr lang="en-US" sz="1400" dirty="0" err="1" smtClean="0">
                <a:latin typeface="+mn-lt"/>
              </a:rPr>
              <a:t>misoperations</a:t>
            </a:r>
            <a:r>
              <a:rPr lang="en-US" sz="1400" dirty="0" smtClean="0">
                <a:latin typeface="+mn-lt"/>
              </a:rPr>
              <a:t> from 1/1/2011 thru </a:t>
            </a:r>
            <a:r>
              <a:rPr lang="en-US" sz="1400" dirty="0" smtClean="0">
                <a:latin typeface="+mn-lt"/>
              </a:rPr>
              <a:t>12/31/2013 </a:t>
            </a:r>
            <a:r>
              <a:rPr lang="en-US" sz="1400" dirty="0" smtClean="0">
                <a:latin typeface="+mn-lt"/>
              </a:rPr>
              <a:t>reported by Transmission Operators</a:t>
            </a:r>
            <a:endParaRPr lang="en-US" sz="1400" dirty="0">
              <a:latin typeface="+mn-lt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729264"/>
            <a:ext cx="486997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95" y="3131435"/>
            <a:ext cx="4845676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59" y="4522309"/>
            <a:ext cx="4824411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451" y="1710067"/>
            <a:ext cx="4080049" cy="2634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3496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620230"/>
              </p:ext>
            </p:extLst>
          </p:nvPr>
        </p:nvGraphicFramePr>
        <p:xfrm>
          <a:off x="152400" y="914400"/>
          <a:ext cx="3886200" cy="55618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3015"/>
                <a:gridCol w="1861185"/>
                <a:gridCol w="762000"/>
              </a:tblGrid>
              <a:tr h="252811">
                <a:tc>
                  <a:txBody>
                    <a:bodyPr/>
                    <a:lstStyle/>
                    <a:p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Value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2811">
                <a:tc rowSpan="4"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# of </a:t>
                      </a:r>
                      <a:r>
                        <a:rPr lang="en-US" sz="1000" b="0" dirty="0" err="1" smtClean="0">
                          <a:solidFill>
                            <a:schemeClr val="tx1"/>
                          </a:solidFill>
                          <a:effectLst/>
                        </a:rPr>
                        <a:t>Misoperations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Total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198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28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345 kV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43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2811">
                <a:tc v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138 kV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2811">
                <a:tc v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&lt; 100 kV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23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2811">
                <a:tc rowSpan="5"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By Category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Failure to Trip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28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Slow Trip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28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Unnecessary Trip during Fault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89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28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Unnecessary Trip – Non Fault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73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2811">
                <a:tc v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Failure to Reclose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28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2811">
                <a:tc rowSpan="4"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By Relay System Type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Electromechanical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42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28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Solid State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28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Microprocessor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142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2811">
                <a:tc v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Other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2811">
                <a:tc rowSpan="8"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By Equipment Protected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Line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118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28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Transformer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21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28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Generator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23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28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Shunt/Series Capacitor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28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Shunt/Series</a:t>
                      </a:r>
                      <a:r>
                        <a:rPr lang="en-US" sz="10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Reactor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28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Dynamic</a:t>
                      </a:r>
                      <a:r>
                        <a:rPr lang="en-US" sz="10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VAR system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28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Bus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13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2811">
                <a:tc v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Breaker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14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381000" y="18197"/>
            <a:ext cx="8316686" cy="914400"/>
          </a:xfrm>
        </p:spPr>
        <p:txBody>
          <a:bodyPr>
            <a:noAutofit/>
          </a:bodyPr>
          <a:lstStyle/>
          <a:p>
            <a:r>
              <a:rPr lang="en-US" sz="2800" dirty="0" smtClean="0"/>
              <a:t>Protection </a:t>
            </a:r>
            <a:r>
              <a:rPr lang="en-US" sz="2800" dirty="0" smtClean="0"/>
              <a:t>System </a:t>
            </a:r>
            <a:r>
              <a:rPr lang="en-US" sz="2800" dirty="0" err="1" smtClean="0"/>
              <a:t>Misoperations</a:t>
            </a:r>
            <a:r>
              <a:rPr lang="en-US" sz="2800" dirty="0" smtClean="0"/>
              <a:t> </a:t>
            </a:r>
            <a:r>
              <a:rPr lang="en-US" sz="2800" dirty="0" smtClean="0"/>
              <a:t>2013</a:t>
            </a:r>
            <a:endParaRPr lang="en-US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8053" y="897606"/>
            <a:ext cx="2357438" cy="1885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5491" y="897606"/>
            <a:ext cx="2532309" cy="1885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8053" y="2773170"/>
            <a:ext cx="2357438" cy="1898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5491" y="2782696"/>
            <a:ext cx="2513259" cy="188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7578" y="4671821"/>
            <a:ext cx="2347913" cy="1957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4500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228600" y="3581400"/>
            <a:ext cx="8686800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400" dirty="0" smtClean="0"/>
              <a:t>Summary of Human Performance Issues noted for 2013 </a:t>
            </a:r>
            <a:r>
              <a:rPr lang="en-US" sz="1400" dirty="0" smtClean="0"/>
              <a:t>Q4:</a:t>
            </a:r>
            <a:endParaRPr lang="en-US" sz="1400" dirty="0" smtClean="0"/>
          </a:p>
          <a:p>
            <a:pPr marL="285750" indent="-285750" algn="l">
              <a:buFontTx/>
              <a:buChar char="-"/>
            </a:pPr>
            <a:r>
              <a:rPr lang="en-US" sz="1400" dirty="0" smtClean="0"/>
              <a:t>Generator aux transformer tripped due to ground fault detection aux CTs wired backwards.</a:t>
            </a:r>
          </a:p>
          <a:p>
            <a:pPr marL="285750" indent="-285750" algn="l">
              <a:buFontTx/>
              <a:buChar char="-"/>
            </a:pPr>
            <a:r>
              <a:rPr lang="en-US" sz="1400" dirty="0" smtClean="0"/>
              <a:t>345kV line </a:t>
            </a:r>
            <a:r>
              <a:rPr lang="en-US" sz="1400" dirty="0" err="1" smtClean="0"/>
              <a:t>overtrip</a:t>
            </a:r>
            <a:r>
              <a:rPr lang="en-US" sz="1400" dirty="0" smtClean="0"/>
              <a:t> due to modeling error.  Two 345kV lines were swapped in the Aspen model.</a:t>
            </a:r>
          </a:p>
          <a:p>
            <a:pPr marL="285750" indent="-285750" algn="l">
              <a:buFontTx/>
              <a:buChar char="-"/>
            </a:pPr>
            <a:r>
              <a:rPr lang="en-US" sz="1400" dirty="0" smtClean="0"/>
              <a:t>138kV line </a:t>
            </a:r>
            <a:r>
              <a:rPr lang="en-US" sz="1400" dirty="0" err="1" smtClean="0"/>
              <a:t>overtrip</a:t>
            </a:r>
            <a:r>
              <a:rPr lang="en-US" sz="1400" dirty="0" smtClean="0"/>
              <a:t> due to incorrect directional settings.  Zero sequence polarization used instead of negative sequence.</a:t>
            </a:r>
          </a:p>
          <a:p>
            <a:pPr marL="285750" indent="-285750" algn="l">
              <a:buFontTx/>
              <a:buChar char="-"/>
            </a:pPr>
            <a:r>
              <a:rPr lang="en-US" sz="1400" dirty="0" smtClean="0"/>
              <a:t>138kV line </a:t>
            </a:r>
            <a:r>
              <a:rPr lang="en-US" sz="1400" dirty="0" err="1" smtClean="0"/>
              <a:t>overtrip</a:t>
            </a:r>
            <a:r>
              <a:rPr lang="en-US" sz="1400" dirty="0" smtClean="0"/>
              <a:t> due to incorrect DC voltage jumper settings in carrier set, 250 VDC instead of 125 VDC.</a:t>
            </a:r>
          </a:p>
          <a:p>
            <a:pPr marL="285750" indent="-285750" algn="l">
              <a:buFontTx/>
              <a:buChar char="-"/>
            </a:pPr>
            <a:endParaRPr lang="en-US" sz="1400" dirty="0" smtClean="0"/>
          </a:p>
          <a:p>
            <a:pPr marL="285750" indent="-285750" algn="l">
              <a:buFontTx/>
              <a:buChar char="-"/>
            </a:pPr>
            <a:endParaRPr lang="en-US" sz="1400" dirty="0" smtClean="0"/>
          </a:p>
          <a:p>
            <a:pPr marL="285750" indent="-285750" algn="l">
              <a:buFontTx/>
              <a:buChar char="-"/>
            </a:pPr>
            <a:endParaRPr lang="en-US" sz="1400" dirty="0" smtClean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81000" y="18197"/>
            <a:ext cx="8316686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Protection </a:t>
            </a:r>
            <a:r>
              <a:rPr lang="en-US" sz="2800" dirty="0" smtClean="0"/>
              <a:t>System </a:t>
            </a:r>
            <a:r>
              <a:rPr lang="en-US" sz="2800" dirty="0" err="1" smtClean="0"/>
              <a:t>Misoperations</a:t>
            </a:r>
            <a:r>
              <a:rPr lang="en-US" sz="2800" dirty="0" smtClean="0"/>
              <a:t> 2013</a:t>
            </a:r>
            <a:endParaRPr lang="en-US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648" y="1075872"/>
            <a:ext cx="2798763" cy="2359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9411" y="1075872"/>
            <a:ext cx="2684699" cy="2359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4110" y="1075872"/>
            <a:ext cx="2723576" cy="235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5223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 txBox="1">
            <a:spLocks/>
          </p:cNvSpPr>
          <p:nvPr/>
        </p:nvSpPr>
        <p:spPr>
          <a:xfrm>
            <a:off x="152399" y="18197"/>
            <a:ext cx="8826499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dirty="0" smtClean="0"/>
              <a:t>Protection System </a:t>
            </a:r>
            <a:r>
              <a:rPr lang="en-US" sz="2600" dirty="0" err="1" smtClean="0"/>
              <a:t>Misoperation</a:t>
            </a:r>
            <a:r>
              <a:rPr lang="en-US" sz="2600" dirty="0" smtClean="0"/>
              <a:t> Trends </a:t>
            </a:r>
            <a:r>
              <a:rPr lang="en-US" sz="2600" dirty="0" smtClean="0"/>
              <a:t>(2013</a:t>
            </a:r>
            <a:r>
              <a:rPr lang="en-US" sz="2600" dirty="0" smtClean="0"/>
              <a:t>)</a:t>
            </a:r>
            <a:endParaRPr lang="en-US" sz="26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2939"/>
            <a:ext cx="4619966" cy="3273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967" y="682939"/>
            <a:ext cx="4524034" cy="3273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956844"/>
            <a:ext cx="4619966" cy="2749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966" y="3956844"/>
            <a:ext cx="4524034" cy="2749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7203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52399" y="18197"/>
            <a:ext cx="8826499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dirty="0" smtClean="0"/>
              <a:t>Protection System Corrective Action Trends</a:t>
            </a:r>
            <a:endParaRPr lang="en-US" sz="26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99" y="708024"/>
            <a:ext cx="8049969" cy="302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780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2865</TotalTime>
  <Words>218</Words>
  <Application>Microsoft Office PowerPoint</Application>
  <PresentationFormat>On-screen Show (4:3)</PresentationFormat>
  <Paragraphs>63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Transmission Operator Protection System Misoperations 2013</vt:lpstr>
      <vt:lpstr>Protection System Misoperations 2013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Event Analysis – Weekly Report</dc:title>
  <dc:creator>Penney, David</dc:creator>
  <cp:lastModifiedBy>Texas RE</cp:lastModifiedBy>
  <cp:revision>141</cp:revision>
  <cp:lastPrinted>2011-06-14T15:16:42Z</cp:lastPrinted>
  <dcterms:created xsi:type="dcterms:W3CDTF">2011-05-04T18:33:53Z</dcterms:created>
  <dcterms:modified xsi:type="dcterms:W3CDTF">2014-03-13T16:01:38Z</dcterms:modified>
</cp:coreProperties>
</file>