
<file path=[Content_Types].xml><?xml version="1.0" encoding="utf-8"?>
<Types xmlns="http://schemas.openxmlformats.org/package/2006/content-types"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4"/>
  </p:sldMasterIdLst>
  <p:notesMasterIdLst>
    <p:notesMasterId r:id="rId21"/>
  </p:notesMasterIdLst>
  <p:sldIdLst>
    <p:sldId id="256" r:id="rId5"/>
    <p:sldId id="257" r:id="rId6"/>
    <p:sldId id="258" r:id="rId7"/>
    <p:sldId id="259" r:id="rId8"/>
    <p:sldId id="260" r:id="rId9"/>
    <p:sldId id="262" r:id="rId10"/>
    <p:sldId id="261" r:id="rId11"/>
    <p:sldId id="263" r:id="rId12"/>
    <p:sldId id="264" r:id="rId13"/>
    <p:sldId id="266" r:id="rId14"/>
    <p:sldId id="265" r:id="rId15"/>
    <p:sldId id="267" r:id="rId16"/>
    <p:sldId id="270" r:id="rId17"/>
    <p:sldId id="268" r:id="rId18"/>
    <p:sldId id="269" r:id="rId19"/>
    <p:sldId id="271" r:id="rId2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7955" autoAdjust="0"/>
  </p:normalViewPr>
  <p:slideViewPr>
    <p:cSldViewPr>
      <p:cViewPr varScale="1">
        <p:scale>
          <a:sx n="103" d="100"/>
          <a:sy n="103" d="100"/>
        </p:scale>
        <p:origin x="-184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52BEB3C-98FA-42C0-A20E-6E27CB601418}" type="datetimeFigureOut">
              <a:rPr lang="en-US" smtClean="0"/>
              <a:pPr/>
              <a:t>3/13/2014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154F64C-2666-4F57-9C5B-281CA52DE48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Start with </a:t>
            </a:r>
            <a:r>
              <a:rPr lang="en-US" dirty="0" err="1" smtClean="0"/>
              <a:t>Irelay</a:t>
            </a:r>
            <a:r>
              <a:rPr lang="en-US" dirty="0" smtClean="0"/>
              <a:t> at 3 cycles (during</a:t>
            </a:r>
            <a:r>
              <a:rPr lang="en-US" baseline="0" dirty="0" smtClean="0"/>
              <a:t> fault, Kendall is closed)</a:t>
            </a:r>
            <a:endParaRPr lang="en-US" dirty="0" smtClean="0"/>
          </a:p>
          <a:p>
            <a:r>
              <a:rPr lang="en-US" dirty="0" err="1" smtClean="0"/>
              <a:t>Irelay</a:t>
            </a:r>
            <a:r>
              <a:rPr lang="en-US" dirty="0" smtClean="0"/>
              <a:t> = </a:t>
            </a:r>
            <a:r>
              <a:rPr lang="en-US" dirty="0" err="1" smtClean="0"/>
              <a:t>Iload</a:t>
            </a:r>
            <a:r>
              <a:rPr lang="en-US" dirty="0" smtClean="0"/>
              <a:t> + </a:t>
            </a:r>
            <a:r>
              <a:rPr lang="en-US" dirty="0" err="1" smtClean="0"/>
              <a:t>Ifault</a:t>
            </a:r>
            <a:r>
              <a:rPr lang="en-US" dirty="0" smtClean="0"/>
              <a:t> + </a:t>
            </a:r>
            <a:r>
              <a:rPr lang="en-US" dirty="0" err="1" smtClean="0"/>
              <a:t>Imutual</a:t>
            </a:r>
            <a:endParaRPr lang="en-US" dirty="0" smtClean="0"/>
          </a:p>
          <a:p>
            <a:r>
              <a:rPr lang="en-US" dirty="0" err="1" smtClean="0"/>
              <a:t>Iload</a:t>
            </a:r>
            <a:r>
              <a:rPr lang="en-US" dirty="0" smtClean="0"/>
              <a:t> is known from pre-fault</a:t>
            </a:r>
            <a:r>
              <a:rPr lang="en-US" baseline="0" dirty="0" smtClean="0"/>
              <a:t> data</a:t>
            </a:r>
          </a:p>
          <a:p>
            <a:r>
              <a:rPr lang="en-US" baseline="0" dirty="0" smtClean="0"/>
              <a:t>Solve for </a:t>
            </a:r>
            <a:r>
              <a:rPr lang="en-US" baseline="0" dirty="0" err="1" smtClean="0"/>
              <a:t>Ifault</a:t>
            </a:r>
            <a:r>
              <a:rPr lang="en-US" baseline="0" dirty="0" smtClean="0"/>
              <a:t> + </a:t>
            </a:r>
            <a:r>
              <a:rPr lang="en-US" baseline="0" dirty="0" err="1" smtClean="0"/>
              <a:t>Imutual</a:t>
            </a:r>
            <a:endParaRPr lang="en-US" baseline="0" dirty="0" smtClean="0"/>
          </a:p>
          <a:p>
            <a:r>
              <a:rPr lang="en-US" baseline="0" dirty="0" smtClean="0"/>
              <a:t>Need </a:t>
            </a:r>
            <a:r>
              <a:rPr lang="en-US" baseline="0" dirty="0" err="1" smtClean="0"/>
              <a:t>Imutual</a:t>
            </a:r>
            <a:endParaRPr lang="en-US" baseline="0" dirty="0" smtClean="0"/>
          </a:p>
          <a:p>
            <a:r>
              <a:rPr lang="en-US" baseline="0" dirty="0" smtClean="0"/>
              <a:t>Use </a:t>
            </a:r>
            <a:r>
              <a:rPr lang="en-US" baseline="0" dirty="0" err="1" smtClean="0"/>
              <a:t>unfaulted</a:t>
            </a:r>
            <a:r>
              <a:rPr lang="en-US" baseline="0" dirty="0" smtClean="0"/>
              <a:t> phase to isolate </a:t>
            </a:r>
            <a:r>
              <a:rPr lang="en-US" baseline="0" dirty="0" err="1" smtClean="0"/>
              <a:t>Imutual</a:t>
            </a:r>
            <a:r>
              <a:rPr lang="en-US" baseline="0" dirty="0" smtClean="0"/>
              <a:t> since </a:t>
            </a:r>
            <a:r>
              <a:rPr lang="en-US" baseline="0" dirty="0" err="1" smtClean="0"/>
              <a:t>ImutualA</a:t>
            </a:r>
            <a:r>
              <a:rPr lang="en-US" baseline="0" dirty="0" smtClean="0"/>
              <a:t> = </a:t>
            </a:r>
            <a:r>
              <a:rPr lang="en-US" baseline="0" dirty="0" err="1" smtClean="0"/>
              <a:t>ImutualB</a:t>
            </a:r>
            <a:r>
              <a:rPr lang="en-US" baseline="0" dirty="0" smtClean="0"/>
              <a:t> = </a:t>
            </a:r>
            <a:r>
              <a:rPr lang="en-US" baseline="0" dirty="0" err="1" smtClean="0"/>
              <a:t>ImutualC</a:t>
            </a:r>
            <a:r>
              <a:rPr lang="en-US" baseline="0" dirty="0" smtClean="0"/>
              <a:t> and </a:t>
            </a:r>
            <a:r>
              <a:rPr lang="en-US" baseline="0" dirty="0" err="1" smtClean="0"/>
              <a:t>Ifault</a:t>
            </a:r>
            <a:r>
              <a:rPr lang="en-US" baseline="0" dirty="0" smtClean="0"/>
              <a:t>=0 on </a:t>
            </a:r>
            <a:r>
              <a:rPr lang="en-US" baseline="0" dirty="0" err="1" smtClean="0"/>
              <a:t>unfaulted</a:t>
            </a:r>
            <a:r>
              <a:rPr lang="en-US" baseline="0" dirty="0" smtClean="0"/>
              <a:t> phase</a:t>
            </a:r>
          </a:p>
          <a:p>
            <a:r>
              <a:rPr lang="en-US" baseline="0" dirty="0" smtClean="0"/>
              <a:t>Once </a:t>
            </a:r>
            <a:r>
              <a:rPr lang="en-US" baseline="0" dirty="0" err="1" smtClean="0"/>
              <a:t>Imutual</a:t>
            </a:r>
            <a:r>
              <a:rPr lang="en-US" baseline="0" dirty="0" smtClean="0"/>
              <a:t> is found, solve for </a:t>
            </a:r>
            <a:r>
              <a:rPr lang="en-US" baseline="0" dirty="0" err="1" smtClean="0"/>
              <a:t>Ifault</a:t>
            </a:r>
            <a:endParaRPr lang="en-US" baseline="0" dirty="0" smtClean="0"/>
          </a:p>
          <a:p>
            <a:r>
              <a:rPr lang="en-US" baseline="0" dirty="0" smtClean="0"/>
              <a:t>Now all three vector components are known.</a:t>
            </a:r>
          </a:p>
          <a:p>
            <a:endParaRPr lang="en-US" baseline="0" dirty="0" smtClean="0"/>
          </a:p>
          <a:p>
            <a:r>
              <a:rPr lang="en-US" baseline="0" dirty="0" smtClean="0"/>
              <a:t>Now, look at </a:t>
            </a:r>
            <a:r>
              <a:rPr lang="en-US" baseline="0" dirty="0" err="1" smtClean="0"/>
              <a:t>Irelay</a:t>
            </a:r>
            <a:r>
              <a:rPr lang="en-US" baseline="0" dirty="0" smtClean="0"/>
              <a:t> at 6 cycles (during fault, Kendall is now open)</a:t>
            </a:r>
          </a:p>
          <a:p>
            <a:r>
              <a:rPr lang="en-US" baseline="0" dirty="0" smtClean="0"/>
              <a:t>Again use </a:t>
            </a:r>
            <a:r>
              <a:rPr lang="en-US" baseline="0" dirty="0" err="1" smtClean="0"/>
              <a:t>unfaulted</a:t>
            </a:r>
            <a:r>
              <a:rPr lang="en-US" baseline="0" dirty="0" smtClean="0"/>
              <a:t> phase to isolate </a:t>
            </a:r>
            <a:r>
              <a:rPr lang="en-US" baseline="0" dirty="0" err="1" smtClean="0"/>
              <a:t>Imutual</a:t>
            </a:r>
            <a:r>
              <a:rPr lang="en-US" baseline="0" dirty="0" smtClean="0"/>
              <a:t> since </a:t>
            </a:r>
            <a:r>
              <a:rPr lang="en-US" baseline="0" dirty="0" err="1" smtClean="0"/>
              <a:t>ImutualA</a:t>
            </a:r>
            <a:r>
              <a:rPr lang="en-US" baseline="0" dirty="0" smtClean="0"/>
              <a:t> = </a:t>
            </a:r>
            <a:r>
              <a:rPr lang="en-US" baseline="0" dirty="0" err="1" smtClean="0"/>
              <a:t>ImutualB</a:t>
            </a:r>
            <a:r>
              <a:rPr lang="en-US" baseline="0" dirty="0" smtClean="0"/>
              <a:t> = </a:t>
            </a:r>
            <a:r>
              <a:rPr lang="en-US" baseline="0" dirty="0" err="1" smtClean="0"/>
              <a:t>ImutualC</a:t>
            </a:r>
            <a:r>
              <a:rPr lang="en-US" baseline="0" dirty="0" smtClean="0"/>
              <a:t> and </a:t>
            </a:r>
            <a:r>
              <a:rPr lang="en-US" baseline="0" dirty="0" err="1" smtClean="0"/>
              <a:t>Ifault</a:t>
            </a:r>
            <a:r>
              <a:rPr lang="en-US" baseline="0" dirty="0" smtClean="0"/>
              <a:t>=0 on </a:t>
            </a:r>
            <a:r>
              <a:rPr lang="en-US" baseline="0" dirty="0" err="1" smtClean="0"/>
              <a:t>unfaulted</a:t>
            </a:r>
            <a:r>
              <a:rPr lang="en-US" baseline="0" dirty="0" smtClean="0"/>
              <a:t> phase</a:t>
            </a:r>
          </a:p>
          <a:p>
            <a:r>
              <a:rPr lang="en-US" baseline="0" dirty="0" smtClean="0"/>
              <a:t>Add </a:t>
            </a:r>
            <a:r>
              <a:rPr lang="en-US" baseline="0" dirty="0" err="1" smtClean="0"/>
              <a:t>Iload</a:t>
            </a:r>
            <a:r>
              <a:rPr lang="en-US" baseline="0" dirty="0" smtClean="0"/>
              <a:t> to </a:t>
            </a:r>
            <a:r>
              <a:rPr lang="en-US" baseline="0" dirty="0" err="1" smtClean="0"/>
              <a:t>Imutual</a:t>
            </a:r>
            <a:r>
              <a:rPr lang="en-US" baseline="0" dirty="0" smtClean="0"/>
              <a:t> on B-phase and compare vector math results to oscillography (it matches).</a:t>
            </a:r>
          </a:p>
          <a:p>
            <a:endParaRPr lang="en-US" baseline="0" dirty="0" smtClean="0"/>
          </a:p>
          <a:p>
            <a:r>
              <a:rPr lang="en-US" baseline="0" dirty="0" smtClean="0"/>
              <a:t>Draw </a:t>
            </a:r>
            <a:r>
              <a:rPr lang="en-US" baseline="0" dirty="0" err="1" smtClean="0"/>
              <a:t>phasor</a:t>
            </a:r>
            <a:r>
              <a:rPr lang="en-US" baseline="0" dirty="0" smtClean="0"/>
              <a:t> diagram to illustrate how clearing the fault leads to the misoperation.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54F64C-2666-4F57-9C5B-281CA52DE48B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F0C1CAC7-C85E-40AC-A0BB-8FDE10BBA0DC}" type="datetimeFigureOut">
              <a:rPr lang="en-US" smtClean="0"/>
              <a:pPr/>
              <a:t>3/13/2014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4944F46D-2ECB-49C7-9508-397798932EF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Rectangle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Rectangle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C1CAC7-C85E-40AC-A0BB-8FDE10BBA0DC}" type="datetimeFigureOut">
              <a:rPr lang="en-US" smtClean="0"/>
              <a:pPr/>
              <a:t>3/13/2014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44F46D-2ECB-49C7-9508-397798932EF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C1CAC7-C85E-40AC-A0BB-8FDE10BBA0DC}" type="datetimeFigureOut">
              <a:rPr lang="en-US" smtClean="0"/>
              <a:pPr/>
              <a:t>3/13/2014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44F46D-2ECB-49C7-9508-397798932EF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Isosceles Triangle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C1CAC7-C85E-40AC-A0BB-8FDE10BBA0DC}" type="datetimeFigureOut">
              <a:rPr lang="en-US" smtClean="0"/>
              <a:pPr/>
              <a:t>3/13/2014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44F46D-2ECB-49C7-9508-397798932EF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F0C1CAC7-C85E-40AC-A0BB-8FDE10BBA0DC}" type="datetimeFigureOut">
              <a:rPr lang="en-US" smtClean="0"/>
              <a:pPr/>
              <a:t>3/13/2014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4944F46D-2ECB-49C7-9508-397798932EF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C1CAC7-C85E-40AC-A0BB-8FDE10BBA0DC}" type="datetimeFigureOut">
              <a:rPr lang="en-US" smtClean="0"/>
              <a:pPr/>
              <a:t>3/13/2014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44F46D-2ECB-49C7-9508-397798932EF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C1CAC7-C85E-40AC-A0BB-8FDE10BBA0DC}" type="datetimeFigureOut">
              <a:rPr lang="en-US" smtClean="0"/>
              <a:pPr/>
              <a:t>3/13/2014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44F46D-2ECB-49C7-9508-397798932EF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C1CAC7-C85E-40AC-A0BB-8FDE10BBA0DC}" type="datetimeFigureOut">
              <a:rPr lang="en-US" smtClean="0"/>
              <a:pPr/>
              <a:t>3/13/2014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44F46D-2ECB-49C7-9508-397798932EF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C1CAC7-C85E-40AC-A0BB-8FDE10BBA0DC}" type="datetimeFigureOut">
              <a:rPr lang="en-US" smtClean="0"/>
              <a:pPr/>
              <a:t>3/13/2014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44F46D-2ECB-49C7-9508-397798932EF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Straight Connector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C1CAC7-C85E-40AC-A0BB-8FDE10BBA0DC}" type="datetimeFigureOut">
              <a:rPr lang="en-US" smtClean="0"/>
              <a:pPr/>
              <a:t>3/13/2014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44F46D-2ECB-49C7-9508-397798932EF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C1CAC7-C85E-40AC-A0BB-8FDE10BBA0DC}" type="datetimeFigureOut">
              <a:rPr lang="en-US" smtClean="0"/>
              <a:pPr/>
              <a:t>3/13/2014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44F46D-2ECB-49C7-9508-397798932EF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F0C1CAC7-C85E-40AC-A0BB-8FDE10BBA0DC}" type="datetimeFigureOut">
              <a:rPr lang="en-US" smtClean="0"/>
              <a:pPr/>
              <a:t>3/13/2014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4944F46D-2ECB-49C7-9508-397798932EF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8" name="Straight Connector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Straight Connector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Isosceles Triangle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hyperlink" Target="mailto:kristian.koellner@lcra.org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Transmission Line</a:t>
            </a:r>
            <a:br>
              <a:rPr lang="en-US" dirty="0" smtClean="0"/>
            </a:br>
            <a:r>
              <a:rPr lang="en-US" dirty="0" smtClean="0"/>
              <a:t>Ground Fault Protection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Kris Koellner, LCRA TSC</a:t>
            </a:r>
          </a:p>
          <a:p>
            <a:r>
              <a:rPr lang="en-US" dirty="0" smtClean="0"/>
              <a:t>ERCOT SPWG Meeting, March 17, 2014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View of fault from Welfare to Kendall LR</a:t>
            </a:r>
            <a:endParaRPr lang="en-US" dirty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2880" y="1295400"/>
            <a:ext cx="8778240" cy="4837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5867400" y="3230940"/>
            <a:ext cx="2105063" cy="156966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1600" dirty="0" smtClean="0"/>
              <a:t>RBF:	247</a:t>
            </a:r>
          </a:p>
          <a:p>
            <a:r>
              <a:rPr lang="en-US" sz="1600" dirty="0" smtClean="0"/>
              <a:t>EOLF:	1,270</a:t>
            </a:r>
          </a:p>
          <a:p>
            <a:r>
              <a:rPr lang="en-US" sz="1600" dirty="0" smtClean="0"/>
              <a:t>50G1:	1,464 (6.10)</a:t>
            </a:r>
          </a:p>
          <a:p>
            <a:r>
              <a:rPr lang="en-US" sz="1600" dirty="0" smtClean="0"/>
              <a:t>Model:	1,801</a:t>
            </a:r>
          </a:p>
          <a:p>
            <a:r>
              <a:rPr lang="en-US" sz="1600" dirty="0" smtClean="0"/>
              <a:t>Event:	1,835</a:t>
            </a:r>
          </a:p>
          <a:p>
            <a:r>
              <a:rPr lang="en-US" sz="1600" dirty="0" smtClean="0"/>
              <a:t>New:	2,335 (9.73)</a:t>
            </a:r>
            <a:endParaRPr lang="en-US" sz="1600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2590800" y="4038600"/>
            <a:ext cx="1600200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3962400" y="3810000"/>
            <a:ext cx="1600200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View of fault from Boerne to Welfare LR </a:t>
            </a:r>
            <a:endParaRPr lang="en-US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2880" y="1295400"/>
            <a:ext cx="8778240" cy="4837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5867400" y="3230940"/>
            <a:ext cx="2105063" cy="156966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1600" dirty="0" smtClean="0"/>
              <a:t>RBF:	1,182</a:t>
            </a:r>
          </a:p>
          <a:p>
            <a:r>
              <a:rPr lang="en-US" sz="1600" dirty="0" smtClean="0"/>
              <a:t>EOLF:	1,514</a:t>
            </a:r>
          </a:p>
          <a:p>
            <a:r>
              <a:rPr lang="en-US" sz="1600" dirty="0" smtClean="0"/>
              <a:t>50G1:	1,704 (7.10)</a:t>
            </a:r>
          </a:p>
          <a:p>
            <a:r>
              <a:rPr lang="en-US" sz="1600" dirty="0" smtClean="0"/>
              <a:t>Model:	1,801</a:t>
            </a:r>
          </a:p>
          <a:p>
            <a:r>
              <a:rPr lang="en-US" sz="1600" dirty="0" smtClean="0"/>
              <a:t>Event:	1,815</a:t>
            </a:r>
          </a:p>
          <a:p>
            <a:r>
              <a:rPr lang="en-US" sz="1600" dirty="0" smtClean="0"/>
              <a:t>New:	2,316 (9.65)</a:t>
            </a:r>
            <a:endParaRPr lang="en-US" sz="1600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2590800" y="4038600"/>
            <a:ext cx="1600200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3962400" y="3810000"/>
            <a:ext cx="1600200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View of fault from Antler (no trip)</a:t>
            </a:r>
            <a:endParaRPr lang="en-US" dirty="0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2880" y="1295400"/>
            <a:ext cx="8778240" cy="4837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5867400" y="3230940"/>
            <a:ext cx="2105063" cy="156966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1600" dirty="0" smtClean="0"/>
              <a:t>RBF:	1,553</a:t>
            </a:r>
          </a:p>
          <a:p>
            <a:r>
              <a:rPr lang="en-US" sz="1600" dirty="0" smtClean="0"/>
              <a:t>EOLF:	1,881</a:t>
            </a:r>
          </a:p>
          <a:p>
            <a:r>
              <a:rPr lang="en-US" sz="1600" dirty="0" smtClean="0"/>
              <a:t>50G1:	2,200 (5.50)</a:t>
            </a:r>
          </a:p>
          <a:p>
            <a:r>
              <a:rPr lang="en-US" sz="1600" dirty="0" smtClean="0"/>
              <a:t>Model:	Not given</a:t>
            </a:r>
          </a:p>
          <a:p>
            <a:r>
              <a:rPr lang="en-US" sz="1600" dirty="0" smtClean="0"/>
              <a:t>Event:	1,955</a:t>
            </a:r>
          </a:p>
          <a:p>
            <a:r>
              <a:rPr lang="en-US" sz="1600" dirty="0" smtClean="0"/>
              <a:t>New:	(same)</a:t>
            </a:r>
            <a:endParaRPr lang="en-US" sz="1600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2286000" y="4191000"/>
            <a:ext cx="1600200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3657600" y="4038600"/>
            <a:ext cx="1600200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Composition of Antler 138-kV</a:t>
            </a:r>
            <a:br>
              <a:rPr lang="en-US" dirty="0" smtClean="0"/>
            </a:br>
            <a:r>
              <a:rPr lang="en-US" dirty="0" smtClean="0"/>
              <a:t>line relay current (B phase)*</a:t>
            </a:r>
            <a:endParaRPr lang="en-US" dirty="0"/>
          </a:p>
        </p:txBody>
      </p:sp>
      <p:sp>
        <p:nvSpPr>
          <p:cNvPr id="22" name="Text Placeholder 21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</p:spPr>
        <p:txBody>
          <a:bodyPr/>
          <a:lstStyle/>
          <a:p>
            <a:r>
              <a:rPr lang="en-US" dirty="0" smtClean="0"/>
              <a:t>Kendall terminal closed</a:t>
            </a:r>
            <a:endParaRPr lang="en-US" dirty="0"/>
          </a:p>
        </p:txBody>
      </p:sp>
      <p:sp>
        <p:nvSpPr>
          <p:cNvPr id="23" name="Text Placeholder 22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</p:spPr>
        <p:txBody>
          <a:bodyPr/>
          <a:lstStyle/>
          <a:p>
            <a:r>
              <a:rPr lang="en-US" dirty="0" smtClean="0"/>
              <a:t>Kendall terminal open</a:t>
            </a:r>
            <a:endParaRPr lang="en-US" dirty="0"/>
          </a:p>
        </p:txBody>
      </p:sp>
      <p:cxnSp>
        <p:nvCxnSpPr>
          <p:cNvPr id="5" name="Straight Arrow Connector 4"/>
          <p:cNvCxnSpPr/>
          <p:nvPr/>
        </p:nvCxnSpPr>
        <p:spPr>
          <a:xfrm flipH="1" flipV="1">
            <a:off x="838200" y="3745468"/>
            <a:ext cx="1143000" cy="4572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6" name="Straight Arrow Connector 5"/>
          <p:cNvCxnSpPr/>
          <p:nvPr/>
        </p:nvCxnSpPr>
        <p:spPr>
          <a:xfrm>
            <a:off x="1981200" y="4202668"/>
            <a:ext cx="1524000" cy="6858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>
            <a:off x="1981200" y="4202668"/>
            <a:ext cx="0" cy="4572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>
            <a:off x="1981200" y="4202668"/>
            <a:ext cx="304800" cy="521732"/>
          </a:xfrm>
          <a:prstGeom prst="straightConnector1">
            <a:avLst/>
          </a:prstGeom>
          <a:ln>
            <a:prstDash val="dash"/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457200" y="3288268"/>
            <a:ext cx="5084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I</a:t>
            </a:r>
            <a:r>
              <a:rPr lang="en-US" baseline="-20000" dirty="0" err="1" smtClean="0"/>
              <a:t>fault</a:t>
            </a:r>
            <a:endParaRPr lang="en-US" baseline="-20000" dirty="0"/>
          </a:p>
        </p:txBody>
      </p:sp>
      <p:sp>
        <p:nvSpPr>
          <p:cNvPr id="18" name="TextBox 17"/>
          <p:cNvSpPr txBox="1"/>
          <p:nvPr/>
        </p:nvSpPr>
        <p:spPr>
          <a:xfrm>
            <a:off x="1295400" y="4343400"/>
            <a:ext cx="5052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I</a:t>
            </a:r>
            <a:r>
              <a:rPr lang="en-US" baseline="-20000" dirty="0" err="1" smtClean="0"/>
              <a:t>load</a:t>
            </a:r>
            <a:endParaRPr lang="en-US" baseline="-20000" dirty="0"/>
          </a:p>
        </p:txBody>
      </p:sp>
      <p:sp>
        <p:nvSpPr>
          <p:cNvPr id="19" name="TextBox 18"/>
          <p:cNvSpPr txBox="1"/>
          <p:nvPr/>
        </p:nvSpPr>
        <p:spPr>
          <a:xfrm>
            <a:off x="2971800" y="4202668"/>
            <a:ext cx="6640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I</a:t>
            </a:r>
            <a:r>
              <a:rPr lang="en-US" baseline="-20000" dirty="0" err="1" smtClean="0"/>
              <a:t>mutual</a:t>
            </a:r>
            <a:endParaRPr lang="en-US" baseline="-20000" dirty="0"/>
          </a:p>
        </p:txBody>
      </p:sp>
      <p:sp>
        <p:nvSpPr>
          <p:cNvPr id="20" name="TextBox 19"/>
          <p:cNvSpPr txBox="1"/>
          <p:nvPr/>
        </p:nvSpPr>
        <p:spPr>
          <a:xfrm>
            <a:off x="2133600" y="4736068"/>
            <a:ext cx="5345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I</a:t>
            </a:r>
            <a:r>
              <a:rPr lang="en-US" baseline="-20000" dirty="0" err="1" smtClean="0"/>
              <a:t>relay</a:t>
            </a:r>
            <a:endParaRPr lang="en-US" baseline="-20000" dirty="0"/>
          </a:p>
        </p:txBody>
      </p:sp>
      <p:sp>
        <p:nvSpPr>
          <p:cNvPr id="25" name="TextBox 24"/>
          <p:cNvSpPr txBox="1"/>
          <p:nvPr/>
        </p:nvSpPr>
        <p:spPr>
          <a:xfrm>
            <a:off x="1078929" y="5638800"/>
            <a:ext cx="698614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* Line current seen by relay = </a:t>
            </a:r>
          </a:p>
          <a:p>
            <a:r>
              <a:rPr lang="en-US" dirty="0" smtClean="0"/>
              <a:t>load current + fault current + current induced by mutual coupling effects</a:t>
            </a:r>
          </a:p>
        </p:txBody>
      </p:sp>
      <p:cxnSp>
        <p:nvCxnSpPr>
          <p:cNvPr id="34" name="Straight Arrow Connector 33"/>
          <p:cNvCxnSpPr/>
          <p:nvPr/>
        </p:nvCxnSpPr>
        <p:spPr>
          <a:xfrm>
            <a:off x="6193907" y="4202668"/>
            <a:ext cx="1654693" cy="6858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/>
          <p:nvPr/>
        </p:nvCxnSpPr>
        <p:spPr>
          <a:xfrm>
            <a:off x="6193907" y="4202668"/>
            <a:ext cx="0" cy="4572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/>
          <p:nvPr/>
        </p:nvCxnSpPr>
        <p:spPr>
          <a:xfrm>
            <a:off x="6193907" y="4202668"/>
            <a:ext cx="1578493" cy="1066800"/>
          </a:xfrm>
          <a:prstGeom prst="straightConnector1">
            <a:avLst/>
          </a:prstGeom>
          <a:ln>
            <a:prstDash val="dash"/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6270107" y="4583668"/>
            <a:ext cx="5052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I</a:t>
            </a:r>
            <a:r>
              <a:rPr lang="en-US" baseline="-20000" dirty="0" err="1" smtClean="0"/>
              <a:t>load</a:t>
            </a:r>
            <a:endParaRPr lang="en-US" baseline="-20000" dirty="0"/>
          </a:p>
        </p:txBody>
      </p:sp>
      <p:sp>
        <p:nvSpPr>
          <p:cNvPr id="39" name="TextBox 38"/>
          <p:cNvSpPr txBox="1"/>
          <p:nvPr/>
        </p:nvSpPr>
        <p:spPr>
          <a:xfrm>
            <a:off x="7260707" y="4202668"/>
            <a:ext cx="6640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I</a:t>
            </a:r>
            <a:r>
              <a:rPr lang="en-US" baseline="-20000" dirty="0" err="1" smtClean="0"/>
              <a:t>mutual</a:t>
            </a:r>
            <a:endParaRPr lang="en-US" baseline="-20000" dirty="0"/>
          </a:p>
        </p:txBody>
      </p:sp>
      <p:sp>
        <p:nvSpPr>
          <p:cNvPr id="40" name="TextBox 39"/>
          <p:cNvSpPr txBox="1"/>
          <p:nvPr/>
        </p:nvSpPr>
        <p:spPr>
          <a:xfrm>
            <a:off x="7161695" y="5181600"/>
            <a:ext cx="5345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I</a:t>
            </a:r>
            <a:r>
              <a:rPr lang="en-US" baseline="-20000" dirty="0" err="1" smtClean="0"/>
              <a:t>relay</a:t>
            </a:r>
            <a:endParaRPr lang="en-US" baseline="-20000" dirty="0"/>
          </a:p>
        </p:txBody>
      </p:sp>
      <p:sp>
        <p:nvSpPr>
          <p:cNvPr id="44" name="TextBox 43"/>
          <p:cNvSpPr txBox="1"/>
          <p:nvPr/>
        </p:nvSpPr>
        <p:spPr>
          <a:xfrm>
            <a:off x="1396710" y="2228671"/>
            <a:ext cx="216116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I</a:t>
            </a:r>
            <a:r>
              <a:rPr lang="en-US" baseline="-20000" dirty="0" err="1" smtClean="0"/>
              <a:t>load</a:t>
            </a:r>
            <a:r>
              <a:rPr lang="en-US" dirty="0" smtClean="0"/>
              <a:t>	84 @ 270</a:t>
            </a:r>
          </a:p>
          <a:p>
            <a:r>
              <a:rPr lang="en-US" dirty="0" err="1" smtClean="0"/>
              <a:t>I</a:t>
            </a:r>
            <a:r>
              <a:rPr lang="en-US" baseline="-20000" dirty="0" err="1" smtClean="0"/>
              <a:t>mutual</a:t>
            </a:r>
            <a:r>
              <a:rPr lang="en-US" dirty="0" smtClean="0"/>
              <a:t>	659 @ -20</a:t>
            </a:r>
          </a:p>
          <a:p>
            <a:r>
              <a:rPr lang="en-US" dirty="0" err="1" smtClean="0"/>
              <a:t>I</a:t>
            </a:r>
            <a:r>
              <a:rPr lang="en-US" baseline="-20000" dirty="0" err="1" smtClean="0"/>
              <a:t>fault</a:t>
            </a:r>
            <a:r>
              <a:rPr lang="en-US" dirty="0" smtClean="0"/>
              <a:t>	</a:t>
            </a:r>
            <a:r>
              <a:rPr lang="en-US" u="sng" dirty="0" smtClean="0"/>
              <a:t>597 @ 161</a:t>
            </a:r>
          </a:p>
          <a:p>
            <a:r>
              <a:rPr lang="en-US" dirty="0" err="1" smtClean="0"/>
              <a:t>I</a:t>
            </a:r>
            <a:r>
              <a:rPr lang="en-US" baseline="-20000" dirty="0" err="1" smtClean="0"/>
              <a:t>relay</a:t>
            </a:r>
            <a:r>
              <a:rPr lang="en-US" dirty="0" smtClean="0"/>
              <a:t>	128 @ 295</a:t>
            </a:r>
            <a:endParaRPr lang="en-US" dirty="0"/>
          </a:p>
        </p:txBody>
      </p:sp>
      <p:sp>
        <p:nvSpPr>
          <p:cNvPr id="45" name="TextBox 44"/>
          <p:cNvSpPr txBox="1"/>
          <p:nvPr/>
        </p:nvSpPr>
        <p:spPr>
          <a:xfrm>
            <a:off x="5588503" y="2228671"/>
            <a:ext cx="218521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I</a:t>
            </a:r>
            <a:r>
              <a:rPr lang="en-US" baseline="-20000" dirty="0" err="1" smtClean="0"/>
              <a:t>load</a:t>
            </a:r>
            <a:r>
              <a:rPr lang="en-US" dirty="0" smtClean="0"/>
              <a:t>	84 @ 270</a:t>
            </a:r>
          </a:p>
          <a:p>
            <a:r>
              <a:rPr lang="en-US" dirty="0" err="1" smtClean="0"/>
              <a:t>I</a:t>
            </a:r>
            <a:r>
              <a:rPr lang="en-US" baseline="-20000" dirty="0" err="1" smtClean="0"/>
              <a:t>mutual</a:t>
            </a:r>
            <a:r>
              <a:rPr lang="en-US" dirty="0" smtClean="0"/>
              <a:t>	786 @ -17</a:t>
            </a:r>
          </a:p>
          <a:p>
            <a:r>
              <a:rPr lang="en-US" dirty="0" err="1" smtClean="0"/>
              <a:t>I</a:t>
            </a:r>
            <a:r>
              <a:rPr lang="en-US" baseline="-20000" dirty="0" err="1" smtClean="0"/>
              <a:t>fault</a:t>
            </a:r>
            <a:r>
              <a:rPr lang="en-US" dirty="0" smtClean="0"/>
              <a:t>	</a:t>
            </a:r>
            <a:r>
              <a:rPr lang="en-US" u="sng" dirty="0" smtClean="0"/>
              <a:t>0 @ 0	</a:t>
            </a:r>
          </a:p>
          <a:p>
            <a:r>
              <a:rPr lang="en-US" dirty="0" err="1" smtClean="0"/>
              <a:t>I</a:t>
            </a:r>
            <a:r>
              <a:rPr lang="en-US" baseline="-20000" dirty="0" err="1" smtClean="0"/>
              <a:t>relay</a:t>
            </a:r>
            <a:r>
              <a:rPr lang="en-US" dirty="0" smtClean="0"/>
              <a:t>	815 @ -23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Findings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Upon clearing at Kendall, fault current re-direction caused ground fault instantaneous over-reaches at Boerne and Welfare</a:t>
            </a:r>
          </a:p>
          <a:p>
            <a:r>
              <a:rPr lang="en-US" dirty="0" smtClean="0"/>
              <a:t>Event analysis at Boerne and Welfare showed that the mutual current contribution was offset by the fault current up until the Kendall terminal tripped.</a:t>
            </a:r>
          </a:p>
          <a:p>
            <a:r>
              <a:rPr lang="en-US" dirty="0" smtClean="0"/>
              <a:t>After Kendall tripped, the fault current was no longer present to offset the mutual current and the relays tripped on ground instantaneous.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Takeaways and corrective actions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System is well-modeled, but we did not anticipate this fault scenario.</a:t>
            </a:r>
          </a:p>
          <a:p>
            <a:r>
              <a:rPr lang="en-US" dirty="0" smtClean="0"/>
              <a:t>Revising ground instantaneous standard to ensure a minimum margin of 500A, to give greater security than a 125% margin will provide at low fault duties.</a:t>
            </a:r>
          </a:p>
          <a:p>
            <a:pPr lvl="1"/>
            <a:r>
              <a:rPr lang="en-US" dirty="0" smtClean="0"/>
              <a:t>For example: 1,200 </a:t>
            </a:r>
            <a:r>
              <a:rPr lang="en-US" dirty="0" smtClean="0">
                <a:sym typeface="Wingdings" pitchFamily="2" charset="2"/>
              </a:rPr>
              <a:t> 1,700 (vs. 1,500)</a:t>
            </a:r>
            <a:endParaRPr lang="en-US" dirty="0" smtClean="0"/>
          </a:p>
          <a:p>
            <a:r>
              <a:rPr lang="en-US" dirty="0" smtClean="0"/>
              <a:t>Reviewing the use of ground instantaneous element:</a:t>
            </a:r>
          </a:p>
          <a:p>
            <a:pPr lvl="1"/>
            <a:r>
              <a:rPr lang="en-US" dirty="0" smtClean="0"/>
              <a:t>When ground distance elements are available,</a:t>
            </a:r>
          </a:p>
          <a:p>
            <a:pPr lvl="1"/>
            <a:r>
              <a:rPr lang="en-US" dirty="0" smtClean="0"/>
              <a:t>On short lines, and</a:t>
            </a:r>
          </a:p>
          <a:p>
            <a:pPr lvl="1"/>
            <a:r>
              <a:rPr lang="en-US" dirty="0" smtClean="0"/>
              <a:t>In areas with mutual coupling.</a:t>
            </a:r>
          </a:p>
          <a:p>
            <a:r>
              <a:rPr lang="en-US" dirty="0" smtClean="0"/>
              <a:t>Reaching out to other TSPs to discover best practices.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 or Feedback?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52500" y="1219200"/>
            <a:ext cx="7239000" cy="4799013"/>
          </a:xfrm>
        </p:spPr>
        <p:txBody>
          <a:bodyPr/>
          <a:lstStyle/>
          <a:p>
            <a:pPr algn="ctr">
              <a:buNone/>
            </a:pPr>
            <a:r>
              <a:rPr lang="en-US" sz="1800" b="1" dirty="0" smtClean="0"/>
              <a:t>Kris Koellner, PE</a:t>
            </a:r>
          </a:p>
          <a:p>
            <a:pPr algn="ctr">
              <a:buNone/>
            </a:pPr>
            <a:r>
              <a:rPr lang="en-US" sz="1800" dirty="0" smtClean="0"/>
              <a:t>Engineering Supervisor</a:t>
            </a:r>
          </a:p>
          <a:p>
            <a:pPr algn="ctr">
              <a:buNone/>
            </a:pPr>
            <a:r>
              <a:rPr lang="en-US" sz="1800" dirty="0" smtClean="0"/>
              <a:t>LCRA Transmission Services System Protection</a:t>
            </a:r>
          </a:p>
          <a:p>
            <a:pPr algn="ctr">
              <a:buNone/>
            </a:pPr>
            <a:r>
              <a:rPr lang="en-US" sz="1800" dirty="0" smtClean="0"/>
              <a:t>512-578-4573</a:t>
            </a:r>
          </a:p>
          <a:p>
            <a:pPr algn="ctr">
              <a:buNone/>
            </a:pPr>
            <a:r>
              <a:rPr lang="en-US" sz="1800" dirty="0" smtClean="0">
                <a:hlinkClick r:id="rId2"/>
              </a:rPr>
              <a:t>kristian.koellner@lcra.org</a:t>
            </a:r>
            <a:endParaRPr lang="en-US" sz="1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4991100" y="6248400"/>
            <a:ext cx="762000" cy="304800"/>
          </a:xfrm>
        </p:spPr>
        <p:txBody>
          <a:bodyPr/>
          <a:lstStyle/>
          <a:p>
            <a:fld id="{58031943-1050-4441-A5E9-864D7E20E45C}" type="slidenum">
              <a:rPr lang="en-US" smtClean="0"/>
              <a:pPr/>
              <a:t>16</a:t>
            </a:fld>
            <a:endParaRPr lang="en-US"/>
          </a:p>
        </p:txBody>
      </p:sp>
      <p:pic>
        <p:nvPicPr>
          <p:cNvPr id="2054" name="Picture 6" descr="http://sycorax/photofiles/919/images/s_twr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39772" y="3079242"/>
            <a:ext cx="4664456" cy="349834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Philosophy Discussion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Would like to hear from other ERCOT TSPs regarding transmission line ground fault protection</a:t>
            </a:r>
          </a:p>
          <a:p>
            <a:r>
              <a:rPr lang="en-US" dirty="0" smtClean="0"/>
              <a:t>Specifically:</a:t>
            </a:r>
          </a:p>
          <a:p>
            <a:pPr lvl="1"/>
            <a:r>
              <a:rPr lang="en-US" dirty="0" smtClean="0"/>
              <a:t>Ground time </a:t>
            </a:r>
            <a:r>
              <a:rPr lang="en-US" dirty="0" err="1" smtClean="0"/>
              <a:t>overcurrent</a:t>
            </a:r>
            <a:endParaRPr lang="en-US" dirty="0" smtClean="0"/>
          </a:p>
          <a:p>
            <a:pPr lvl="1"/>
            <a:r>
              <a:rPr lang="en-US" dirty="0" smtClean="0"/>
              <a:t>Ground time instantaneous</a:t>
            </a:r>
          </a:p>
          <a:p>
            <a:pPr lvl="1"/>
            <a:r>
              <a:rPr lang="en-US" dirty="0" smtClean="0"/>
              <a:t>Ground distance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Ground Time Overcurrent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Do you coordinate?</a:t>
            </a:r>
          </a:p>
          <a:p>
            <a:r>
              <a:rPr lang="en-US" dirty="0" smtClean="0"/>
              <a:t>Do you periodically re-coordinate, or only for projects?</a:t>
            </a:r>
          </a:p>
          <a:p>
            <a:r>
              <a:rPr lang="en-US" dirty="0" smtClean="0"/>
              <a:t>Minimum coordination interval? (e.g. 0.2 sec)</a:t>
            </a:r>
          </a:p>
          <a:p>
            <a:r>
              <a:rPr lang="en-US" dirty="0" smtClean="0"/>
              <a:t>Philosophy on pickup (e.g. % line rating)</a:t>
            </a:r>
          </a:p>
          <a:p>
            <a:r>
              <a:rPr lang="en-US" dirty="0" smtClean="0"/>
              <a:t>Philosophy on curve type (e.g. VI, EI, etc)</a:t>
            </a:r>
          </a:p>
          <a:p>
            <a:r>
              <a:rPr lang="en-US" dirty="0" smtClean="0"/>
              <a:t>Do you use ASPEN OneLiner to automatically check?</a:t>
            </a:r>
          </a:p>
          <a:p>
            <a:r>
              <a:rPr lang="en-US" dirty="0" smtClean="0"/>
              <a:t>Polarizing preference?  (e.g. QV)</a:t>
            </a:r>
          </a:p>
          <a:p>
            <a:r>
              <a:rPr lang="en-US" dirty="0" smtClean="0"/>
              <a:t>Options for not coordinating</a:t>
            </a:r>
          </a:p>
          <a:p>
            <a:pPr lvl="1"/>
            <a:r>
              <a:rPr lang="en-US" dirty="0" smtClean="0"/>
              <a:t>LOP torque control</a:t>
            </a:r>
          </a:p>
          <a:p>
            <a:pPr lvl="1"/>
            <a:r>
              <a:rPr lang="en-US" dirty="0" smtClean="0"/>
              <a:t>85COS torque control</a:t>
            </a:r>
          </a:p>
          <a:p>
            <a:pPr lvl="1"/>
            <a:r>
              <a:rPr lang="en-US" dirty="0" smtClean="0"/>
              <a:t>Other?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Ground Time Instantaneous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Do you use it?</a:t>
            </a:r>
          </a:p>
          <a:p>
            <a:r>
              <a:rPr lang="en-US" dirty="0" smtClean="0"/>
              <a:t>If so, is a certain amount of coverage required?</a:t>
            </a:r>
          </a:p>
          <a:p>
            <a:r>
              <a:rPr lang="en-US" dirty="0" smtClean="0"/>
              <a:t>What is your approach for guaranteeing security over time as the system changes?</a:t>
            </a:r>
          </a:p>
          <a:p>
            <a:r>
              <a:rPr lang="en-US" dirty="0" smtClean="0"/>
              <a:t>Do you check for EOL SLG fault?</a:t>
            </a:r>
          </a:p>
          <a:p>
            <a:r>
              <a:rPr lang="en-US" dirty="0" smtClean="0"/>
              <a:t>How much margin is added?</a:t>
            </a:r>
          </a:p>
          <a:p>
            <a:r>
              <a:rPr lang="en-US" dirty="0" smtClean="0"/>
              <a:t>Do you use ASPEN OneLiner to automatically check?</a:t>
            </a:r>
          </a:p>
          <a:p>
            <a:r>
              <a:rPr lang="en-US" dirty="0" smtClean="0"/>
              <a:t>Do you disable if no coverage, or short line, or </a:t>
            </a:r>
            <a:r>
              <a:rPr lang="en-US" dirty="0" err="1" smtClean="0"/>
              <a:t>mutuals</a:t>
            </a:r>
            <a:r>
              <a:rPr lang="en-US" dirty="0" smtClean="0"/>
              <a:t>?</a:t>
            </a:r>
          </a:p>
          <a:p>
            <a:r>
              <a:rPr lang="en-US" dirty="0" smtClean="0"/>
              <a:t>Do you implement a short time delay (e.g. 10 </a:t>
            </a:r>
            <a:r>
              <a:rPr lang="en-US" dirty="0" err="1" smtClean="0"/>
              <a:t>cyc</a:t>
            </a:r>
            <a:r>
              <a:rPr lang="en-US" dirty="0" smtClean="0"/>
              <a:t>)?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Ground Distance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How much margin on zone 1? (e.g. max 85% or 0.1 ohm)</a:t>
            </a:r>
          </a:p>
          <a:p>
            <a:r>
              <a:rPr lang="en-US" dirty="0" smtClean="0"/>
              <a:t>How much margin on zone 2? (e.g. min 120% or 0.1 ohm)</a:t>
            </a:r>
          </a:p>
          <a:p>
            <a:r>
              <a:rPr lang="en-US" dirty="0" smtClean="0"/>
              <a:t>Do you consider apparent impedance in setting zone 1, 2?</a:t>
            </a:r>
          </a:p>
          <a:p>
            <a:r>
              <a:rPr lang="en-US" dirty="0" smtClean="0"/>
              <a:t>Zone 2 time delay? (e.g. 20 </a:t>
            </a:r>
            <a:r>
              <a:rPr lang="en-US" dirty="0" err="1" smtClean="0"/>
              <a:t>cyc</a:t>
            </a:r>
            <a:r>
              <a:rPr lang="en-US" dirty="0" smtClean="0"/>
              <a:t>, 25 </a:t>
            </a:r>
            <a:r>
              <a:rPr lang="en-US" dirty="0" err="1" smtClean="0"/>
              <a:t>cyc</a:t>
            </a:r>
            <a:r>
              <a:rPr lang="en-US" dirty="0" smtClean="0"/>
              <a:t>, etc)</a:t>
            </a:r>
          </a:p>
          <a:p>
            <a:r>
              <a:rPr lang="en-US" dirty="0" smtClean="0"/>
              <a:t>Common zone timing utilized?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Bonus: Interesting event from 1/11/14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345-kV B-G fault very near Kendall substation</a:t>
            </a:r>
          </a:p>
          <a:p>
            <a:pPr lvl="1"/>
            <a:r>
              <a:rPr lang="en-US" dirty="0" smtClean="0"/>
              <a:t>Substation line arrester failed</a:t>
            </a:r>
          </a:p>
          <a:p>
            <a:r>
              <a:rPr lang="en-US" dirty="0" smtClean="0"/>
              <a:t>Cleared quickly from Kendall (zone 1)</a:t>
            </a:r>
          </a:p>
          <a:p>
            <a:r>
              <a:rPr lang="en-US" dirty="0" smtClean="0"/>
              <a:t>Cleared on pilot from Hays Energy (DCB scheme)</a:t>
            </a:r>
          </a:p>
          <a:p>
            <a:r>
              <a:rPr lang="en-US" dirty="0" smtClean="0"/>
              <a:t>Misoperations on 138-kV line relaying at Welfare-Kendall and Boerne-Welfare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Impacted Area</a:t>
            </a:r>
            <a:endParaRPr lang="en-US" dirty="0"/>
          </a:p>
        </p:txBody>
      </p:sp>
      <p:pic>
        <p:nvPicPr>
          <p:cNvPr id="4" name="Content Placeholder 3" descr="Hays - Kendall area overview.pn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1744804"/>
            <a:ext cx="8229600" cy="3885917"/>
          </a:xfrm>
          <a:ln>
            <a:solidFill>
              <a:schemeClr val="accent1"/>
            </a:solidFill>
          </a:ln>
        </p:spPr>
      </p:pic>
      <p:sp>
        <p:nvSpPr>
          <p:cNvPr id="5" name="Down Arrow 4"/>
          <p:cNvSpPr/>
          <p:nvPr/>
        </p:nvSpPr>
        <p:spPr>
          <a:xfrm>
            <a:off x="4267200" y="3657600"/>
            <a:ext cx="304800" cy="685800"/>
          </a:xfrm>
          <a:prstGeom prst="down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3</a:t>
            </a:r>
            <a:endParaRPr lang="en-US" dirty="0"/>
          </a:p>
        </p:txBody>
      </p:sp>
      <p:sp>
        <p:nvSpPr>
          <p:cNvPr id="6" name="Lightning Bolt 5"/>
          <p:cNvSpPr/>
          <p:nvPr/>
        </p:nvSpPr>
        <p:spPr>
          <a:xfrm flipH="1">
            <a:off x="990600" y="2133600"/>
            <a:ext cx="457200" cy="533400"/>
          </a:xfrm>
          <a:prstGeom prst="lightningBol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Down Arrow 6"/>
          <p:cNvSpPr/>
          <p:nvPr/>
        </p:nvSpPr>
        <p:spPr>
          <a:xfrm>
            <a:off x="1752600" y="2743200"/>
            <a:ext cx="304800" cy="685800"/>
          </a:xfrm>
          <a:prstGeom prst="downArrow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9" name="Up Arrow 8"/>
          <p:cNvSpPr/>
          <p:nvPr/>
        </p:nvSpPr>
        <p:spPr>
          <a:xfrm>
            <a:off x="1981200" y="4267200"/>
            <a:ext cx="304800" cy="685800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2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1524000" y="1981200"/>
            <a:ext cx="1760418" cy="369332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 smtClean="0"/>
              <a:t>345-kV B-G fault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2743200" y="4736068"/>
            <a:ext cx="3457357" cy="369332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 smtClean="0">
                <a:sym typeface="Wingdings" pitchFamily="2" charset="2"/>
              </a:rPr>
              <a:t> </a:t>
            </a:r>
            <a:r>
              <a:rPr lang="en-US" dirty="0" smtClean="0"/>
              <a:t>~60 miles of mutual coupling </a:t>
            </a:r>
            <a:r>
              <a:rPr lang="en-US" dirty="0" smtClean="0">
                <a:sym typeface="Wingdings" pitchFamily="2" charset="2"/>
              </a:rPr>
              <a:t></a:t>
            </a:r>
            <a:endParaRPr lang="en-US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14800" y="1371600"/>
            <a:ext cx="3359786" cy="1938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View of fault from Kendall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2880" y="1295400"/>
            <a:ext cx="8778240" cy="4837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62600" y="5878830"/>
            <a:ext cx="2931795" cy="9029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View of fault from Hays Energy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2880" y="1295400"/>
            <a:ext cx="8778240" cy="4837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62600" y="5878830"/>
            <a:ext cx="2931795" cy="9029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gin">
  <a:themeElements>
    <a:clrScheme name="Origin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Origin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rigi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>
  <documentManagement>
    <Vault xmlns="e9ba37b9-f289-489b-aaf6-7896ae24cd06">false</Vault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CB3F01F4F53004A9A3E4B0DA7D75A2F" ma:contentTypeVersion="1" ma:contentTypeDescription="Create a new document." ma:contentTypeScope="" ma:versionID="ef6b7c22078a3468e9a16169a49d95d9">
  <xsd:schema xmlns:xsd="http://www.w3.org/2001/XMLSchema" xmlns:p="http://schemas.microsoft.com/office/2006/metadata/properties" xmlns:ns2="e9ba37b9-f289-489b-aaf6-7896ae24cd06" targetNamespace="http://schemas.microsoft.com/office/2006/metadata/properties" ma:root="true" ma:fieldsID="b2757c4ba1c31b5c3a4b6a9802f6c425" ns2:_="">
    <xsd:import namespace="e9ba37b9-f289-489b-aaf6-7896ae24cd06"/>
    <xsd:element name="properties">
      <xsd:complexType>
        <xsd:sequence>
          <xsd:element name="documentManagement">
            <xsd:complexType>
              <xsd:all>
                <xsd:element ref="ns2:Vault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e9ba37b9-f289-489b-aaf6-7896ae24cd06" elementFormDefault="qualified">
    <xsd:import namespace="http://schemas.microsoft.com/office/2006/documentManagement/types"/>
    <xsd:element name="Vault" ma:index="8" nillable="true" ma:displayName="Vault" ma:default="0" ma:description="Check the box to vault this file. It will remain in the vault until its retention date. You can edit and resave (but not delete) a vaulted file." ma:internalName="Vault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Props1.xml><?xml version="1.0" encoding="utf-8"?>
<ds:datastoreItem xmlns:ds="http://schemas.openxmlformats.org/officeDocument/2006/customXml" ds:itemID="{872BC793-ACE2-4A55-B135-4892001F43F3}">
  <ds:schemaRefs>
    <ds:schemaRef ds:uri="http://schemas.microsoft.com/office/2006/documentManagement/types"/>
    <ds:schemaRef ds:uri="http://purl.org/dc/elements/1.1/"/>
    <ds:schemaRef ds:uri="http://purl.org/dc/terms/"/>
    <ds:schemaRef ds:uri="http://purl.org/dc/dcmitype/"/>
    <ds:schemaRef ds:uri="http://www.w3.org/XML/1998/namespace"/>
    <ds:schemaRef ds:uri="http://schemas.microsoft.com/office/2006/metadata/properties"/>
    <ds:schemaRef ds:uri="e9ba37b9-f289-489b-aaf6-7896ae24cd06"/>
    <ds:schemaRef ds:uri="http://schemas.openxmlformats.org/package/2006/metadata/core-properties"/>
  </ds:schemaRefs>
</ds:datastoreItem>
</file>

<file path=customXml/itemProps2.xml><?xml version="1.0" encoding="utf-8"?>
<ds:datastoreItem xmlns:ds="http://schemas.openxmlformats.org/officeDocument/2006/customXml" ds:itemID="{4892EF66-C5E4-42A6-9016-EDA5BD19115A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CC17F2E2-FCBA-4A78-AC37-ED9AE9F9806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e9ba37b9-f289-489b-aaf6-7896ae24cd06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255</TotalTime>
  <Words>723</Words>
  <Application>Microsoft Office PowerPoint</Application>
  <PresentationFormat>On-screen Show (4:3)</PresentationFormat>
  <Paragraphs>126</Paragraphs>
  <Slides>16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Origin</vt:lpstr>
      <vt:lpstr>Transmission Line Ground Fault Protection</vt:lpstr>
      <vt:lpstr>Philosophy Discussion</vt:lpstr>
      <vt:lpstr>Ground Time Overcurrent</vt:lpstr>
      <vt:lpstr>Ground Time Instantaneous</vt:lpstr>
      <vt:lpstr>Ground Distance</vt:lpstr>
      <vt:lpstr>Bonus: Interesting event from 1/11/14</vt:lpstr>
      <vt:lpstr>Impacted Area</vt:lpstr>
      <vt:lpstr>View of fault from Kendall</vt:lpstr>
      <vt:lpstr>View of fault from Hays Energy</vt:lpstr>
      <vt:lpstr>View of fault from Welfare to Kendall LR</vt:lpstr>
      <vt:lpstr>View of fault from Boerne to Welfare LR </vt:lpstr>
      <vt:lpstr>View of fault from Antler (no trip)</vt:lpstr>
      <vt:lpstr>Composition of Antler 138-kV line relay current (B phase)*</vt:lpstr>
      <vt:lpstr>Findings</vt:lpstr>
      <vt:lpstr>Takeaways and corrective actions</vt:lpstr>
      <vt:lpstr>Questions or Feedback?</vt:lpstr>
    </vt:vector>
  </TitlesOfParts>
  <Company>Lower Colorado River Authority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Ground Fault Protection</dc:title>
  <dc:creator>Kristian Koellner</dc:creator>
  <cp:lastModifiedBy>Kristian Koellner</cp:lastModifiedBy>
  <cp:revision>37</cp:revision>
  <dcterms:created xsi:type="dcterms:W3CDTF">2014-03-06T17:16:52Z</dcterms:created>
  <dcterms:modified xsi:type="dcterms:W3CDTF">2014-03-13T19:37:32Z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0x0101004CB3F01F4F53004A9A3E4B0DA7D75A2F</vt:lpwstr>
  </property>
</Properties>
</file>