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72" r:id="rId2"/>
    <p:sldId id="302" r:id="rId3"/>
    <p:sldId id="438" r:id="rId4"/>
    <p:sldId id="447" r:id="rId5"/>
    <p:sldId id="457" r:id="rId6"/>
    <p:sldId id="406" r:id="rId7"/>
    <p:sldId id="448" r:id="rId8"/>
    <p:sldId id="450" r:id="rId9"/>
    <p:sldId id="451" r:id="rId10"/>
    <p:sldId id="452" r:id="rId11"/>
    <p:sldId id="453" r:id="rId12"/>
    <p:sldId id="454" r:id="rId13"/>
    <p:sldId id="455" r:id="rId14"/>
    <p:sldId id="456" r:id="rId15"/>
    <p:sldId id="458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9068" autoAdjust="0"/>
  </p:normalViewPr>
  <p:slideViewPr>
    <p:cSldViewPr>
      <p:cViewPr varScale="1">
        <p:scale>
          <a:sx n="75" d="100"/>
          <a:sy n="75" d="100"/>
        </p:scale>
        <p:origin x="-1626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1" y="2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511"/>
            <a:ext cx="5607050" cy="418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29824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1" y="8829824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6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March 18,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3/10/2014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3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3/10/2014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22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3/10/2014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14" y="685800"/>
            <a:ext cx="9165114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01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3/10/2014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65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3/10/2014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14" y="685800"/>
            <a:ext cx="9165114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8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3/10/2014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14" y="709094"/>
            <a:ext cx="9165114" cy="553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18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Update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8</a:t>
            </a:r>
            <a:r>
              <a:rPr lang="en-US" sz="1600" dirty="0" smtClean="0"/>
              <a:t>-17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14400"/>
            <a:ext cx="8991600" cy="4419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2014 Release 1 Go-Lives	 – Retail	</a:t>
            </a:r>
            <a:r>
              <a:rPr lang="en-US" sz="1600" i="1" dirty="0" smtClean="0"/>
              <a:t>(February 2014)		</a:t>
            </a:r>
            <a:r>
              <a:rPr lang="en-US" sz="1600" i="1" dirty="0" smtClean="0">
                <a:solidFill>
                  <a:srgbClr val="00B050"/>
                </a:solidFill>
              </a:rPr>
              <a:t> Complete</a:t>
            </a:r>
          </a:p>
          <a:p>
            <a:pPr lvl="1" eaLnBrk="1" hangingPunct="1"/>
            <a:r>
              <a:rPr lang="en-US" sz="1400" dirty="0" smtClean="0"/>
              <a:t>NPRR509 </a:t>
            </a:r>
            <a:r>
              <a:rPr lang="en-US" sz="1400" dirty="0"/>
              <a:t>– Shortened RTM Settlement Timeline</a:t>
            </a:r>
          </a:p>
          <a:p>
            <a:pPr eaLnBrk="1" hangingPunct="1"/>
            <a:endParaRPr lang="en-US" sz="800" dirty="0" smtClean="0"/>
          </a:p>
          <a:p>
            <a:pPr eaLnBrk="1" hangingPunct="1"/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2 </a:t>
            </a:r>
            <a:r>
              <a:rPr lang="en-US" sz="1600" dirty="0"/>
              <a:t>Go-Lives		</a:t>
            </a:r>
            <a:r>
              <a:rPr lang="en-US" sz="1600" i="1" dirty="0" smtClean="0"/>
              <a:t>(April </a:t>
            </a:r>
            <a:r>
              <a:rPr lang="en-US" sz="1600" i="1" dirty="0"/>
              <a:t>2014)		</a:t>
            </a:r>
            <a:r>
              <a:rPr lang="en-US" sz="1600" i="1" dirty="0">
                <a:solidFill>
                  <a:srgbClr val="00B050"/>
                </a:solidFill>
              </a:rPr>
              <a:t> In-Flight</a:t>
            </a:r>
          </a:p>
          <a:p>
            <a:pPr lvl="1" eaLnBrk="1" hangingPunct="1"/>
            <a:r>
              <a:rPr lang="en-US" sz="1400" dirty="0" smtClean="0"/>
              <a:t>NPRR564 </a:t>
            </a:r>
            <a:r>
              <a:rPr lang="en-US" sz="1400" dirty="0"/>
              <a:t>– Thirty-Minute Emergency Response Service (ERS) and Other ERS Services</a:t>
            </a:r>
          </a:p>
          <a:p>
            <a:pPr lvl="1" eaLnBrk="1" hangingPunct="1"/>
            <a:r>
              <a:rPr lang="en-US" sz="1400" dirty="0" smtClean="0"/>
              <a:t>NPRR570 </a:t>
            </a:r>
            <a:r>
              <a:rPr lang="en-US" sz="1400" dirty="0"/>
              <a:t>– Reduce RTM Settlement Timeline to Operating Day Plus Five</a:t>
            </a:r>
          </a:p>
          <a:p>
            <a:pPr lvl="1" eaLnBrk="1" hangingPunct="1"/>
            <a:r>
              <a:rPr lang="en-US" sz="1400" dirty="0" smtClean="0"/>
              <a:t>Cyber-Security </a:t>
            </a:r>
            <a:r>
              <a:rPr lang="en-US" sz="1400" dirty="0"/>
              <a:t>Project </a:t>
            </a:r>
            <a:r>
              <a:rPr lang="en-US" sz="1400" dirty="0" smtClean="0"/>
              <a:t>#9</a:t>
            </a:r>
          </a:p>
          <a:p>
            <a:pPr lvl="1" eaLnBrk="1" hangingPunct="1"/>
            <a:r>
              <a:rPr lang="en-US" sz="1400" dirty="0" smtClean="0"/>
              <a:t>Various IT infrastructure projects</a:t>
            </a:r>
          </a:p>
          <a:p>
            <a:pPr marL="457200" lvl="1" indent="0" eaLnBrk="1" hangingPunct="1">
              <a:buNone/>
            </a:pPr>
            <a:endParaRPr lang="en-US" sz="1400" dirty="0" smtClean="0"/>
          </a:p>
          <a:p>
            <a:pPr lvl="1" eaLnBrk="1" hangingPunct="1"/>
            <a:endParaRPr lang="en-US" sz="1400" dirty="0"/>
          </a:p>
          <a:p>
            <a:pPr eaLnBrk="1" hangingPunct="1"/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79583246"/>
              </p:ext>
            </p:extLst>
          </p:nvPr>
        </p:nvGraphicFramePr>
        <p:xfrm>
          <a:off x="76200" y="762001"/>
          <a:ext cx="8991599" cy="4782312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05226"/>
                <a:gridCol w="1075918"/>
                <a:gridCol w="1152769"/>
                <a:gridCol w="1085687"/>
                <a:gridCol w="1142999"/>
              </a:tblGrid>
              <a:tr h="5333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1557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NPRR598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(pending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BoD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approval)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NPRR327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  <a:endParaRPr kumimoji="0" lang="en-US" sz="10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25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OBD(</a:t>
                      </a:r>
                      <a:r>
                        <a:rPr kumimoji="0" lang="en-US" sz="10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Shadow Price Caps</a:t>
                      </a: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SCR778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3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3276600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32766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5626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6271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dirty="0"/>
              <a:t>Release targets are subject to change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3276600"/>
            <a:ext cx="1115568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832832" y="3276600"/>
            <a:ext cx="1091967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32766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562600"/>
            <a:ext cx="226853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052810"/>
            <a:ext cx="3200399" cy="230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900" b="0" dirty="0"/>
              <a:t>(a), (b), etc. indicates multiple </a:t>
            </a:r>
            <a:r>
              <a:rPr lang="en-US" sz="900" b="0" dirty="0" smtClean="0"/>
              <a:t>phases</a:t>
            </a:r>
            <a:endParaRPr lang="en-US" sz="9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562600"/>
            <a:ext cx="3200398" cy="230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900" b="0" dirty="0"/>
              <a:t>Red Text: </a:t>
            </a:r>
            <a:r>
              <a:rPr lang="en-US" sz="900" b="0" dirty="0" smtClean="0"/>
              <a:t>New </a:t>
            </a:r>
            <a:r>
              <a:rPr lang="en-US" sz="9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808821"/>
            <a:ext cx="3200399" cy="230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900" b="0" dirty="0"/>
              <a:t>Strike-Through Text: </a:t>
            </a:r>
            <a:r>
              <a:rPr lang="en-US" sz="900" b="0" dirty="0" smtClean="0"/>
              <a:t>Previous </a:t>
            </a:r>
            <a:r>
              <a:rPr lang="en-US" sz="900" b="0" dirty="0"/>
              <a:t>target release changes</a:t>
            </a: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7924799" y="4267200"/>
            <a:ext cx="1133857" cy="246221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Moved to 2015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1501140" y="44196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51388" y="2667001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2000" y="2667001"/>
            <a:ext cx="1143000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7/26-7/27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1514100" y="19812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1680" y="289560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3412463" y="1887517"/>
            <a:ext cx="1368618" cy="169883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9" name="TextBox 12"/>
          <p:cNvSpPr txBox="1">
            <a:spLocks noChangeArrowheads="1"/>
          </p:cNvSpPr>
          <p:nvPr/>
        </p:nvSpPr>
        <p:spPr bwMode="auto">
          <a:xfrm>
            <a:off x="3476538" y="2667000"/>
            <a:ext cx="1143000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6/21-6/22</a:t>
            </a:r>
            <a:endParaRPr lang="en-US" sz="1000" dirty="0"/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276600"/>
            <a:ext cx="1106424" cy="26517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June–1</a:t>
            </a:r>
            <a:r>
              <a:rPr lang="en-US" sz="1050" baseline="30000" dirty="0" smtClean="0"/>
              <a:t>st</a:t>
            </a:r>
            <a:r>
              <a:rPr lang="en-US" sz="1050" dirty="0" smtClean="0"/>
              <a:t> week</a:t>
            </a:r>
            <a:endParaRPr lang="en-US" sz="1050" dirty="0"/>
          </a:p>
        </p:txBody>
      </p:sp>
      <p:sp>
        <p:nvSpPr>
          <p:cNvPr id="28" name="Right Arrow 27"/>
          <p:cNvSpPr/>
          <p:nvPr/>
        </p:nvSpPr>
        <p:spPr bwMode="auto">
          <a:xfrm>
            <a:off x="4507487" y="2963691"/>
            <a:ext cx="205803" cy="14334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0" name="Right Arrow 29"/>
          <p:cNvSpPr/>
          <p:nvPr/>
        </p:nvSpPr>
        <p:spPr bwMode="auto">
          <a:xfrm rot="1760720">
            <a:off x="4425295" y="1458647"/>
            <a:ext cx="402801" cy="18165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 rot="20129125">
            <a:off x="4418214" y="3970597"/>
            <a:ext cx="3759351" cy="21582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 flipH="1" flipV="1">
            <a:off x="7924800" y="3538210"/>
            <a:ext cx="1133856" cy="3566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= $25M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6" y="762000"/>
            <a:ext cx="902938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3/10/2014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3/10/2014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85800"/>
            <a:ext cx="9144000" cy="552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615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3/10/2014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1"/>
            <a:ext cx="9143999" cy="566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755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3/10/2014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80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62517</TotalTime>
  <Words>388</Words>
  <Application>Microsoft Office PowerPoint</Application>
  <PresentationFormat>On-screen Show (4:3)</PresentationFormat>
  <Paragraphs>160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PowerPoint Presentation</vt:lpstr>
      <vt:lpstr>2013 Project Update – Agenda</vt:lpstr>
      <vt:lpstr>Recent/Upcoming Project Highlights</vt:lpstr>
      <vt:lpstr>2014 Release Targets – Board-Approved NPRRs/SCRs/xGRRs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McMahon, Patrick</cp:lastModifiedBy>
  <cp:revision>1524</cp:revision>
  <cp:lastPrinted>2014-03-11T15:41:49Z</cp:lastPrinted>
  <dcterms:created xsi:type="dcterms:W3CDTF">2005-04-21T14:28:35Z</dcterms:created>
  <dcterms:modified xsi:type="dcterms:W3CDTF">2014-03-14T15:36:25Z</dcterms:modified>
</cp:coreProperties>
</file>