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5"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1"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8F978-713E-49CC-B833-5ABBB41BEB59}" type="datetimeFigureOut">
              <a:rPr lang="en-US" smtClean="0"/>
              <a:pPr/>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8F978-713E-49CC-B833-5ABBB41BEB59}" type="datetimeFigureOut">
              <a:rPr lang="en-US" smtClean="0"/>
              <a:pPr/>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8F978-713E-49CC-B833-5ABBB41BEB59}" type="datetimeFigureOut">
              <a:rPr lang="en-US" smtClean="0"/>
              <a:pPr/>
              <a:t>3/5/2014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8F978-713E-49CC-B833-5ABBB41BEB59}" type="datetimeFigureOut">
              <a:rPr lang="en-US" smtClean="0"/>
              <a:pPr/>
              <a:t>3/5/2014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8F978-713E-49CC-B833-5ABBB41BEB59}" type="datetimeFigureOut">
              <a:rPr lang="en-US" smtClean="0"/>
              <a:pPr/>
              <a:t>3/5/2014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8F978-713E-49CC-B833-5ABBB41BEB59}" type="datetimeFigureOut">
              <a:rPr lang="en-US" smtClean="0"/>
              <a:pPr/>
              <a:t>3/5/2014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F21BF-5569-434E-BF7E-2E6F61C5F0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March 24 12, 2014</a:t>
            </a:r>
          </a:p>
          <a:p>
            <a:r>
              <a:rPr lang="en-US" dirty="0" smtClean="0">
                <a:solidFill>
                  <a:schemeClr val="tx1"/>
                </a:solidFill>
              </a:rPr>
              <a:t>John Moore, PLWG Chair</a:t>
            </a:r>
          </a:p>
          <a:p>
            <a:r>
              <a:rPr lang="en-US" dirty="0" smtClean="0">
                <a:solidFill>
                  <a:schemeClr val="tx1"/>
                </a:solidFill>
              </a:rPr>
              <a:t>Brad Schwarz, PLWG Co-Chair</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39962"/>
          </a:xfrm>
        </p:spPr>
        <p:txBody>
          <a:bodyPr>
            <a:normAutofit/>
          </a:bodyPr>
          <a:lstStyle/>
          <a:p>
            <a:r>
              <a:rPr lang="en-US" b="1" dirty="0" smtClean="0"/>
              <a:t>Voting Item</a:t>
            </a:r>
            <a:br>
              <a:rPr lang="en-US" b="1" dirty="0" smtClean="0"/>
            </a:br>
            <a:r>
              <a:rPr lang="en-US" b="1" dirty="0" smtClean="0"/>
              <a:t>PLWG 2014 </a:t>
            </a:r>
            <a:r>
              <a:rPr lang="en-US" sz="4000" b="1" dirty="0" smtClean="0"/>
              <a:t>Leadership</a:t>
            </a:r>
            <a:endParaRPr lang="en-US" sz="4000" dirty="0"/>
          </a:p>
        </p:txBody>
      </p:sp>
      <p:sp>
        <p:nvSpPr>
          <p:cNvPr id="3" name="Content Placeholder 2"/>
          <p:cNvSpPr>
            <a:spLocks noGrp="1"/>
          </p:cNvSpPr>
          <p:nvPr>
            <p:ph idx="1"/>
          </p:nvPr>
        </p:nvSpPr>
        <p:spPr>
          <a:xfrm>
            <a:off x="457200" y="2590800"/>
            <a:ext cx="8229600" cy="3535363"/>
          </a:xfrm>
        </p:spPr>
        <p:txBody>
          <a:bodyPr>
            <a:normAutofit lnSpcReduction="10000"/>
          </a:bodyPr>
          <a:lstStyle/>
          <a:p>
            <a:r>
              <a:rPr lang="en-US" dirty="0" smtClean="0"/>
              <a:t>PLWG recommends the following for 2014 Leadership:</a:t>
            </a:r>
            <a:endParaRPr lang="en-US" dirty="0"/>
          </a:p>
          <a:p>
            <a:pPr lvl="1"/>
            <a:r>
              <a:rPr lang="en-US" dirty="0" smtClean="0"/>
              <a:t>John Moore; Stratus Energy Group for PLWG Chair </a:t>
            </a:r>
          </a:p>
          <a:p>
            <a:pPr lvl="2"/>
            <a:r>
              <a:rPr lang="en-US" dirty="0" err="1" smtClean="0"/>
              <a:t>Pnanam</a:t>
            </a:r>
            <a:r>
              <a:rPr lang="en-US" dirty="0" smtClean="0"/>
              <a:t>, PLWG 2013 Co-Chair is unable to serve due ERCOT desire to not have ERCOT staff  </a:t>
            </a:r>
            <a:r>
              <a:rPr lang="en-US" dirty="0" err="1" smtClean="0"/>
              <a:t>nserve</a:t>
            </a:r>
            <a:r>
              <a:rPr lang="en-US" dirty="0" smtClean="0"/>
              <a:t> in Working Group Leadership</a:t>
            </a:r>
          </a:p>
          <a:p>
            <a:pPr lvl="1"/>
            <a:r>
              <a:rPr lang="en-US" dirty="0" smtClean="0"/>
              <a:t>Brad Schwarz; </a:t>
            </a:r>
            <a:r>
              <a:rPr lang="en-US" dirty="0" err="1" smtClean="0"/>
              <a:t>Sharyland</a:t>
            </a:r>
            <a:r>
              <a:rPr lang="en-US" dirty="0" smtClean="0"/>
              <a:t> Utilities for PLWG C0-CoChair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Transmission Planning </a:t>
            </a:r>
            <a:br>
              <a:rPr lang="en-US" dirty="0"/>
            </a:br>
            <a:r>
              <a:rPr lang="en-US" dirty="0"/>
              <a:t>re: Congested Generation</a:t>
            </a:r>
          </a:p>
        </p:txBody>
      </p:sp>
      <p:sp>
        <p:nvSpPr>
          <p:cNvPr id="3" name="Content Placeholder 2"/>
          <p:cNvSpPr>
            <a:spLocks noGrp="1"/>
          </p:cNvSpPr>
          <p:nvPr>
            <p:ph idx="1"/>
          </p:nvPr>
        </p:nvSpPr>
        <p:spPr/>
        <p:txBody>
          <a:bodyPr>
            <a:normAutofit fontScale="55000" lnSpcReduction="20000"/>
          </a:bodyPr>
          <a:lstStyle/>
          <a:p>
            <a:r>
              <a:rPr lang="en-US" sz="3400" b="1" dirty="0"/>
              <a:t>ROS Directed PLWG to consider </a:t>
            </a:r>
            <a:r>
              <a:rPr lang="en-US" sz="3400" b="1" dirty="0" smtClean="0"/>
              <a:t>congestion issue </a:t>
            </a:r>
            <a:r>
              <a:rPr lang="en-US" sz="3400" b="1" dirty="0"/>
              <a:t>discussed at January ROS </a:t>
            </a:r>
            <a:r>
              <a:rPr lang="en-US" sz="3400" b="1" dirty="0" err="1"/>
              <a:t>Mtg</a:t>
            </a:r>
            <a:r>
              <a:rPr lang="en-US" sz="3400" b="1" dirty="0"/>
              <a:t> </a:t>
            </a:r>
            <a:endParaRPr lang="en-US" sz="3400" b="1" i="1" dirty="0"/>
          </a:p>
          <a:p>
            <a:pPr lvl="1"/>
            <a:r>
              <a:rPr lang="en-US" sz="3200" dirty="0"/>
              <a:t>The question was raised whether transmission system upgrades should be identified to increase access to grid for constrained generation throughout ERCOT</a:t>
            </a:r>
          </a:p>
          <a:p>
            <a:pPr lvl="1"/>
            <a:r>
              <a:rPr lang="en-US" sz="3200" dirty="0"/>
              <a:t>ERCOT’s work to assess potential system upgrades to relieve potential future congestion in Panhandle (PREZ studies), while no similar assessment of existing constrained generation in other areas of ERCOT, was offered as an inconsistency in addressing generation congestion on the ERCOT Grid.</a:t>
            </a:r>
          </a:p>
          <a:p>
            <a:pPr lvl="1"/>
            <a:r>
              <a:rPr lang="en-US" sz="3200" dirty="0" smtClean="0"/>
              <a:t>Discussions </a:t>
            </a:r>
            <a:r>
              <a:rPr lang="en-US" sz="3200" dirty="0"/>
              <a:t>will assess how best to address the issue.</a:t>
            </a:r>
          </a:p>
          <a:p>
            <a:pPr lvl="1"/>
            <a:r>
              <a:rPr lang="en-US" sz="3200" dirty="0"/>
              <a:t>A review of current Planning Guide, Protocol, and PUC Substantive Rule language may be appropriate to serve as a basis for identifying what is currently the required planning responsibilities for ERCOT and the </a:t>
            </a:r>
            <a:r>
              <a:rPr lang="en-US" sz="3200" dirty="0" err="1"/>
              <a:t>TSPs.</a:t>
            </a:r>
            <a:endParaRPr lang="en-US" sz="3200" dirty="0"/>
          </a:p>
          <a:p>
            <a:r>
              <a:rPr lang="en-US" dirty="0" smtClean="0"/>
              <a:t>PLWG Work Session held on Jan 19 for initial consideration of question: Notes “Transmission Planning – Generation Congestion” attached for review and comment from ROS at ROS March 6 meeting on transmission planning question.   </a:t>
            </a:r>
          </a:p>
        </p:txBody>
      </p:sp>
    </p:spTree>
    <p:extLst>
      <p:ext uri="{BB962C8B-B14F-4D97-AF65-F5344CB8AC3E}">
        <p14:creationId xmlns:p14="http://schemas.microsoft.com/office/powerpoint/2010/main" val="3135629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Active PGRRs Under Consideration</a:t>
            </a:r>
            <a:endParaRPr lang="en-US" dirty="0"/>
          </a:p>
        </p:txBody>
      </p:sp>
      <p:sp>
        <p:nvSpPr>
          <p:cNvPr id="3" name="Content Placeholder 2"/>
          <p:cNvSpPr>
            <a:spLocks noGrp="1"/>
          </p:cNvSpPr>
          <p:nvPr>
            <p:ph idx="1"/>
          </p:nvPr>
        </p:nvSpPr>
        <p:spPr>
          <a:xfrm>
            <a:off x="479946" y="1600200"/>
            <a:ext cx="8229600" cy="4876800"/>
          </a:xfrm>
        </p:spPr>
        <p:txBody>
          <a:bodyPr>
            <a:normAutofit fontScale="62500" lnSpcReduction="20000"/>
          </a:bodyPr>
          <a:lstStyle/>
          <a:p>
            <a:pPr marL="342900" lvl="2" indent="-342900"/>
            <a:r>
              <a:rPr lang="en-US" sz="3400" b="1" dirty="0" smtClean="0"/>
              <a:t>PGRR031  </a:t>
            </a:r>
            <a:r>
              <a:rPr lang="en-US" sz="3400" b="1" i="1" dirty="0" smtClean="0"/>
              <a:t>“Implement </a:t>
            </a:r>
            <a:r>
              <a:rPr lang="en-US" sz="3400" b="1" i="1" dirty="0"/>
              <a:t>95% Facility Rating Limit in the Planning </a:t>
            </a:r>
            <a:r>
              <a:rPr lang="en-US" sz="3400" b="1" i="1" dirty="0" smtClean="0"/>
              <a:t>Criteria”</a:t>
            </a:r>
            <a:endParaRPr lang="en-US" sz="3400" b="1" i="1" dirty="0"/>
          </a:p>
          <a:p>
            <a:pPr lvl="1"/>
            <a:r>
              <a:rPr lang="en-US" dirty="0" smtClean="0"/>
              <a:t>ERCOT Board directed addition discussion of their comments at March PLWG Meeting.</a:t>
            </a:r>
          </a:p>
          <a:p>
            <a:r>
              <a:rPr lang="en-US" sz="3400" b="1" dirty="0" smtClean="0"/>
              <a:t>PGRR035  “</a:t>
            </a:r>
            <a:r>
              <a:rPr lang="en-US" sz="3400" b="1" i="1" dirty="0" smtClean="0"/>
              <a:t>DC Tie Interconnection Process</a:t>
            </a:r>
            <a:r>
              <a:rPr lang="en-US" sz="3400" b="1" dirty="0" smtClean="0"/>
              <a:t>”</a:t>
            </a:r>
          </a:p>
          <a:p>
            <a:pPr lvl="1"/>
            <a:r>
              <a:rPr lang="en-US" dirty="0" smtClean="0"/>
              <a:t>Detail review of PGRR035 has been tabled to allow for expanded additional review as requested by ERCOT Legal and PUC Staff.  </a:t>
            </a:r>
          </a:p>
          <a:p>
            <a:r>
              <a:rPr lang="en-US" sz="3400" dirty="0"/>
              <a:t>PGRR028  </a:t>
            </a:r>
            <a:r>
              <a:rPr lang="en-US" sz="3400" i="1" dirty="0"/>
              <a:t>“Evaluation of Compliance of Reactive Requirements”</a:t>
            </a:r>
          </a:p>
          <a:p>
            <a:pPr lvl="1"/>
            <a:r>
              <a:rPr lang="en-US" dirty="0"/>
              <a:t>This PGRR gives ERCOT the authority to determine if a generation resource complies with ERCOT’s reactive power capability and voltage control requirements </a:t>
            </a:r>
          </a:p>
          <a:p>
            <a:pPr lvl="1"/>
            <a:r>
              <a:rPr lang="en-US" dirty="0"/>
              <a:t>Discussion at the November ROS </a:t>
            </a:r>
            <a:r>
              <a:rPr lang="en-US" dirty="0" err="1"/>
              <a:t>Mtg</a:t>
            </a:r>
            <a:r>
              <a:rPr lang="en-US" dirty="0"/>
              <a:t> identified concerns regarding the clarity regarding how ERCOT will perform the Voltage Profile analysis</a:t>
            </a:r>
          </a:p>
          <a:p>
            <a:pPr lvl="1"/>
            <a:r>
              <a:rPr lang="en-US" dirty="0" smtClean="0"/>
              <a:t>ERCOT Staff has been working on revised PGRR028 language; additional discussion will at PLWG to consider when revised language available.</a:t>
            </a:r>
            <a:endParaRPr lang="en-US" dirty="0"/>
          </a:p>
          <a:p>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1420</TotalTime>
  <Words>366</Words>
  <Application>Microsoft Office PowerPoint</Application>
  <PresentationFormat>On-screen Show (4:3)</PresentationFormat>
  <Paragraphs>25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PLWG Report to ROS</vt:lpstr>
      <vt:lpstr>Voting Item PLWG 2014 Leadership</vt:lpstr>
      <vt:lpstr>Transmission Planning  re: Congested Generation</vt:lpstr>
      <vt:lpstr>Active PGRRs Under Consideration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John Moore</dc:creator>
  <cp:lastModifiedBy>Albracht, Brittney</cp:lastModifiedBy>
  <cp:revision>31</cp:revision>
  <dcterms:created xsi:type="dcterms:W3CDTF">2013-06-12T20:00:16Z</dcterms:created>
  <dcterms:modified xsi:type="dcterms:W3CDTF">2014-03-05T18:16:06Z</dcterms:modified>
</cp:coreProperties>
</file>