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6.xml" ContentType="application/vnd.openxmlformats-officedocument.presentationml.notesSlide+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9"/>
  </p:notesMasterIdLst>
  <p:sldIdLst>
    <p:sldId id="256" r:id="rId2"/>
    <p:sldId id="257" r:id="rId3"/>
    <p:sldId id="258" r:id="rId4"/>
    <p:sldId id="259" r:id="rId5"/>
    <p:sldId id="260" r:id="rId6"/>
    <p:sldId id="261" r:id="rId7"/>
    <p:sldId id="262" r:id="rId8"/>
  </p:sldIdLst>
  <p:sldSz cx="9144000" cy="6858000" type="screen4x3"/>
  <p:notesSz cx="7010400" cy="9296400"/>
  <p:defaultTextStyle>
    <a:defPPr>
      <a:defRPr lang="en-US"/>
    </a:defPPr>
    <a:lvl1pPr algn="l" rtl="0" fontAlgn="base">
      <a:spcBef>
        <a:spcPct val="0"/>
      </a:spcBef>
      <a:spcAft>
        <a:spcPct val="0"/>
      </a:spcAft>
      <a:defRPr kern="1200">
        <a:solidFill>
          <a:schemeClr val="tx1"/>
        </a:solidFill>
        <a:latin typeface="Calibri" pitchFamily="34" charset="0"/>
        <a:ea typeface="+mn-ea"/>
        <a:cs typeface="Arial" pitchFamily="34" charset="0"/>
      </a:defRPr>
    </a:lvl1pPr>
    <a:lvl2pPr marL="457200" algn="l" rtl="0" fontAlgn="base">
      <a:spcBef>
        <a:spcPct val="0"/>
      </a:spcBef>
      <a:spcAft>
        <a:spcPct val="0"/>
      </a:spcAft>
      <a:defRPr kern="1200">
        <a:solidFill>
          <a:schemeClr val="tx1"/>
        </a:solidFill>
        <a:latin typeface="Calibri" pitchFamily="34" charset="0"/>
        <a:ea typeface="+mn-ea"/>
        <a:cs typeface="Arial" pitchFamily="34" charset="0"/>
      </a:defRPr>
    </a:lvl2pPr>
    <a:lvl3pPr marL="914400" algn="l" rtl="0" fontAlgn="base">
      <a:spcBef>
        <a:spcPct val="0"/>
      </a:spcBef>
      <a:spcAft>
        <a:spcPct val="0"/>
      </a:spcAft>
      <a:defRPr kern="1200">
        <a:solidFill>
          <a:schemeClr val="tx1"/>
        </a:solidFill>
        <a:latin typeface="Calibri" pitchFamily="34" charset="0"/>
        <a:ea typeface="+mn-ea"/>
        <a:cs typeface="Arial" pitchFamily="34" charset="0"/>
      </a:defRPr>
    </a:lvl3pPr>
    <a:lvl4pPr marL="1371600" algn="l" rtl="0" fontAlgn="base">
      <a:spcBef>
        <a:spcPct val="0"/>
      </a:spcBef>
      <a:spcAft>
        <a:spcPct val="0"/>
      </a:spcAft>
      <a:defRPr kern="1200">
        <a:solidFill>
          <a:schemeClr val="tx1"/>
        </a:solidFill>
        <a:latin typeface="Calibri" pitchFamily="34" charset="0"/>
        <a:ea typeface="+mn-ea"/>
        <a:cs typeface="Arial" pitchFamily="34" charset="0"/>
      </a:defRPr>
    </a:lvl4pPr>
    <a:lvl5pPr marL="1828800" algn="l" rtl="0" fontAlgn="base">
      <a:spcBef>
        <a:spcPct val="0"/>
      </a:spcBef>
      <a:spcAft>
        <a:spcPct val="0"/>
      </a:spcAft>
      <a:defRPr kern="1200">
        <a:solidFill>
          <a:schemeClr val="tx1"/>
        </a:solidFill>
        <a:latin typeface="Calibri" pitchFamily="34" charset="0"/>
        <a:ea typeface="+mn-ea"/>
        <a:cs typeface="Arial" pitchFamily="34" charset="0"/>
      </a:defRPr>
    </a:lvl5pPr>
    <a:lvl6pPr marL="2286000" algn="l" defTabSz="914400" rtl="0" eaLnBrk="1" latinLnBrk="0" hangingPunct="1">
      <a:defRPr kern="1200">
        <a:solidFill>
          <a:schemeClr val="tx1"/>
        </a:solidFill>
        <a:latin typeface="Calibri" pitchFamily="34" charset="0"/>
        <a:ea typeface="+mn-ea"/>
        <a:cs typeface="Arial" pitchFamily="34" charset="0"/>
      </a:defRPr>
    </a:lvl6pPr>
    <a:lvl7pPr marL="2743200" algn="l" defTabSz="914400" rtl="0" eaLnBrk="1" latinLnBrk="0" hangingPunct="1">
      <a:defRPr kern="1200">
        <a:solidFill>
          <a:schemeClr val="tx1"/>
        </a:solidFill>
        <a:latin typeface="Calibri" pitchFamily="34" charset="0"/>
        <a:ea typeface="+mn-ea"/>
        <a:cs typeface="Arial" pitchFamily="34" charset="0"/>
      </a:defRPr>
    </a:lvl7pPr>
    <a:lvl8pPr marL="3200400" algn="l" defTabSz="914400" rtl="0" eaLnBrk="1" latinLnBrk="0" hangingPunct="1">
      <a:defRPr kern="1200">
        <a:solidFill>
          <a:schemeClr val="tx1"/>
        </a:solidFill>
        <a:latin typeface="Calibri" pitchFamily="34" charset="0"/>
        <a:ea typeface="+mn-ea"/>
        <a:cs typeface="Arial" pitchFamily="34" charset="0"/>
      </a:defRPr>
    </a:lvl8pPr>
    <a:lvl9pPr marL="3657600" algn="l" defTabSz="914400" rtl="0" eaLnBrk="1" latinLnBrk="0" hangingPunct="1">
      <a:defRPr kern="1200">
        <a:solidFill>
          <a:schemeClr val="tx1"/>
        </a:solidFill>
        <a:latin typeface="Calibri" pitchFamily="34" charset="0"/>
        <a:ea typeface="+mn-ea"/>
        <a:cs typeface="Arial" pitchFamily="34"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7750" autoAdjust="0"/>
    <p:restoredTop sz="90954" autoAdjust="0"/>
  </p:normalViewPr>
  <p:slideViewPr>
    <p:cSldViewPr>
      <p:cViewPr varScale="1">
        <p:scale>
          <a:sx n="122" d="100"/>
          <a:sy n="122" d="100"/>
        </p:scale>
        <p:origin x="-1314" y="-9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a:defRPr sz="1200"/>
            </a:lvl1pPr>
          </a:lstStyle>
          <a:p>
            <a:fld id="{F09704ED-22AA-4390-9F52-DB9A65FBB6EF}" type="datetimeFigureOut">
              <a:rPr lang="en-US" smtClean="0"/>
              <a:pPr/>
              <a:t>3/4/2014</a:t>
            </a:fld>
            <a:endParaRPr lang="en-US" dirty="0"/>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lIns="91440" tIns="45720" rIns="91440" bIns="45720" rtlCol="0" anchor="b"/>
          <a:lstStyle>
            <a:lvl1pPr algn="r">
              <a:defRPr sz="1200"/>
            </a:lvl1pPr>
          </a:lstStyle>
          <a:p>
            <a:fld id="{20349AE3-93CE-4C8F-BBB7-6BFAA48BB42E}" type="slidenum">
              <a:rPr lang="en-US" smtClean="0"/>
              <a:pPr/>
              <a:t>‹#›</a:t>
            </a:fld>
            <a:endParaRPr lang="en-US" dirty="0"/>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M2 captures</a:t>
            </a:r>
            <a:r>
              <a:rPr lang="en-US" baseline="0" dirty="0" smtClean="0"/>
              <a:t> the RT Settlement</a:t>
            </a:r>
            <a:endParaRPr lang="en-US" dirty="0"/>
          </a:p>
        </p:txBody>
      </p:sp>
      <p:sp>
        <p:nvSpPr>
          <p:cNvPr id="4" name="Slide Number Placeholder 3"/>
          <p:cNvSpPr>
            <a:spLocks noGrp="1"/>
          </p:cNvSpPr>
          <p:nvPr>
            <p:ph type="sldNum" sz="quarter" idx="10"/>
          </p:nvPr>
        </p:nvSpPr>
        <p:spPr/>
        <p:txBody>
          <a:bodyPr/>
          <a:lstStyle/>
          <a:p>
            <a:fld id="{20349AE3-93CE-4C8F-BBB7-6BFAA48BB42E}" type="slidenum">
              <a:rPr lang="en-US" smtClean="0"/>
              <a:pPr/>
              <a:t>2</a:t>
            </a:fld>
            <a:endParaRPr 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endParaRPr lang="en-US" dirty="0"/>
          </a:p>
        </p:txBody>
      </p:sp>
      <p:sp>
        <p:nvSpPr>
          <p:cNvPr id="4" name="Slide Number Placeholder 3"/>
          <p:cNvSpPr>
            <a:spLocks noGrp="1"/>
          </p:cNvSpPr>
          <p:nvPr>
            <p:ph type="sldNum" sz="quarter" idx="10"/>
          </p:nvPr>
        </p:nvSpPr>
        <p:spPr/>
        <p:txBody>
          <a:bodyPr/>
          <a:lstStyle/>
          <a:p>
            <a:fld id="{20349AE3-93CE-4C8F-BBB7-6BFAA48BB42E}" type="slidenum">
              <a:rPr lang="en-US" smtClean="0"/>
              <a:pPr/>
              <a:t>3</a:t>
            </a:fld>
            <a:endParaRPr lang="en-US"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20349AE3-93CE-4C8F-BBB7-6BFAA48BB42E}" type="slidenum">
              <a:rPr lang="en-US" smtClean="0"/>
              <a:pPr/>
              <a:t>4</a:t>
            </a:fld>
            <a:endParaRPr lang="en-US"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20349AE3-93CE-4C8F-BBB7-6BFAA48BB42E}" type="slidenum">
              <a:rPr lang="en-US" smtClean="0"/>
              <a:pPr/>
              <a:t>5</a:t>
            </a:fld>
            <a:endParaRPr lang="en-US"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20349AE3-93CE-4C8F-BBB7-6BFAA48BB42E}" type="slidenum">
              <a:rPr lang="en-US" smtClean="0"/>
              <a:pPr/>
              <a:t>6</a:t>
            </a:fld>
            <a:endParaRPr lang="en-US"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20349AE3-93CE-4C8F-BBB7-6BFAA48BB42E}" type="slidenum">
              <a:rPr lang="en-US" smtClean="0"/>
              <a:pPr/>
              <a:t>7</a:t>
            </a:fld>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06201F8B-0D7D-4F85-A2C5-5F5611B31693}" type="datetime1">
              <a:rPr lang="en-US" smtClean="0"/>
              <a:pPr>
                <a:defRPr/>
              </a:pPr>
              <a:t>3/4/2014</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3E396079-D558-40A3-ABCD-6189DD4C9EC9}" type="slidenum">
              <a:rPr lang="en-US"/>
              <a:pPr>
                <a:defRPr/>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C757E9DD-22DE-48DD-8A1B-A92CBE937D5F}" type="datetime1">
              <a:rPr lang="en-US" smtClean="0"/>
              <a:pPr>
                <a:defRPr/>
              </a:pPr>
              <a:t>3/4/2014</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0E8449F6-AD8C-4A24-A228-8FBF04F0CBB7}" type="slidenum">
              <a:rPr lang="en-US"/>
              <a:pPr>
                <a:defRPr/>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FD238A51-8520-47FA-9FB7-697452EC4040}" type="datetime1">
              <a:rPr lang="en-US" smtClean="0"/>
              <a:pPr>
                <a:defRPr/>
              </a:pPr>
              <a:t>3/4/2014</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CADEF415-ED21-41FA-AC0B-A2D10705AF61}" type="slidenum">
              <a:rPr lang="en-US"/>
              <a:pPr>
                <a:defRPr/>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8F5422C0-A0B3-4A2B-B2D5-7B6A3EB2CFD7}" type="datetime1">
              <a:rPr lang="en-US" smtClean="0"/>
              <a:pPr>
                <a:defRPr/>
              </a:pPr>
              <a:t>3/4/2014</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2AD4B424-0B5B-49E8-B182-57C6EB64CF57}" type="slidenum">
              <a:rPr lang="en-US"/>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311C6B56-4825-4CBA-98CC-F5FB34F4155A}" type="datetime1">
              <a:rPr lang="en-US" smtClean="0"/>
              <a:pPr>
                <a:defRPr/>
              </a:pPr>
              <a:t>3/4/2014</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17C0DC90-0368-47C8-84AE-B8287433DF33}" type="slidenum">
              <a:rPr lang="en-US"/>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CE9CDF9B-B163-4F1F-BD47-FB2BB72D58F8}" type="datetime1">
              <a:rPr lang="en-US" smtClean="0"/>
              <a:pPr>
                <a:defRPr/>
              </a:pPr>
              <a:t>3/4/2014</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89E17A70-6C8D-489D-A53F-CB5D2CEB5C17}" type="slidenum">
              <a:rPr lang="en-US"/>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710C1F93-26C6-466B-B059-5F492BDA1D2F}" type="datetime1">
              <a:rPr lang="en-US" smtClean="0"/>
              <a:pPr>
                <a:defRPr/>
              </a:pPr>
              <a:t>3/4/2014</a:t>
            </a:fld>
            <a:endParaRPr lang="en-US" dirty="0"/>
          </a:p>
        </p:txBody>
      </p:sp>
      <p:sp>
        <p:nvSpPr>
          <p:cNvPr id="8" name="Footer Placeholder 4"/>
          <p:cNvSpPr>
            <a:spLocks noGrp="1"/>
          </p:cNvSpPr>
          <p:nvPr>
            <p:ph type="ftr" sz="quarter" idx="11"/>
          </p:nvPr>
        </p:nvSpPr>
        <p:spPr/>
        <p:txBody>
          <a:bodyPr/>
          <a:lstStyle>
            <a:lvl1pPr>
              <a:defRPr/>
            </a:lvl1pPr>
          </a:lstStyle>
          <a:p>
            <a:pPr>
              <a:defRPr/>
            </a:pPr>
            <a:endParaRPr lang="en-US" dirty="0"/>
          </a:p>
        </p:txBody>
      </p:sp>
      <p:sp>
        <p:nvSpPr>
          <p:cNvPr id="9" name="Slide Number Placeholder 5"/>
          <p:cNvSpPr>
            <a:spLocks noGrp="1"/>
          </p:cNvSpPr>
          <p:nvPr>
            <p:ph type="sldNum" sz="quarter" idx="12"/>
          </p:nvPr>
        </p:nvSpPr>
        <p:spPr/>
        <p:txBody>
          <a:bodyPr/>
          <a:lstStyle>
            <a:lvl1pPr>
              <a:defRPr/>
            </a:lvl1pPr>
          </a:lstStyle>
          <a:p>
            <a:pPr>
              <a:defRPr/>
            </a:pPr>
            <a:fld id="{7EE38F61-A9F7-4A1D-AFED-714818EACE65}"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9E025F42-F626-4DD6-8EA4-323E456E9F8E}" type="datetime1">
              <a:rPr lang="en-US" smtClean="0"/>
              <a:pPr>
                <a:defRPr/>
              </a:pPr>
              <a:t>3/4/2014</a:t>
            </a:fld>
            <a:endParaRPr lang="en-US" dirty="0"/>
          </a:p>
        </p:txBody>
      </p:sp>
      <p:sp>
        <p:nvSpPr>
          <p:cNvPr id="4" name="Footer Placeholder 4"/>
          <p:cNvSpPr>
            <a:spLocks noGrp="1"/>
          </p:cNvSpPr>
          <p:nvPr>
            <p:ph type="ftr" sz="quarter" idx="11"/>
          </p:nvPr>
        </p:nvSpPr>
        <p:spPr/>
        <p:txBody>
          <a:bodyPr/>
          <a:lstStyle>
            <a:lvl1pPr>
              <a:defRPr/>
            </a:lvl1pPr>
          </a:lstStyle>
          <a:p>
            <a:pPr>
              <a:defRPr/>
            </a:pPr>
            <a:endParaRPr lang="en-US" dirty="0"/>
          </a:p>
        </p:txBody>
      </p:sp>
      <p:sp>
        <p:nvSpPr>
          <p:cNvPr id="5" name="Slide Number Placeholder 5"/>
          <p:cNvSpPr>
            <a:spLocks noGrp="1"/>
          </p:cNvSpPr>
          <p:nvPr>
            <p:ph type="sldNum" sz="quarter" idx="12"/>
          </p:nvPr>
        </p:nvSpPr>
        <p:spPr/>
        <p:txBody>
          <a:bodyPr/>
          <a:lstStyle>
            <a:lvl1pPr>
              <a:defRPr/>
            </a:lvl1pPr>
          </a:lstStyle>
          <a:p>
            <a:pPr>
              <a:defRPr/>
            </a:pPr>
            <a:fld id="{00469017-12DE-44E0-A0D8-94FA255EC257}" type="slidenum">
              <a:rPr lang="en-US"/>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24679370-65DF-4385-B2D1-7DF0CB6078E3}" type="datetime1">
              <a:rPr lang="en-US" smtClean="0"/>
              <a:pPr>
                <a:defRPr/>
              </a:pPr>
              <a:t>3/4/2014</a:t>
            </a:fld>
            <a:endParaRPr lang="en-US" dirty="0"/>
          </a:p>
        </p:txBody>
      </p:sp>
      <p:sp>
        <p:nvSpPr>
          <p:cNvPr id="3" name="Footer Placeholder 4"/>
          <p:cNvSpPr>
            <a:spLocks noGrp="1"/>
          </p:cNvSpPr>
          <p:nvPr>
            <p:ph type="ftr" sz="quarter" idx="11"/>
          </p:nvPr>
        </p:nvSpPr>
        <p:spPr/>
        <p:txBody>
          <a:bodyPr/>
          <a:lstStyle>
            <a:lvl1pPr>
              <a:defRPr/>
            </a:lvl1pPr>
          </a:lstStyle>
          <a:p>
            <a:pPr>
              <a:defRPr/>
            </a:pPr>
            <a:endParaRPr lang="en-US" dirty="0"/>
          </a:p>
        </p:txBody>
      </p:sp>
      <p:sp>
        <p:nvSpPr>
          <p:cNvPr id="4" name="Slide Number Placeholder 5"/>
          <p:cNvSpPr>
            <a:spLocks noGrp="1"/>
          </p:cNvSpPr>
          <p:nvPr>
            <p:ph type="sldNum" sz="quarter" idx="12"/>
          </p:nvPr>
        </p:nvSpPr>
        <p:spPr/>
        <p:txBody>
          <a:bodyPr/>
          <a:lstStyle>
            <a:lvl1pPr>
              <a:defRPr/>
            </a:lvl1pPr>
          </a:lstStyle>
          <a:p>
            <a:pPr>
              <a:defRPr/>
            </a:pPr>
            <a:fld id="{EED0BB4B-550E-4DCC-AFF6-6914BFA516FB}" type="slidenum">
              <a:rPr lang="en-US"/>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C28D77EF-CA5B-48C1-90B9-EDA1A3E9C576}" type="datetime1">
              <a:rPr lang="en-US" smtClean="0"/>
              <a:pPr>
                <a:defRPr/>
              </a:pPr>
              <a:t>3/4/2014</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D7014E8F-98E0-484A-9D9B-231E59FFF54B}" type="slidenum">
              <a:rPr lang="en-US"/>
              <a:pPr>
                <a:defRPr/>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80C4AF43-32EE-4470-9BDF-B6A3EA0AE423}" type="datetime1">
              <a:rPr lang="en-US" smtClean="0"/>
              <a:pPr>
                <a:defRPr/>
              </a:pPr>
              <a:t>3/4/2014</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80D5F5E4-4122-4DB0-9B77-38FEF5485840}" type="slidenum">
              <a:rPr lang="en-US"/>
              <a:pPr>
                <a:defRPr/>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cs typeface="+mn-cs"/>
              </a:defRPr>
            </a:lvl1pPr>
          </a:lstStyle>
          <a:p>
            <a:pPr>
              <a:defRPr/>
            </a:pPr>
            <a:fld id="{94117CDF-4DBB-4026-BDDD-A1921134C382}" type="datetime1">
              <a:rPr lang="en-US" smtClean="0"/>
              <a:pPr>
                <a:defRPr/>
              </a:pPr>
              <a:t>3/4/2014</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dirty="0">
                <a:solidFill>
                  <a:schemeClr val="tx1">
                    <a:tint val="75000"/>
                  </a:schemeClr>
                </a:solidFill>
                <a:latin typeface="+mn-lt"/>
                <a:cs typeface="+mn-cs"/>
              </a:defRPr>
            </a:lvl1pPr>
          </a:lstStyle>
          <a:p>
            <a:pPr>
              <a:defRPr/>
            </a:pPr>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cs typeface="+mn-cs"/>
              </a:defRPr>
            </a:lvl1pPr>
          </a:lstStyle>
          <a:p>
            <a:pPr>
              <a:defRPr/>
            </a:pPr>
            <a:fld id="{E770DA20-36FA-4A3D-8F49-6E3FF73C3DC3}"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pitchFamily="34"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pitchFamily="34"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pitchFamily="34"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pitchFamily="34"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r>
              <a:rPr lang="en-US" b="1" dirty="0" smtClean="0"/>
              <a:t>MCWG Update to WMS</a:t>
            </a:r>
            <a:endParaRPr lang="en-US" dirty="0" smtClean="0"/>
          </a:p>
        </p:txBody>
      </p:sp>
      <p:sp>
        <p:nvSpPr>
          <p:cNvPr id="3" name="Subtitle 2"/>
          <p:cNvSpPr>
            <a:spLocks noGrp="1"/>
          </p:cNvSpPr>
          <p:nvPr>
            <p:ph type="subTitle" idx="1"/>
          </p:nvPr>
        </p:nvSpPr>
        <p:spPr/>
        <p:txBody>
          <a:bodyPr rtlCol="0">
            <a:normAutofit fontScale="70000" lnSpcReduction="20000"/>
          </a:bodyPr>
          <a:lstStyle/>
          <a:p>
            <a:r>
              <a:rPr lang="en-US" b="1" dirty="0" smtClean="0">
                <a:solidFill>
                  <a:schemeClr val="tx1"/>
                </a:solidFill>
              </a:rPr>
              <a:t>Loretta Martin LCRA , Chair</a:t>
            </a:r>
          </a:p>
          <a:p>
            <a:r>
              <a:rPr lang="en-US" b="1" dirty="0" smtClean="0">
                <a:solidFill>
                  <a:schemeClr val="tx1"/>
                </a:solidFill>
              </a:rPr>
              <a:t>Josephine Wan AE, Vice Chair</a:t>
            </a:r>
          </a:p>
          <a:p>
            <a:pPr fontAlgn="auto">
              <a:spcAft>
                <a:spcPts val="0"/>
              </a:spcAft>
              <a:defRPr/>
            </a:pPr>
            <a:endParaRPr lang="en-US" dirty="0" smtClean="0"/>
          </a:p>
          <a:p>
            <a:pPr fontAlgn="auto">
              <a:spcAft>
                <a:spcPts val="0"/>
              </a:spcAft>
              <a:defRPr/>
            </a:pPr>
            <a:endParaRPr lang="en-US" dirty="0" smtClean="0"/>
          </a:p>
          <a:p>
            <a:pPr fontAlgn="auto">
              <a:spcAft>
                <a:spcPts val="0"/>
              </a:spcAft>
              <a:defRPr/>
            </a:pPr>
            <a:r>
              <a:rPr lang="en-US" dirty="0" smtClean="0"/>
              <a:t>03/05/2014</a:t>
            </a:r>
          </a:p>
          <a:p>
            <a:pPr fontAlgn="auto">
              <a:spcAft>
                <a:spcPts val="0"/>
              </a:spcAft>
              <a:defRPr/>
            </a:pPr>
            <a:endParaRPr lang="en-US" dirty="0"/>
          </a:p>
        </p:txBody>
      </p:sp>
      <p:sp>
        <p:nvSpPr>
          <p:cNvPr id="4" name="Slide Number Placeholder 3"/>
          <p:cNvSpPr>
            <a:spLocks noGrp="1"/>
          </p:cNvSpPr>
          <p:nvPr>
            <p:ph type="sldNum" sz="quarter" idx="12"/>
          </p:nvPr>
        </p:nvSpPr>
        <p:spPr/>
        <p:txBody>
          <a:bodyPr/>
          <a:lstStyle/>
          <a:p>
            <a:pPr>
              <a:defRPr/>
            </a:pPr>
            <a:fld id="{3E396079-D558-40A3-ABCD-6189DD4C9EC9}" type="slidenum">
              <a:rPr lang="en-US" smtClean="0"/>
              <a:pPr>
                <a:defRPr/>
              </a:pPr>
              <a:t>1</a:t>
            </a:fld>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idx="4294967295"/>
          </p:nvPr>
        </p:nvSpPr>
        <p:spPr>
          <a:xfrm>
            <a:off x="457200" y="457200"/>
            <a:ext cx="8229600" cy="838200"/>
          </a:xfrm>
        </p:spPr>
        <p:txBody>
          <a:bodyPr/>
          <a:lstStyle/>
          <a:p>
            <a:r>
              <a:rPr lang="en-US" dirty="0" smtClean="0"/>
              <a:t>MCWG Update to WMS</a:t>
            </a:r>
          </a:p>
        </p:txBody>
      </p:sp>
      <p:sp>
        <p:nvSpPr>
          <p:cNvPr id="5" name="Content Placeholder 2"/>
          <p:cNvSpPr txBox="1">
            <a:spLocks/>
          </p:cNvSpPr>
          <p:nvPr/>
        </p:nvSpPr>
        <p:spPr>
          <a:xfrm>
            <a:off x="533400" y="1600200"/>
            <a:ext cx="8153400" cy="4876800"/>
          </a:xfrm>
          <a:prstGeom prst="rect">
            <a:avLst/>
          </a:prstGeom>
        </p:spPr>
        <p:txBody>
          <a:bodyPr/>
          <a:lstStyle/>
          <a:p>
            <a:pPr marL="342900" indent="-342900" fontAlgn="auto">
              <a:spcBef>
                <a:spcPct val="20000"/>
              </a:spcBef>
              <a:spcAft>
                <a:spcPts val="0"/>
              </a:spcAft>
              <a:buFont typeface="Arial" pitchFamily="34" charset="0"/>
              <a:buChar char="•"/>
              <a:defRPr/>
            </a:pPr>
            <a:r>
              <a:rPr lang="en-US" sz="2400" dirty="0" smtClean="0">
                <a:latin typeface="+mn-lt"/>
                <a:cs typeface="+mn-cs"/>
              </a:rPr>
              <a:t>General Update</a:t>
            </a:r>
            <a:endParaRPr lang="en-US" sz="2400" dirty="0">
              <a:latin typeface="+mn-lt"/>
              <a:cs typeface="+mn-cs"/>
            </a:endParaRPr>
          </a:p>
          <a:p>
            <a:pPr lvl="1" fontAlgn="auto">
              <a:spcBef>
                <a:spcPts val="0"/>
              </a:spcBef>
              <a:spcAft>
                <a:spcPts val="0"/>
              </a:spcAft>
              <a:defRPr/>
            </a:pPr>
            <a:endParaRPr lang="en-US" sz="2400" dirty="0" smtClean="0">
              <a:latin typeface="+mn-lt"/>
              <a:cs typeface="+mn-cs"/>
            </a:endParaRPr>
          </a:p>
          <a:p>
            <a:pPr lvl="1" fontAlgn="auto">
              <a:spcBef>
                <a:spcPts val="0"/>
              </a:spcBef>
              <a:spcAft>
                <a:spcPts val="0"/>
              </a:spcAft>
              <a:defRPr/>
            </a:pPr>
            <a:r>
              <a:rPr lang="en-US" sz="2400" dirty="0" smtClean="0">
                <a:latin typeface="+mn-lt"/>
                <a:cs typeface="+mn-cs"/>
              </a:rPr>
              <a:t>-</a:t>
            </a:r>
            <a:r>
              <a:rPr lang="en-US" sz="2000" dirty="0" smtClean="0">
                <a:latin typeface="+mn-lt"/>
                <a:cs typeface="+mn-cs"/>
              </a:rPr>
              <a:t>February 20</a:t>
            </a:r>
            <a:r>
              <a:rPr lang="en-US" sz="2000" baseline="30000" dirty="0" smtClean="0">
                <a:latin typeface="+mn-lt"/>
                <a:cs typeface="+mn-cs"/>
              </a:rPr>
              <a:t>th</a:t>
            </a:r>
            <a:r>
              <a:rPr lang="en-US" sz="2000" dirty="0" smtClean="0">
                <a:latin typeface="+mn-lt"/>
                <a:cs typeface="+mn-cs"/>
              </a:rPr>
              <a:t> Joint </a:t>
            </a:r>
            <a:r>
              <a:rPr lang="en-US" sz="2000" dirty="0">
                <a:latin typeface="+mn-lt"/>
                <a:cs typeface="+mn-cs"/>
              </a:rPr>
              <a:t>MCWG/CWG </a:t>
            </a:r>
            <a:r>
              <a:rPr lang="en-US" sz="2000" dirty="0" smtClean="0">
                <a:latin typeface="+mn-lt"/>
                <a:cs typeface="+mn-cs"/>
              </a:rPr>
              <a:t>Meeting</a:t>
            </a:r>
          </a:p>
          <a:p>
            <a:pPr lvl="1" fontAlgn="auto">
              <a:spcBef>
                <a:spcPts val="0"/>
              </a:spcBef>
              <a:spcAft>
                <a:spcPts val="0"/>
              </a:spcAft>
              <a:defRPr/>
            </a:pPr>
            <a:endParaRPr lang="en-US" sz="2000" dirty="0">
              <a:latin typeface="+mn-lt"/>
              <a:cs typeface="+mn-cs"/>
            </a:endParaRPr>
          </a:p>
          <a:p>
            <a:pPr lvl="2" fontAlgn="auto">
              <a:spcBef>
                <a:spcPts val="0"/>
              </a:spcBef>
              <a:spcAft>
                <a:spcPts val="0"/>
              </a:spcAft>
              <a:buFont typeface="Arial" pitchFamily="34" charset="0"/>
              <a:buChar char="•"/>
              <a:defRPr/>
            </a:pPr>
            <a:r>
              <a:rPr lang="en-US" sz="1600" dirty="0" smtClean="0"/>
              <a:t>Reviewed NPRRs for their credit impact</a:t>
            </a:r>
          </a:p>
          <a:p>
            <a:pPr lvl="2" fontAlgn="auto">
              <a:spcBef>
                <a:spcPts val="0"/>
              </a:spcBef>
              <a:spcAft>
                <a:spcPts val="0"/>
              </a:spcAft>
              <a:defRPr/>
            </a:pPr>
            <a:r>
              <a:rPr lang="en-US" sz="1400" dirty="0" smtClean="0"/>
              <a:t>       All operational  without any credit impact except –</a:t>
            </a:r>
          </a:p>
          <a:p>
            <a:pPr lvl="2" fontAlgn="auto">
              <a:spcBef>
                <a:spcPts val="0"/>
              </a:spcBef>
              <a:spcAft>
                <a:spcPts val="0"/>
              </a:spcAft>
              <a:defRPr/>
            </a:pPr>
            <a:endParaRPr lang="en-US" sz="1400" dirty="0" smtClean="0"/>
          </a:p>
          <a:p>
            <a:pPr lvl="2" fontAlgn="auto">
              <a:spcBef>
                <a:spcPts val="0"/>
              </a:spcBef>
              <a:spcAft>
                <a:spcPts val="0"/>
              </a:spcAft>
              <a:buFont typeface="Arial" pitchFamily="34" charset="0"/>
              <a:buChar char="•"/>
              <a:defRPr/>
            </a:pPr>
            <a:r>
              <a:rPr lang="en-US" sz="1400" dirty="0" smtClean="0"/>
              <a:t>    </a:t>
            </a:r>
            <a:r>
              <a:rPr lang="en-US" sz="1600" dirty="0" smtClean="0"/>
              <a:t> NPRR 598 – Clarify Inputs to PRC and ORDC</a:t>
            </a:r>
          </a:p>
          <a:p>
            <a:pPr lvl="2" fontAlgn="auto">
              <a:spcBef>
                <a:spcPts val="0"/>
              </a:spcBef>
              <a:spcAft>
                <a:spcPts val="0"/>
              </a:spcAft>
              <a:defRPr/>
            </a:pPr>
            <a:r>
              <a:rPr lang="en-US" sz="1600" dirty="0" smtClean="0"/>
              <a:t>       </a:t>
            </a:r>
            <a:r>
              <a:rPr lang="en-US" sz="1400" dirty="0" smtClean="0"/>
              <a:t>-  CWG/MCWG has reviewed the NPRR  and filed the following comments:</a:t>
            </a:r>
          </a:p>
          <a:p>
            <a:pPr lvl="3" fontAlgn="auto">
              <a:spcBef>
                <a:spcPts val="0"/>
              </a:spcBef>
              <a:spcAft>
                <a:spcPts val="0"/>
              </a:spcAft>
              <a:buFont typeface="Calibri" pitchFamily="34" charset="0"/>
              <a:buChar char="»"/>
              <a:defRPr/>
            </a:pPr>
            <a:r>
              <a:rPr lang="en-US" sz="1400" dirty="0" smtClean="0">
                <a:latin typeface="+mn-lt"/>
                <a:cs typeface="+mn-cs"/>
              </a:rPr>
              <a:t>    “</a:t>
            </a:r>
            <a:r>
              <a:rPr lang="en-US" sz="1400" dirty="0" smtClean="0"/>
              <a:t>The Credit Working Group (CWG) has reviewed Nodal Protocol Revision Request (NPRR) 598 and feels that Operating Reserve Demand Curve (ORDC) was designed to increase the likelihood of high prices resulting in increased credit risk in the market”.</a:t>
            </a:r>
          </a:p>
          <a:p>
            <a:pPr lvl="3" fontAlgn="auto">
              <a:spcBef>
                <a:spcPts val="0"/>
              </a:spcBef>
              <a:spcAft>
                <a:spcPts val="0"/>
              </a:spcAft>
              <a:buFont typeface="Calibri" pitchFamily="34" charset="0"/>
              <a:buChar char="»"/>
              <a:defRPr/>
            </a:pPr>
            <a:endParaRPr lang="en-US" sz="1400" dirty="0" smtClean="0"/>
          </a:p>
          <a:p>
            <a:pPr lvl="3" fontAlgn="auto">
              <a:spcBef>
                <a:spcPts val="0"/>
              </a:spcBef>
              <a:spcAft>
                <a:spcPts val="0"/>
              </a:spcAft>
              <a:defRPr/>
            </a:pPr>
            <a:endParaRPr lang="en-US" sz="1400" dirty="0" smtClean="0">
              <a:latin typeface="+mn-lt"/>
              <a:cs typeface="+mn-cs"/>
            </a:endParaRPr>
          </a:p>
          <a:p>
            <a:pPr lvl="2" fontAlgn="auto">
              <a:spcBef>
                <a:spcPts val="0"/>
              </a:spcBef>
              <a:spcAft>
                <a:spcPts val="0"/>
              </a:spcAft>
              <a:defRPr/>
            </a:pPr>
            <a:endParaRPr lang="en-US" sz="1200" dirty="0">
              <a:latin typeface="+mn-lt"/>
              <a:cs typeface="+mn-cs"/>
            </a:endParaRPr>
          </a:p>
          <a:p>
            <a:pPr marL="1600200" lvl="3" indent="-228600" fontAlgn="auto">
              <a:spcBef>
                <a:spcPct val="20000"/>
              </a:spcBef>
              <a:spcAft>
                <a:spcPts val="0"/>
              </a:spcAft>
              <a:buFont typeface="Arial" pitchFamily="34" charset="0"/>
              <a:buChar char="–"/>
              <a:defRPr/>
            </a:pPr>
            <a:endParaRPr lang="en-US" sz="1200" dirty="0">
              <a:latin typeface="+mn-lt"/>
              <a:cs typeface="+mn-cs"/>
            </a:endParaRPr>
          </a:p>
          <a:p>
            <a:pPr marL="1600200" lvl="3" indent="-228600" fontAlgn="auto">
              <a:spcBef>
                <a:spcPct val="20000"/>
              </a:spcBef>
              <a:spcAft>
                <a:spcPts val="0"/>
              </a:spcAft>
              <a:buFont typeface="Arial" pitchFamily="34" charset="0"/>
              <a:buChar char="–"/>
              <a:defRPr/>
            </a:pPr>
            <a:endParaRPr lang="en-US" sz="1200" dirty="0">
              <a:latin typeface="+mn-lt"/>
              <a:cs typeface="+mn-cs"/>
            </a:endParaRPr>
          </a:p>
          <a:p>
            <a:pPr lvl="4" fontAlgn="auto">
              <a:spcBef>
                <a:spcPct val="20000"/>
              </a:spcBef>
              <a:spcAft>
                <a:spcPts val="0"/>
              </a:spcAft>
              <a:buFont typeface="Arial" charset="0"/>
              <a:buNone/>
              <a:defRPr/>
            </a:pPr>
            <a:r>
              <a:rPr lang="en-US" sz="1200" dirty="0">
                <a:latin typeface="+mn-lt"/>
                <a:cs typeface="+mn-cs"/>
              </a:rPr>
              <a:t>			</a:t>
            </a:r>
          </a:p>
          <a:p>
            <a:pPr lvl="5">
              <a:spcBef>
                <a:spcPct val="20000"/>
              </a:spcBef>
              <a:buFont typeface="Arial" pitchFamily="34" charset="0"/>
              <a:buNone/>
              <a:defRPr/>
            </a:pPr>
            <a:endParaRPr lang="en-US" sz="1200" dirty="0">
              <a:latin typeface="+mn-lt"/>
              <a:cs typeface="+mn-cs"/>
            </a:endParaRPr>
          </a:p>
          <a:p>
            <a:pPr lvl="2" fontAlgn="auto">
              <a:spcBef>
                <a:spcPct val="20000"/>
              </a:spcBef>
              <a:spcAft>
                <a:spcPts val="0"/>
              </a:spcAft>
              <a:buFont typeface="Arial" charset="0"/>
              <a:buNone/>
              <a:defRPr/>
            </a:pPr>
            <a:endParaRPr lang="en-US" sz="1600" dirty="0">
              <a:latin typeface="+mn-lt"/>
              <a:cs typeface="+mn-cs"/>
            </a:endParaRPr>
          </a:p>
          <a:p>
            <a:pPr marL="742950" lvl="1" indent="-285750" fontAlgn="auto">
              <a:spcBef>
                <a:spcPct val="20000"/>
              </a:spcBef>
              <a:spcAft>
                <a:spcPts val="0"/>
              </a:spcAft>
              <a:buFont typeface="Arial" pitchFamily="34" charset="0"/>
              <a:buChar char="–"/>
              <a:defRPr/>
            </a:pPr>
            <a:endParaRPr lang="en-US" sz="2000" dirty="0">
              <a:latin typeface="+mn-lt"/>
              <a:cs typeface="+mn-cs"/>
            </a:endParaRPr>
          </a:p>
          <a:p>
            <a:pPr marL="342900" indent="-342900" fontAlgn="auto">
              <a:spcBef>
                <a:spcPct val="20000"/>
              </a:spcBef>
              <a:spcAft>
                <a:spcPts val="0"/>
              </a:spcAft>
              <a:buFont typeface="Arial" pitchFamily="34" charset="0"/>
              <a:buChar char="•"/>
              <a:defRPr/>
            </a:pPr>
            <a:endParaRPr lang="en-US" sz="2400" dirty="0">
              <a:latin typeface="+mn-lt"/>
              <a:cs typeface="+mn-cs"/>
            </a:endParaRPr>
          </a:p>
        </p:txBody>
      </p:sp>
      <p:sp>
        <p:nvSpPr>
          <p:cNvPr id="4" name="Slide Number Placeholder 3"/>
          <p:cNvSpPr>
            <a:spLocks noGrp="1"/>
          </p:cNvSpPr>
          <p:nvPr>
            <p:ph type="sldNum" sz="quarter" idx="12"/>
          </p:nvPr>
        </p:nvSpPr>
        <p:spPr/>
        <p:txBody>
          <a:bodyPr/>
          <a:lstStyle/>
          <a:p>
            <a:pPr>
              <a:defRPr/>
            </a:pPr>
            <a:fld id="{EED0BB4B-550E-4DCC-AFF6-6914BFA516FB}" type="slidenum">
              <a:rPr lang="en-US" smtClean="0"/>
              <a:pPr>
                <a:defRPr/>
              </a:pPr>
              <a:t>2</a:t>
            </a:fld>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idx="4294967295"/>
          </p:nvPr>
        </p:nvSpPr>
        <p:spPr>
          <a:xfrm>
            <a:off x="533400" y="228600"/>
            <a:ext cx="8229600" cy="914400"/>
          </a:xfrm>
        </p:spPr>
        <p:txBody>
          <a:bodyPr/>
          <a:lstStyle/>
          <a:p>
            <a:r>
              <a:rPr lang="en-US" dirty="0" smtClean="0"/>
              <a:t>MCWG Update to WMS</a:t>
            </a:r>
          </a:p>
        </p:txBody>
      </p:sp>
      <p:sp>
        <p:nvSpPr>
          <p:cNvPr id="4099" name="Content Placeholder 2"/>
          <p:cNvSpPr txBox="1">
            <a:spLocks/>
          </p:cNvSpPr>
          <p:nvPr/>
        </p:nvSpPr>
        <p:spPr bwMode="auto">
          <a:xfrm>
            <a:off x="457200" y="1219200"/>
            <a:ext cx="8229600" cy="5257800"/>
          </a:xfrm>
          <a:prstGeom prst="rect">
            <a:avLst/>
          </a:prstGeom>
          <a:noFill/>
          <a:ln w="9525">
            <a:noFill/>
            <a:miter lim="800000"/>
            <a:headEnd/>
            <a:tailEnd/>
          </a:ln>
        </p:spPr>
        <p:txBody>
          <a:bodyPr/>
          <a:lstStyle/>
          <a:p>
            <a:pPr marL="742950" lvl="1" indent="-285750" eaLnBrk="0" hangingPunct="0">
              <a:spcBef>
                <a:spcPct val="20000"/>
              </a:spcBef>
              <a:buFontTx/>
              <a:buChar char="-"/>
            </a:pPr>
            <a:r>
              <a:rPr lang="en-US" sz="2000" dirty="0" smtClean="0"/>
              <a:t>Draft NPRR – M1 Revision</a:t>
            </a:r>
          </a:p>
          <a:p>
            <a:pPr lvl="2">
              <a:buFont typeface="Arial" pitchFamily="34" charset="0"/>
              <a:buChar char="•"/>
            </a:pPr>
            <a:r>
              <a:rPr lang="en-US" sz="1600" dirty="0" smtClean="0"/>
              <a:t>    ERCOT proposes to replace the fixed value for M1 with a calculation that will be specific to each Counter-Party to reflect CPs market risk profile.</a:t>
            </a:r>
          </a:p>
          <a:p>
            <a:pPr lvl="2">
              <a:buFont typeface="Arial" pitchFamily="34" charset="0"/>
              <a:buChar char="•"/>
            </a:pPr>
            <a:endParaRPr lang="en-US" sz="1600" dirty="0" smtClean="0"/>
          </a:p>
          <a:p>
            <a:pPr lvl="2">
              <a:buFontTx/>
              <a:buChar char="-"/>
            </a:pPr>
            <a:r>
              <a:rPr lang="en-US" sz="1600" dirty="0" smtClean="0"/>
              <a:t> </a:t>
            </a:r>
            <a:r>
              <a:rPr lang="en-US" dirty="0" smtClean="0"/>
              <a:t>    Decompose M1 into two components: </a:t>
            </a:r>
          </a:p>
          <a:p>
            <a:pPr lvl="2">
              <a:buFont typeface="Calibri" pitchFamily="34" charset="0"/>
              <a:buChar char="»"/>
            </a:pPr>
            <a:r>
              <a:rPr lang="en-US" sz="1600" dirty="0" smtClean="0"/>
              <a:t>     M1a - Time period required to cover </a:t>
            </a:r>
            <a:r>
              <a:rPr lang="en-US" sz="1600" u="sng" dirty="0" smtClean="0"/>
              <a:t>any</a:t>
            </a:r>
            <a:r>
              <a:rPr lang="en-US" sz="1600" dirty="0" smtClean="0"/>
              <a:t> terminated event; applicable to all entities</a:t>
            </a:r>
          </a:p>
          <a:p>
            <a:pPr lvl="2">
              <a:buFont typeface="Calibri" pitchFamily="34" charset="0"/>
              <a:buChar char="»"/>
            </a:pPr>
            <a:r>
              <a:rPr lang="en-US" sz="1600" dirty="0" smtClean="0"/>
              <a:t>     M1b - Time period to cover Mass Transitions only; applicable </a:t>
            </a:r>
            <a:r>
              <a:rPr lang="en-US" sz="1600" u="sng" dirty="0" smtClean="0"/>
              <a:t>only</a:t>
            </a:r>
            <a:r>
              <a:rPr lang="en-US" sz="1600" dirty="0" smtClean="0"/>
              <a:t> to Counterparties-Parties with Load. M1b will adjust the mass transition days to reflect the decline in the potential exposure during the transition period</a:t>
            </a:r>
          </a:p>
          <a:p>
            <a:pPr lvl="2"/>
            <a:endParaRPr lang="en-US" sz="1600" dirty="0" smtClean="0"/>
          </a:p>
          <a:p>
            <a:pPr lvl="2"/>
            <a:r>
              <a:rPr lang="en-US" sz="1600" dirty="0" smtClean="0"/>
              <a:t>* </a:t>
            </a:r>
            <a:r>
              <a:rPr lang="en-US" sz="1600" u="sng" dirty="0" smtClean="0"/>
              <a:t>Note</a:t>
            </a:r>
            <a:r>
              <a:rPr lang="en-US" sz="1600" dirty="0" smtClean="0"/>
              <a:t>:  M1 is the forward risk multiplier for DALE (day-ahead exposure) and RTLE (real-time exposure) </a:t>
            </a:r>
          </a:p>
          <a:p>
            <a:pPr lvl="2"/>
            <a:endParaRPr lang="en-US" sz="1600" dirty="0" smtClean="0"/>
          </a:p>
          <a:p>
            <a:pPr marL="0" lvl="2"/>
            <a:r>
              <a:rPr lang="en-US" sz="1600" dirty="0" smtClean="0"/>
              <a:t>              -	</a:t>
            </a:r>
            <a:r>
              <a:rPr lang="en-US" dirty="0" smtClean="0"/>
              <a:t>Next Steps:</a:t>
            </a:r>
          </a:p>
          <a:p>
            <a:pPr lvl="2"/>
            <a:r>
              <a:rPr lang="en-US" sz="1600" dirty="0" smtClean="0"/>
              <a:t>Draft NPRR will go through stakeholder process. In addition, </a:t>
            </a:r>
          </a:p>
          <a:p>
            <a:pPr lvl="2"/>
            <a:r>
              <a:rPr lang="en-US" sz="1600" dirty="0" smtClean="0"/>
              <a:t>ERCOT mentioned that in the M1 calculation there is a discount factor (DF) that applies to M1b if the Counter-Party meets ERCOT creditworthiness standards.  Initial value is set at 0. DF will be further discussed at a later time.</a:t>
            </a:r>
          </a:p>
          <a:p>
            <a:pPr lvl="2"/>
            <a:endParaRPr lang="en-US" sz="1400" dirty="0" smtClean="0"/>
          </a:p>
          <a:p>
            <a:pPr lvl="2"/>
            <a:endParaRPr lang="en-US" sz="1400" dirty="0" smtClean="0"/>
          </a:p>
          <a:p>
            <a:pPr lvl="2">
              <a:buFont typeface="Calibri" pitchFamily="34" charset="0"/>
              <a:buChar char="»"/>
            </a:pPr>
            <a:endParaRPr lang="en-US" sz="1400" dirty="0" smtClean="0"/>
          </a:p>
          <a:p>
            <a:pPr marL="742950" lvl="1" indent="-285750" eaLnBrk="0" hangingPunct="0">
              <a:spcBef>
                <a:spcPct val="20000"/>
              </a:spcBef>
              <a:buFont typeface="Arial" pitchFamily="34" charset="0"/>
              <a:buChar char="•"/>
            </a:pPr>
            <a:endParaRPr lang="en-US" sz="1600" dirty="0" smtClean="0"/>
          </a:p>
          <a:p>
            <a:pPr marL="742950" lvl="1" indent="-285750" eaLnBrk="0" hangingPunct="0">
              <a:spcBef>
                <a:spcPct val="20000"/>
              </a:spcBef>
            </a:pPr>
            <a:endParaRPr lang="en-US" sz="1600" dirty="0" smtClean="0"/>
          </a:p>
          <a:p>
            <a:pPr marL="1143000" lvl="2" indent="-228600" eaLnBrk="0" hangingPunct="0">
              <a:spcBef>
                <a:spcPct val="20000"/>
              </a:spcBef>
            </a:pPr>
            <a:endParaRPr lang="en-US" sz="1400" dirty="0"/>
          </a:p>
          <a:p>
            <a:pPr marL="1143000" lvl="2" indent="-228600" eaLnBrk="0" hangingPunct="0">
              <a:spcBef>
                <a:spcPct val="20000"/>
              </a:spcBef>
              <a:buFont typeface="Arial" pitchFamily="34" charset="0"/>
              <a:buChar char="•"/>
            </a:pPr>
            <a:endParaRPr lang="en-US" sz="1600" dirty="0" smtClean="0"/>
          </a:p>
          <a:p>
            <a:pPr marL="1143000" lvl="2" indent="-228600" eaLnBrk="0" hangingPunct="0">
              <a:spcBef>
                <a:spcPct val="20000"/>
              </a:spcBef>
              <a:buFont typeface="Arial" pitchFamily="34" charset="0"/>
              <a:buChar char="•"/>
            </a:pPr>
            <a:endParaRPr lang="en-US" sz="1600" dirty="0"/>
          </a:p>
          <a:p>
            <a:pPr marL="1143000" lvl="2" indent="-228600" eaLnBrk="0" hangingPunct="0">
              <a:spcBef>
                <a:spcPct val="20000"/>
              </a:spcBef>
            </a:pPr>
            <a:endParaRPr lang="en-US" sz="1600" dirty="0" smtClean="0"/>
          </a:p>
          <a:p>
            <a:pPr marL="1143000" lvl="2" indent="-228600" eaLnBrk="0" hangingPunct="0">
              <a:spcBef>
                <a:spcPct val="20000"/>
              </a:spcBef>
              <a:buFont typeface="Arial" pitchFamily="34" charset="0"/>
              <a:buChar char="•"/>
            </a:pPr>
            <a:endParaRPr lang="en-US" sz="1600" dirty="0"/>
          </a:p>
          <a:p>
            <a:pPr marL="1143000" lvl="2" indent="-228600" eaLnBrk="0" hangingPunct="0">
              <a:spcBef>
                <a:spcPct val="20000"/>
              </a:spcBef>
              <a:buFont typeface="Arial" pitchFamily="34" charset="0"/>
              <a:buChar char="•"/>
            </a:pPr>
            <a:endParaRPr lang="en-US" sz="1600" dirty="0"/>
          </a:p>
        </p:txBody>
      </p:sp>
      <p:sp>
        <p:nvSpPr>
          <p:cNvPr id="4" name="Slide Number Placeholder 3"/>
          <p:cNvSpPr>
            <a:spLocks noGrp="1"/>
          </p:cNvSpPr>
          <p:nvPr>
            <p:ph type="sldNum" sz="quarter" idx="12"/>
          </p:nvPr>
        </p:nvSpPr>
        <p:spPr/>
        <p:txBody>
          <a:bodyPr/>
          <a:lstStyle/>
          <a:p>
            <a:pPr>
              <a:defRPr/>
            </a:pPr>
            <a:fld id="{EED0BB4B-550E-4DCC-AFF6-6914BFA516FB}" type="slidenum">
              <a:rPr lang="en-US" smtClean="0"/>
              <a:pPr>
                <a:defRPr/>
              </a:pPr>
              <a:t>3</a:t>
            </a:fld>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idx="4294967295"/>
          </p:nvPr>
        </p:nvSpPr>
        <p:spPr>
          <a:xfrm>
            <a:off x="533400" y="381000"/>
            <a:ext cx="8229600" cy="609600"/>
          </a:xfrm>
        </p:spPr>
        <p:txBody>
          <a:bodyPr/>
          <a:lstStyle/>
          <a:p>
            <a:r>
              <a:rPr lang="en-US" dirty="0" smtClean="0"/>
              <a:t>MCWG Update to WMS</a:t>
            </a:r>
          </a:p>
        </p:txBody>
      </p:sp>
      <p:sp>
        <p:nvSpPr>
          <p:cNvPr id="4099" name="Content Placeholder 2"/>
          <p:cNvSpPr txBox="1">
            <a:spLocks/>
          </p:cNvSpPr>
          <p:nvPr/>
        </p:nvSpPr>
        <p:spPr bwMode="auto">
          <a:xfrm>
            <a:off x="457200" y="990600"/>
            <a:ext cx="8305800" cy="5715000"/>
          </a:xfrm>
          <a:prstGeom prst="rect">
            <a:avLst/>
          </a:prstGeom>
          <a:noFill/>
          <a:ln w="9525">
            <a:noFill/>
            <a:miter lim="800000"/>
            <a:headEnd/>
            <a:tailEnd/>
          </a:ln>
        </p:spPr>
        <p:txBody>
          <a:bodyPr lIns="91440"/>
          <a:lstStyle/>
          <a:p>
            <a:pPr marL="742950" lvl="1" indent="-285750" eaLnBrk="0" hangingPunct="0">
              <a:spcBef>
                <a:spcPct val="20000"/>
              </a:spcBef>
              <a:buFontTx/>
              <a:buChar char="-"/>
            </a:pPr>
            <a:r>
              <a:rPr lang="en-US" sz="2000" dirty="0" smtClean="0"/>
              <a:t>Discussion of correlation between load and prices</a:t>
            </a:r>
          </a:p>
          <a:p>
            <a:pPr lvl="2">
              <a:buFont typeface="Arial" pitchFamily="34" charset="0"/>
              <a:buChar char="•"/>
            </a:pPr>
            <a:r>
              <a:rPr lang="en-US" sz="1600" dirty="0" smtClean="0"/>
              <a:t>  </a:t>
            </a:r>
            <a:r>
              <a:rPr lang="en-US" sz="1500" dirty="0" smtClean="0"/>
              <a:t>In order to understand if forward credit exposure can be reliably estimated, ERCOT did additional analysis in the relationship between Real Time Settlement Point Prices (RTSPPs) and Load.</a:t>
            </a:r>
          </a:p>
          <a:p>
            <a:pPr lvl="2"/>
            <a:endParaRPr lang="en-US" sz="1500" dirty="0" smtClean="0"/>
          </a:p>
          <a:p>
            <a:pPr lvl="2">
              <a:buFont typeface="Calibri" pitchFamily="34" charset="0"/>
              <a:buChar char="»"/>
            </a:pPr>
            <a:r>
              <a:rPr lang="en-US" sz="1500" b="1" dirty="0" smtClean="0"/>
              <a:t>   </a:t>
            </a:r>
            <a:r>
              <a:rPr lang="en-US" sz="1500" dirty="0" smtClean="0"/>
              <a:t>ERCOT created different buckets of hourly load with respect to percentage of monthly maximum load, and to better analyze tail prices, they used base log price “e” of RTSPP to including or excluding ORDC Adder</a:t>
            </a:r>
            <a:endParaRPr lang="en-US" sz="1500" b="1" dirty="0" smtClean="0"/>
          </a:p>
          <a:p>
            <a:pPr lvl="2">
              <a:buFont typeface="Calibri" pitchFamily="34" charset="0"/>
              <a:buChar char="»"/>
            </a:pPr>
            <a:endParaRPr lang="en-US" sz="1500" b="1" dirty="0" smtClean="0"/>
          </a:p>
          <a:p>
            <a:pPr lvl="2">
              <a:buFont typeface="Calibri" pitchFamily="34" charset="0"/>
              <a:buChar char="»"/>
            </a:pPr>
            <a:r>
              <a:rPr lang="en-US" sz="1500" b="1" dirty="0" smtClean="0"/>
              <a:t>   </a:t>
            </a:r>
            <a:r>
              <a:rPr lang="en-US" sz="1500" dirty="0" smtClean="0"/>
              <a:t>Two scenarios run by ERCOT:  1) Grouped by Load Zone, Load Bucket, Operating Month and log price to include/exclude ORDC Adder 2) Grouped by Load Zone, Load Bucket, </a:t>
            </a:r>
            <a:r>
              <a:rPr lang="en-US" sz="1500" smtClean="0"/>
              <a:t>Operating Hour </a:t>
            </a:r>
            <a:r>
              <a:rPr lang="en-US" sz="1500" dirty="0" smtClean="0"/>
              <a:t>and log price to include/exclude ORDC Adder</a:t>
            </a:r>
          </a:p>
          <a:p>
            <a:pPr lvl="3">
              <a:buFont typeface="Arial" pitchFamily="34" charset="0"/>
              <a:buChar char="•"/>
            </a:pPr>
            <a:r>
              <a:rPr lang="en-US" sz="1600" dirty="0" smtClean="0"/>
              <a:t> </a:t>
            </a:r>
            <a:r>
              <a:rPr lang="en-US" sz="1200" dirty="0" smtClean="0"/>
              <a:t>Scenarios 1 - correlations are low across the board and hence no detailed analysis was performed.</a:t>
            </a:r>
          </a:p>
          <a:p>
            <a:pPr lvl="3">
              <a:buFont typeface="Arial" pitchFamily="34" charset="0"/>
              <a:buChar char="•"/>
            </a:pPr>
            <a:r>
              <a:rPr lang="en-US" sz="1200" dirty="0" smtClean="0"/>
              <a:t>  Scenarios 2 – improved hourly correlations are observed.</a:t>
            </a:r>
          </a:p>
          <a:p>
            <a:pPr lvl="3">
              <a:buFont typeface="Arial" pitchFamily="34" charset="0"/>
              <a:buChar char="•"/>
            </a:pPr>
            <a:r>
              <a:rPr lang="en-US" sz="1200" dirty="0" smtClean="0"/>
              <a:t>  For certain combinations of load zone a and operating hour; significant correlations are observed.</a:t>
            </a:r>
            <a:endParaRPr lang="en-US" sz="1600" dirty="0" smtClean="0">
              <a:solidFill>
                <a:srgbClr val="FF0000"/>
              </a:solidFill>
            </a:endParaRPr>
          </a:p>
          <a:p>
            <a:pPr lvl="2"/>
            <a:r>
              <a:rPr lang="en-US" sz="1600" dirty="0" smtClean="0"/>
              <a:t> </a:t>
            </a:r>
          </a:p>
          <a:p>
            <a:pPr marL="742950" lvl="1" indent="-285750" eaLnBrk="0" hangingPunct="0">
              <a:spcBef>
                <a:spcPct val="20000"/>
              </a:spcBef>
            </a:pPr>
            <a:r>
              <a:rPr lang="en-US" dirty="0" smtClean="0"/>
              <a:t>-    </a:t>
            </a:r>
            <a:r>
              <a:rPr lang="en-US" sz="1500" dirty="0" smtClean="0"/>
              <a:t>CWG/MCWG provided the following comments to ERCOT:</a:t>
            </a:r>
          </a:p>
          <a:p>
            <a:pPr marL="914400" lvl="4">
              <a:buFont typeface="Calibri" pitchFamily="34" charset="0"/>
              <a:buChar char="»"/>
            </a:pPr>
            <a:r>
              <a:rPr lang="en-US" sz="1500" dirty="0" smtClean="0"/>
              <a:t>   ERCOT needs to develop a methodology that can reliably estimate the collateral requirement to mitigate forward price risk.</a:t>
            </a:r>
          </a:p>
          <a:p>
            <a:pPr marL="914400" lvl="4">
              <a:buFont typeface="Calibri" pitchFamily="34" charset="0"/>
              <a:buChar char="»"/>
            </a:pPr>
            <a:endParaRPr lang="en-US" sz="1600" dirty="0" smtClean="0"/>
          </a:p>
          <a:p>
            <a:pPr marL="0" lvl="2"/>
            <a:r>
              <a:rPr lang="en-US" sz="1600" dirty="0" smtClean="0"/>
              <a:t>          </a:t>
            </a:r>
            <a:r>
              <a:rPr lang="en-US" dirty="0" smtClean="0"/>
              <a:t>-     </a:t>
            </a:r>
            <a:r>
              <a:rPr lang="en-US" sz="1500" dirty="0" smtClean="0"/>
              <a:t>Next Step</a:t>
            </a:r>
          </a:p>
          <a:p>
            <a:pPr lvl="0"/>
            <a:r>
              <a:rPr lang="en-US" sz="1500" dirty="0" smtClean="0"/>
              <a:t>	To better estimate the forward price risk, the group requested ERCOT to run additional 	scenarios such as also look into the percentage of an forced outage that can trigger a high 	price event.</a:t>
            </a:r>
          </a:p>
          <a:p>
            <a:pPr marL="0" lvl="2"/>
            <a:endParaRPr lang="en-US" sz="1600" dirty="0" smtClean="0"/>
          </a:p>
          <a:p>
            <a:pPr marL="0" lvl="2"/>
            <a:r>
              <a:rPr lang="en-US" sz="1600" dirty="0" smtClean="0"/>
              <a:t>          </a:t>
            </a:r>
          </a:p>
          <a:p>
            <a:endParaRPr lang="en-US" sz="1600" dirty="0" smtClean="0"/>
          </a:p>
          <a:p>
            <a:endParaRPr lang="en-US" sz="1600" dirty="0" smtClean="0"/>
          </a:p>
          <a:p>
            <a:pPr lvl="2">
              <a:buFont typeface="Calibri" pitchFamily="34" charset="0"/>
              <a:buChar char="»"/>
            </a:pPr>
            <a:endParaRPr lang="en-US" sz="1400" dirty="0" smtClean="0"/>
          </a:p>
          <a:p>
            <a:pPr lvl="2">
              <a:buFont typeface="Calibri" pitchFamily="34" charset="0"/>
              <a:buChar char="»"/>
            </a:pPr>
            <a:endParaRPr lang="en-US" sz="1600" dirty="0" smtClean="0"/>
          </a:p>
          <a:p>
            <a:pPr lvl="2"/>
            <a:endParaRPr lang="en-US" sz="1400" dirty="0" smtClean="0"/>
          </a:p>
          <a:p>
            <a:pPr lvl="2"/>
            <a:endParaRPr lang="en-US" sz="1400" dirty="0" smtClean="0"/>
          </a:p>
          <a:p>
            <a:pPr lvl="2">
              <a:buFont typeface="Calibri" pitchFamily="34" charset="0"/>
              <a:buChar char="»"/>
            </a:pPr>
            <a:endParaRPr lang="en-US" sz="1400" dirty="0" smtClean="0"/>
          </a:p>
          <a:p>
            <a:pPr marL="742950" lvl="1" indent="-285750" eaLnBrk="0" hangingPunct="0">
              <a:spcBef>
                <a:spcPct val="20000"/>
              </a:spcBef>
              <a:buFont typeface="Arial" pitchFamily="34" charset="0"/>
              <a:buChar char="•"/>
            </a:pPr>
            <a:endParaRPr lang="en-US" sz="1600" dirty="0" smtClean="0"/>
          </a:p>
          <a:p>
            <a:pPr marL="742950" lvl="1" indent="-285750" eaLnBrk="0" hangingPunct="0">
              <a:spcBef>
                <a:spcPct val="20000"/>
              </a:spcBef>
            </a:pPr>
            <a:endParaRPr lang="en-US" sz="1600" dirty="0" smtClean="0"/>
          </a:p>
          <a:p>
            <a:pPr marL="1143000" lvl="2" indent="-228600" eaLnBrk="0" hangingPunct="0">
              <a:spcBef>
                <a:spcPct val="20000"/>
              </a:spcBef>
            </a:pPr>
            <a:endParaRPr lang="en-US" sz="1400" dirty="0"/>
          </a:p>
          <a:p>
            <a:pPr marL="1143000" lvl="2" indent="-228600" eaLnBrk="0" hangingPunct="0">
              <a:spcBef>
                <a:spcPct val="20000"/>
              </a:spcBef>
              <a:buFont typeface="Arial" pitchFamily="34" charset="0"/>
              <a:buChar char="•"/>
            </a:pPr>
            <a:endParaRPr lang="en-US" sz="1600" dirty="0" smtClean="0"/>
          </a:p>
          <a:p>
            <a:pPr marL="1143000" lvl="2" indent="-228600" eaLnBrk="0" hangingPunct="0">
              <a:spcBef>
                <a:spcPct val="20000"/>
              </a:spcBef>
              <a:buFont typeface="Arial" pitchFamily="34" charset="0"/>
              <a:buChar char="•"/>
            </a:pPr>
            <a:endParaRPr lang="en-US" sz="1600" dirty="0"/>
          </a:p>
          <a:p>
            <a:pPr marL="1143000" lvl="2" indent="-228600" eaLnBrk="0" hangingPunct="0">
              <a:spcBef>
                <a:spcPct val="20000"/>
              </a:spcBef>
            </a:pPr>
            <a:endParaRPr lang="en-US" sz="1600" dirty="0" smtClean="0"/>
          </a:p>
          <a:p>
            <a:pPr marL="1143000" lvl="2" indent="-228600" eaLnBrk="0" hangingPunct="0">
              <a:spcBef>
                <a:spcPct val="20000"/>
              </a:spcBef>
              <a:buFont typeface="Arial" pitchFamily="34" charset="0"/>
              <a:buChar char="•"/>
            </a:pPr>
            <a:endParaRPr lang="en-US" sz="1600" dirty="0"/>
          </a:p>
          <a:p>
            <a:pPr marL="1143000" lvl="2" indent="-228600" eaLnBrk="0" hangingPunct="0">
              <a:spcBef>
                <a:spcPct val="20000"/>
              </a:spcBef>
              <a:buFont typeface="Arial" pitchFamily="34" charset="0"/>
              <a:buChar char="•"/>
            </a:pPr>
            <a:endParaRPr lang="en-US" sz="16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idx="4294967295"/>
          </p:nvPr>
        </p:nvSpPr>
        <p:spPr>
          <a:xfrm>
            <a:off x="533400" y="228600"/>
            <a:ext cx="8229600" cy="762000"/>
          </a:xfrm>
        </p:spPr>
        <p:txBody>
          <a:bodyPr/>
          <a:lstStyle/>
          <a:p>
            <a:r>
              <a:rPr lang="en-US" dirty="0" smtClean="0"/>
              <a:t>MCWG Update to WMS</a:t>
            </a:r>
          </a:p>
        </p:txBody>
      </p:sp>
      <p:sp>
        <p:nvSpPr>
          <p:cNvPr id="4099" name="Content Placeholder 2"/>
          <p:cNvSpPr txBox="1">
            <a:spLocks/>
          </p:cNvSpPr>
          <p:nvPr/>
        </p:nvSpPr>
        <p:spPr bwMode="auto">
          <a:xfrm>
            <a:off x="457200" y="990600"/>
            <a:ext cx="8382000" cy="5562600"/>
          </a:xfrm>
          <a:prstGeom prst="rect">
            <a:avLst/>
          </a:prstGeom>
          <a:noFill/>
          <a:ln w="9525">
            <a:noFill/>
            <a:miter lim="800000"/>
            <a:headEnd/>
            <a:tailEnd/>
          </a:ln>
        </p:spPr>
        <p:txBody>
          <a:bodyPr/>
          <a:lstStyle/>
          <a:p>
            <a:pPr marL="742950" lvl="1" indent="-285750" eaLnBrk="0" hangingPunct="0">
              <a:spcBef>
                <a:spcPct val="20000"/>
              </a:spcBef>
              <a:buFontTx/>
              <a:buChar char="-"/>
            </a:pPr>
            <a:r>
              <a:rPr lang="en-US" sz="2000" dirty="0" smtClean="0"/>
              <a:t>New NPRR Settlement Point based Real Time and Day Ahead Market Exposure</a:t>
            </a:r>
          </a:p>
          <a:p>
            <a:pPr lvl="2" indent="-285750" eaLnBrk="0" hangingPunct="0">
              <a:buFont typeface="Arial" pitchFamily="34" charset="0"/>
              <a:buChar char="•"/>
            </a:pPr>
            <a:r>
              <a:rPr lang="en-US" sz="1600" dirty="0" smtClean="0"/>
              <a:t>ERCOT uses historical look-back pricing rather than forward looking pricing to estimate the credit exposure,  and collateral requirement during a high price event in summer and winter.  The group requested ERCOT to do some impact analysis to see if including some degree of seasonality with a forward bias can better shape and improve credit exposure calculation for price risk.</a:t>
            </a:r>
          </a:p>
          <a:p>
            <a:pPr marL="1371600" lvl="2" indent="-457200" eaLnBrk="0" hangingPunct="0">
              <a:spcBef>
                <a:spcPct val="20000"/>
              </a:spcBef>
              <a:buFont typeface="Calibri" pitchFamily="34" charset="0"/>
              <a:buChar char="»"/>
            </a:pPr>
            <a:r>
              <a:rPr lang="en-US" sz="1600" dirty="0" smtClean="0"/>
              <a:t> Next Step –  This matter will be further discussed in the future meetings.</a:t>
            </a:r>
          </a:p>
          <a:p>
            <a:pPr marL="1371600" lvl="2" indent="-457200" eaLnBrk="0" hangingPunct="0">
              <a:spcBef>
                <a:spcPct val="20000"/>
              </a:spcBef>
            </a:pPr>
            <a:endParaRPr lang="en-US" sz="1400" kern="0" dirty="0" smtClean="0"/>
          </a:p>
          <a:p>
            <a:pPr marL="742950" lvl="1" indent="-285750" eaLnBrk="0" hangingPunct="0">
              <a:spcBef>
                <a:spcPct val="20000"/>
              </a:spcBef>
              <a:buFontTx/>
              <a:buChar char="-"/>
            </a:pPr>
            <a:r>
              <a:rPr lang="en-US" sz="2000" dirty="0" smtClean="0"/>
              <a:t>Review Credit Insurance</a:t>
            </a:r>
          </a:p>
          <a:p>
            <a:pPr marL="1371600" lvl="2" indent="-457200" eaLnBrk="0" hangingPunct="0">
              <a:spcBef>
                <a:spcPct val="20000"/>
              </a:spcBef>
              <a:buFont typeface="Calibri" pitchFamily="34" charset="0"/>
              <a:buChar char="»"/>
            </a:pPr>
            <a:r>
              <a:rPr lang="en-US" sz="2000" dirty="0" smtClean="0"/>
              <a:t> </a:t>
            </a:r>
            <a:r>
              <a:rPr lang="en-US" sz="1600" dirty="0" smtClean="0"/>
              <a:t>Policies cover only </a:t>
            </a:r>
            <a:r>
              <a:rPr lang="en-US" sz="1600" i="1" dirty="0" smtClean="0"/>
              <a:t>receivable amounts </a:t>
            </a:r>
            <a:r>
              <a:rPr lang="en-US" sz="1600" dirty="0" smtClean="0"/>
              <a:t>(invoice amount), not exposures</a:t>
            </a:r>
          </a:p>
          <a:p>
            <a:pPr lvl="2" indent="-285750" eaLnBrk="0" hangingPunct="0">
              <a:buFont typeface="Arial" pitchFamily="34" charset="0"/>
              <a:buChar char="•"/>
            </a:pPr>
            <a:r>
              <a:rPr lang="en-US" sz="1600" dirty="0" smtClean="0"/>
              <a:t> CWG/MCWG made the following comment to ERCOT:</a:t>
            </a:r>
          </a:p>
          <a:p>
            <a:pPr marL="1371600" lvl="2" indent="-457200" eaLnBrk="0" hangingPunct="0">
              <a:spcBef>
                <a:spcPct val="20000"/>
              </a:spcBef>
              <a:buFont typeface="Calibri" pitchFamily="34" charset="0"/>
              <a:buChar char="»"/>
            </a:pPr>
            <a:r>
              <a:rPr lang="en-US" sz="1600" dirty="0" smtClean="0"/>
              <a:t>Where will ERCOT find funding to purchase this policy?</a:t>
            </a:r>
          </a:p>
          <a:p>
            <a:pPr marL="1371600" lvl="2" indent="-457200" eaLnBrk="0" hangingPunct="0">
              <a:spcBef>
                <a:spcPct val="20000"/>
              </a:spcBef>
              <a:buFont typeface="Calibri" pitchFamily="34" charset="0"/>
              <a:buChar char="»"/>
            </a:pPr>
            <a:r>
              <a:rPr lang="en-US" sz="1600" dirty="0" smtClean="0"/>
              <a:t>ERCOT needs to do some cost and benefit analysis  for purchasing this policy, and if  there is a need to hire a consulting firm.</a:t>
            </a:r>
          </a:p>
          <a:p>
            <a:pPr lvl="2" indent="-285750" eaLnBrk="0" hangingPunct="0"/>
            <a:endParaRPr lang="en-US" sz="1600" dirty="0" smtClean="0"/>
          </a:p>
          <a:p>
            <a:pPr marL="742950" lvl="1" indent="-285750" eaLnBrk="0" hangingPunct="0">
              <a:spcBef>
                <a:spcPct val="20000"/>
              </a:spcBef>
              <a:buFontTx/>
              <a:buChar char="-"/>
            </a:pPr>
            <a:r>
              <a:rPr lang="en-US" sz="2000" dirty="0" smtClean="0"/>
              <a:t>Next Step</a:t>
            </a:r>
          </a:p>
          <a:p>
            <a:pPr lvl="2" indent="-285750" eaLnBrk="0" hangingPunct="0"/>
            <a:r>
              <a:rPr lang="en-US" sz="1600" dirty="0" smtClean="0"/>
              <a:t>       This matter will be further discussed in the next meeting.</a:t>
            </a:r>
          </a:p>
          <a:p>
            <a:pPr lvl="2" indent="-285750" eaLnBrk="0" hangingPunct="0">
              <a:buFont typeface="Arial" pitchFamily="34" charset="0"/>
              <a:buChar char="•"/>
            </a:pPr>
            <a:endParaRPr lang="en-US" sz="1600" dirty="0" smtClean="0"/>
          </a:p>
          <a:p>
            <a:pPr marL="742950" lvl="1" indent="-285750" eaLnBrk="0" hangingPunct="0">
              <a:spcBef>
                <a:spcPct val="20000"/>
              </a:spcBef>
            </a:pPr>
            <a:endParaRPr lang="en-US" sz="2000" dirty="0" smtClean="0"/>
          </a:p>
          <a:p>
            <a:pPr lvl="2"/>
            <a:endParaRPr lang="en-US" sz="1600" dirty="0" smtClean="0"/>
          </a:p>
          <a:p>
            <a:pPr lvl="2"/>
            <a:endParaRPr lang="en-US" sz="1600" dirty="0" smtClean="0"/>
          </a:p>
          <a:p>
            <a:pPr lvl="2"/>
            <a:endParaRPr lang="en-US" sz="1600" dirty="0" smtClean="0"/>
          </a:p>
          <a:p>
            <a:pPr marL="0" lvl="2"/>
            <a:endParaRPr lang="en-US" sz="1600" dirty="0" smtClean="0"/>
          </a:p>
          <a:p>
            <a:pPr marL="0" lvl="2"/>
            <a:r>
              <a:rPr lang="en-US" sz="1600" dirty="0" smtClean="0"/>
              <a:t>          </a:t>
            </a:r>
          </a:p>
          <a:p>
            <a:endParaRPr lang="en-US" sz="1600" dirty="0" smtClean="0"/>
          </a:p>
          <a:p>
            <a:endParaRPr lang="en-US" sz="1600" dirty="0" smtClean="0"/>
          </a:p>
          <a:p>
            <a:pPr lvl="2">
              <a:buFont typeface="Calibri" pitchFamily="34" charset="0"/>
              <a:buChar char="»"/>
            </a:pPr>
            <a:endParaRPr lang="en-US" sz="1400" dirty="0" smtClean="0"/>
          </a:p>
          <a:p>
            <a:pPr lvl="2">
              <a:buFont typeface="Calibri" pitchFamily="34" charset="0"/>
              <a:buChar char="»"/>
            </a:pPr>
            <a:endParaRPr lang="en-US" sz="1600" dirty="0" smtClean="0"/>
          </a:p>
          <a:p>
            <a:pPr lvl="2"/>
            <a:endParaRPr lang="en-US" sz="1400" dirty="0" smtClean="0"/>
          </a:p>
          <a:p>
            <a:pPr lvl="2"/>
            <a:endParaRPr lang="en-US" sz="1400" dirty="0" smtClean="0"/>
          </a:p>
          <a:p>
            <a:pPr lvl="2">
              <a:buFont typeface="Calibri" pitchFamily="34" charset="0"/>
              <a:buChar char="»"/>
            </a:pPr>
            <a:endParaRPr lang="en-US" sz="1400" dirty="0" smtClean="0"/>
          </a:p>
          <a:p>
            <a:pPr marL="742950" lvl="1" indent="-285750" eaLnBrk="0" hangingPunct="0">
              <a:spcBef>
                <a:spcPct val="20000"/>
              </a:spcBef>
              <a:buFont typeface="Arial" pitchFamily="34" charset="0"/>
              <a:buChar char="•"/>
            </a:pPr>
            <a:endParaRPr lang="en-US" sz="1600" dirty="0" smtClean="0"/>
          </a:p>
          <a:p>
            <a:pPr marL="742950" lvl="1" indent="-285750" eaLnBrk="0" hangingPunct="0">
              <a:spcBef>
                <a:spcPct val="20000"/>
              </a:spcBef>
            </a:pPr>
            <a:endParaRPr lang="en-US" sz="1600" dirty="0" smtClean="0"/>
          </a:p>
          <a:p>
            <a:pPr marL="1143000" lvl="2" indent="-228600" eaLnBrk="0" hangingPunct="0">
              <a:spcBef>
                <a:spcPct val="20000"/>
              </a:spcBef>
            </a:pPr>
            <a:endParaRPr lang="en-US" sz="1400" dirty="0"/>
          </a:p>
          <a:p>
            <a:pPr marL="1143000" lvl="2" indent="-228600" eaLnBrk="0" hangingPunct="0">
              <a:spcBef>
                <a:spcPct val="20000"/>
              </a:spcBef>
              <a:buFont typeface="Arial" pitchFamily="34" charset="0"/>
              <a:buChar char="•"/>
            </a:pPr>
            <a:endParaRPr lang="en-US" sz="1600" dirty="0" smtClean="0"/>
          </a:p>
          <a:p>
            <a:pPr marL="1143000" lvl="2" indent="-228600" eaLnBrk="0" hangingPunct="0">
              <a:spcBef>
                <a:spcPct val="20000"/>
              </a:spcBef>
              <a:buFont typeface="Arial" pitchFamily="34" charset="0"/>
              <a:buChar char="•"/>
            </a:pPr>
            <a:endParaRPr lang="en-US" sz="1600" dirty="0"/>
          </a:p>
          <a:p>
            <a:pPr marL="1143000" lvl="2" indent="-228600" eaLnBrk="0" hangingPunct="0">
              <a:spcBef>
                <a:spcPct val="20000"/>
              </a:spcBef>
            </a:pPr>
            <a:endParaRPr lang="en-US" sz="1600" dirty="0" smtClean="0"/>
          </a:p>
          <a:p>
            <a:pPr marL="1143000" lvl="2" indent="-228600" eaLnBrk="0" hangingPunct="0">
              <a:spcBef>
                <a:spcPct val="20000"/>
              </a:spcBef>
              <a:buFont typeface="Arial" pitchFamily="34" charset="0"/>
              <a:buChar char="•"/>
            </a:pPr>
            <a:endParaRPr lang="en-US" sz="1600" dirty="0"/>
          </a:p>
          <a:p>
            <a:pPr marL="1143000" lvl="2" indent="-228600" eaLnBrk="0" hangingPunct="0">
              <a:spcBef>
                <a:spcPct val="20000"/>
              </a:spcBef>
              <a:buFont typeface="Arial" pitchFamily="34" charset="0"/>
              <a:buChar char="•"/>
            </a:pPr>
            <a:endParaRPr lang="en-US" sz="1600" dirty="0"/>
          </a:p>
        </p:txBody>
      </p:sp>
      <p:sp>
        <p:nvSpPr>
          <p:cNvPr id="4" name="Slide Number Placeholder 3"/>
          <p:cNvSpPr>
            <a:spLocks noGrp="1"/>
          </p:cNvSpPr>
          <p:nvPr>
            <p:ph type="sldNum" sz="quarter" idx="12"/>
          </p:nvPr>
        </p:nvSpPr>
        <p:spPr/>
        <p:txBody>
          <a:bodyPr/>
          <a:lstStyle/>
          <a:p>
            <a:pPr>
              <a:defRPr/>
            </a:pPr>
            <a:fld id="{EED0BB4B-550E-4DCC-AFF6-6914BFA516FB}" type="slidenum">
              <a:rPr lang="en-US" smtClean="0"/>
              <a:pPr>
                <a:defRPr/>
              </a:pPr>
              <a:t>5</a:t>
            </a:fld>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idx="4294967295"/>
          </p:nvPr>
        </p:nvSpPr>
        <p:spPr>
          <a:xfrm>
            <a:off x="533400" y="304800"/>
            <a:ext cx="8229600" cy="685800"/>
          </a:xfrm>
        </p:spPr>
        <p:txBody>
          <a:bodyPr/>
          <a:lstStyle/>
          <a:p>
            <a:r>
              <a:rPr lang="en-US" dirty="0" smtClean="0"/>
              <a:t>MCWG Update to WMS</a:t>
            </a:r>
          </a:p>
        </p:txBody>
      </p:sp>
      <p:sp>
        <p:nvSpPr>
          <p:cNvPr id="4099" name="Content Placeholder 2"/>
          <p:cNvSpPr txBox="1">
            <a:spLocks/>
          </p:cNvSpPr>
          <p:nvPr/>
        </p:nvSpPr>
        <p:spPr bwMode="auto">
          <a:xfrm>
            <a:off x="457200" y="990600"/>
            <a:ext cx="8305800" cy="5638800"/>
          </a:xfrm>
          <a:prstGeom prst="rect">
            <a:avLst/>
          </a:prstGeom>
          <a:noFill/>
          <a:ln w="9525">
            <a:noFill/>
            <a:miter lim="800000"/>
            <a:headEnd/>
            <a:tailEnd/>
          </a:ln>
        </p:spPr>
        <p:txBody>
          <a:bodyPr/>
          <a:lstStyle/>
          <a:p>
            <a:pPr marL="742950" lvl="1" indent="-285750" eaLnBrk="0" hangingPunct="0">
              <a:spcBef>
                <a:spcPct val="20000"/>
              </a:spcBef>
              <a:buFontTx/>
              <a:buChar char="-"/>
            </a:pPr>
            <a:r>
              <a:rPr lang="en-US" sz="2000" dirty="0" smtClean="0"/>
              <a:t>Review Flexible Account/Pre-Pay Process</a:t>
            </a:r>
          </a:p>
          <a:p>
            <a:pPr marL="742950" lvl="1" indent="-285750" eaLnBrk="0" hangingPunct="0">
              <a:spcBef>
                <a:spcPct val="20000"/>
              </a:spcBef>
              <a:buFont typeface="Arial" pitchFamily="34" charset="0"/>
              <a:buChar char="•"/>
            </a:pPr>
            <a:r>
              <a:rPr lang="en-US" sz="1600" dirty="0" smtClean="0"/>
              <a:t>In the current Nodal market, ERCOT maintains the cash deposit by market participant in two separate accounts: </a:t>
            </a:r>
          </a:p>
          <a:p>
            <a:pPr marL="914400" lvl="3" fontAlgn="auto">
              <a:spcBef>
                <a:spcPts val="0"/>
              </a:spcBef>
              <a:spcAft>
                <a:spcPts val="0"/>
              </a:spcAft>
              <a:buFont typeface="Calibri" pitchFamily="34" charset="0"/>
              <a:buChar char="»"/>
              <a:defRPr/>
            </a:pPr>
            <a:r>
              <a:rPr lang="en-US" sz="1600" dirty="0" smtClean="0"/>
              <a:t>    Prepay Account - used to pay or receive ERCOT invoices and/or to fund collateral account; no interest accrues. </a:t>
            </a:r>
          </a:p>
          <a:p>
            <a:pPr marL="914400" lvl="3" fontAlgn="auto">
              <a:spcBef>
                <a:spcPts val="0"/>
              </a:spcBef>
              <a:spcAft>
                <a:spcPts val="0"/>
              </a:spcAft>
              <a:buFont typeface="Calibri" pitchFamily="34" charset="0"/>
              <a:buChar char="»"/>
              <a:defRPr/>
            </a:pPr>
            <a:r>
              <a:rPr lang="en-US" sz="1600" dirty="0" smtClean="0"/>
              <a:t>    Cash Collateral Account - may use for CRR, Day Ahead and </a:t>
            </a:r>
            <a:r>
              <a:rPr lang="en-US" sz="1600" dirty="0" smtClean="0"/>
              <a:t>Real-Time </a:t>
            </a:r>
            <a:r>
              <a:rPr lang="en-US" sz="1600" dirty="0" smtClean="0"/>
              <a:t>activity; with interest accrued.</a:t>
            </a:r>
          </a:p>
          <a:p>
            <a:pPr lvl="2"/>
            <a:r>
              <a:rPr lang="en-US" sz="2000" dirty="0" smtClean="0"/>
              <a:t>- </a:t>
            </a:r>
            <a:r>
              <a:rPr lang="en-US" sz="1600" dirty="0" smtClean="0"/>
              <a:t>ERCOT proposes to change the </a:t>
            </a:r>
            <a:r>
              <a:rPr lang="en-US" sz="1600" i="1" dirty="0" smtClean="0"/>
              <a:t>"Prepay Account</a:t>
            </a:r>
            <a:r>
              <a:rPr lang="en-US" sz="1600" dirty="0" smtClean="0"/>
              <a:t>" to </a:t>
            </a:r>
            <a:r>
              <a:rPr lang="en-US" sz="1600" i="1" dirty="0" smtClean="0"/>
              <a:t>"Flexible Account</a:t>
            </a:r>
            <a:r>
              <a:rPr lang="en-US" sz="1600" dirty="0" smtClean="0"/>
              <a:t>" to provide flexible payment options.  Reduces the number of wire transfers and fees expenses.</a:t>
            </a:r>
          </a:p>
          <a:p>
            <a:pPr lvl="2"/>
            <a:endParaRPr lang="en-US" sz="1600" dirty="0" smtClean="0"/>
          </a:p>
          <a:p>
            <a:pPr lvl="2" indent="-285750" eaLnBrk="0" hangingPunct="0">
              <a:buFont typeface="Arial" pitchFamily="34" charset="0"/>
              <a:buChar char="•"/>
            </a:pPr>
            <a:r>
              <a:rPr lang="en-US" sz="1600" dirty="0" smtClean="0"/>
              <a:t>Next Step -  ERCOT to draft NPRR. This matter will be further discussed in the next meeting before ERCOT presents this topic to Finance and Audit Committee to seek direction.</a:t>
            </a:r>
          </a:p>
          <a:p>
            <a:pPr lvl="2"/>
            <a:endParaRPr lang="en-US" sz="1600" dirty="0" smtClean="0"/>
          </a:p>
          <a:p>
            <a:pPr marL="742950" lvl="1" indent="-285750" eaLnBrk="0" hangingPunct="0">
              <a:spcBef>
                <a:spcPct val="20000"/>
              </a:spcBef>
              <a:buFontTx/>
              <a:buChar char="-"/>
            </a:pPr>
            <a:r>
              <a:rPr lang="en-US" sz="2000" dirty="0" smtClean="0"/>
              <a:t>Discuss Financial Statement Requirements</a:t>
            </a:r>
          </a:p>
          <a:p>
            <a:pPr marL="742950" lvl="1" indent="-285750" eaLnBrk="0" hangingPunct="0">
              <a:spcBef>
                <a:spcPct val="20000"/>
              </a:spcBef>
              <a:buFont typeface="Arial" pitchFamily="34" charset="0"/>
              <a:buChar char="•"/>
            </a:pPr>
            <a:r>
              <a:rPr lang="en-US" sz="1600" dirty="0" smtClean="0"/>
              <a:t>ERCOT presented the group some new financial statement provisions for new Counter-Parties entering the ERCOT market. (</a:t>
            </a:r>
            <a:r>
              <a:rPr lang="en-US" sz="1600" i="1" dirty="0" smtClean="0"/>
              <a:t>This is related to Protocol Section 16.11.5 Monitoring of a Counter-Party's Creditworthiness and Credit Exposure by ERCOT as related to the financial statement requirement)</a:t>
            </a:r>
          </a:p>
          <a:p>
            <a:pPr marL="742950" lvl="1" indent="-285750" eaLnBrk="0" hangingPunct="0">
              <a:spcBef>
                <a:spcPct val="20000"/>
              </a:spcBef>
              <a:buFontTx/>
              <a:buChar char="-"/>
            </a:pPr>
            <a:r>
              <a:rPr lang="en-US" sz="1600" dirty="0" smtClean="0"/>
              <a:t>Next Step </a:t>
            </a:r>
          </a:p>
          <a:p>
            <a:pPr marL="742950" lvl="1" indent="-285750" eaLnBrk="0" hangingPunct="0">
              <a:spcBef>
                <a:spcPct val="20000"/>
              </a:spcBef>
            </a:pPr>
            <a:r>
              <a:rPr lang="en-US" sz="1600" dirty="0" smtClean="0"/>
              <a:t>       ERCOT to draft NPRR; market participants can provide any feedback to ERCOT directly.</a:t>
            </a:r>
          </a:p>
          <a:p>
            <a:pPr lvl="2"/>
            <a:endParaRPr lang="en-US" sz="1600" dirty="0" smtClean="0"/>
          </a:p>
          <a:p>
            <a:pPr marL="0" lvl="2"/>
            <a:endParaRPr lang="en-US" sz="1600" dirty="0" smtClean="0"/>
          </a:p>
          <a:p>
            <a:pPr marL="0" lvl="2"/>
            <a:r>
              <a:rPr lang="en-US" sz="1600" dirty="0" smtClean="0"/>
              <a:t>          </a:t>
            </a:r>
          </a:p>
          <a:p>
            <a:endParaRPr lang="en-US" sz="1600" dirty="0" smtClean="0"/>
          </a:p>
          <a:p>
            <a:endParaRPr lang="en-US" sz="1600" dirty="0" smtClean="0"/>
          </a:p>
          <a:p>
            <a:pPr lvl="2">
              <a:buFont typeface="Calibri" pitchFamily="34" charset="0"/>
              <a:buChar char="»"/>
            </a:pPr>
            <a:endParaRPr lang="en-US" sz="1400" dirty="0" smtClean="0"/>
          </a:p>
          <a:p>
            <a:pPr lvl="2">
              <a:buFont typeface="Calibri" pitchFamily="34" charset="0"/>
              <a:buChar char="»"/>
            </a:pPr>
            <a:endParaRPr lang="en-US" sz="1600" dirty="0" smtClean="0"/>
          </a:p>
          <a:p>
            <a:pPr lvl="2"/>
            <a:endParaRPr lang="en-US" sz="1400" dirty="0" smtClean="0"/>
          </a:p>
          <a:p>
            <a:pPr lvl="2"/>
            <a:endParaRPr lang="en-US" sz="1400" dirty="0" smtClean="0"/>
          </a:p>
          <a:p>
            <a:pPr lvl="2">
              <a:buFont typeface="Calibri" pitchFamily="34" charset="0"/>
              <a:buChar char="»"/>
            </a:pPr>
            <a:endParaRPr lang="en-US" sz="1400" dirty="0" smtClean="0"/>
          </a:p>
          <a:p>
            <a:pPr marL="742950" lvl="1" indent="-285750" eaLnBrk="0" hangingPunct="0">
              <a:spcBef>
                <a:spcPct val="20000"/>
              </a:spcBef>
              <a:buFont typeface="Arial" pitchFamily="34" charset="0"/>
              <a:buChar char="•"/>
            </a:pPr>
            <a:endParaRPr lang="en-US" sz="1600" dirty="0" smtClean="0"/>
          </a:p>
          <a:p>
            <a:pPr marL="742950" lvl="1" indent="-285750" eaLnBrk="0" hangingPunct="0">
              <a:spcBef>
                <a:spcPct val="20000"/>
              </a:spcBef>
            </a:pPr>
            <a:endParaRPr lang="en-US" sz="1600" dirty="0" smtClean="0"/>
          </a:p>
          <a:p>
            <a:pPr marL="1143000" lvl="2" indent="-228600" eaLnBrk="0" hangingPunct="0">
              <a:spcBef>
                <a:spcPct val="20000"/>
              </a:spcBef>
            </a:pPr>
            <a:endParaRPr lang="en-US" sz="1400" dirty="0"/>
          </a:p>
          <a:p>
            <a:pPr marL="1143000" lvl="2" indent="-228600" eaLnBrk="0" hangingPunct="0">
              <a:spcBef>
                <a:spcPct val="20000"/>
              </a:spcBef>
              <a:buFont typeface="Arial" pitchFamily="34" charset="0"/>
              <a:buChar char="•"/>
            </a:pPr>
            <a:endParaRPr lang="en-US" sz="1600" dirty="0" smtClean="0"/>
          </a:p>
          <a:p>
            <a:pPr marL="1143000" lvl="2" indent="-228600" eaLnBrk="0" hangingPunct="0">
              <a:spcBef>
                <a:spcPct val="20000"/>
              </a:spcBef>
              <a:buFont typeface="Arial" pitchFamily="34" charset="0"/>
              <a:buChar char="•"/>
            </a:pPr>
            <a:endParaRPr lang="en-US" sz="1600" dirty="0"/>
          </a:p>
          <a:p>
            <a:pPr marL="1143000" lvl="2" indent="-228600" eaLnBrk="0" hangingPunct="0">
              <a:spcBef>
                <a:spcPct val="20000"/>
              </a:spcBef>
            </a:pPr>
            <a:endParaRPr lang="en-US" sz="1600" dirty="0" smtClean="0"/>
          </a:p>
          <a:p>
            <a:pPr marL="1143000" lvl="2" indent="-228600" eaLnBrk="0" hangingPunct="0">
              <a:spcBef>
                <a:spcPct val="20000"/>
              </a:spcBef>
              <a:buFont typeface="Arial" pitchFamily="34" charset="0"/>
              <a:buChar char="•"/>
            </a:pPr>
            <a:endParaRPr lang="en-US" sz="1600" dirty="0"/>
          </a:p>
          <a:p>
            <a:pPr marL="1143000" lvl="2" indent="-228600" eaLnBrk="0" hangingPunct="0">
              <a:spcBef>
                <a:spcPct val="20000"/>
              </a:spcBef>
              <a:buFont typeface="Arial" pitchFamily="34" charset="0"/>
              <a:buChar char="•"/>
            </a:pPr>
            <a:endParaRPr lang="en-US" sz="1600" dirty="0"/>
          </a:p>
        </p:txBody>
      </p:sp>
      <p:sp>
        <p:nvSpPr>
          <p:cNvPr id="4" name="Slide Number Placeholder 3"/>
          <p:cNvSpPr>
            <a:spLocks noGrp="1"/>
          </p:cNvSpPr>
          <p:nvPr>
            <p:ph type="sldNum" sz="quarter" idx="12"/>
          </p:nvPr>
        </p:nvSpPr>
        <p:spPr>
          <a:xfrm>
            <a:off x="8077200" y="6400800"/>
            <a:ext cx="609600" cy="320675"/>
          </a:xfrm>
        </p:spPr>
        <p:txBody>
          <a:bodyPr/>
          <a:lstStyle/>
          <a:p>
            <a:pPr>
              <a:defRPr/>
            </a:pPr>
            <a:fld id="{EED0BB4B-550E-4DCC-AFF6-6914BFA516FB}" type="slidenum">
              <a:rPr lang="en-US" smtClean="0"/>
              <a:pPr>
                <a:defRPr/>
              </a:pPr>
              <a:t>6</a:t>
            </a:fld>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idx="4294967295"/>
          </p:nvPr>
        </p:nvSpPr>
        <p:spPr>
          <a:xfrm>
            <a:off x="533400" y="457200"/>
            <a:ext cx="8229600" cy="762000"/>
          </a:xfrm>
        </p:spPr>
        <p:txBody>
          <a:bodyPr/>
          <a:lstStyle/>
          <a:p>
            <a:r>
              <a:rPr lang="en-US" dirty="0" smtClean="0"/>
              <a:t>MCWG Update to WMS</a:t>
            </a:r>
          </a:p>
        </p:txBody>
      </p:sp>
      <p:sp>
        <p:nvSpPr>
          <p:cNvPr id="4099" name="Content Placeholder 2"/>
          <p:cNvSpPr txBox="1">
            <a:spLocks/>
          </p:cNvSpPr>
          <p:nvPr/>
        </p:nvSpPr>
        <p:spPr bwMode="auto">
          <a:xfrm>
            <a:off x="457200" y="1371600"/>
            <a:ext cx="8305800" cy="5257800"/>
          </a:xfrm>
          <a:prstGeom prst="rect">
            <a:avLst/>
          </a:prstGeom>
          <a:noFill/>
          <a:ln w="9525">
            <a:noFill/>
            <a:miter lim="800000"/>
            <a:headEnd/>
            <a:tailEnd/>
          </a:ln>
        </p:spPr>
        <p:txBody>
          <a:bodyPr/>
          <a:lstStyle/>
          <a:p>
            <a:pPr marL="742950" lvl="1" indent="-285750" eaLnBrk="0" hangingPunct="0">
              <a:spcBef>
                <a:spcPct val="20000"/>
              </a:spcBef>
              <a:buFontTx/>
              <a:buChar char="-"/>
            </a:pPr>
            <a:r>
              <a:rPr lang="en-US" sz="2000" dirty="0" smtClean="0"/>
              <a:t>Review Day Ahead Market (DAM) Collateral Parameters Process including: Price Percentile, eFactors, RT-DA spread (currently 90%), PTP Obligation Discount (currently 90%)</a:t>
            </a:r>
          </a:p>
          <a:p>
            <a:pPr marL="742950" lvl="1" indent="-285750" eaLnBrk="0" hangingPunct="0">
              <a:spcBef>
                <a:spcPct val="20000"/>
              </a:spcBef>
            </a:pPr>
            <a:endParaRPr lang="en-US" sz="2000" dirty="0" smtClean="0"/>
          </a:p>
          <a:p>
            <a:pPr marL="742950" lvl="1" indent="-285750" eaLnBrk="0" hangingPunct="0">
              <a:spcBef>
                <a:spcPct val="20000"/>
              </a:spcBef>
              <a:buFont typeface="Arial" pitchFamily="34" charset="0"/>
              <a:buChar char="•"/>
            </a:pPr>
            <a:r>
              <a:rPr lang="en-US" sz="1600" dirty="0" smtClean="0"/>
              <a:t>Nodal Protocol Section 4.4.10 requires Day Ahead Market (DAM) Requirement Parameters to be reviewed at least annually.</a:t>
            </a:r>
          </a:p>
          <a:p>
            <a:pPr marL="742950" lvl="1" indent="-285750" eaLnBrk="0" hangingPunct="0">
              <a:spcBef>
                <a:spcPct val="20000"/>
              </a:spcBef>
            </a:pPr>
            <a:endParaRPr lang="en-US" sz="1600" dirty="0" smtClean="0"/>
          </a:p>
          <a:p>
            <a:pPr marL="914400" lvl="3" fontAlgn="auto">
              <a:spcBef>
                <a:spcPts val="0"/>
              </a:spcBef>
              <a:spcAft>
                <a:spcPts val="0"/>
              </a:spcAft>
              <a:buFont typeface="Calibri" pitchFamily="34" charset="0"/>
              <a:buChar char="»"/>
              <a:defRPr/>
            </a:pPr>
            <a:r>
              <a:rPr lang="en-US" sz="1600" dirty="0" smtClean="0"/>
              <a:t>   The group requested ERCOT to provide some data in the next meeting to look at credit consumed and collateral </a:t>
            </a:r>
            <a:r>
              <a:rPr lang="en-US" sz="1600" smtClean="0"/>
              <a:t>level for </a:t>
            </a:r>
            <a:r>
              <a:rPr lang="en-US" sz="1600" dirty="0" smtClean="0"/>
              <a:t>the Energy Bids, Offers and Three-Parts Offers with the current DAM parameters percentile and eFactors parameters set in the Day Ahead Market.  ERCOT also plans to provide an update to the group in the next meeting for the CRR Balancing Short-Paid Account  for the PTP Obligation Discount discussion.</a:t>
            </a:r>
          </a:p>
          <a:p>
            <a:pPr lvl="2"/>
            <a:endParaRPr lang="en-US" sz="1600" dirty="0" smtClean="0"/>
          </a:p>
          <a:p>
            <a:pPr lvl="2" indent="-285750" eaLnBrk="0" hangingPunct="0">
              <a:buFont typeface="Arial" pitchFamily="34" charset="0"/>
              <a:buChar char="•"/>
            </a:pPr>
            <a:r>
              <a:rPr lang="en-US" sz="1600" dirty="0" smtClean="0"/>
              <a:t>Next Step – This topic will be discussed in more detail at the next meeting.  </a:t>
            </a:r>
          </a:p>
          <a:p>
            <a:pPr lvl="2" indent="-285750" eaLnBrk="0" hangingPunct="0">
              <a:buFont typeface="Arial" pitchFamily="34" charset="0"/>
              <a:buChar char="•"/>
            </a:pPr>
            <a:endParaRPr lang="en-US" sz="1600" dirty="0" smtClean="0"/>
          </a:p>
          <a:p>
            <a:pPr lvl="2"/>
            <a:endParaRPr lang="en-US" sz="1600" dirty="0" smtClean="0"/>
          </a:p>
          <a:p>
            <a:pPr lvl="2"/>
            <a:endParaRPr lang="en-US" sz="1600" dirty="0" smtClean="0"/>
          </a:p>
          <a:p>
            <a:pPr marL="0" lvl="2"/>
            <a:endParaRPr lang="en-US" sz="1600" dirty="0" smtClean="0"/>
          </a:p>
          <a:p>
            <a:pPr marL="0" lvl="2"/>
            <a:r>
              <a:rPr lang="en-US" sz="1600" dirty="0" smtClean="0"/>
              <a:t>          </a:t>
            </a:r>
          </a:p>
          <a:p>
            <a:endParaRPr lang="en-US" sz="1600" dirty="0" smtClean="0"/>
          </a:p>
          <a:p>
            <a:endParaRPr lang="en-US" sz="1600" dirty="0" smtClean="0"/>
          </a:p>
          <a:p>
            <a:pPr lvl="2">
              <a:buFont typeface="Calibri" pitchFamily="34" charset="0"/>
              <a:buChar char="»"/>
            </a:pPr>
            <a:endParaRPr lang="en-US" sz="1400" dirty="0" smtClean="0"/>
          </a:p>
          <a:p>
            <a:pPr lvl="2">
              <a:buFont typeface="Calibri" pitchFamily="34" charset="0"/>
              <a:buChar char="»"/>
            </a:pPr>
            <a:endParaRPr lang="en-US" sz="1600" dirty="0" smtClean="0"/>
          </a:p>
          <a:p>
            <a:pPr lvl="2"/>
            <a:endParaRPr lang="en-US" sz="1400" dirty="0" smtClean="0"/>
          </a:p>
          <a:p>
            <a:pPr lvl="2"/>
            <a:endParaRPr lang="en-US" sz="1400" dirty="0" smtClean="0"/>
          </a:p>
          <a:p>
            <a:pPr lvl="2">
              <a:buFont typeface="Calibri" pitchFamily="34" charset="0"/>
              <a:buChar char="»"/>
            </a:pPr>
            <a:endParaRPr lang="en-US" sz="1400" dirty="0" smtClean="0"/>
          </a:p>
          <a:p>
            <a:pPr marL="742950" lvl="1" indent="-285750" eaLnBrk="0" hangingPunct="0">
              <a:spcBef>
                <a:spcPct val="20000"/>
              </a:spcBef>
              <a:buFont typeface="Arial" pitchFamily="34" charset="0"/>
              <a:buChar char="•"/>
            </a:pPr>
            <a:endParaRPr lang="en-US" sz="1600" dirty="0" smtClean="0"/>
          </a:p>
          <a:p>
            <a:pPr marL="742950" lvl="1" indent="-285750" eaLnBrk="0" hangingPunct="0">
              <a:spcBef>
                <a:spcPct val="20000"/>
              </a:spcBef>
            </a:pPr>
            <a:endParaRPr lang="en-US" sz="1600" dirty="0" smtClean="0"/>
          </a:p>
          <a:p>
            <a:pPr marL="1143000" lvl="2" indent="-228600" eaLnBrk="0" hangingPunct="0">
              <a:spcBef>
                <a:spcPct val="20000"/>
              </a:spcBef>
            </a:pPr>
            <a:endParaRPr lang="en-US" sz="1400" dirty="0"/>
          </a:p>
          <a:p>
            <a:pPr marL="1143000" lvl="2" indent="-228600" eaLnBrk="0" hangingPunct="0">
              <a:spcBef>
                <a:spcPct val="20000"/>
              </a:spcBef>
              <a:buFont typeface="Arial" pitchFamily="34" charset="0"/>
              <a:buChar char="•"/>
            </a:pPr>
            <a:endParaRPr lang="en-US" sz="1600" dirty="0" smtClean="0"/>
          </a:p>
          <a:p>
            <a:pPr marL="1143000" lvl="2" indent="-228600" eaLnBrk="0" hangingPunct="0">
              <a:spcBef>
                <a:spcPct val="20000"/>
              </a:spcBef>
              <a:buFont typeface="Arial" pitchFamily="34" charset="0"/>
              <a:buChar char="•"/>
            </a:pPr>
            <a:endParaRPr lang="en-US" sz="1600" dirty="0"/>
          </a:p>
          <a:p>
            <a:pPr marL="1143000" lvl="2" indent="-228600" eaLnBrk="0" hangingPunct="0">
              <a:spcBef>
                <a:spcPct val="20000"/>
              </a:spcBef>
            </a:pPr>
            <a:endParaRPr lang="en-US" sz="1600" dirty="0" smtClean="0"/>
          </a:p>
          <a:p>
            <a:pPr marL="1143000" lvl="2" indent="-228600" eaLnBrk="0" hangingPunct="0">
              <a:spcBef>
                <a:spcPct val="20000"/>
              </a:spcBef>
            </a:pPr>
            <a:endParaRPr lang="en-US" sz="1600" dirty="0"/>
          </a:p>
        </p:txBody>
      </p:sp>
      <p:sp>
        <p:nvSpPr>
          <p:cNvPr id="4" name="Slide Number Placeholder 3"/>
          <p:cNvSpPr>
            <a:spLocks noGrp="1"/>
          </p:cNvSpPr>
          <p:nvPr>
            <p:ph type="sldNum" sz="quarter" idx="12"/>
          </p:nvPr>
        </p:nvSpPr>
        <p:spPr/>
        <p:txBody>
          <a:bodyPr/>
          <a:lstStyle/>
          <a:p>
            <a:pPr>
              <a:defRPr/>
            </a:pPr>
            <a:fld id="{EED0BB4B-550E-4DCC-AFF6-6914BFA516FB}" type="slidenum">
              <a:rPr lang="en-US" smtClean="0"/>
              <a:pPr>
                <a:defRPr/>
              </a:pPr>
              <a:t>7</a:t>
            </a:fld>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4769</TotalTime>
  <Words>966</Words>
  <Application>Microsoft Office PowerPoint</Application>
  <PresentationFormat>On-screen Show (4:3)</PresentationFormat>
  <Paragraphs>178</Paragraphs>
  <Slides>7</Slides>
  <Notes>6</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Office Theme</vt:lpstr>
      <vt:lpstr>MCWG Update to WMS</vt:lpstr>
      <vt:lpstr>MCWG Update to WMS</vt:lpstr>
      <vt:lpstr>MCWG Update to WMS</vt:lpstr>
      <vt:lpstr>MCWG Update to WMS</vt:lpstr>
      <vt:lpstr>MCWG Update to WMS</vt:lpstr>
      <vt:lpstr>MCWG Update to WMS</vt:lpstr>
      <vt:lpstr>MCWG Update to WMS</vt:lpstr>
    </vt:vector>
  </TitlesOfParts>
  <Company>Austin Energy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wan</dc:creator>
  <cp:lastModifiedBy>wan</cp:lastModifiedBy>
  <cp:revision>510</cp:revision>
  <dcterms:created xsi:type="dcterms:W3CDTF">2013-08-12T16:23:09Z</dcterms:created>
  <dcterms:modified xsi:type="dcterms:W3CDTF">2014-03-04T15:09:05Z</dcterms:modified>
</cp:coreProperties>
</file>

<file path=docProps/thumbnail.jpeg>
</file>