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CA804-1C61-46A2-86B1-CD69A8FF9A9B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264F-2D34-4A68-9D75-72E22DDA7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969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CA804-1C61-46A2-86B1-CD69A8FF9A9B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264F-2D34-4A68-9D75-72E22DDA7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577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CA804-1C61-46A2-86B1-CD69A8FF9A9B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264F-2D34-4A68-9D75-72E22DDA7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037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CA804-1C61-46A2-86B1-CD69A8FF9A9B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264F-2D34-4A68-9D75-72E22DDA7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637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CA804-1C61-46A2-86B1-CD69A8FF9A9B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264F-2D34-4A68-9D75-72E22DDA7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62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CA804-1C61-46A2-86B1-CD69A8FF9A9B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264F-2D34-4A68-9D75-72E22DDA7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54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CA804-1C61-46A2-86B1-CD69A8FF9A9B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264F-2D34-4A68-9D75-72E22DDA7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26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CA804-1C61-46A2-86B1-CD69A8FF9A9B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264F-2D34-4A68-9D75-72E22DDA7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641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CA804-1C61-46A2-86B1-CD69A8FF9A9B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264F-2D34-4A68-9D75-72E22DDA7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07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CA804-1C61-46A2-86B1-CD69A8FF9A9B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264F-2D34-4A68-9D75-72E22DDA7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67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CA804-1C61-46A2-86B1-CD69A8FF9A9B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264F-2D34-4A68-9D75-72E22DDA7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305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CA804-1C61-46A2-86B1-CD69A8FF9A9B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5264F-2D34-4A68-9D75-72E22DDA7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129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143000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 smtClean="0"/>
              <a:t>S. Looney</a:t>
            </a:r>
          </a:p>
          <a:p>
            <a:pPr algn="r"/>
            <a:r>
              <a:rPr lang="en-US" dirty="0" smtClean="0"/>
              <a:t>March 5,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567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NPRRs Assigned by WMS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NPRR585, Clarification of  Administrative Pricing Requirements for Self-Committed Combined Cycle Combustion Turbines on a Resource Committed by RUC </a:t>
            </a:r>
          </a:p>
          <a:p>
            <a:pPr lvl="1"/>
            <a:r>
              <a:rPr lang="en-US" dirty="0" smtClean="0"/>
              <a:t>Many issues associated with opting out of part of a CC configuration</a:t>
            </a:r>
          </a:p>
          <a:p>
            <a:pPr lvl="1"/>
            <a:r>
              <a:rPr lang="en-US" dirty="0" smtClean="0"/>
              <a:t>NPRR585 likely to be withdrawn</a:t>
            </a:r>
          </a:p>
          <a:p>
            <a:r>
              <a:rPr lang="en-US" dirty="0" smtClean="0"/>
              <a:t>NPRR576, Changing Non-Spin Service to an Off-Line Service </a:t>
            </a:r>
          </a:p>
          <a:p>
            <a:pPr lvl="1"/>
            <a:r>
              <a:rPr lang="en-US" dirty="0" smtClean="0"/>
              <a:t>Reinstatement of price floors probably not supported</a:t>
            </a:r>
          </a:p>
          <a:p>
            <a:pPr lvl="1"/>
            <a:r>
              <a:rPr lang="en-US" dirty="0" smtClean="0"/>
              <a:t>Having NS behind the HASL creates possible price reversal problem</a:t>
            </a:r>
          </a:p>
          <a:p>
            <a:pPr lvl="1"/>
            <a:r>
              <a:rPr lang="en-US" dirty="0" smtClean="0"/>
              <a:t>Want to retain the ability to carry NS on online Resources</a:t>
            </a:r>
          </a:p>
          <a:p>
            <a:pPr lvl="1"/>
            <a:r>
              <a:rPr lang="en-US" dirty="0" smtClean="0"/>
              <a:t>No consensus on a good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730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Balance Penalty Curve – CPS proposal, generally supported by the group.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352557"/>
              </p:ext>
            </p:extLst>
          </p:nvPr>
        </p:nvGraphicFramePr>
        <p:xfrm>
          <a:off x="1828802" y="2895600"/>
          <a:ext cx="5486397" cy="29718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8447"/>
                <a:gridCol w="687590"/>
                <a:gridCol w="687590"/>
                <a:gridCol w="687590"/>
                <a:gridCol w="687590"/>
                <a:gridCol w="687590"/>
              </a:tblGrid>
              <a:tr h="486583"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MW Violation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2013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2014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2015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CPSE 2014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CPSE 2015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8522"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5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$250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$250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$250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$250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$250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8522"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 &lt; to ≤ 10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$300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$300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$300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8522"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 &lt; to ≤ 20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8522"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 &lt; to ≤ 30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$500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$500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$500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$500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$500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8522"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 &lt; to ≤ 40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$1,000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$1,000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$1,500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$1,000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$1,000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8522"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 &lt; to ≤ 50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$2,250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$2,200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$3,000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$2,200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$2,200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48522"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 &lt; to ≤ 100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$3,000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$3,400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$4,500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$3,400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$4,500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48522"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 &lt; to ≤ 150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$3,500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$4,600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$6,000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$4,600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$6,000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48522"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150 &lt; to ≤ 200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$4,000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$5,800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$7,500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$5,800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$7,500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48522"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 or more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$5,001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$7,001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$9,001 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$7,001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-228600" algn="ctr">
                        <a:lnSpc>
                          <a:spcPts val="15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$9,001 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6552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Ancillary Service RUC Process post-NPRR568 Implementation</a:t>
            </a:r>
          </a:p>
          <a:p>
            <a:pPr lvl="1"/>
            <a:r>
              <a:rPr lang="en-US" dirty="0" smtClean="0"/>
              <a:t>Concerns about RUC for AS</a:t>
            </a:r>
          </a:p>
          <a:p>
            <a:pPr lvl="1"/>
            <a:r>
              <a:rPr lang="en-US" dirty="0" smtClean="0"/>
              <a:t>Would not be a RUC but ERCOT has the ability to “assign” AS to a self-committed Resource during a Watch</a:t>
            </a:r>
          </a:p>
          <a:p>
            <a:pPr lvl="1"/>
            <a:r>
              <a:rPr lang="en-US" dirty="0" smtClean="0"/>
              <a:t>ERCOT would need the energy when capacity is tight so why assign the AS and lose the energy?</a:t>
            </a:r>
          </a:p>
          <a:p>
            <a:pPr lvl="1"/>
            <a:r>
              <a:rPr lang="en-US" dirty="0" smtClean="0"/>
              <a:t>May need an NPRR for this change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919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ways to better ensure capacity during cold weather events </a:t>
            </a:r>
          </a:p>
          <a:p>
            <a:pPr lvl="1"/>
            <a:r>
              <a:rPr lang="en-US" dirty="0" smtClean="0"/>
              <a:t>ERCOT is issuing RUC instructions to start units early </a:t>
            </a:r>
          </a:p>
          <a:p>
            <a:pPr lvl="1"/>
            <a:r>
              <a:rPr lang="en-US" dirty="0" smtClean="0"/>
              <a:t>Should be addressed by the RATF discussion of ORDC and RUC due to price reversal from 0 to LSL energy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281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Concerns with RUC instructions after the end of the Adjustment Period </a:t>
            </a:r>
          </a:p>
          <a:p>
            <a:pPr lvl="1"/>
            <a:r>
              <a:rPr lang="en-US" dirty="0" smtClean="0"/>
              <a:t>If QSEs receive late RUC instructions for which they want to OPTOUT, could write an NPRR to allow OPTOUT after the end of the </a:t>
            </a:r>
            <a:r>
              <a:rPr lang="en-US" dirty="0"/>
              <a:t>A</a:t>
            </a:r>
            <a:r>
              <a:rPr lang="en-US" dirty="0" smtClean="0"/>
              <a:t>djustment Period.</a:t>
            </a:r>
          </a:p>
          <a:p>
            <a:pPr lvl="1"/>
            <a:r>
              <a:rPr lang="en-US" dirty="0" smtClean="0"/>
              <a:t>Requires a system change</a:t>
            </a:r>
          </a:p>
          <a:p>
            <a:r>
              <a:rPr lang="en-US" dirty="0" smtClean="0"/>
              <a:t>Generation Commissioning Check List and Resource Interconnection Handbook</a:t>
            </a:r>
          </a:p>
          <a:p>
            <a:pPr lvl="1"/>
            <a:r>
              <a:rPr lang="en-US" dirty="0" smtClean="0"/>
              <a:t>Market Participants will provide comments to </a:t>
            </a:r>
            <a:r>
              <a:rPr lang="en-US" dirty="0" smtClean="0"/>
              <a:t>ERCOT’s</a:t>
            </a:r>
            <a:r>
              <a:rPr lang="en-US" dirty="0" smtClean="0"/>
              <a:t> markup before next meeting March 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675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435</Words>
  <Application>Microsoft Office PowerPoint</Application>
  <PresentationFormat>On-screen Show (4:3)</PresentationFormat>
  <Paragraphs>96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QMWG Update to WMS</vt:lpstr>
      <vt:lpstr>NPRRs Assigned by WMS</vt:lpstr>
      <vt:lpstr>General WMS Assignments</vt:lpstr>
      <vt:lpstr>General WMS Assignments</vt:lpstr>
      <vt:lpstr>General WMS Assignments</vt:lpstr>
      <vt:lpstr>General Update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QMWG Update to WMS</dc:title>
  <dc:creator>Luminant</dc:creator>
  <cp:lastModifiedBy>Luminant</cp:lastModifiedBy>
  <cp:revision>4</cp:revision>
  <dcterms:created xsi:type="dcterms:W3CDTF">2014-02-28T19:08:52Z</dcterms:created>
  <dcterms:modified xsi:type="dcterms:W3CDTF">2014-02-28T19:37:32Z</dcterms:modified>
</cp:coreProperties>
</file>