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36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0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7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6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6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9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81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79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1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8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F89E8-9FDB-4C8F-AA32-FD9C560FB090}" type="datetimeFigureOut">
              <a:rPr lang="en-US" smtClean="0"/>
              <a:t>3/4/2014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5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RATF Report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Report of RATF meeting held </a:t>
            </a:r>
          </a:p>
          <a:p>
            <a:r>
              <a:rPr lang="en-US" dirty="0" smtClean="0"/>
              <a:t>March 3,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78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Adequacy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Leadership:</a:t>
            </a:r>
          </a:p>
          <a:p>
            <a:pPr lvl="1"/>
            <a:r>
              <a:rPr lang="en-US" dirty="0" smtClean="0"/>
              <a:t>Sandy Morris – Chair</a:t>
            </a:r>
          </a:p>
          <a:p>
            <a:pPr lvl="1"/>
            <a:r>
              <a:rPr lang="en-US" dirty="0" smtClean="0"/>
              <a:t>Suzanne </a:t>
            </a:r>
            <a:r>
              <a:rPr lang="en-US" dirty="0" err="1" smtClean="0"/>
              <a:t>Bertin</a:t>
            </a:r>
            <a:r>
              <a:rPr lang="en-US" dirty="0" smtClean="0"/>
              <a:t> – Vice Chair</a:t>
            </a:r>
          </a:p>
          <a:p>
            <a:r>
              <a:rPr lang="en-US" dirty="0" smtClean="0"/>
              <a:t>Product:</a:t>
            </a:r>
          </a:p>
          <a:p>
            <a:pPr lvl="1"/>
            <a:r>
              <a:rPr lang="en-US" dirty="0" smtClean="0"/>
              <a:t>Decision Matrix</a:t>
            </a:r>
          </a:p>
          <a:p>
            <a:pPr lvl="1"/>
            <a:r>
              <a:rPr lang="en-US" dirty="0" smtClean="0"/>
              <a:t>Strive for recommended language (NPRR)</a:t>
            </a:r>
          </a:p>
          <a:p>
            <a:r>
              <a:rPr lang="en-US" dirty="0" smtClean="0"/>
              <a:t>Next Meeting:</a:t>
            </a:r>
          </a:p>
          <a:p>
            <a:pPr lvl="1"/>
            <a:r>
              <a:rPr lang="en-US" dirty="0" smtClean="0"/>
              <a:t>March 19 and March 20 at Met Center</a:t>
            </a:r>
          </a:p>
          <a:p>
            <a:r>
              <a:rPr lang="en-US" dirty="0" smtClean="0"/>
              <a:t>Due Date:</a:t>
            </a:r>
          </a:p>
          <a:p>
            <a:pPr lvl="1"/>
            <a:r>
              <a:rPr lang="en-US" dirty="0" smtClean="0"/>
              <a:t>TAC meets March 27, PUC meets March 27</a:t>
            </a:r>
          </a:p>
        </p:txBody>
      </p:sp>
    </p:spTree>
    <p:extLst>
      <p:ext uri="{BB962C8B-B14F-4D97-AF65-F5344CB8AC3E}">
        <p14:creationId xmlns:p14="http://schemas.microsoft.com/office/powerpoint/2010/main" val="934744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Adequacy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Limited Scope:</a:t>
            </a:r>
          </a:p>
          <a:p>
            <a:pPr marL="457200" lvl="1" indent="0">
              <a:buNone/>
            </a:pPr>
            <a:r>
              <a:rPr lang="en-US" dirty="0" smtClean="0"/>
              <a:t>Look at price reversal from ERS Deployments, Load RRS Deployments, and RUC (0 – LSL).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Further changes of scope must be directed by TAC</a:t>
            </a:r>
          </a:p>
          <a:p>
            <a:pPr lvl="1"/>
            <a:r>
              <a:rPr lang="en-US" dirty="0"/>
              <a:t>Revision to RUC floors to higher than $1000/</a:t>
            </a:r>
            <a:r>
              <a:rPr lang="en-US" dirty="0" err="1"/>
              <a:t>MWh</a:t>
            </a:r>
            <a:endParaRPr lang="en-US" dirty="0"/>
          </a:p>
          <a:p>
            <a:pPr lvl="1"/>
            <a:r>
              <a:rPr lang="en-US" dirty="0"/>
              <a:t>Release of the HASL </a:t>
            </a:r>
          </a:p>
          <a:p>
            <a:pPr lvl="1"/>
            <a:r>
              <a:rPr lang="en-US" dirty="0"/>
              <a:t>What do you do with RMR resources?  </a:t>
            </a:r>
          </a:p>
          <a:p>
            <a:pPr lvl="1"/>
            <a:r>
              <a:rPr lang="en-US" dirty="0"/>
              <a:t>What do you do with firm load shed?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385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ERS Options</a:t>
            </a:r>
            <a:br>
              <a:rPr lang="en-US" dirty="0" smtClean="0"/>
            </a:br>
            <a:r>
              <a:rPr lang="en-US" sz="1300" dirty="0"/>
              <a:t>*does not subject ERS to </a:t>
            </a:r>
            <a:r>
              <a:rPr lang="en-US" sz="1300" dirty="0" err="1"/>
              <a:t>clawback</a:t>
            </a:r>
            <a:r>
              <a:rPr lang="en-US" sz="1300" dirty="0"/>
              <a:t> or pay ERS the adder, not in the AS Imbalance</a:t>
            </a:r>
            <a:br>
              <a:rPr lang="en-US" sz="1300" dirty="0"/>
            </a:br>
            <a:endParaRPr lang="en-US" sz="13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5372066"/>
              </p:ext>
            </p:extLst>
          </p:nvPr>
        </p:nvGraphicFramePr>
        <p:xfrm>
          <a:off x="990600" y="1339438"/>
          <a:ext cx="7010400" cy="45328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600"/>
                <a:gridCol w="1295400"/>
                <a:gridCol w="1447800"/>
                <a:gridCol w="1371600"/>
                <a:gridCol w="1524000"/>
              </a:tblGrid>
              <a:tr h="1508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Issue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Option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Proposal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Complexity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Market Impact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</a:tr>
              <a:tr h="9051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ERS*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Option One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Subtract out ERS from Rs when ERS is deployed  in order to remove effect of deployment from reserve calculation.  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Medium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Prevents price reduction to ORDC due to deployment of ERS.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</a:tr>
              <a:tr h="15086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Option Two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Include ERS to the Rs.  When deployed, remove effect of deployment from reserve calculation.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Medium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Prevents price reduction to ORDC due to deployment of ERS. 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It will increase the ORDC reserve when ERS is not deployed.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It results in divergence of PRC and ORDC.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</a:tr>
              <a:tr h="1056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Option Three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Add estimated ERS deployment to demand and then perform pricing run.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High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Does not prevent price reversal on ORDC.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Determines energy clearing price absent ERS deployment.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</a:tr>
              <a:tr h="9051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Option Four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Option One and Option Three.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High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Prevents price reversal on ORDC.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Determines energy clearing price absent ERS deployment.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668" marR="5366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0435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RRS Options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9657" y="1742535"/>
          <a:ext cx="7004685" cy="419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6835"/>
                <a:gridCol w="1452245"/>
                <a:gridCol w="1327150"/>
                <a:gridCol w="1455420"/>
                <a:gridCol w="142303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Issue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Option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Proposal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Complexity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Market Impact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Load RRS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Option One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ORDC already addresses the effect of Load  RRS deployments in reserve calculation.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None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None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Option Two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Subtract out Load RRS when deployed for price formation.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Low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Prevents price reduction to ORDC due to deployment of Load RRS. 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It results in divergence of PRC and ORDC when Load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RRS are deployed.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Option Three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Add estimated Load RRS deployment to demand and then perform pricing run.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High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Does not prevent price reversal on ORDC.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Determines energy clearing price absent Load RRS deployment.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7849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(0 – LSL)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2642898"/>
              </p:ext>
            </p:extLst>
          </p:nvPr>
        </p:nvGraphicFramePr>
        <p:xfrm>
          <a:off x="1143001" y="1470883"/>
          <a:ext cx="6934199" cy="45325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5399"/>
                <a:gridCol w="1524000"/>
                <a:gridCol w="1524000"/>
                <a:gridCol w="1219200"/>
                <a:gridCol w="1371600"/>
              </a:tblGrid>
              <a:tr h="1160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Issue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Option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Proposal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Complexity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Market Impact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</a:tr>
              <a:tr h="9284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RUC (0 – LSL)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Option One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Identify opportunities to reduce RUC deployments and Evaluate market impact of 0 – LSL on marginal clearing price.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None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TBD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</a:tr>
              <a:tr h="6963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Option Two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Remove entire HSL for RUC in ORDC calculation.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Low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Removes out-of-merit capacity from ORDC calculation. 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PRC and ORDC reserves would diverge.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</a:tr>
              <a:tr h="6963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Option Three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Treat RUC 0-LSL as dispatchable and perform pricing run.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High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Determines energy clearing price by treating RUC 0 - LSL as dispatchable with a price.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</a:tr>
              <a:tr h="6963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Option Four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Leave RUC but increase minimum contingency level X by the amount of MW RUCed.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Medium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Removes out-of-merit capacity from ORDC calculation. 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PRC and ORDC reserves would diverge.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</a:tr>
              <a:tr h="13926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Option Five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Option Two and Option Three.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High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Removes out-of-merit capacity from ORDC calculation. 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PRC and ORDC reserves would diverge.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Determines energy clearing price by treating RUC 0 - LSL as </a:t>
                      </a:r>
                      <a:r>
                        <a:rPr lang="en-US" sz="700" dirty="0" err="1">
                          <a:effectLst/>
                        </a:rPr>
                        <a:t>dispatchable</a:t>
                      </a:r>
                      <a:r>
                        <a:rPr lang="en-US" sz="700" dirty="0">
                          <a:effectLst/>
                        </a:rPr>
                        <a:t> with a price.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83" marR="4128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1030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544</Words>
  <Application>Microsoft Office PowerPoint</Application>
  <PresentationFormat>On-screen Show (4:3)</PresentationFormat>
  <Paragraphs>123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RATF Report to WMS</vt:lpstr>
      <vt:lpstr>Resource Adequacy Task Force</vt:lpstr>
      <vt:lpstr>Resource Adequacy Task Force</vt:lpstr>
      <vt:lpstr>ERS Options *does not subject ERS to clawback or pay ERS the adder, not in the AS Imbalance </vt:lpstr>
      <vt:lpstr>Load RRS Options</vt:lpstr>
      <vt:lpstr>RUC (0 – LSL)</vt:lpstr>
    </vt:vector>
  </TitlesOfParts>
  <Company>Direct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RATF Report to WMS</dc:title>
  <dc:creator>Morris, Sandra</dc:creator>
  <cp:lastModifiedBy>Morris, Sandra</cp:lastModifiedBy>
  <cp:revision>4</cp:revision>
  <dcterms:created xsi:type="dcterms:W3CDTF">2014-03-04T19:27:45Z</dcterms:created>
  <dcterms:modified xsi:type="dcterms:W3CDTF">2014-03-04T20:23:47Z</dcterms:modified>
</cp:coreProperties>
</file>