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1" r:id="rId7"/>
    <p:sldId id="262" r:id="rId8"/>
    <p:sldId id="264" r:id="rId9"/>
    <p:sldId id="263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0" d="100"/>
          <a:sy n="90" d="100"/>
        </p:scale>
        <p:origin x="-336" y="-15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-197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WMS</a:t>
            </a:r>
            <a:endParaRPr lang="en-US" sz="1050" b="1" dirty="0"/>
          </a:p>
          <a:p>
            <a:pPr algn="l"/>
            <a:r>
              <a:rPr lang="en-US" sz="1050" dirty="0" smtClean="0"/>
              <a:t>3/5/14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services/rq/credit/Procedures%20for%20Setting%20Nodal%20DAM%20Credit%20Requirement.doc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ktrules/nprotocols/current/16-030114_Nodal.doc" TargetMode="External"/><Relationship Id="rId2" Type="http://schemas.openxmlformats.org/officeDocument/2006/relationships/hyperlink" Target="http://www.ercot.com/content/mktrules/nprotocols/current/07-030114_Nodal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mktinfo/crr/NPRR484_and_554_FAQs_v1_0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Update to the Credit Formulas and Detail </a:t>
              </a:r>
              <a:r>
                <a:rPr lang="en-US" sz="3200" b="1" dirty="0" smtClean="0"/>
                <a:t>Whitepaper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WMS</a:t>
              </a:r>
            </a:p>
            <a:p>
              <a:r>
                <a:rPr lang="en-US" dirty="0" smtClean="0"/>
                <a:t>March 5,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5211541"/>
          </a:xfrm>
        </p:spPr>
        <p:txBody>
          <a:bodyPr>
            <a:normAutofit lnSpcReduction="10000"/>
          </a:bodyPr>
          <a:lstStyle/>
          <a:p>
            <a:r>
              <a:rPr lang="en-US" sz="2000" b="1" kern="0" dirty="0" smtClean="0"/>
              <a:t>The Other Binding Document (OBD) “Credit Formulas and Detail Whitepaper for the Day-Ahead Market and Congestion Revenue Rights Auction” was initially developed to provide additional details for credit calculations that were described more generally in the Nodal </a:t>
            </a:r>
            <a:r>
              <a:rPr lang="en-US" sz="2000" b="1" kern="0" dirty="0" smtClean="0"/>
              <a:t>Protocols</a:t>
            </a:r>
          </a:p>
          <a:p>
            <a:endParaRPr lang="en-US" sz="2000" b="1" kern="0" dirty="0" smtClean="0"/>
          </a:p>
          <a:p>
            <a:r>
              <a:rPr lang="en-US" sz="2000" b="1" kern="0" dirty="0" smtClean="0"/>
              <a:t>Nodal Protocol Revision Request (NPRR) 484 modified the methodology for determining credit requirements for the Congestion Revenue Right (CRR) Auctions and put the detailed equations directly into </a:t>
            </a:r>
            <a:r>
              <a:rPr lang="en-US" sz="2000" b="1" kern="0" dirty="0" smtClean="0"/>
              <a:t>Protocol</a:t>
            </a:r>
          </a:p>
          <a:p>
            <a:endParaRPr lang="en-US" sz="2000" b="1" kern="0" dirty="0" smtClean="0"/>
          </a:p>
          <a:p>
            <a:r>
              <a:rPr lang="en-US" sz="2000" b="1" kern="0" dirty="0" smtClean="0"/>
              <a:t>During the NPRR process, the OBD was not updated to reflect the NPRR 484 </a:t>
            </a:r>
            <a:r>
              <a:rPr lang="en-US" sz="2000" b="1" kern="0" dirty="0" smtClean="0"/>
              <a:t>changes</a:t>
            </a:r>
          </a:p>
          <a:p>
            <a:endParaRPr lang="en-US" sz="2000" b="1" kern="0" dirty="0"/>
          </a:p>
          <a:p>
            <a:r>
              <a:rPr lang="en-US" sz="2000" b="1" kern="0" dirty="0" smtClean="0"/>
              <a:t>Additionally, ERCOT staff also discovered two Day-Ahead Market (DAM) parameter settings that are not correctly captured in the OBD</a:t>
            </a:r>
            <a:endParaRPr lang="en-US" sz="2000" b="1" kern="0" dirty="0" smtClean="0"/>
          </a:p>
          <a:p>
            <a:endParaRPr lang="en-US" sz="2000" b="1" kern="0" dirty="0"/>
          </a:p>
          <a:p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Now that the specific credit equations are in the Nodal Protocols, ERCOT is proposing that the CRR section (section 8) be removed from the OBD </a:t>
            </a:r>
          </a:p>
          <a:p>
            <a:pPr lvl="1"/>
            <a:r>
              <a:rPr lang="en-US" sz="2000" b="1" dirty="0" smtClean="0"/>
              <a:t>This will avoid issues that arise from having the same equations contained in two separate </a:t>
            </a:r>
            <a:r>
              <a:rPr lang="en-US" sz="2000" b="1" dirty="0" smtClean="0"/>
              <a:t>documents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The OBD title would also be changed to reflect that it now only covers the </a:t>
            </a:r>
            <a:r>
              <a:rPr lang="en-US" sz="2000" b="1" dirty="0" smtClean="0"/>
              <a:t>DAM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This revision will eliminate the existing conflict and will reduce the likelihood of language conflicts in the </a:t>
            </a:r>
            <a:r>
              <a:rPr lang="en-US" sz="2000" b="1" dirty="0" smtClean="0"/>
              <a:t>future </a:t>
            </a:r>
            <a:endParaRPr lang="en-US" sz="2000" b="1" dirty="0" smtClean="0"/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 smtClean="0"/>
              <a:t>Revisions for CRR Auctions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8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In section 2.2 of the OBD, a 95% factor is changed to 90% in order to be consistent with Protocol Section 4.4.10(6)(b)(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)(B)</a:t>
            </a:r>
          </a:p>
          <a:p>
            <a:pPr lvl="1"/>
            <a:r>
              <a:rPr lang="en-US" sz="2000" b="1" dirty="0" smtClean="0"/>
              <a:t>“</a:t>
            </a:r>
            <a:r>
              <a:rPr lang="en-US" sz="2000" dirty="0"/>
              <a:t>Credit exposure will be increased by the product of the quantity of the offer multiplied by the </a:t>
            </a:r>
            <a:r>
              <a:rPr lang="en-US" sz="2000" u="sng" dirty="0"/>
              <a:t>90</a:t>
            </a:r>
            <a:r>
              <a:rPr lang="en-US" sz="2000" u="sng" baseline="30000" dirty="0"/>
              <a:t>th</a:t>
            </a:r>
            <a:r>
              <a:rPr lang="en-US" sz="2000" u="sng" dirty="0"/>
              <a:t> percentile </a:t>
            </a:r>
            <a:r>
              <a:rPr lang="en-US" sz="2000" dirty="0"/>
              <a:t>of any positive hourly difference of Real-Time Settlement Point Price and DASPP over the previous 30 days for the </a:t>
            </a:r>
            <a:r>
              <a:rPr lang="en-US" sz="2000" dirty="0" smtClean="0"/>
              <a:t>hour </a:t>
            </a:r>
            <a:r>
              <a:rPr lang="en-US" sz="2000" dirty="0"/>
              <a:t>multiplied by “e3</a:t>
            </a:r>
            <a:r>
              <a:rPr lang="en-US" sz="2000" dirty="0" smtClean="0"/>
              <a:t>.””</a:t>
            </a:r>
          </a:p>
          <a:p>
            <a:pPr lvl="1"/>
            <a:endParaRPr lang="en-US" sz="2000" b="1" dirty="0"/>
          </a:p>
          <a:p>
            <a:r>
              <a:rPr lang="en-US" sz="2000" b="1" dirty="0" smtClean="0"/>
              <a:t>In sections 4.1.1 and 5.1.1, the Point-to-Point (PTP) discount factor is changed from 80% to 90% to reflect the change that was made during the most recent annual review of the parameter values (occurred in December of 2013)</a:t>
            </a:r>
          </a:p>
          <a:p>
            <a:endParaRPr lang="en-US" sz="2000" b="1" dirty="0"/>
          </a:p>
          <a:p>
            <a:r>
              <a:rPr lang="en-US" sz="2000" b="1" dirty="0" smtClean="0"/>
              <a:t>ERCOT is reviewing the possibility of combining this OBD with the document “</a:t>
            </a:r>
            <a:r>
              <a:rPr lang="en-US" sz="2000" b="1" dirty="0" smtClean="0">
                <a:hlinkClick r:id="rId2"/>
              </a:rPr>
              <a:t>Procedures for Setting Nodal DAM Credit Requirement Parameters</a:t>
            </a:r>
            <a:r>
              <a:rPr lang="en-US" sz="2000" b="1" dirty="0" smtClean="0"/>
              <a:t>” to reduce future misalignment issues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Revisions for 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0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Revisions to the OBD require approval by TAC</a:t>
            </a:r>
          </a:p>
          <a:p>
            <a:endParaRPr lang="en-US" sz="2000" b="1" dirty="0"/>
          </a:p>
          <a:p>
            <a:r>
              <a:rPr lang="en-US" sz="2000" b="1" dirty="0" smtClean="0"/>
              <a:t>ERCOT </a:t>
            </a:r>
            <a:r>
              <a:rPr lang="en-US" sz="2000" b="1" dirty="0"/>
              <a:t>staff wanted to share </a:t>
            </a:r>
            <a:r>
              <a:rPr lang="en-US" sz="2000" b="1" dirty="0" smtClean="0"/>
              <a:t>these proposals </a:t>
            </a:r>
            <a:r>
              <a:rPr lang="en-US" sz="2000" b="1" dirty="0"/>
              <a:t>with WMS prior to </a:t>
            </a:r>
            <a:r>
              <a:rPr lang="en-US" sz="2000" b="1" dirty="0" smtClean="0"/>
              <a:t>discussing the OBD at TAC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Additional information about credit calculations for the CRR Auction can be found in:</a:t>
            </a:r>
          </a:p>
          <a:p>
            <a:pPr lvl="1"/>
            <a:r>
              <a:rPr lang="en-US" sz="2000" b="1" dirty="0" smtClean="0">
                <a:hlinkClick r:id="rId2"/>
              </a:rPr>
              <a:t>Protocol Section 7.5.5.3, Auction Process</a:t>
            </a:r>
            <a:endParaRPr lang="en-US" sz="2000" b="1" dirty="0" smtClean="0"/>
          </a:p>
          <a:p>
            <a:pPr lvl="1"/>
            <a:r>
              <a:rPr lang="en-US" sz="2000" b="1" dirty="0" smtClean="0">
                <a:hlinkClick r:id="rId3"/>
              </a:rPr>
              <a:t>Protocol Section 16.11.4.5, Determination of the Counter-Party Future Credit Exposure</a:t>
            </a:r>
            <a:endParaRPr lang="en-US" sz="2000" b="1" dirty="0" smtClean="0"/>
          </a:p>
          <a:p>
            <a:pPr lvl="1"/>
            <a:r>
              <a:rPr lang="en-US" sz="2000" b="1" dirty="0" smtClean="0">
                <a:hlinkClick r:id="rId4"/>
              </a:rPr>
              <a:t>NPRR484/NPRR554 FAQs v1.0</a:t>
            </a:r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0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</TotalTime>
  <Words>426</Words>
  <Application>Microsoft Office PowerPoint</Application>
  <PresentationFormat>On-screen Show (4:3)</PresentationFormat>
  <Paragraphs>38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Background</vt:lpstr>
      <vt:lpstr>Proposed Revisions for CRR Auctions</vt:lpstr>
      <vt:lpstr>Proposed Revisions for DAM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</cp:lastModifiedBy>
  <cp:revision>127</cp:revision>
  <cp:lastPrinted>2013-01-30T23:16:36Z</cp:lastPrinted>
  <dcterms:created xsi:type="dcterms:W3CDTF">2010-04-12T23:12:02Z</dcterms:created>
  <dcterms:modified xsi:type="dcterms:W3CDTF">2014-03-03T21:48:42Z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