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339" r:id="rId4"/>
    <p:sldId id="340" r:id="rId5"/>
    <p:sldId id="342" r:id="rId6"/>
    <p:sldId id="341" r:id="rId7"/>
    <p:sldId id="31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Kee" initials="D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8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7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323F4-D993-429C-863D-B2A9A6E9EF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D9CE4-69B6-46B6-A790-15673869BE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04D5F-46E8-4883-8E2B-C682311F05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56AA0-4D82-4509-B2F1-0650E73930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85875-0236-45FD-8DD2-C33D2F98CD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70AE7-5759-42C0-A4A7-E44E7408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9FFCD-49B3-44D8-932C-FFAA6EE99C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0328C-543D-4FB0-A2CC-EC521AC0F6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B1A1D-D79F-44BF-BC52-9065F71978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A80C7-5DAC-4793-A59E-D509C5262A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3A27E-3C19-498B-B5A8-131D2C3238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3E40387C-1949-4963-AE43-0C06EBA557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577975"/>
            <a:ext cx="7772400" cy="1470025"/>
          </a:xfrm>
        </p:spPr>
        <p:txBody>
          <a:bodyPr/>
          <a:lstStyle/>
          <a:p>
            <a:r>
              <a:rPr lang="en-US" dirty="0" smtClean="0"/>
              <a:t>PDCWG</a:t>
            </a:r>
            <a:br>
              <a:rPr lang="en-US" dirty="0" smtClean="0"/>
            </a:br>
            <a:r>
              <a:rPr lang="en-US" dirty="0" smtClean="0"/>
              <a:t>Report to ROS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2000" dirty="0" smtClean="0"/>
              <a:t>David Kee Chair</a:t>
            </a:r>
          </a:p>
          <a:p>
            <a:r>
              <a:rPr lang="en-US" sz="2000" dirty="0" smtClean="0"/>
              <a:t>CPS Energy</a:t>
            </a:r>
          </a:p>
          <a:p>
            <a:r>
              <a:rPr lang="en-US" sz="2000" dirty="0" smtClean="0"/>
              <a:t>Sydney Niemeyer Vice Chair</a:t>
            </a:r>
          </a:p>
          <a:p>
            <a:r>
              <a:rPr lang="en-US" sz="2000" dirty="0" smtClean="0"/>
              <a:t>NRG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</a:t>
            </a:r>
            <a:r>
              <a:rPr lang="en-US" dirty="0" smtClean="0"/>
              <a:t> </a:t>
            </a:r>
            <a:r>
              <a:rPr lang="en-US" dirty="0" smtClean="0"/>
              <a:t>Meeting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0772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Leadership nomination</a:t>
            </a:r>
          </a:p>
          <a:p>
            <a:r>
              <a:rPr lang="en-US" dirty="0" smtClean="0"/>
              <a:t>Review of early release of HASL to SCED</a:t>
            </a:r>
          </a:p>
          <a:p>
            <a:r>
              <a:rPr lang="en-US" dirty="0" smtClean="0"/>
              <a:t>NPRR576 review</a:t>
            </a:r>
          </a:p>
          <a:p>
            <a:r>
              <a:rPr lang="en-US" dirty="0" smtClean="0"/>
              <a:t>SCR773 performance metrics review</a:t>
            </a:r>
          </a:p>
          <a:p>
            <a:r>
              <a:rPr lang="en-US" dirty="0" smtClean="0"/>
              <a:t>Frequency Event Review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PDCWG Leadership –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Chair – Don Blackburn</a:t>
            </a:r>
          </a:p>
          <a:p>
            <a:r>
              <a:rPr lang="en-US" dirty="0" smtClean="0"/>
              <a:t>Vice Chair – Sydney Niemeyer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Early Release of HASL to SCED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48006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Q: When </a:t>
            </a:r>
            <a:r>
              <a:rPr lang="en-US" dirty="0" smtClean="0"/>
              <a:t>should HASL be released (manually deploy RRS) such that 2300MW of frequency responsive RRS always be held in reserve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A:Would </a:t>
            </a:r>
            <a:r>
              <a:rPr lang="en-US" dirty="0" smtClean="0"/>
              <a:t>release too early if at 3300 PRC except for one time in the last year.</a:t>
            </a:r>
          </a:p>
          <a:p>
            <a:pPr lvl="1"/>
            <a:r>
              <a:rPr lang="en-US" dirty="0" smtClean="0"/>
              <a:t>PDCWG agrees with this point</a:t>
            </a:r>
          </a:p>
          <a:p>
            <a:pPr lvl="0"/>
            <a:r>
              <a:rPr lang="en-US" dirty="0" smtClean="0"/>
              <a:t>When Non Spin is deployed (PRC at 2500MW) this is a point where HASL can be released for portion of RRS(between “X”MW and 500 MW transferred from </a:t>
            </a:r>
            <a:r>
              <a:rPr lang="en-US" dirty="0" smtClean="0"/>
              <a:t>Non Spinning </a:t>
            </a:r>
            <a:r>
              <a:rPr lang="en-US" dirty="0" smtClean="0"/>
              <a:t>based on ramp limitations)</a:t>
            </a:r>
          </a:p>
          <a:p>
            <a:pPr lvl="1"/>
            <a:r>
              <a:rPr lang="en-US" dirty="0" smtClean="0"/>
              <a:t>PDCWG has no objection to this proposal.  Concern is how to do it appropriately.</a:t>
            </a:r>
          </a:p>
          <a:p>
            <a:pPr lvl="1"/>
            <a:r>
              <a:rPr lang="en-US" dirty="0" smtClean="0"/>
              <a:t>Issue that some RRS may have already been deployed.</a:t>
            </a:r>
          </a:p>
          <a:p>
            <a:pPr lvl="1"/>
            <a:r>
              <a:rPr lang="en-US" dirty="0" smtClean="0"/>
              <a:t>Issue with knowing what capacity is frequency responsive (20% frequency responsive  </a:t>
            </a:r>
            <a:r>
              <a:rPr lang="en-US" dirty="0" err="1" smtClean="0"/>
              <a:t>vs</a:t>
            </a:r>
            <a:r>
              <a:rPr lang="en-US" dirty="0" smtClean="0"/>
              <a:t> 24% base plus 4% </a:t>
            </a:r>
            <a:r>
              <a:rPr lang="en-US" dirty="0" err="1" smtClean="0"/>
              <a:t>nonfrequency</a:t>
            </a:r>
            <a:r>
              <a:rPr lang="en-US" dirty="0" smtClean="0"/>
              <a:t> responsive)</a:t>
            </a:r>
          </a:p>
          <a:p>
            <a:pPr lvl="0"/>
            <a:r>
              <a:rPr lang="en-US" dirty="0" smtClean="0"/>
              <a:t>When Out of Regulation Up and no SCED Up room</a:t>
            </a:r>
          </a:p>
          <a:p>
            <a:pPr lvl="1"/>
            <a:r>
              <a:rPr lang="en-US" dirty="0" smtClean="0"/>
              <a:t>between “X”MW and 500 MW transferred from </a:t>
            </a:r>
            <a:r>
              <a:rPr lang="en-US" dirty="0" smtClean="0"/>
              <a:t>Non Spinning </a:t>
            </a:r>
            <a:r>
              <a:rPr lang="en-US" dirty="0" smtClean="0"/>
              <a:t>based on ramp limitations</a:t>
            </a:r>
          </a:p>
          <a:p>
            <a:pPr lvl="0"/>
            <a:r>
              <a:rPr lang="en-US" dirty="0" smtClean="0"/>
              <a:t>Below 2300 Spinning.</a:t>
            </a:r>
          </a:p>
          <a:p>
            <a:pPr lvl="1"/>
            <a:r>
              <a:rPr lang="en-US" dirty="0" smtClean="0"/>
              <a:t>between “X”MW and 500 MW transferred from </a:t>
            </a:r>
            <a:r>
              <a:rPr lang="en-US" dirty="0" smtClean="0"/>
              <a:t>Non Spinning </a:t>
            </a:r>
            <a:r>
              <a:rPr lang="en-US" dirty="0" smtClean="0"/>
              <a:t>based on ramp limitations</a:t>
            </a:r>
          </a:p>
          <a:p>
            <a:pPr lvl="0"/>
            <a:r>
              <a:rPr lang="en-US" dirty="0" smtClean="0"/>
              <a:t>When below 3000 PRC and forward indications suggest going into EEA</a:t>
            </a:r>
          </a:p>
          <a:p>
            <a:pPr lvl="1"/>
            <a:r>
              <a:rPr lang="en-US" dirty="0" smtClean="0"/>
              <a:t>between “X”MW and 500 MW transferred from </a:t>
            </a:r>
            <a:r>
              <a:rPr lang="en-US" dirty="0" smtClean="0"/>
              <a:t>Non Spinning </a:t>
            </a:r>
            <a:r>
              <a:rPr lang="en-US" dirty="0" smtClean="0"/>
              <a:t>based on ramp limitations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PDCWG Considerations/Suggestions for further </a:t>
            </a:r>
            <a:r>
              <a:rPr lang="en-US" sz="3600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1800" dirty="0" smtClean="0"/>
              <a:t>Change how ERCOT counts startup and shutdown in Spinning and PRC calculations and evaluate the results during the extreme events (1/6/14)</a:t>
            </a:r>
          </a:p>
          <a:p>
            <a:pPr lvl="0"/>
            <a:r>
              <a:rPr lang="en-US" sz="1800" dirty="0" smtClean="0"/>
              <a:t>Evaluate Ramp Rates</a:t>
            </a:r>
          </a:p>
          <a:p>
            <a:pPr lvl="1"/>
            <a:r>
              <a:rPr lang="en-US" sz="1400" dirty="0" smtClean="0"/>
              <a:t>Account for ramp rates in the Spinning and PRC calculations and evaluate extreme events</a:t>
            </a:r>
          </a:p>
          <a:p>
            <a:pPr lvl="1"/>
            <a:r>
              <a:rPr lang="en-US" sz="1400" dirty="0" smtClean="0"/>
              <a:t>Research any correlation between HDL and Ramp Rates</a:t>
            </a:r>
          </a:p>
          <a:p>
            <a:pPr lvl="1"/>
            <a:r>
              <a:rPr lang="en-US" sz="1400" dirty="0" smtClean="0"/>
              <a:t>Understand Emergency Ramp Rate behavior</a:t>
            </a:r>
          </a:p>
          <a:p>
            <a:pPr lvl="0"/>
            <a:r>
              <a:rPr lang="en-US" sz="1800" dirty="0" smtClean="0"/>
              <a:t>Evaluate telemetry latency</a:t>
            </a:r>
          </a:p>
          <a:p>
            <a:pPr lvl="0"/>
            <a:r>
              <a:rPr lang="en-US" sz="1800" dirty="0" smtClean="0"/>
              <a:t>Responsive Reserve deployment timing and functionality</a:t>
            </a:r>
          </a:p>
          <a:p>
            <a:pPr lvl="1"/>
            <a:r>
              <a:rPr lang="en-US" sz="1400" dirty="0" smtClean="0"/>
              <a:t>Improve time from energy need to energy delivery</a:t>
            </a:r>
          </a:p>
          <a:p>
            <a:pPr lvl="0"/>
            <a:r>
              <a:rPr lang="en-US" sz="1800" dirty="0" smtClean="0"/>
              <a:t>Consider the load resources carrying RRS</a:t>
            </a:r>
          </a:p>
          <a:p>
            <a:pPr lvl="1"/>
            <a:r>
              <a:rPr lang="en-US" sz="1400" dirty="0" smtClean="0"/>
              <a:t>Ratio changes when 500MW is only released from generators</a:t>
            </a:r>
          </a:p>
          <a:p>
            <a:pPr lvl="0"/>
            <a:r>
              <a:rPr lang="en-US" sz="1800" dirty="0" smtClean="0"/>
              <a:t>Consider </a:t>
            </a:r>
            <a:r>
              <a:rPr lang="en-US" sz="1800" u="sng" dirty="0" smtClean="0"/>
              <a:t>Real Time Reserve Forecast</a:t>
            </a:r>
            <a:r>
              <a:rPr lang="en-US" sz="1800" dirty="0" smtClean="0"/>
              <a:t> based on load and gen forecast</a:t>
            </a:r>
          </a:p>
          <a:p>
            <a:pPr lvl="0"/>
            <a:r>
              <a:rPr lang="en-US" sz="1800" dirty="0" smtClean="0"/>
              <a:t>Consider how the various cap limits effect constraints and the stranded energy behind the </a:t>
            </a:r>
            <a:r>
              <a:rPr lang="en-US" sz="1800" dirty="0" smtClean="0"/>
              <a:t>constraints</a:t>
            </a:r>
            <a:endParaRPr lang="en-US" sz="18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576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PDCWG doesn’t support this NPRR as written.  </a:t>
            </a:r>
          </a:p>
          <a:p>
            <a:pPr lvl="0"/>
            <a:r>
              <a:rPr lang="en-US" dirty="0" smtClean="0"/>
              <a:t>Issues:</a:t>
            </a:r>
          </a:p>
          <a:p>
            <a:pPr lvl="1"/>
            <a:r>
              <a:rPr lang="en-US" dirty="0" smtClean="0"/>
              <a:t>Operational benefits from Online </a:t>
            </a:r>
            <a:r>
              <a:rPr lang="en-US" dirty="0" err="1" smtClean="0"/>
              <a:t>NonSpinning</a:t>
            </a:r>
            <a:r>
              <a:rPr lang="en-US" dirty="0" smtClean="0"/>
              <a:t> Reserve</a:t>
            </a:r>
          </a:p>
          <a:p>
            <a:pPr lvl="1"/>
            <a:r>
              <a:rPr lang="en-US" dirty="0" smtClean="0"/>
              <a:t>Possibly update the reserve accounting by ERCOT. </a:t>
            </a:r>
          </a:p>
          <a:p>
            <a:pPr lvl="1"/>
            <a:r>
              <a:rPr lang="en-US" dirty="0" smtClean="0"/>
              <a:t>Take Online </a:t>
            </a:r>
            <a:r>
              <a:rPr lang="en-US" dirty="0" err="1" smtClean="0"/>
              <a:t>NonSpin</a:t>
            </a:r>
            <a:r>
              <a:rPr lang="en-US" dirty="0" smtClean="0"/>
              <a:t> out of PRC calculations.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295400" y="2895600"/>
            <a:ext cx="6477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/>
              <a:t>Questions?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2709</TotalTime>
  <Words>404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PDCWG Report to ROS</vt:lpstr>
      <vt:lpstr>January Meeting</vt:lpstr>
      <vt:lpstr>PDCWG Leadership – 2014</vt:lpstr>
      <vt:lpstr>Early Release of HASL to SCED</vt:lpstr>
      <vt:lpstr>PDCWG Considerations/Suggestions for further analysis</vt:lpstr>
      <vt:lpstr>NPRR 576</vt:lpstr>
      <vt:lpstr>Slide 7</vt:lpstr>
    </vt:vector>
  </TitlesOfParts>
  <Company>NRG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PDCWG</dc:creator>
  <cp:lastModifiedBy>David Kee</cp:lastModifiedBy>
  <cp:revision>255</cp:revision>
  <dcterms:created xsi:type="dcterms:W3CDTF">2012-02-27T21:51:50Z</dcterms:created>
  <dcterms:modified xsi:type="dcterms:W3CDTF">2014-02-03T21:36:49Z</dcterms:modified>
</cp:coreProperties>
</file>