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Lst>
  <p:notesMasterIdLst>
    <p:notesMasterId r:id="rId9"/>
  </p:notesMasterIdLst>
  <p:handoutMasterIdLst>
    <p:handoutMasterId r:id="rId10"/>
  </p:handoutMasterIdLst>
  <p:sldIdLst>
    <p:sldId id="264" r:id="rId2"/>
    <p:sldId id="310" r:id="rId3"/>
    <p:sldId id="313" r:id="rId4"/>
    <p:sldId id="314" r:id="rId5"/>
    <p:sldId id="311" r:id="rId6"/>
    <p:sldId id="309" r:id="rId7"/>
    <p:sldId id="281" r:id="rId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gency FB" pitchFamily="34" charset="0"/>
        <a:ea typeface="+mn-ea"/>
        <a:cs typeface="+mn-cs"/>
      </a:defRPr>
    </a:lvl1pPr>
    <a:lvl2pPr marL="457200" algn="l" rtl="0" eaLnBrk="0" fontAlgn="base" hangingPunct="0">
      <a:spcBef>
        <a:spcPct val="0"/>
      </a:spcBef>
      <a:spcAft>
        <a:spcPct val="0"/>
      </a:spcAft>
      <a:defRPr kern="1200">
        <a:solidFill>
          <a:schemeClr val="tx1"/>
        </a:solidFill>
        <a:latin typeface="Agency FB" pitchFamily="34" charset="0"/>
        <a:ea typeface="+mn-ea"/>
        <a:cs typeface="+mn-cs"/>
      </a:defRPr>
    </a:lvl2pPr>
    <a:lvl3pPr marL="914400" algn="l" rtl="0" eaLnBrk="0" fontAlgn="base" hangingPunct="0">
      <a:spcBef>
        <a:spcPct val="0"/>
      </a:spcBef>
      <a:spcAft>
        <a:spcPct val="0"/>
      </a:spcAft>
      <a:defRPr kern="1200">
        <a:solidFill>
          <a:schemeClr val="tx1"/>
        </a:solidFill>
        <a:latin typeface="Agency FB" pitchFamily="34" charset="0"/>
        <a:ea typeface="+mn-ea"/>
        <a:cs typeface="+mn-cs"/>
      </a:defRPr>
    </a:lvl3pPr>
    <a:lvl4pPr marL="1371600" algn="l" rtl="0" eaLnBrk="0" fontAlgn="base" hangingPunct="0">
      <a:spcBef>
        <a:spcPct val="0"/>
      </a:spcBef>
      <a:spcAft>
        <a:spcPct val="0"/>
      </a:spcAft>
      <a:defRPr kern="1200">
        <a:solidFill>
          <a:schemeClr val="tx1"/>
        </a:solidFill>
        <a:latin typeface="Agency FB" pitchFamily="34" charset="0"/>
        <a:ea typeface="+mn-ea"/>
        <a:cs typeface="+mn-cs"/>
      </a:defRPr>
    </a:lvl4pPr>
    <a:lvl5pPr marL="1828800" algn="l" rtl="0" eaLnBrk="0" fontAlgn="base" hangingPunct="0">
      <a:spcBef>
        <a:spcPct val="0"/>
      </a:spcBef>
      <a:spcAft>
        <a:spcPct val="0"/>
      </a:spcAft>
      <a:defRPr kern="1200">
        <a:solidFill>
          <a:schemeClr val="tx1"/>
        </a:solidFill>
        <a:latin typeface="Agency FB" pitchFamily="34" charset="0"/>
        <a:ea typeface="+mn-ea"/>
        <a:cs typeface="+mn-cs"/>
      </a:defRPr>
    </a:lvl5pPr>
    <a:lvl6pPr marL="2286000" algn="l" defTabSz="914400" rtl="0" eaLnBrk="1" latinLnBrk="0" hangingPunct="1">
      <a:defRPr kern="1200">
        <a:solidFill>
          <a:schemeClr val="tx1"/>
        </a:solidFill>
        <a:latin typeface="Agency FB" pitchFamily="34" charset="0"/>
        <a:ea typeface="+mn-ea"/>
        <a:cs typeface="+mn-cs"/>
      </a:defRPr>
    </a:lvl6pPr>
    <a:lvl7pPr marL="2743200" algn="l" defTabSz="914400" rtl="0" eaLnBrk="1" latinLnBrk="0" hangingPunct="1">
      <a:defRPr kern="1200">
        <a:solidFill>
          <a:schemeClr val="tx1"/>
        </a:solidFill>
        <a:latin typeface="Agency FB" pitchFamily="34" charset="0"/>
        <a:ea typeface="+mn-ea"/>
        <a:cs typeface="+mn-cs"/>
      </a:defRPr>
    </a:lvl7pPr>
    <a:lvl8pPr marL="3200400" algn="l" defTabSz="914400" rtl="0" eaLnBrk="1" latinLnBrk="0" hangingPunct="1">
      <a:defRPr kern="1200">
        <a:solidFill>
          <a:schemeClr val="tx1"/>
        </a:solidFill>
        <a:latin typeface="Agency FB" pitchFamily="34" charset="0"/>
        <a:ea typeface="+mn-ea"/>
        <a:cs typeface="+mn-cs"/>
      </a:defRPr>
    </a:lvl8pPr>
    <a:lvl9pPr marL="3657600" algn="l" defTabSz="914400" rtl="0" eaLnBrk="1" latinLnBrk="0" hangingPunct="1">
      <a:defRPr kern="1200">
        <a:solidFill>
          <a:schemeClr val="tx1"/>
        </a:solidFill>
        <a:latin typeface="Agency FB"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00"/>
    <a:srgbClr val="EFD491"/>
    <a:srgbClr val="FABE00"/>
    <a:srgbClr val="009900"/>
    <a:srgbClr val="000066"/>
    <a:srgbClr val="6666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1" autoAdjust="0"/>
    <p:restoredTop sz="74083" autoAdjust="0"/>
  </p:normalViewPr>
  <p:slideViewPr>
    <p:cSldViewPr>
      <p:cViewPr>
        <p:scale>
          <a:sx n="69" d="100"/>
          <a:sy n="69" d="100"/>
        </p:scale>
        <p:origin x="-1194" y="-3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cs typeface="Arial" charset="0"/>
              </a:defRPr>
            </a:lvl1pPr>
          </a:lstStyle>
          <a:p>
            <a:pPr>
              <a:defRPr/>
            </a:pPr>
            <a:endParaRPr lang="en-US" dirty="0"/>
          </a:p>
        </p:txBody>
      </p:sp>
      <p:sp>
        <p:nvSpPr>
          <p:cNvPr id="7885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cs typeface="Arial" charset="0"/>
              </a:defRPr>
            </a:lvl1pPr>
          </a:lstStyle>
          <a:p>
            <a:pPr>
              <a:defRPr/>
            </a:pPr>
            <a:endParaRPr lang="en-US" dirty="0"/>
          </a:p>
        </p:txBody>
      </p:sp>
      <p:sp>
        <p:nvSpPr>
          <p:cNvPr id="7885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cs typeface="Arial" charset="0"/>
              </a:defRPr>
            </a:lvl1pPr>
          </a:lstStyle>
          <a:p>
            <a:pPr>
              <a:defRPr/>
            </a:pPr>
            <a:endParaRPr lang="en-US" dirty="0"/>
          </a:p>
        </p:txBody>
      </p:sp>
      <p:sp>
        <p:nvSpPr>
          <p:cNvPr id="7885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cs typeface="Arial" charset="0"/>
              </a:defRPr>
            </a:lvl1pPr>
          </a:lstStyle>
          <a:p>
            <a:pPr>
              <a:defRPr/>
            </a:pPr>
            <a:fld id="{DFD91F2D-CB3E-413E-BBD7-68ADE5B555C9}" type="slidenum">
              <a:rPr lang="en-US"/>
              <a:pPr>
                <a:defRPr/>
              </a:pPr>
              <a:t>‹#›</a:t>
            </a:fld>
            <a:endParaRPr lang="en-US" dirty="0"/>
          </a:p>
        </p:txBody>
      </p:sp>
    </p:spTree>
    <p:extLst>
      <p:ext uri="{BB962C8B-B14F-4D97-AF65-F5344CB8AC3E}">
        <p14:creationId xmlns:p14="http://schemas.microsoft.com/office/powerpoint/2010/main" xmlns="" val="3302875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dirty="0"/>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dirty="0"/>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dirty="0"/>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1E339D6-DD98-498F-9591-42E991CED9A5}" type="slidenum">
              <a:rPr lang="en-US"/>
              <a:pPr>
                <a:defRPr/>
              </a:pPr>
              <a:t>‹#›</a:t>
            </a:fld>
            <a:endParaRPr lang="en-US" dirty="0"/>
          </a:p>
        </p:txBody>
      </p:sp>
    </p:spTree>
    <p:extLst>
      <p:ext uri="{BB962C8B-B14F-4D97-AF65-F5344CB8AC3E}">
        <p14:creationId xmlns:p14="http://schemas.microsoft.com/office/powerpoint/2010/main" xmlns="" val="937200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gency FB" pitchFamily="34"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gency FB" pitchFamily="34"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gency FB" pitchFamily="34"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gency FB" pitchFamily="34"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gency FB" pitchFamily="34"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82A538B2-DC8E-4E7B-93EB-F3F59AFFE4FB}" type="slidenum">
              <a:rPr lang="en-US" smtClean="0"/>
              <a:pPr/>
              <a:t>1</a:t>
            </a:fld>
            <a:endParaRPr lang="en-US" dirty="0"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342900" lvl="2" indent="-342900">
              <a:buClr>
                <a:schemeClr val="bg1"/>
              </a:buClr>
              <a:buFont typeface="Arial" pitchFamily="34" charset="0"/>
              <a:buChar char="•"/>
              <a:defRPr/>
            </a:pPr>
            <a:endParaRPr lang="en-US" sz="800" b="1" kern="1200" dirty="0" smtClean="0">
              <a:solidFill>
                <a:schemeClr val="bg1"/>
              </a:solidFill>
              <a:latin typeface="Agency FB" pitchFamily="34"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61E339D6-DD98-498F-9591-42E991CED9A5}"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342900" lvl="2" indent="-342900">
              <a:buClr>
                <a:schemeClr val="bg1"/>
              </a:buClr>
              <a:buFont typeface="Arial" pitchFamily="34" charset="0"/>
              <a:buChar char="•"/>
              <a:defRPr/>
            </a:pPr>
            <a:endParaRPr lang="en-US" sz="800" b="1" kern="1200" dirty="0" smtClean="0">
              <a:solidFill>
                <a:schemeClr val="bg1"/>
              </a:solidFill>
              <a:latin typeface="Agency FB" pitchFamily="34"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61E339D6-DD98-498F-9591-42E991CED9A5}"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342900" lvl="2" indent="-342900">
              <a:buClr>
                <a:schemeClr val="bg1"/>
              </a:buClr>
              <a:buFont typeface="Arial" pitchFamily="34" charset="0"/>
              <a:buChar char="•"/>
              <a:defRPr/>
            </a:pPr>
            <a:endParaRPr lang="en-US" sz="800" b="1" kern="1200" dirty="0" smtClean="0">
              <a:solidFill>
                <a:schemeClr val="bg1"/>
              </a:solidFill>
              <a:latin typeface="Agency FB" pitchFamily="34"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61E339D6-DD98-498F-9591-42E991CED9A5}"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342900" lvl="2" indent="-342900">
              <a:buClr>
                <a:schemeClr val="bg1"/>
              </a:buClr>
              <a:buFont typeface="Arial" pitchFamily="34" charset="0"/>
              <a:buChar char="•"/>
              <a:defRPr/>
            </a:pPr>
            <a:endParaRPr lang="en-US" sz="800" b="1" kern="1200" dirty="0" smtClean="0">
              <a:solidFill>
                <a:schemeClr val="bg1"/>
              </a:solidFill>
              <a:latin typeface="Agency FB" pitchFamily="34"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61E339D6-DD98-498F-9591-42E991CED9A5}" type="slidenum">
              <a:rPr lang="en-US" smtClean="0"/>
              <a:pPr>
                <a:defRPr/>
              </a:pPr>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162" name="Rectangle 2"/>
          <p:cNvSpPr>
            <a:spLocks noGrp="1" noRot="1" noChangeArrowheads="1"/>
          </p:cNvSpPr>
          <p:nvPr>
            <p:ph type="ctrTitle"/>
          </p:nvPr>
        </p:nvSpPr>
        <p:spPr>
          <a:xfrm>
            <a:off x="685800" y="1981200"/>
            <a:ext cx="7772400" cy="1600200"/>
          </a:xfrm>
        </p:spPr>
        <p:txBody>
          <a:bodyPr/>
          <a:lstStyle>
            <a:lvl1pPr>
              <a:defRPr/>
            </a:lvl1pPr>
          </a:lstStyle>
          <a:p>
            <a:r>
              <a:rPr lang="en-US"/>
              <a:t>Click to edit Master title style</a:t>
            </a:r>
          </a:p>
        </p:txBody>
      </p:sp>
      <p:sp>
        <p:nvSpPr>
          <p:cNvPr id="92163" name="Rectangle 3"/>
          <p:cNvSpPr>
            <a:spLocks noGrp="1" noRot="1" noChangeArrowheads="1"/>
          </p:cNvSpPr>
          <p:nvPr>
            <p:ph type="subTitle" idx="1"/>
          </p:nvPr>
        </p:nvSpPr>
        <p:spPr>
          <a:xfrm>
            <a:off x="1371600" y="3886200"/>
            <a:ext cx="6400800" cy="1752600"/>
          </a:xfrm>
        </p:spPr>
        <p:txBody>
          <a:bodyPr/>
          <a:lstStyle>
            <a:lvl1pPr marL="0" indent="0" algn="ctr">
              <a:buFont typeface="Agency FB" pitchFamily="34" charset="0"/>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CDCDCEE-C103-4268-9EB6-3981ED61C40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2575B4E-58CB-4FF9-B79F-C829BCCF92F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7188" y="228600"/>
            <a:ext cx="2135187" cy="5870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1625" y="228600"/>
            <a:ext cx="6253163" cy="5870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D92FC8D-0BAF-43D9-B72F-C7FB0BDF821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8658BA8-A283-4170-8BCD-11A7F419412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C03DE16-E376-4B43-8EDE-DB475F36A31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1625"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7957FF3-E7C6-4E7A-8F5C-51AC57A33F2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CB723598-7F5E-4D30-814E-058A66521C5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3DF0C576-EA73-4CE6-8892-C0DCFA9C796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1610A1DE-3542-4BB6-98B7-8D4270DD176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8E9237B-5E33-4396-94AD-348689B0965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0C861AF-E049-473D-A63E-9314FDED966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r="-100000" b="-100000"/>
        </a:gradFill>
        <a:effectLst/>
      </p:bgPr>
    </p:bg>
    <p:spTree>
      <p:nvGrpSpPr>
        <p:cNvPr id="1" name=""/>
        <p:cNvGrpSpPr/>
        <p:nvPr/>
      </p:nvGrpSpPr>
      <p:grpSpPr>
        <a:xfrm>
          <a:off x="0" y="0"/>
          <a:ext cx="0" cy="0"/>
          <a:chOff x="0" y="0"/>
          <a:chExt cx="0" cy="0"/>
        </a:xfrm>
      </p:grpSpPr>
      <p:sp>
        <p:nvSpPr>
          <p:cNvPr id="91138" name="Rectangle 2"/>
          <p:cNvSpPr>
            <a:spLocks noGrp="1" noRot="1" noChangeArrowheads="1"/>
          </p:cNvSpPr>
          <p:nvPr>
            <p:ph type="title"/>
          </p:nvPr>
        </p:nvSpPr>
        <p:spPr bwMode="auto">
          <a:xfrm>
            <a:off x="301625" y="228600"/>
            <a:ext cx="8510588" cy="1325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1139" name="Rectangle 3"/>
          <p:cNvSpPr>
            <a:spLocks noGrp="1" noRot="1" noChangeArrowheads="1"/>
          </p:cNvSpPr>
          <p:nvPr>
            <p:ph type="body" idx="1"/>
          </p:nvPr>
        </p:nvSpPr>
        <p:spPr bwMode="auto">
          <a:xfrm>
            <a:off x="301625" y="1676400"/>
            <a:ext cx="8540750" cy="4422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1140" name="Rectangle 4"/>
          <p:cNvSpPr>
            <a:spLocks noGrp="1" noChangeArrowheads="1"/>
          </p:cNvSpPr>
          <p:nvPr>
            <p:ph type="dt" sz="half" idx="2"/>
          </p:nvPr>
        </p:nvSpPr>
        <p:spPr bwMode="auto">
          <a:xfrm>
            <a:off x="3048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defRPr>
            </a:lvl1pPr>
          </a:lstStyle>
          <a:p>
            <a:pPr>
              <a:defRPr/>
            </a:pPr>
            <a:endParaRPr lang="en-US" dirty="0"/>
          </a:p>
        </p:txBody>
      </p:sp>
      <p:sp>
        <p:nvSpPr>
          <p:cNvPr id="911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defRPr>
            </a:lvl1pPr>
          </a:lstStyle>
          <a:p>
            <a:pPr>
              <a:defRPr/>
            </a:pPr>
            <a:endParaRPr lang="en-US" dirty="0"/>
          </a:p>
        </p:txBody>
      </p:sp>
      <p:sp>
        <p:nvSpPr>
          <p:cNvPr id="91142" name="Rectangle 6"/>
          <p:cNvSpPr>
            <a:spLocks noGrp="1" noChangeArrowheads="1"/>
          </p:cNvSpPr>
          <p:nvPr>
            <p:ph type="sldNum" sz="quarter" idx="4"/>
          </p:nvPr>
        </p:nvSpPr>
        <p:spPr bwMode="auto">
          <a:xfrm>
            <a:off x="65532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defRPr>
            </a:lvl1pPr>
          </a:lstStyle>
          <a:p>
            <a:pPr>
              <a:defRPr/>
            </a:pPr>
            <a:fld id="{EA18DB61-E5D3-4D7A-8C1C-0B248CACF83A}" type="slidenum">
              <a:rPr lang="en-US"/>
              <a:pPr>
                <a:defRPr/>
              </a:pPr>
              <a:t>‹#›</a:t>
            </a:fld>
            <a:endParaRPr lang="en-US" dirty="0"/>
          </a:p>
        </p:txBody>
      </p:sp>
    </p:spTree>
  </p:cSld>
  <p:clrMap bg1="dk2" tx1="lt1" bg2="dk1"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gency FB"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gency FB"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gency FB"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gency FB"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gency FB"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gency FB"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gency FB"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gency FB" pitchFamily="34" charset="0"/>
        </a:defRPr>
      </a:lvl9pPr>
    </p:titleStyle>
    <p:bodyStyle>
      <a:lvl1pPr marL="342900" indent="-342900" algn="l" rtl="0" eaLnBrk="0" fontAlgn="base" hangingPunct="0">
        <a:spcBef>
          <a:spcPct val="20000"/>
        </a:spcBef>
        <a:spcAft>
          <a:spcPct val="0"/>
        </a:spcAft>
        <a:buClr>
          <a:schemeClr val="hlink"/>
        </a:buClr>
        <a:buFont typeface="Agency FB" pitchFamily="34" charset="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Agency FB" pitchFamily="34" charset="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Agency FB" pitchFamily="34" charset="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Agency FB" pitchFamily="34" charset="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Agency FB" pitchFamily="34" charset="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Agency FB" pitchFamily="34" charset="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Agency FB" pitchFamily="34" charset="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 name="Slide Number Placeholder 4"/>
          <p:cNvSpPr>
            <a:spLocks noGrp="1"/>
          </p:cNvSpPr>
          <p:nvPr>
            <p:ph type="sldNum" sz="quarter" idx="12"/>
          </p:nvPr>
        </p:nvSpPr>
        <p:spPr/>
        <p:txBody>
          <a:bodyPr/>
          <a:lstStyle/>
          <a:p>
            <a:pPr>
              <a:defRPr/>
            </a:pPr>
            <a:fld id="{10F80F04-51E7-4A82-B7B3-66055ADBB3C0}" type="slidenum">
              <a:rPr lang="en-US"/>
              <a:pPr>
                <a:defRPr/>
              </a:pPr>
              <a:t>1</a:t>
            </a:fld>
            <a:endParaRPr lang="en-US" dirty="0"/>
          </a:p>
        </p:txBody>
      </p:sp>
      <p:sp>
        <p:nvSpPr>
          <p:cNvPr id="73742" name="Rectangle 14"/>
          <p:cNvSpPr>
            <a:spLocks noGrp="1" noRot="1" noChangeArrowheads="1"/>
          </p:cNvSpPr>
          <p:nvPr>
            <p:ph type="title"/>
          </p:nvPr>
        </p:nvSpPr>
        <p:spPr>
          <a:xfrm>
            <a:off x="381000" y="2667000"/>
            <a:ext cx="8305800" cy="4191000"/>
          </a:xfrm>
        </p:spPr>
        <p:txBody>
          <a:bodyPr/>
          <a:lstStyle/>
          <a:p>
            <a:pPr eaLnBrk="1" hangingPunct="1">
              <a:defRPr/>
            </a:pPr>
            <a:r>
              <a:rPr lang="en-US" sz="4800" b="1" dirty="0" smtClean="0">
                <a:solidFill>
                  <a:schemeClr val="bg1"/>
                </a:solidFill>
                <a:effectLst/>
              </a:rPr>
              <a:t>Update to RMS </a:t>
            </a:r>
            <a:br>
              <a:rPr lang="en-US" sz="4800" b="1" dirty="0" smtClean="0">
                <a:solidFill>
                  <a:schemeClr val="bg1"/>
                </a:solidFill>
                <a:effectLst/>
              </a:rPr>
            </a:br>
            <a:r>
              <a:rPr lang="en-US" sz="4800" b="1" dirty="0" smtClean="0">
                <a:solidFill>
                  <a:schemeClr val="bg1"/>
                </a:solidFill>
                <a:effectLst/>
              </a:rPr>
              <a:t/>
            </a:r>
            <a:br>
              <a:rPr lang="en-US" sz="4800" b="1" dirty="0" smtClean="0">
                <a:solidFill>
                  <a:schemeClr val="bg1"/>
                </a:solidFill>
                <a:effectLst/>
              </a:rPr>
            </a:br>
            <a:r>
              <a:rPr lang="en-US" sz="4800" b="1" dirty="0" smtClean="0">
                <a:solidFill>
                  <a:schemeClr val="bg1"/>
                </a:solidFill>
                <a:effectLst/>
              </a:rPr>
              <a:t>March 4, 2014</a:t>
            </a:r>
            <a:endParaRPr lang="en-US" sz="4800" dirty="0" smtClean="0">
              <a:solidFill>
                <a:schemeClr val="bg1"/>
              </a:solidFill>
              <a:effectLst/>
            </a:endParaRPr>
          </a:p>
        </p:txBody>
      </p:sp>
      <p:sp>
        <p:nvSpPr>
          <p:cNvPr id="2052" name="AutoShape 26"/>
          <p:cNvSpPr>
            <a:spLocks noChangeAspect="1" noChangeArrowheads="1"/>
          </p:cNvSpPr>
          <p:nvPr/>
        </p:nvSpPr>
        <p:spPr bwMode="auto">
          <a:xfrm>
            <a:off x="2819400" y="685800"/>
            <a:ext cx="3581400" cy="2432050"/>
          </a:xfrm>
          <a:prstGeom prst="rect">
            <a:avLst/>
          </a:prstGeom>
          <a:noFill/>
          <a:ln w="9525">
            <a:noFill/>
            <a:miter lim="800000"/>
            <a:headEnd/>
            <a:tailEnd/>
          </a:ln>
        </p:spPr>
        <p:txBody>
          <a:bodyPr/>
          <a:lstStyle/>
          <a:p>
            <a:endParaRPr lang="en-US" dirty="0"/>
          </a:p>
        </p:txBody>
      </p:sp>
      <p:sp>
        <p:nvSpPr>
          <p:cNvPr id="2053" name="Oval 27"/>
          <p:cNvSpPr>
            <a:spLocks noChangeArrowheads="1"/>
          </p:cNvSpPr>
          <p:nvPr/>
        </p:nvSpPr>
        <p:spPr bwMode="auto">
          <a:xfrm>
            <a:off x="3048000" y="457200"/>
            <a:ext cx="3149600" cy="2895600"/>
          </a:xfrm>
          <a:prstGeom prst="ellipse">
            <a:avLst/>
          </a:prstGeom>
          <a:solidFill>
            <a:srgbClr val="000080"/>
          </a:solidFill>
          <a:ln w="25400">
            <a:solidFill>
              <a:srgbClr val="FF0000"/>
            </a:solidFill>
            <a:round/>
            <a:headEnd/>
            <a:tailEnd/>
          </a:ln>
        </p:spPr>
        <p:txBody>
          <a:bodyPr/>
          <a:lstStyle/>
          <a:p>
            <a:endParaRPr lang="en-US" dirty="0"/>
          </a:p>
        </p:txBody>
      </p:sp>
      <p:sp>
        <p:nvSpPr>
          <p:cNvPr id="73756" name="AutoShape 28"/>
          <p:cNvSpPr>
            <a:spLocks noChangeArrowheads="1"/>
          </p:cNvSpPr>
          <p:nvPr/>
        </p:nvSpPr>
        <p:spPr bwMode="auto">
          <a:xfrm>
            <a:off x="3424238" y="785813"/>
            <a:ext cx="2371725" cy="1943100"/>
          </a:xfrm>
          <a:prstGeom prst="star5">
            <a:avLst/>
          </a:prstGeom>
          <a:solidFill>
            <a:srgbClr val="FFFFFF"/>
          </a:solidFill>
          <a:ln w="57150" cmpd="thickThin">
            <a:solidFill>
              <a:srgbClr val="000080"/>
            </a:solidFill>
            <a:miter lim="800000"/>
            <a:headEnd/>
            <a:tailEnd/>
          </a:ln>
          <a:effectLst/>
        </p:spPr>
        <p:txBody>
          <a:bodyPr/>
          <a:lstStyle/>
          <a:p>
            <a:pPr>
              <a:defRPr/>
            </a:pPr>
            <a:endParaRPr lang="en-US" dirty="0"/>
          </a:p>
        </p:txBody>
      </p:sp>
      <p:sp>
        <p:nvSpPr>
          <p:cNvPr id="2055" name="WordArt 30"/>
          <p:cNvSpPr>
            <a:spLocks noChangeArrowheads="1" noChangeShapeType="1" noTextEdit="1"/>
          </p:cNvSpPr>
          <p:nvPr/>
        </p:nvSpPr>
        <p:spPr bwMode="auto">
          <a:xfrm>
            <a:off x="2209800" y="685800"/>
            <a:ext cx="4724400" cy="2667000"/>
          </a:xfrm>
          <a:prstGeom prst="rect">
            <a:avLst/>
          </a:prstGeom>
        </p:spPr>
        <p:txBody>
          <a:bodyPr wrap="none" fromWordArt="1">
            <a:prstTxWarp prst="textDeflate">
              <a:avLst>
                <a:gd name="adj" fmla="val 18810"/>
              </a:avLst>
            </a:prstTxWarp>
          </a:bodyPr>
          <a:lstStyle/>
          <a:p>
            <a:pPr algn="ctr"/>
            <a:r>
              <a:rPr lang="en-US" sz="3600" kern="10" dirty="0">
                <a:ln w="25400">
                  <a:solidFill>
                    <a:srgbClr val="FF0000"/>
                  </a:solidFill>
                  <a:round/>
                  <a:headEnd/>
                  <a:tailEnd/>
                </a:ln>
                <a:solidFill>
                  <a:srgbClr val="C00000"/>
                </a:solidFill>
                <a:latin typeface="Niagara Solid"/>
              </a:rPr>
              <a:t>TX SET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3742"/>
                                        </p:tgtEl>
                                        <p:attrNameLst>
                                          <p:attrName>style.visibility</p:attrName>
                                        </p:attrNameLst>
                                      </p:cBhvr>
                                      <p:to>
                                        <p:strVal val="visible"/>
                                      </p:to>
                                    </p:set>
                                    <p:animEffect transition="in" filter="fade">
                                      <p:cBhvr>
                                        <p:cTn id="7" dur="2000"/>
                                        <p:tgtEl>
                                          <p:spTgt spid="73742"/>
                                        </p:tgtEl>
                                      </p:cBhvr>
                                    </p:animEffect>
                                  </p:childTnLst>
                                </p:cTn>
                              </p:par>
                            </p:childTnLst>
                          </p:cTn>
                        </p:par>
                        <p:par>
                          <p:cTn id="8" fill="hold" nodeType="afterGroup">
                            <p:stCondLst>
                              <p:cond delay="2000"/>
                            </p:stCondLst>
                            <p:childTnLst>
                              <p:par>
                                <p:cTn id="9" presetID="5" presetClass="entr" presetSubtype="10" fill="hold" nodeType="afterEffect">
                                  <p:stCondLst>
                                    <p:cond delay="0"/>
                                  </p:stCondLst>
                                  <p:childTnLst>
                                    <p:set>
                                      <p:cBhvr>
                                        <p:cTn id="10" dur="1" fill="hold">
                                          <p:stCondLst>
                                            <p:cond delay="0"/>
                                          </p:stCondLst>
                                        </p:cTn>
                                        <p:tgtEl>
                                          <p:spTgt spid="73756"/>
                                        </p:tgtEl>
                                        <p:attrNameLst>
                                          <p:attrName>style.visibility</p:attrName>
                                        </p:attrNameLst>
                                      </p:cBhvr>
                                      <p:to>
                                        <p:strVal val="visible"/>
                                      </p:to>
                                    </p:set>
                                    <p:animEffect transition="in" filter="checkerboard(across)">
                                      <p:cBhvr>
                                        <p:cTn id="11" dur="500"/>
                                        <p:tgtEl>
                                          <p:spTgt spid="73756"/>
                                        </p:tgtEl>
                                      </p:cBhvr>
                                    </p:animEffect>
                                  </p:childTnLst>
                                </p:cTn>
                              </p:par>
                            </p:childTnLst>
                          </p:cTn>
                        </p:par>
                        <p:par>
                          <p:cTn id="12" fill="hold" nodeType="afterGroup">
                            <p:stCondLst>
                              <p:cond delay="2500"/>
                            </p:stCondLst>
                            <p:childTnLst>
                              <p:par>
                                <p:cTn id="13" presetID="3" presetClass="entr" presetSubtype="10" fill="hold" nodeType="afterEffect">
                                  <p:stCondLst>
                                    <p:cond delay="0"/>
                                  </p:stCondLst>
                                  <p:childTnLst>
                                    <p:set>
                                      <p:cBhvr>
                                        <p:cTn id="14" dur="1" fill="hold">
                                          <p:stCondLst>
                                            <p:cond delay="0"/>
                                          </p:stCondLst>
                                        </p:cTn>
                                        <p:tgtEl>
                                          <p:spTgt spid="73756"/>
                                        </p:tgtEl>
                                        <p:attrNameLst>
                                          <p:attrName>style.visibility</p:attrName>
                                        </p:attrNameLst>
                                      </p:cBhvr>
                                      <p:to>
                                        <p:strVal val="visible"/>
                                      </p:to>
                                    </p:set>
                                    <p:animEffect transition="in" filter="blinds(horizontal)">
                                      <p:cBhvr>
                                        <p:cTn id="15" dur="500"/>
                                        <p:tgtEl>
                                          <p:spTgt spid="737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noGrp="1"/>
          </p:cNvSpPr>
          <p:nvPr/>
        </p:nvSpPr>
        <p:spPr bwMode="auto">
          <a:xfrm>
            <a:off x="6553200" y="6245225"/>
            <a:ext cx="2133600" cy="476250"/>
          </a:xfrm>
          <a:prstGeom prst="rect">
            <a:avLst/>
          </a:prstGeom>
          <a:noFill/>
          <a:ln>
            <a:miter lim="800000"/>
            <a:headEnd/>
            <a:tailEnd/>
          </a:ln>
        </p:spPr>
        <p:txBody>
          <a:bodyPr anchor="b"/>
          <a:lstStyle/>
          <a:p>
            <a:pPr algn="r" eaLnBrk="1" hangingPunct="1">
              <a:defRPr/>
            </a:pPr>
            <a:fld id="{1557634D-C320-4AE7-B3F9-A08A7F11D7D3}" type="slidenum">
              <a:rPr lang="en-US" sz="1400">
                <a:effectLst>
                  <a:outerShdw blurRad="38100" dist="38100" dir="2700000" algn="tl">
                    <a:srgbClr val="000000"/>
                  </a:outerShdw>
                </a:effectLst>
                <a:latin typeface="Arial" charset="0"/>
              </a:rPr>
              <a:pPr algn="r" eaLnBrk="1" hangingPunct="1">
                <a:defRPr/>
              </a:pPr>
              <a:t>2</a:t>
            </a:fld>
            <a:endParaRPr lang="en-US" sz="1400" dirty="0">
              <a:effectLst>
                <a:outerShdw blurRad="38100" dist="38100" dir="2700000" algn="tl">
                  <a:srgbClr val="000000"/>
                </a:outerShdw>
              </a:effectLst>
              <a:latin typeface="Arial" charset="0"/>
            </a:endParaRPr>
          </a:p>
        </p:txBody>
      </p:sp>
      <p:sp>
        <p:nvSpPr>
          <p:cNvPr id="132098" name="Rectangle 2"/>
          <p:cNvSpPr>
            <a:spLocks noGrp="1" noChangeArrowheads="1"/>
          </p:cNvSpPr>
          <p:nvPr>
            <p:ph type="title" idx="4294967295"/>
          </p:nvPr>
        </p:nvSpPr>
        <p:spPr>
          <a:xfrm>
            <a:off x="304800" y="228600"/>
            <a:ext cx="8510588" cy="990600"/>
          </a:xfrm>
        </p:spPr>
        <p:txBody>
          <a:bodyPr/>
          <a:lstStyle/>
          <a:p>
            <a:pPr eaLnBrk="1" hangingPunct="1">
              <a:defRPr/>
            </a:pPr>
            <a:r>
              <a:rPr lang="en-US" sz="4800" b="1" dirty="0" smtClean="0">
                <a:solidFill>
                  <a:schemeClr val="bg1"/>
                </a:solidFill>
                <a:effectLst/>
              </a:rPr>
              <a:t>February Meeting Update</a:t>
            </a:r>
          </a:p>
        </p:txBody>
      </p:sp>
      <p:sp>
        <p:nvSpPr>
          <p:cNvPr id="132099" name="Rectangle 3"/>
          <p:cNvSpPr>
            <a:spLocks noGrp="1" noChangeArrowheads="1"/>
          </p:cNvSpPr>
          <p:nvPr>
            <p:ph type="body" idx="4294967295"/>
          </p:nvPr>
        </p:nvSpPr>
        <p:spPr>
          <a:xfrm>
            <a:off x="304800" y="1295400"/>
            <a:ext cx="8540750" cy="5334000"/>
          </a:xfrm>
        </p:spPr>
        <p:txBody>
          <a:bodyPr/>
          <a:lstStyle/>
          <a:p>
            <a:pPr>
              <a:buFont typeface="Arial" pitchFamily="34" charset="0"/>
              <a:buChar char="•"/>
              <a:defRPr/>
            </a:pPr>
            <a:endParaRPr lang="en-US" sz="800" b="1" dirty="0" smtClean="0"/>
          </a:p>
          <a:p>
            <a:pPr marL="342900" lvl="2" indent="-342900">
              <a:buClr>
                <a:schemeClr val="bg1"/>
              </a:buClr>
              <a:buFont typeface="Arial" pitchFamily="34" charset="0"/>
              <a:buChar char="•"/>
              <a:defRPr/>
            </a:pPr>
            <a:endParaRPr lang="en-US" sz="4400" b="1" dirty="0" smtClean="0">
              <a:solidFill>
                <a:schemeClr val="bg1"/>
              </a:solidFill>
              <a:effectLst/>
            </a:endParaRPr>
          </a:p>
          <a:p>
            <a:pPr marL="342900" lvl="2" indent="-342900">
              <a:buClr>
                <a:schemeClr val="bg1"/>
              </a:buClr>
              <a:buFont typeface="Arial" pitchFamily="34" charset="0"/>
              <a:buChar char="•"/>
              <a:defRPr/>
            </a:pPr>
            <a:endParaRPr lang="en-US" sz="4400" b="1" dirty="0" smtClean="0">
              <a:solidFill>
                <a:schemeClr val="bg1"/>
              </a:solidFill>
              <a:ea typeface="+mn-ea"/>
              <a:cs typeface="+mn-cs"/>
            </a:endParaRPr>
          </a:p>
          <a:p>
            <a:pPr marL="342900" lvl="2" indent="-342900">
              <a:buClr>
                <a:schemeClr val="bg1"/>
              </a:buClr>
              <a:buFont typeface="Arial" pitchFamily="34" charset="0"/>
              <a:buChar char="•"/>
              <a:defRPr/>
            </a:pPr>
            <a:endParaRPr lang="en-US" sz="4400" b="1" dirty="0" smtClean="0">
              <a:solidFill>
                <a:schemeClr val="bg1"/>
              </a:solidFill>
              <a:ea typeface="+mn-ea"/>
              <a:cs typeface="+mn-cs"/>
            </a:endParaRPr>
          </a:p>
          <a:p>
            <a:pPr marL="342900" lvl="2" indent="-342900">
              <a:buClr>
                <a:schemeClr val="bg1"/>
              </a:buClr>
              <a:buFont typeface="Arial" pitchFamily="34" charset="0"/>
              <a:buChar char="•"/>
              <a:defRPr/>
            </a:pPr>
            <a:endParaRPr lang="en-US" sz="800" b="1" dirty="0" smtClean="0">
              <a:solidFill>
                <a:schemeClr val="bg1"/>
              </a:solidFill>
              <a:ea typeface="+mn-ea"/>
              <a:cs typeface="+mn-cs"/>
            </a:endParaRPr>
          </a:p>
          <a:p>
            <a:pPr marL="342900" lvl="2" indent="-342900">
              <a:buFont typeface="Arial" pitchFamily="34" charset="0"/>
              <a:buChar char="•"/>
              <a:defRPr/>
            </a:pPr>
            <a:endParaRPr lang="en-US" sz="2800" b="1" dirty="0" smtClean="0">
              <a:ea typeface="+mn-ea"/>
              <a:cs typeface="+mn-cs"/>
            </a:endParaRPr>
          </a:p>
          <a:p>
            <a:pPr lvl="2">
              <a:buFont typeface="Arial" pitchFamily="34" charset="0"/>
              <a:buChar char="•"/>
              <a:defRPr/>
            </a:pPr>
            <a:endParaRPr lang="en-US" b="1" dirty="0" smtClean="0"/>
          </a:p>
          <a:p>
            <a:pPr>
              <a:buFont typeface="Arial" pitchFamily="34" charset="0"/>
              <a:buChar char="•"/>
              <a:defRPr/>
            </a:pPr>
            <a:endParaRPr lang="en-US" sz="800" b="1" dirty="0" smtClean="0"/>
          </a:p>
          <a:p>
            <a:pPr>
              <a:buFont typeface="Arial" pitchFamily="34" charset="0"/>
              <a:buChar char="•"/>
              <a:defRPr/>
            </a:pPr>
            <a:endParaRPr lang="en-US" b="1" dirty="0" smtClean="0"/>
          </a:p>
          <a:p>
            <a:pPr>
              <a:buFont typeface="Arial" pitchFamily="34" charset="0"/>
              <a:buChar char="•"/>
              <a:defRPr/>
            </a:pPr>
            <a:endParaRPr lang="en-US" sz="2000"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lvl="1">
              <a:buFont typeface="Arial" pitchFamily="34" charset="0"/>
              <a:buChar char="•"/>
              <a:defRPr/>
            </a:pPr>
            <a:endParaRPr lang="en-US" b="1" dirty="0" smtClean="0"/>
          </a:p>
          <a:p>
            <a:pPr>
              <a:buFont typeface="Arial" pitchFamily="34" charset="0"/>
              <a:buChar char="•"/>
              <a:defRPr/>
            </a:pPr>
            <a:endParaRPr lang="en-US" b="1" dirty="0" smtClean="0"/>
          </a:p>
          <a:p>
            <a:pPr lvl="1" eaLnBrk="1" hangingPunct="1">
              <a:buFont typeface="Arial" pitchFamily="34" charset="0"/>
              <a:buChar char="•"/>
              <a:defRPr/>
            </a:pPr>
            <a:endParaRPr lang="en-US" sz="3200" b="1" dirty="0" smtClean="0"/>
          </a:p>
          <a:p>
            <a:pPr eaLnBrk="1" hangingPunct="1">
              <a:buFont typeface="Arial" pitchFamily="34" charset="0"/>
              <a:buChar char="•"/>
              <a:defRPr/>
            </a:pPr>
            <a:endParaRPr lang="en-US" sz="2800" dirty="0" smtClean="0">
              <a:solidFill>
                <a:srgbClr val="FF0000"/>
              </a:solidFill>
              <a:latin typeface="Arial" charset="0"/>
            </a:endParaRPr>
          </a:p>
        </p:txBody>
      </p:sp>
      <p:sp>
        <p:nvSpPr>
          <p:cNvPr id="5" name="Rectangle 4"/>
          <p:cNvSpPr/>
          <p:nvPr/>
        </p:nvSpPr>
        <p:spPr>
          <a:xfrm>
            <a:off x="228600" y="1752600"/>
            <a:ext cx="8763000" cy="3908762"/>
          </a:xfrm>
          <a:prstGeom prst="rect">
            <a:avLst/>
          </a:prstGeom>
        </p:spPr>
        <p:txBody>
          <a:bodyPr wrap="square">
            <a:spAutoFit/>
          </a:bodyPr>
          <a:lstStyle/>
          <a:p>
            <a:pPr marL="342900" lvl="2" indent="-342900">
              <a:buClr>
                <a:schemeClr val="bg1"/>
              </a:buClr>
              <a:buFont typeface="Arial" pitchFamily="34" charset="0"/>
              <a:buChar char="•"/>
              <a:defRPr/>
            </a:pPr>
            <a:r>
              <a:rPr lang="en-US" sz="4000" b="1" dirty="0" smtClean="0">
                <a:solidFill>
                  <a:schemeClr val="bg1"/>
                </a:solidFill>
              </a:rPr>
              <a:t>Mass Transition</a:t>
            </a:r>
          </a:p>
          <a:p>
            <a:pPr marL="800100" lvl="3" indent="-342900">
              <a:buClr>
                <a:schemeClr val="bg1"/>
              </a:buClr>
              <a:buFont typeface="Arial" pitchFamily="34" charset="0"/>
              <a:buChar char="•"/>
              <a:defRPr/>
            </a:pPr>
            <a:r>
              <a:rPr lang="en-US" sz="3200" b="1" dirty="0" smtClean="0">
                <a:solidFill>
                  <a:schemeClr val="bg1"/>
                </a:solidFill>
              </a:rPr>
              <a:t>Volume Issue</a:t>
            </a:r>
          </a:p>
          <a:p>
            <a:pPr marL="1257300" lvl="4" indent="-342900">
              <a:buClr>
                <a:schemeClr val="bg1"/>
              </a:buClr>
              <a:buFont typeface="Arial" pitchFamily="34" charset="0"/>
              <a:buChar char="•"/>
              <a:defRPr/>
            </a:pPr>
            <a:r>
              <a:rPr lang="en-US" sz="2400" b="1" dirty="0" smtClean="0">
                <a:solidFill>
                  <a:schemeClr val="bg1"/>
                </a:solidFill>
              </a:rPr>
              <a:t>ERCOT stated the ESI ID processing could possibly increase from 100,000 unique ESI IDs per day to maybe a few thousand more if 867_02 Historical Usage Transactions are eliminated.</a:t>
            </a:r>
          </a:p>
          <a:p>
            <a:pPr marL="1714500" lvl="5" indent="-342900">
              <a:buClr>
                <a:schemeClr val="bg1"/>
              </a:buClr>
              <a:buFont typeface="Arial" pitchFamily="34" charset="0"/>
              <a:buChar char="•"/>
              <a:defRPr/>
            </a:pPr>
            <a:r>
              <a:rPr lang="en-US" sz="2000" b="1" dirty="0" smtClean="0">
                <a:solidFill>
                  <a:schemeClr val="bg1"/>
                </a:solidFill>
              </a:rPr>
              <a:t>This indicates a marginal improvement.</a:t>
            </a:r>
          </a:p>
          <a:p>
            <a:pPr marL="1714500" lvl="5" indent="-342900">
              <a:buClr>
                <a:schemeClr val="bg1"/>
              </a:buClr>
              <a:buFont typeface="Arial" pitchFamily="34" charset="0"/>
              <a:buChar char="•"/>
              <a:defRPr/>
            </a:pPr>
            <a:r>
              <a:rPr lang="en-US" sz="2000" b="1" dirty="0" smtClean="0">
                <a:solidFill>
                  <a:schemeClr val="bg1"/>
                </a:solidFill>
              </a:rPr>
              <a:t>The 100,000 unique ESI IDs per day would be portioned out among all TDSPs based upon responsible TDSP’s service territory and not per TDSP.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noGrp="1"/>
          </p:cNvSpPr>
          <p:nvPr/>
        </p:nvSpPr>
        <p:spPr bwMode="auto">
          <a:xfrm>
            <a:off x="6553200" y="6245225"/>
            <a:ext cx="2133600" cy="476250"/>
          </a:xfrm>
          <a:prstGeom prst="rect">
            <a:avLst/>
          </a:prstGeom>
          <a:noFill/>
          <a:ln>
            <a:miter lim="800000"/>
            <a:headEnd/>
            <a:tailEnd/>
          </a:ln>
        </p:spPr>
        <p:txBody>
          <a:bodyPr anchor="b"/>
          <a:lstStyle/>
          <a:p>
            <a:pPr algn="r" eaLnBrk="1" hangingPunct="1">
              <a:defRPr/>
            </a:pPr>
            <a:fld id="{1557634D-C320-4AE7-B3F9-A08A7F11D7D3}" type="slidenum">
              <a:rPr lang="en-US" sz="1400">
                <a:effectLst>
                  <a:outerShdw blurRad="38100" dist="38100" dir="2700000" algn="tl">
                    <a:srgbClr val="000000"/>
                  </a:outerShdw>
                </a:effectLst>
                <a:latin typeface="Arial" charset="0"/>
              </a:rPr>
              <a:pPr algn="r" eaLnBrk="1" hangingPunct="1">
                <a:defRPr/>
              </a:pPr>
              <a:t>3</a:t>
            </a:fld>
            <a:endParaRPr lang="en-US" sz="1400" dirty="0">
              <a:effectLst>
                <a:outerShdw blurRad="38100" dist="38100" dir="2700000" algn="tl">
                  <a:srgbClr val="000000"/>
                </a:outerShdw>
              </a:effectLst>
              <a:latin typeface="Arial" charset="0"/>
            </a:endParaRPr>
          </a:p>
        </p:txBody>
      </p:sp>
      <p:sp>
        <p:nvSpPr>
          <p:cNvPr id="132098" name="Rectangle 2"/>
          <p:cNvSpPr>
            <a:spLocks noGrp="1" noChangeArrowheads="1"/>
          </p:cNvSpPr>
          <p:nvPr>
            <p:ph type="title" idx="4294967295"/>
          </p:nvPr>
        </p:nvSpPr>
        <p:spPr>
          <a:xfrm>
            <a:off x="304800" y="228600"/>
            <a:ext cx="8510588" cy="990600"/>
          </a:xfrm>
        </p:spPr>
        <p:txBody>
          <a:bodyPr/>
          <a:lstStyle/>
          <a:p>
            <a:pPr eaLnBrk="1" hangingPunct="1">
              <a:defRPr/>
            </a:pPr>
            <a:r>
              <a:rPr lang="en-US" sz="4800" b="1" dirty="0" smtClean="0">
                <a:solidFill>
                  <a:schemeClr val="bg1"/>
                </a:solidFill>
                <a:effectLst/>
              </a:rPr>
              <a:t>February Meeting Update</a:t>
            </a:r>
          </a:p>
        </p:txBody>
      </p:sp>
      <p:sp>
        <p:nvSpPr>
          <p:cNvPr id="132099" name="Rectangle 3"/>
          <p:cNvSpPr>
            <a:spLocks noGrp="1" noChangeArrowheads="1"/>
          </p:cNvSpPr>
          <p:nvPr>
            <p:ph type="body" idx="4294967295"/>
          </p:nvPr>
        </p:nvSpPr>
        <p:spPr>
          <a:xfrm>
            <a:off x="304800" y="1295400"/>
            <a:ext cx="8540750" cy="5334000"/>
          </a:xfrm>
        </p:spPr>
        <p:txBody>
          <a:bodyPr/>
          <a:lstStyle/>
          <a:p>
            <a:pPr marL="342900" lvl="2" indent="-342900">
              <a:buClr>
                <a:schemeClr val="bg1"/>
              </a:buClr>
              <a:buFont typeface="Arial" pitchFamily="34" charset="0"/>
              <a:buChar char="•"/>
              <a:defRPr/>
            </a:pPr>
            <a:endParaRPr lang="en-US" sz="800" b="1" dirty="0" smtClean="0">
              <a:solidFill>
                <a:schemeClr val="bg1"/>
              </a:solidFill>
              <a:ea typeface="+mn-ea"/>
              <a:cs typeface="+mn-cs"/>
            </a:endParaRPr>
          </a:p>
          <a:p>
            <a:pPr marL="342900" lvl="2" indent="-342900">
              <a:buFont typeface="Arial" pitchFamily="34" charset="0"/>
              <a:buChar char="•"/>
              <a:defRPr/>
            </a:pPr>
            <a:endParaRPr lang="en-US" sz="2800" b="1" dirty="0" smtClean="0">
              <a:ea typeface="+mn-ea"/>
              <a:cs typeface="+mn-cs"/>
            </a:endParaRPr>
          </a:p>
          <a:p>
            <a:pPr lvl="2">
              <a:buFont typeface="Arial" pitchFamily="34" charset="0"/>
              <a:buChar char="•"/>
              <a:defRPr/>
            </a:pPr>
            <a:endParaRPr lang="en-US" b="1" dirty="0" smtClean="0"/>
          </a:p>
          <a:p>
            <a:pPr>
              <a:buFont typeface="Arial" pitchFamily="34" charset="0"/>
              <a:buChar char="•"/>
              <a:defRPr/>
            </a:pPr>
            <a:endParaRPr lang="en-US" sz="800" b="1" dirty="0" smtClean="0"/>
          </a:p>
          <a:p>
            <a:pPr>
              <a:buFont typeface="Arial" pitchFamily="34" charset="0"/>
              <a:buChar char="•"/>
              <a:defRPr/>
            </a:pPr>
            <a:endParaRPr lang="en-US" b="1" dirty="0" smtClean="0"/>
          </a:p>
          <a:p>
            <a:pPr>
              <a:buFont typeface="Arial" pitchFamily="34" charset="0"/>
              <a:buChar char="•"/>
              <a:defRPr/>
            </a:pPr>
            <a:endParaRPr lang="en-US" sz="2000"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lvl="1">
              <a:buFont typeface="Arial" pitchFamily="34" charset="0"/>
              <a:buChar char="•"/>
              <a:defRPr/>
            </a:pPr>
            <a:endParaRPr lang="en-US" b="1" dirty="0" smtClean="0"/>
          </a:p>
          <a:p>
            <a:pPr>
              <a:buFont typeface="Arial" pitchFamily="34" charset="0"/>
              <a:buChar char="•"/>
              <a:defRPr/>
            </a:pPr>
            <a:endParaRPr lang="en-US" b="1" dirty="0" smtClean="0"/>
          </a:p>
          <a:p>
            <a:pPr lvl="1" eaLnBrk="1" hangingPunct="1">
              <a:buFont typeface="Arial" pitchFamily="34" charset="0"/>
              <a:buChar char="•"/>
              <a:defRPr/>
            </a:pPr>
            <a:endParaRPr lang="en-US" sz="3200" b="1" dirty="0" smtClean="0"/>
          </a:p>
          <a:p>
            <a:pPr eaLnBrk="1" hangingPunct="1">
              <a:buFont typeface="Arial" pitchFamily="34" charset="0"/>
              <a:buChar char="•"/>
              <a:defRPr/>
            </a:pPr>
            <a:endParaRPr lang="en-US" sz="2800" dirty="0" smtClean="0">
              <a:solidFill>
                <a:srgbClr val="FF0000"/>
              </a:solidFill>
              <a:latin typeface="Arial" charset="0"/>
            </a:endParaRPr>
          </a:p>
        </p:txBody>
      </p:sp>
      <p:sp>
        <p:nvSpPr>
          <p:cNvPr id="5" name="Rectangle 4"/>
          <p:cNvSpPr/>
          <p:nvPr/>
        </p:nvSpPr>
        <p:spPr>
          <a:xfrm>
            <a:off x="228600" y="1219200"/>
            <a:ext cx="8763000" cy="5262979"/>
          </a:xfrm>
          <a:prstGeom prst="rect">
            <a:avLst/>
          </a:prstGeom>
        </p:spPr>
        <p:txBody>
          <a:bodyPr wrap="square">
            <a:spAutoFit/>
          </a:bodyPr>
          <a:lstStyle/>
          <a:p>
            <a:pPr marL="342900" lvl="2" indent="-342900">
              <a:buClr>
                <a:schemeClr val="bg1"/>
              </a:buClr>
              <a:buFont typeface="Arial" pitchFamily="34" charset="0"/>
              <a:buChar char="•"/>
              <a:defRPr/>
            </a:pPr>
            <a:r>
              <a:rPr lang="en-US" sz="4000" b="1" dirty="0" smtClean="0">
                <a:solidFill>
                  <a:schemeClr val="bg1"/>
                </a:solidFill>
              </a:rPr>
              <a:t>Mass Transition</a:t>
            </a:r>
          </a:p>
          <a:p>
            <a:pPr marL="800100" lvl="3" indent="-342900">
              <a:buClr>
                <a:schemeClr val="bg1"/>
              </a:buClr>
              <a:buFont typeface="Arial" pitchFamily="34" charset="0"/>
              <a:buChar char="•"/>
              <a:defRPr/>
            </a:pPr>
            <a:r>
              <a:rPr lang="en-US" sz="3200" b="1" dirty="0" smtClean="0">
                <a:solidFill>
                  <a:schemeClr val="bg1"/>
                </a:solidFill>
              </a:rPr>
              <a:t>Volume Issue</a:t>
            </a:r>
          </a:p>
          <a:p>
            <a:pPr marL="1257300" lvl="4" indent="-342900">
              <a:buClr>
                <a:schemeClr val="bg1"/>
              </a:buClr>
              <a:buFont typeface="Arial" pitchFamily="34" charset="0"/>
              <a:buChar char="•"/>
              <a:defRPr/>
            </a:pPr>
            <a:r>
              <a:rPr lang="en-US" sz="2400" b="1" dirty="0" smtClean="0">
                <a:solidFill>
                  <a:schemeClr val="bg1"/>
                </a:solidFill>
              </a:rPr>
              <a:t>Most of the TDSPs stated that their systems have not been stressed tested for 75,000 or 100,000 unique ESI IDs per day, but do not anticipate any issues with the understanding that ERCOT would be submitting 100,000 unique ESI ID switch transactions per day across all the TDSPs involved in the Mass Transition event and not 100000 ESI IDs per each TDSP</a:t>
            </a:r>
            <a:r>
              <a:rPr lang="en-US" sz="2400" b="1" dirty="0" smtClean="0">
                <a:solidFill>
                  <a:schemeClr val="bg1"/>
                </a:solidFill>
              </a:rPr>
              <a:t>.</a:t>
            </a:r>
          </a:p>
          <a:p>
            <a:pPr marL="1257300" lvl="4" indent="-342900">
              <a:buClr>
                <a:schemeClr val="bg1"/>
              </a:buClr>
              <a:buFont typeface="Arial" pitchFamily="34" charset="0"/>
              <a:buChar char="•"/>
              <a:defRPr/>
            </a:pPr>
            <a:r>
              <a:rPr lang="en-US" sz="2400" b="1" dirty="0" smtClean="0">
                <a:solidFill>
                  <a:schemeClr val="bg1"/>
                </a:solidFill>
              </a:rPr>
              <a:t>TDSP(s) </a:t>
            </a:r>
            <a:r>
              <a:rPr lang="en-US" sz="2400" b="1" dirty="0" smtClean="0">
                <a:solidFill>
                  <a:schemeClr val="bg1"/>
                </a:solidFill>
              </a:rPr>
              <a:t>that have not completed an AMS deployment will experience challenges to obtain meter reads for non-AMS metered ESI IDs. </a:t>
            </a:r>
            <a:endParaRPr lang="en-US" sz="2400" b="1" dirty="0" smtClean="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noGrp="1"/>
          </p:cNvSpPr>
          <p:nvPr/>
        </p:nvSpPr>
        <p:spPr bwMode="auto">
          <a:xfrm>
            <a:off x="6553200" y="6245225"/>
            <a:ext cx="2133600" cy="476250"/>
          </a:xfrm>
          <a:prstGeom prst="rect">
            <a:avLst/>
          </a:prstGeom>
          <a:noFill/>
          <a:ln>
            <a:miter lim="800000"/>
            <a:headEnd/>
            <a:tailEnd/>
          </a:ln>
        </p:spPr>
        <p:txBody>
          <a:bodyPr anchor="b"/>
          <a:lstStyle/>
          <a:p>
            <a:pPr algn="r" eaLnBrk="1" hangingPunct="1">
              <a:defRPr/>
            </a:pPr>
            <a:fld id="{1557634D-C320-4AE7-B3F9-A08A7F11D7D3}" type="slidenum">
              <a:rPr lang="en-US" sz="1400">
                <a:effectLst>
                  <a:outerShdw blurRad="38100" dist="38100" dir="2700000" algn="tl">
                    <a:srgbClr val="000000"/>
                  </a:outerShdw>
                </a:effectLst>
                <a:latin typeface="Arial" charset="0"/>
              </a:rPr>
              <a:pPr algn="r" eaLnBrk="1" hangingPunct="1">
                <a:defRPr/>
              </a:pPr>
              <a:t>4</a:t>
            </a:fld>
            <a:endParaRPr lang="en-US" sz="1400" dirty="0">
              <a:effectLst>
                <a:outerShdw blurRad="38100" dist="38100" dir="2700000" algn="tl">
                  <a:srgbClr val="000000"/>
                </a:outerShdw>
              </a:effectLst>
              <a:latin typeface="Arial" charset="0"/>
            </a:endParaRPr>
          </a:p>
        </p:txBody>
      </p:sp>
      <p:sp>
        <p:nvSpPr>
          <p:cNvPr id="132098" name="Rectangle 2"/>
          <p:cNvSpPr>
            <a:spLocks noGrp="1" noChangeArrowheads="1"/>
          </p:cNvSpPr>
          <p:nvPr>
            <p:ph type="title" idx="4294967295"/>
          </p:nvPr>
        </p:nvSpPr>
        <p:spPr>
          <a:xfrm>
            <a:off x="304800" y="228600"/>
            <a:ext cx="8510588" cy="990600"/>
          </a:xfrm>
        </p:spPr>
        <p:txBody>
          <a:bodyPr/>
          <a:lstStyle/>
          <a:p>
            <a:pPr eaLnBrk="1" hangingPunct="1">
              <a:defRPr/>
            </a:pPr>
            <a:r>
              <a:rPr lang="en-US" sz="4800" b="1" dirty="0" smtClean="0">
                <a:solidFill>
                  <a:schemeClr val="bg1"/>
                </a:solidFill>
                <a:effectLst/>
              </a:rPr>
              <a:t>February Meeting Update</a:t>
            </a:r>
          </a:p>
        </p:txBody>
      </p:sp>
      <p:sp>
        <p:nvSpPr>
          <p:cNvPr id="132099" name="Rectangle 3"/>
          <p:cNvSpPr>
            <a:spLocks noGrp="1" noChangeArrowheads="1"/>
          </p:cNvSpPr>
          <p:nvPr>
            <p:ph type="body" idx="4294967295"/>
          </p:nvPr>
        </p:nvSpPr>
        <p:spPr>
          <a:xfrm>
            <a:off x="304800" y="1295400"/>
            <a:ext cx="8540750" cy="5334000"/>
          </a:xfrm>
        </p:spPr>
        <p:txBody>
          <a:bodyPr/>
          <a:lstStyle/>
          <a:p>
            <a:pPr>
              <a:buFont typeface="Arial" pitchFamily="34" charset="0"/>
              <a:buChar char="•"/>
              <a:defRPr/>
            </a:pPr>
            <a:endParaRPr lang="en-US" sz="800" b="1" dirty="0" smtClean="0"/>
          </a:p>
          <a:p>
            <a:pPr marL="342900" lvl="2" indent="-342900">
              <a:buClr>
                <a:schemeClr val="bg1"/>
              </a:buClr>
              <a:buFont typeface="Arial" pitchFamily="34" charset="0"/>
              <a:buChar char="•"/>
              <a:defRPr/>
            </a:pPr>
            <a:endParaRPr lang="en-US" sz="4400" b="1" dirty="0" smtClean="0">
              <a:solidFill>
                <a:schemeClr val="bg1"/>
              </a:solidFill>
              <a:effectLst/>
            </a:endParaRPr>
          </a:p>
          <a:p>
            <a:pPr marL="342900" lvl="2" indent="-342900">
              <a:buClr>
                <a:schemeClr val="bg1"/>
              </a:buClr>
              <a:buFont typeface="Arial" pitchFamily="34" charset="0"/>
              <a:buChar char="•"/>
              <a:defRPr/>
            </a:pPr>
            <a:endParaRPr lang="en-US" sz="4400" b="1" dirty="0" smtClean="0">
              <a:solidFill>
                <a:schemeClr val="bg1"/>
              </a:solidFill>
              <a:ea typeface="+mn-ea"/>
              <a:cs typeface="+mn-cs"/>
            </a:endParaRPr>
          </a:p>
          <a:p>
            <a:pPr marL="342900" lvl="2" indent="-342900">
              <a:buClr>
                <a:schemeClr val="bg1"/>
              </a:buClr>
              <a:buFont typeface="Arial" pitchFamily="34" charset="0"/>
              <a:buChar char="•"/>
              <a:defRPr/>
            </a:pPr>
            <a:endParaRPr lang="en-US" sz="4400" b="1" dirty="0" smtClean="0">
              <a:solidFill>
                <a:schemeClr val="bg1"/>
              </a:solidFill>
              <a:ea typeface="+mn-ea"/>
              <a:cs typeface="+mn-cs"/>
            </a:endParaRPr>
          </a:p>
          <a:p>
            <a:pPr marL="342900" lvl="2" indent="-342900">
              <a:buClr>
                <a:schemeClr val="bg1"/>
              </a:buClr>
              <a:buFont typeface="Arial" pitchFamily="34" charset="0"/>
              <a:buChar char="•"/>
              <a:defRPr/>
            </a:pPr>
            <a:endParaRPr lang="en-US" sz="800" b="1" dirty="0" smtClean="0">
              <a:solidFill>
                <a:schemeClr val="bg1"/>
              </a:solidFill>
              <a:ea typeface="+mn-ea"/>
              <a:cs typeface="+mn-cs"/>
            </a:endParaRPr>
          </a:p>
          <a:p>
            <a:pPr marL="342900" lvl="2" indent="-342900">
              <a:buFont typeface="Arial" pitchFamily="34" charset="0"/>
              <a:buChar char="•"/>
              <a:defRPr/>
            </a:pPr>
            <a:endParaRPr lang="en-US" sz="2800" b="1" dirty="0" smtClean="0">
              <a:ea typeface="+mn-ea"/>
              <a:cs typeface="+mn-cs"/>
            </a:endParaRPr>
          </a:p>
          <a:p>
            <a:pPr lvl="2">
              <a:buFont typeface="Arial" pitchFamily="34" charset="0"/>
              <a:buChar char="•"/>
              <a:defRPr/>
            </a:pPr>
            <a:endParaRPr lang="en-US" b="1" dirty="0" smtClean="0"/>
          </a:p>
          <a:p>
            <a:pPr>
              <a:buFont typeface="Arial" pitchFamily="34" charset="0"/>
              <a:buChar char="•"/>
              <a:defRPr/>
            </a:pPr>
            <a:endParaRPr lang="en-US" sz="800" b="1" dirty="0" smtClean="0"/>
          </a:p>
          <a:p>
            <a:pPr>
              <a:buFont typeface="Arial" pitchFamily="34" charset="0"/>
              <a:buChar char="•"/>
              <a:defRPr/>
            </a:pPr>
            <a:endParaRPr lang="en-US" b="1" dirty="0" smtClean="0"/>
          </a:p>
          <a:p>
            <a:pPr>
              <a:buFont typeface="Arial" pitchFamily="34" charset="0"/>
              <a:buChar char="•"/>
              <a:defRPr/>
            </a:pPr>
            <a:endParaRPr lang="en-US" sz="2000"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lvl="1">
              <a:buFont typeface="Arial" pitchFamily="34" charset="0"/>
              <a:buChar char="•"/>
              <a:defRPr/>
            </a:pPr>
            <a:endParaRPr lang="en-US" b="1" dirty="0" smtClean="0"/>
          </a:p>
          <a:p>
            <a:pPr>
              <a:buFont typeface="Arial" pitchFamily="34" charset="0"/>
              <a:buChar char="•"/>
              <a:defRPr/>
            </a:pPr>
            <a:endParaRPr lang="en-US" b="1" dirty="0" smtClean="0"/>
          </a:p>
          <a:p>
            <a:pPr lvl="1" eaLnBrk="1" hangingPunct="1">
              <a:buFont typeface="Arial" pitchFamily="34" charset="0"/>
              <a:buChar char="•"/>
              <a:defRPr/>
            </a:pPr>
            <a:endParaRPr lang="en-US" sz="3200" b="1" dirty="0" smtClean="0"/>
          </a:p>
          <a:p>
            <a:pPr eaLnBrk="1" hangingPunct="1">
              <a:buFont typeface="Arial" pitchFamily="34" charset="0"/>
              <a:buChar char="•"/>
              <a:defRPr/>
            </a:pPr>
            <a:endParaRPr lang="en-US" sz="2800" dirty="0" smtClean="0">
              <a:solidFill>
                <a:srgbClr val="FF0000"/>
              </a:solidFill>
              <a:latin typeface="Arial" charset="0"/>
            </a:endParaRPr>
          </a:p>
        </p:txBody>
      </p:sp>
      <p:sp>
        <p:nvSpPr>
          <p:cNvPr id="5" name="Rectangle 4"/>
          <p:cNvSpPr/>
          <p:nvPr/>
        </p:nvSpPr>
        <p:spPr>
          <a:xfrm>
            <a:off x="228600" y="1752600"/>
            <a:ext cx="8763000" cy="3046988"/>
          </a:xfrm>
          <a:prstGeom prst="rect">
            <a:avLst/>
          </a:prstGeom>
        </p:spPr>
        <p:txBody>
          <a:bodyPr wrap="square">
            <a:spAutoFit/>
          </a:bodyPr>
          <a:lstStyle/>
          <a:p>
            <a:pPr marL="342900" lvl="2" indent="-342900">
              <a:buClr>
                <a:schemeClr val="bg1"/>
              </a:buClr>
              <a:buFont typeface="Arial" pitchFamily="34" charset="0"/>
              <a:buChar char="•"/>
              <a:defRPr/>
            </a:pPr>
            <a:r>
              <a:rPr lang="en-US" sz="4000" b="1" dirty="0" smtClean="0">
                <a:solidFill>
                  <a:schemeClr val="bg1"/>
                </a:solidFill>
              </a:rPr>
              <a:t>Mass Transition</a:t>
            </a:r>
          </a:p>
          <a:p>
            <a:pPr marL="800100" lvl="3" indent="-342900">
              <a:buClr>
                <a:schemeClr val="bg1"/>
              </a:buClr>
              <a:buFont typeface="Arial" pitchFamily="34" charset="0"/>
              <a:buChar char="•"/>
              <a:defRPr/>
            </a:pPr>
            <a:r>
              <a:rPr lang="en-US" sz="3200" b="1" dirty="0" smtClean="0">
                <a:solidFill>
                  <a:schemeClr val="bg1"/>
                </a:solidFill>
              </a:rPr>
              <a:t>Volume Issue</a:t>
            </a:r>
          </a:p>
          <a:p>
            <a:pPr marL="1257300" lvl="4" indent="-342900">
              <a:buClr>
                <a:schemeClr val="bg1"/>
              </a:buClr>
              <a:buFont typeface="Arial" pitchFamily="34" charset="0"/>
              <a:buChar char="•"/>
              <a:defRPr/>
            </a:pPr>
            <a:r>
              <a:rPr lang="en-US" sz="2400" b="1" dirty="0" smtClean="0">
                <a:solidFill>
                  <a:schemeClr val="bg1"/>
                </a:solidFill>
              </a:rPr>
              <a:t>Discussed the advantages of beginning to process the Mass Transition Switch Transactions outside of business hours</a:t>
            </a:r>
          </a:p>
          <a:p>
            <a:pPr marL="1257300" lvl="4" indent="-342900">
              <a:buClr>
                <a:schemeClr val="bg1"/>
              </a:buClr>
              <a:buFont typeface="Arial" pitchFamily="34" charset="0"/>
              <a:buChar char="•"/>
              <a:defRPr/>
            </a:pPr>
            <a:r>
              <a:rPr lang="en-US" sz="2400" b="1" dirty="0" smtClean="0">
                <a:solidFill>
                  <a:schemeClr val="bg1"/>
                </a:solidFill>
              </a:rPr>
              <a:t>The Request for information from other working groups is still pending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noGrp="1"/>
          </p:cNvSpPr>
          <p:nvPr/>
        </p:nvSpPr>
        <p:spPr bwMode="auto">
          <a:xfrm>
            <a:off x="6553200" y="6245225"/>
            <a:ext cx="2133600" cy="476250"/>
          </a:xfrm>
          <a:prstGeom prst="rect">
            <a:avLst/>
          </a:prstGeom>
          <a:noFill/>
          <a:ln>
            <a:miter lim="800000"/>
            <a:headEnd/>
            <a:tailEnd/>
          </a:ln>
        </p:spPr>
        <p:txBody>
          <a:bodyPr anchor="b"/>
          <a:lstStyle/>
          <a:p>
            <a:pPr algn="r" eaLnBrk="1" hangingPunct="1">
              <a:defRPr/>
            </a:pPr>
            <a:fld id="{1557634D-C320-4AE7-B3F9-A08A7F11D7D3}" type="slidenum">
              <a:rPr lang="en-US" sz="1400">
                <a:effectLst>
                  <a:outerShdw blurRad="38100" dist="38100" dir="2700000" algn="tl">
                    <a:srgbClr val="000000"/>
                  </a:outerShdw>
                </a:effectLst>
                <a:latin typeface="Arial" charset="0"/>
              </a:rPr>
              <a:pPr algn="r" eaLnBrk="1" hangingPunct="1">
                <a:defRPr/>
              </a:pPr>
              <a:t>5</a:t>
            </a:fld>
            <a:endParaRPr lang="en-US" sz="1400" dirty="0">
              <a:effectLst>
                <a:outerShdw blurRad="38100" dist="38100" dir="2700000" algn="tl">
                  <a:srgbClr val="000000"/>
                </a:outerShdw>
              </a:effectLst>
              <a:latin typeface="Arial" charset="0"/>
            </a:endParaRPr>
          </a:p>
        </p:txBody>
      </p:sp>
      <p:sp>
        <p:nvSpPr>
          <p:cNvPr id="132098" name="Rectangle 2"/>
          <p:cNvSpPr>
            <a:spLocks noGrp="1" noChangeArrowheads="1"/>
          </p:cNvSpPr>
          <p:nvPr>
            <p:ph type="title" idx="4294967295"/>
          </p:nvPr>
        </p:nvSpPr>
        <p:spPr>
          <a:xfrm>
            <a:off x="304800" y="228600"/>
            <a:ext cx="8510588" cy="1066800"/>
          </a:xfrm>
        </p:spPr>
        <p:txBody>
          <a:bodyPr/>
          <a:lstStyle/>
          <a:p>
            <a:pPr eaLnBrk="1" hangingPunct="1">
              <a:defRPr/>
            </a:pPr>
            <a:r>
              <a:rPr lang="en-US" sz="4800" b="1" dirty="0" smtClean="0">
                <a:solidFill>
                  <a:schemeClr val="bg1"/>
                </a:solidFill>
                <a:effectLst/>
              </a:rPr>
              <a:t>February Meeting Update</a:t>
            </a:r>
          </a:p>
        </p:txBody>
      </p:sp>
      <p:sp>
        <p:nvSpPr>
          <p:cNvPr id="132099" name="Rectangle 3"/>
          <p:cNvSpPr>
            <a:spLocks noGrp="1" noChangeArrowheads="1"/>
          </p:cNvSpPr>
          <p:nvPr>
            <p:ph type="body" idx="4294967295"/>
          </p:nvPr>
        </p:nvSpPr>
        <p:spPr>
          <a:xfrm>
            <a:off x="304800" y="1371600"/>
            <a:ext cx="8540750" cy="5334000"/>
          </a:xfrm>
        </p:spPr>
        <p:txBody>
          <a:bodyPr/>
          <a:lstStyle/>
          <a:p>
            <a:pPr>
              <a:buFont typeface="Arial" pitchFamily="34" charset="0"/>
              <a:buChar char="•"/>
              <a:defRPr/>
            </a:pPr>
            <a:endParaRPr lang="en-US" sz="800" b="1" dirty="0" smtClean="0"/>
          </a:p>
          <a:p>
            <a:pPr marL="342900" lvl="2" indent="-342900">
              <a:buClr>
                <a:schemeClr val="bg1"/>
              </a:buClr>
              <a:buFont typeface="Arial" pitchFamily="34" charset="0"/>
              <a:buChar char="•"/>
              <a:defRPr/>
            </a:pPr>
            <a:r>
              <a:rPr lang="en-US" sz="4000" b="1" dirty="0" smtClean="0">
                <a:solidFill>
                  <a:schemeClr val="bg1"/>
                </a:solidFill>
                <a:effectLst/>
              </a:rPr>
              <a:t>NPRR 583 </a:t>
            </a:r>
            <a:r>
              <a:rPr lang="en-US" sz="3200" b="1" dirty="0" smtClean="0">
                <a:solidFill>
                  <a:schemeClr val="bg1"/>
                </a:solidFill>
                <a:effectLst/>
              </a:rPr>
              <a:t>Validate That CSA Bypass Code in a Move-Out Request is From Current CSA CR of Record</a:t>
            </a:r>
          </a:p>
          <a:p>
            <a:pPr marL="800100" lvl="3" indent="-342900">
              <a:spcBef>
                <a:spcPct val="0"/>
              </a:spcBef>
              <a:buClr>
                <a:schemeClr val="bg1"/>
              </a:buClr>
              <a:buFont typeface="Arial" pitchFamily="34" charset="0"/>
              <a:buChar char="•"/>
              <a:defRPr/>
            </a:pPr>
            <a:r>
              <a:rPr lang="en-US" sz="3200" b="1" kern="1200" dirty="0" smtClean="0">
                <a:solidFill>
                  <a:schemeClr val="bg1"/>
                </a:solidFill>
                <a:effectLst/>
                <a:latin typeface="Agency FB" pitchFamily="34" charset="0"/>
                <a:ea typeface="+mn-ea"/>
                <a:cs typeface="+mn-cs"/>
              </a:rPr>
              <a:t>Texas SET recommends that RMS endorse a request for withdrawal of this NPRR at PRS</a:t>
            </a:r>
          </a:p>
          <a:p>
            <a:pPr marL="800100" lvl="3" indent="-342900">
              <a:spcBef>
                <a:spcPct val="0"/>
              </a:spcBef>
              <a:buClr>
                <a:schemeClr val="bg1"/>
              </a:buClr>
              <a:buFont typeface="Arial" pitchFamily="34" charset="0"/>
              <a:buChar char="•"/>
              <a:defRPr/>
            </a:pPr>
            <a:r>
              <a:rPr lang="en-US" sz="3200" b="1" kern="1200" dirty="0" smtClean="0">
                <a:solidFill>
                  <a:schemeClr val="bg1"/>
                </a:solidFill>
                <a:effectLst/>
                <a:latin typeface="Agency FB" pitchFamily="34" charset="0"/>
                <a:ea typeface="+mn-ea"/>
                <a:cs typeface="+mn-cs"/>
              </a:rPr>
              <a:t>Texas SET to review and strengthen the Retail Market Guide Language to re-enforce the appropriate use of the CSA Bypass Code in a Move-Out</a:t>
            </a:r>
          </a:p>
          <a:p>
            <a:pPr marL="342900" lvl="2" indent="-342900">
              <a:buClr>
                <a:schemeClr val="bg1"/>
              </a:buClr>
              <a:buFont typeface="Arial" pitchFamily="34" charset="0"/>
              <a:buChar char="•"/>
              <a:defRPr/>
            </a:pPr>
            <a:endParaRPr lang="en-US" sz="800" b="1" dirty="0" smtClean="0">
              <a:solidFill>
                <a:schemeClr val="bg1"/>
              </a:solidFill>
              <a:ea typeface="+mn-ea"/>
              <a:cs typeface="+mn-cs"/>
            </a:endParaRPr>
          </a:p>
          <a:p>
            <a:pPr marL="342900" lvl="2" indent="-342900">
              <a:buFont typeface="Arial" pitchFamily="34" charset="0"/>
              <a:buChar char="•"/>
              <a:defRPr/>
            </a:pPr>
            <a:endParaRPr lang="en-US" sz="2800" b="1" dirty="0" smtClean="0">
              <a:ea typeface="+mn-ea"/>
              <a:cs typeface="+mn-cs"/>
            </a:endParaRPr>
          </a:p>
          <a:p>
            <a:pPr lvl="2">
              <a:buFont typeface="Arial" pitchFamily="34" charset="0"/>
              <a:buChar char="•"/>
              <a:defRPr/>
            </a:pPr>
            <a:endParaRPr lang="en-US" b="1" dirty="0" smtClean="0"/>
          </a:p>
          <a:p>
            <a:pPr>
              <a:buFont typeface="Arial" pitchFamily="34" charset="0"/>
              <a:buChar char="•"/>
              <a:defRPr/>
            </a:pPr>
            <a:endParaRPr lang="en-US" sz="800" b="1" dirty="0" smtClean="0"/>
          </a:p>
          <a:p>
            <a:pPr>
              <a:buFont typeface="Arial" pitchFamily="34" charset="0"/>
              <a:buChar char="•"/>
              <a:defRPr/>
            </a:pPr>
            <a:endParaRPr lang="en-US" b="1" dirty="0" smtClean="0"/>
          </a:p>
          <a:p>
            <a:pPr>
              <a:buFont typeface="Arial" pitchFamily="34" charset="0"/>
              <a:buChar char="•"/>
              <a:defRPr/>
            </a:pPr>
            <a:endParaRPr lang="en-US" sz="2000"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a:buFont typeface="Arial" pitchFamily="34" charset="0"/>
              <a:buChar char="•"/>
              <a:defRPr/>
            </a:pPr>
            <a:endParaRPr lang="en-US" b="1" dirty="0" smtClean="0"/>
          </a:p>
          <a:p>
            <a:pPr lvl="1">
              <a:buFont typeface="Arial" pitchFamily="34" charset="0"/>
              <a:buChar char="•"/>
              <a:defRPr/>
            </a:pPr>
            <a:endParaRPr lang="en-US" b="1" dirty="0" smtClean="0"/>
          </a:p>
          <a:p>
            <a:pPr>
              <a:buFont typeface="Arial" pitchFamily="34" charset="0"/>
              <a:buChar char="•"/>
              <a:defRPr/>
            </a:pPr>
            <a:endParaRPr lang="en-US" b="1" dirty="0" smtClean="0"/>
          </a:p>
          <a:p>
            <a:pPr lvl="1" eaLnBrk="1" hangingPunct="1">
              <a:buFont typeface="Arial" pitchFamily="34" charset="0"/>
              <a:buChar char="•"/>
              <a:defRPr/>
            </a:pPr>
            <a:endParaRPr lang="en-US" sz="3200" b="1" dirty="0" smtClean="0"/>
          </a:p>
          <a:p>
            <a:pPr eaLnBrk="1" hangingPunct="1">
              <a:buFont typeface="Arial" pitchFamily="34" charset="0"/>
              <a:buChar char="•"/>
              <a:defRPr/>
            </a:pPr>
            <a:endParaRPr lang="en-US" sz="2800" dirty="0" smtClean="0">
              <a:solidFill>
                <a:srgbClr val="FF0000"/>
              </a:solidFill>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1610A1DE-3542-4BB6-98B7-8D4270DD176B}" type="slidenum">
              <a:rPr lang="en-US" smtClean="0"/>
              <a:pPr>
                <a:defRPr/>
              </a:pPr>
              <a:t>6</a:t>
            </a:fld>
            <a:endParaRPr lang="en-US" dirty="0"/>
          </a:p>
        </p:txBody>
      </p:sp>
      <p:sp>
        <p:nvSpPr>
          <p:cNvPr id="3" name="Rectangle 2"/>
          <p:cNvSpPr txBox="1">
            <a:spLocks noChangeArrowheads="1"/>
          </p:cNvSpPr>
          <p:nvPr/>
        </p:nvSpPr>
        <p:spPr bwMode="auto">
          <a:xfrm>
            <a:off x="381000" y="228600"/>
            <a:ext cx="8510588" cy="1447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800" b="1" i="0" u="none" strike="noStrike" kern="0" cap="none" spc="0" normalizeH="0" baseline="0" noProof="0" dirty="0" smtClean="0">
                <a:ln>
                  <a:noFill/>
                </a:ln>
                <a:solidFill>
                  <a:schemeClr val="bg1"/>
                </a:solidFill>
                <a:effectLst/>
                <a:uLnTx/>
                <a:uFillTx/>
                <a:latin typeface="+mj-lt"/>
                <a:ea typeface="+mj-ea"/>
                <a:cs typeface="+mj-cs"/>
              </a:rPr>
              <a:t/>
            </a:r>
            <a:br>
              <a:rPr kumimoji="0" lang="en-US" sz="4800" b="1" i="0" u="none" strike="noStrike" kern="0" cap="none" spc="0" normalizeH="0" baseline="0" noProof="0" dirty="0" smtClean="0">
                <a:ln>
                  <a:noFill/>
                </a:ln>
                <a:solidFill>
                  <a:schemeClr val="bg1"/>
                </a:solidFill>
                <a:effectLst/>
                <a:uLnTx/>
                <a:uFillTx/>
                <a:latin typeface="+mj-lt"/>
                <a:ea typeface="+mj-ea"/>
                <a:cs typeface="+mj-cs"/>
              </a:rPr>
            </a:br>
            <a:r>
              <a:rPr kumimoji="0" lang="en-US" sz="4800" b="1" i="0" u="none" strike="noStrike" kern="0" cap="none" spc="0" normalizeH="0" baseline="0" noProof="0" dirty="0" smtClean="0">
                <a:ln>
                  <a:noFill/>
                </a:ln>
                <a:solidFill>
                  <a:schemeClr val="bg1"/>
                </a:solidFill>
                <a:effectLst/>
                <a:uLnTx/>
                <a:uFillTx/>
                <a:latin typeface="+mj-lt"/>
                <a:ea typeface="+mj-ea"/>
                <a:cs typeface="+mj-cs"/>
              </a:rPr>
              <a:t>February Meeting Update</a:t>
            </a:r>
          </a:p>
        </p:txBody>
      </p:sp>
      <p:sp>
        <p:nvSpPr>
          <p:cNvPr id="4" name="Rectangle 3"/>
          <p:cNvSpPr/>
          <p:nvPr/>
        </p:nvSpPr>
        <p:spPr>
          <a:xfrm>
            <a:off x="533400" y="1981200"/>
            <a:ext cx="7772400" cy="3908762"/>
          </a:xfrm>
          <a:prstGeom prst="rect">
            <a:avLst/>
          </a:prstGeom>
        </p:spPr>
        <p:txBody>
          <a:bodyPr wrap="square">
            <a:spAutoFit/>
          </a:bodyPr>
          <a:lstStyle/>
          <a:p>
            <a:pPr marL="342900" lvl="2" indent="-342900">
              <a:buClr>
                <a:schemeClr val="bg1"/>
              </a:buClr>
              <a:buFont typeface="Arial" pitchFamily="34" charset="0"/>
              <a:buChar char="•"/>
              <a:defRPr/>
            </a:pPr>
            <a:r>
              <a:rPr lang="en-US" sz="4000" b="1" dirty="0" smtClean="0">
                <a:solidFill>
                  <a:schemeClr val="bg1"/>
                </a:solidFill>
              </a:rPr>
              <a:t>Texas Market Testing Process Review</a:t>
            </a:r>
          </a:p>
          <a:p>
            <a:pPr marL="800100" lvl="3" indent="-342900">
              <a:buClr>
                <a:schemeClr val="bg1"/>
              </a:buClr>
              <a:buFont typeface="Arial" pitchFamily="34" charset="0"/>
              <a:buChar char="•"/>
              <a:defRPr/>
            </a:pPr>
            <a:r>
              <a:rPr lang="en-US" sz="3200" b="1" dirty="0" smtClean="0">
                <a:solidFill>
                  <a:schemeClr val="bg1"/>
                </a:solidFill>
              </a:rPr>
              <a:t>Continued to Discuss Testing Requirements</a:t>
            </a:r>
          </a:p>
          <a:p>
            <a:pPr marL="342900" lvl="2" indent="-342900">
              <a:buClr>
                <a:schemeClr val="bg1"/>
              </a:buClr>
              <a:buFont typeface="Arial" pitchFamily="34" charset="0"/>
              <a:buChar char="•"/>
              <a:defRPr/>
            </a:pPr>
            <a:r>
              <a:rPr lang="en-US" sz="4000" b="1" dirty="0" smtClean="0">
                <a:solidFill>
                  <a:schemeClr val="bg1"/>
                </a:solidFill>
              </a:rPr>
              <a:t>Next meeting Austin </a:t>
            </a:r>
          </a:p>
          <a:p>
            <a:pPr marL="800100" lvl="3" indent="-342900">
              <a:buClr>
                <a:schemeClr val="bg1"/>
              </a:buClr>
              <a:buFont typeface="Arial" pitchFamily="34" charset="0"/>
              <a:buChar char="•"/>
              <a:defRPr/>
            </a:pPr>
            <a:r>
              <a:rPr lang="en-US" sz="3200" b="1" dirty="0" smtClean="0">
                <a:solidFill>
                  <a:schemeClr val="bg1"/>
                </a:solidFill>
              </a:rPr>
              <a:t>March 19</a:t>
            </a:r>
            <a:r>
              <a:rPr lang="en-US" sz="3200" b="1" baseline="30000" dirty="0" smtClean="0">
                <a:solidFill>
                  <a:schemeClr val="bg1"/>
                </a:solidFill>
              </a:rPr>
              <a:t>th</a:t>
            </a:r>
            <a:r>
              <a:rPr lang="en-US" sz="3200" b="1" dirty="0" smtClean="0">
                <a:solidFill>
                  <a:schemeClr val="bg1"/>
                </a:solidFill>
              </a:rPr>
              <a:t> RM 168 MET Center</a:t>
            </a:r>
          </a:p>
          <a:p>
            <a:pPr marL="800100" lvl="3" indent="-342900">
              <a:buClr>
                <a:schemeClr val="bg1"/>
              </a:buClr>
              <a:buFont typeface="Arial" pitchFamily="34" charset="0"/>
              <a:buChar char="•"/>
              <a:defRPr/>
            </a:pPr>
            <a:r>
              <a:rPr lang="en-US" sz="3200" b="1" dirty="0" smtClean="0">
                <a:solidFill>
                  <a:schemeClr val="bg1"/>
                </a:solidFill>
              </a:rPr>
              <a:t>March 20</a:t>
            </a:r>
            <a:r>
              <a:rPr lang="en-US" sz="3200" b="1" baseline="30000" dirty="0" smtClean="0">
                <a:solidFill>
                  <a:schemeClr val="bg1"/>
                </a:solidFill>
              </a:rPr>
              <a:t>th</a:t>
            </a:r>
            <a:r>
              <a:rPr lang="en-US" sz="3200" b="1" dirty="0" smtClean="0">
                <a:solidFill>
                  <a:schemeClr val="bg1"/>
                </a:solidFill>
              </a:rPr>
              <a:t> RM 168 MET Center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5"/>
          <p:cNvSpPr txBox="1">
            <a:spLocks noGrp="1"/>
          </p:cNvSpPr>
          <p:nvPr/>
        </p:nvSpPr>
        <p:spPr bwMode="auto">
          <a:xfrm>
            <a:off x="6553200" y="6245225"/>
            <a:ext cx="2133600" cy="476250"/>
          </a:xfrm>
          <a:prstGeom prst="rect">
            <a:avLst/>
          </a:prstGeom>
          <a:noFill/>
          <a:ln>
            <a:miter lim="800000"/>
            <a:headEnd/>
            <a:tailEnd/>
          </a:ln>
        </p:spPr>
        <p:txBody>
          <a:bodyPr anchor="b"/>
          <a:lstStyle/>
          <a:p>
            <a:pPr algn="r" eaLnBrk="1" hangingPunct="1">
              <a:defRPr/>
            </a:pPr>
            <a:fld id="{E7D2BBA7-A35F-4FFB-8818-F065C2A87187}" type="slidenum">
              <a:rPr lang="en-US" sz="1400">
                <a:effectLst>
                  <a:outerShdw blurRad="38100" dist="38100" dir="2700000" algn="tl">
                    <a:srgbClr val="000000"/>
                  </a:outerShdw>
                </a:effectLst>
                <a:latin typeface="Arial" charset="0"/>
              </a:rPr>
              <a:pPr algn="r" eaLnBrk="1" hangingPunct="1">
                <a:defRPr/>
              </a:pPr>
              <a:t>7</a:t>
            </a:fld>
            <a:endParaRPr lang="en-US" sz="1400" dirty="0">
              <a:effectLst>
                <a:outerShdw blurRad="38100" dist="38100" dir="2700000" algn="tl">
                  <a:srgbClr val="000000"/>
                </a:outerShdw>
              </a:effectLst>
              <a:latin typeface="Arial" charset="0"/>
            </a:endParaRPr>
          </a:p>
        </p:txBody>
      </p:sp>
      <p:sp>
        <p:nvSpPr>
          <p:cNvPr id="130050" name="Rectangle 2"/>
          <p:cNvSpPr>
            <a:spLocks noGrp="1" noChangeArrowheads="1"/>
          </p:cNvSpPr>
          <p:nvPr>
            <p:ph type="title" idx="4294967295"/>
          </p:nvPr>
        </p:nvSpPr>
        <p:spPr>
          <a:xfrm>
            <a:off x="457200" y="609600"/>
            <a:ext cx="8229600" cy="6096000"/>
          </a:xfrm>
        </p:spPr>
        <p:txBody>
          <a:bodyPr/>
          <a:lstStyle/>
          <a:p>
            <a:pPr eaLnBrk="1" hangingPunct="1">
              <a:defRPr/>
            </a:pPr>
            <a:r>
              <a:rPr lang="en-US" sz="4800" b="1" dirty="0" smtClean="0">
                <a:solidFill>
                  <a:schemeClr val="bg1"/>
                </a:solidFill>
                <a:effectLst/>
              </a:rPr>
              <a:t>Any questions?</a:t>
            </a:r>
          </a:p>
        </p:txBody>
      </p:sp>
      <p:pic>
        <p:nvPicPr>
          <p:cNvPr id="1026" name="Picture 2" descr="C:\Documents and Settings\UA2525\Local Settings\Temporary Internet Files\Content.IE5\5UU5HFLT\MM900282747[1].gif"/>
          <p:cNvPicPr>
            <a:picLocks noChangeAspect="1" noChangeArrowheads="1" noCrop="1"/>
          </p:cNvPicPr>
          <p:nvPr/>
        </p:nvPicPr>
        <p:blipFill>
          <a:blip r:embed="rId2" cstate="print"/>
          <a:srcRect/>
          <a:stretch>
            <a:fillRect/>
          </a:stretch>
        </p:blipFill>
        <p:spPr bwMode="auto">
          <a:xfrm>
            <a:off x="3124200" y="990600"/>
            <a:ext cx="2362200" cy="23622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louds">
  <a:themeElements>
    <a:clrScheme name="Cloud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fontScheme name="Clouds">
      <a:majorFont>
        <a:latin typeface="Agency FB"/>
        <a:ea typeface=""/>
        <a:cs typeface=""/>
      </a:majorFont>
      <a:minorFont>
        <a:latin typeface="Agency FB"/>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gency FB"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gency FB" pitchFamily="34" charset="0"/>
          </a:defRPr>
        </a:defPPr>
      </a:lstStyle>
    </a:lnDef>
  </a:objectDefaults>
  <a:extraClrSchemeLst>
    <a:extraClrScheme>
      <a:clrScheme name="Cloud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Clouds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Clouds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Clouds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Clouds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Clouds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Clouds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Clouds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Clouds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 Top</Template>
  <TotalTime>4388</TotalTime>
  <Words>300</Words>
  <Application>Microsoft Office PowerPoint</Application>
  <PresentationFormat>On-screen Show (4:3)</PresentationFormat>
  <Paragraphs>102</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Clouds</vt:lpstr>
      <vt:lpstr>Update to RMS   March 4, 2014</vt:lpstr>
      <vt:lpstr>February Meeting Update</vt:lpstr>
      <vt:lpstr>February Meeting Update</vt:lpstr>
      <vt:lpstr>February Meeting Update</vt:lpstr>
      <vt:lpstr>February Meeting Update</vt:lpstr>
      <vt:lpstr>Slide 6</vt:lpstr>
      <vt:lpstr>Any questions?</vt:lpstr>
    </vt:vector>
  </TitlesOfParts>
  <Company>Reliant Resources,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kpatrick</dc:creator>
  <cp:lastModifiedBy>TXSET10032013</cp:lastModifiedBy>
  <cp:revision>269</cp:revision>
  <dcterms:created xsi:type="dcterms:W3CDTF">2004-12-01T20:37:34Z</dcterms:created>
  <dcterms:modified xsi:type="dcterms:W3CDTF">2014-02-20T17:57:10Z</dcterms:modified>
</cp:coreProperties>
</file>