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55" r:id="rId4"/>
    <p:sldMasterId id="2147493467" r:id="rId5"/>
  </p:sldMasterIdLst>
  <p:notesMasterIdLst>
    <p:notesMasterId r:id="rId11"/>
  </p:notesMasterIdLst>
  <p:handoutMasterIdLst>
    <p:handoutMasterId r:id="rId12"/>
  </p:handoutMasterIdLst>
  <p:sldIdLst>
    <p:sldId id="260" r:id="rId6"/>
    <p:sldId id="261" r:id="rId7"/>
    <p:sldId id="262" r:id="rId8"/>
    <p:sldId id="278" r:id="rId9"/>
    <p:sldId id="276" r:id="rId10"/>
  </p:sldIdLst>
  <p:sldSz cx="9144000" cy="6858000" type="screen4x3"/>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71" autoAdjust="0"/>
    <p:restoredTop sz="94595" autoAdjust="0"/>
  </p:normalViewPr>
  <p:slideViewPr>
    <p:cSldViewPr snapToGrid="0" snapToObjects="1">
      <p:cViewPr>
        <p:scale>
          <a:sx n="100" d="100"/>
          <a:sy n="100" d="100"/>
        </p:scale>
        <p:origin x="-318" y="-162"/>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showGuide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notesMaster" Target="notesMasters/notesMaster1.xml"/><Relationship Id="rId5" Type="http://schemas.openxmlformats.org/officeDocument/2006/relationships/slideMaster" Target="slideMasters/slideMaster2.xml"/><Relationship Id="rId15" Type="http://schemas.openxmlformats.org/officeDocument/2006/relationships/theme" Target="theme/theme1.xml"/><Relationship Id="rId10" Type="http://schemas.openxmlformats.org/officeDocument/2006/relationships/slide" Target="slides/slide5.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a:defRPr sz="1200"/>
            </a:lvl1pPr>
          </a:lstStyle>
          <a:p>
            <a:fld id="{F69DE495-51AC-4723-A7B4-B1B58AAC8C5A}" type="datetimeFigureOut">
              <a:rPr lang="en-US" smtClean="0"/>
              <a:pPr/>
              <a:t>2/24/2014</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lIns="91440" tIns="45720" rIns="91440" bIns="45720" rtlCol="0" anchor="b"/>
          <a:lstStyle>
            <a:lvl1pPr algn="r">
              <a:defRPr sz="1200"/>
            </a:lvl1pPr>
          </a:lstStyle>
          <a:p>
            <a:fld id="{F80D1E90-E9C6-42A2-8EB7-24DAC221AC2D}" type="slidenum">
              <a:rPr lang="en-US" smtClean="0"/>
              <a:pPr/>
              <a:t>‹#›</a:t>
            </a:fld>
            <a:endParaRPr lang="en-US"/>
          </a:p>
        </p:txBody>
      </p:sp>
    </p:spTree>
    <p:extLst>
      <p:ext uri="{BB962C8B-B14F-4D97-AF65-F5344CB8AC3E}">
        <p14:creationId xmlns:p14="http://schemas.microsoft.com/office/powerpoint/2010/main" val="708787964"/>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a:defRPr sz="1200"/>
            </a:lvl1pPr>
          </a:lstStyle>
          <a:p>
            <a:fld id="{D1DF52B9-7E6C-4146-83FC-76B5AB271E46}" type="datetimeFigureOut">
              <a:rPr lang="en-US" smtClean="0"/>
              <a:pPr/>
              <a:t>2/24/2014</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lIns="91440" tIns="45720" rIns="91440" bIns="45720" rtlCol="0" anchor="b"/>
          <a:lstStyle>
            <a:lvl1pPr algn="r">
              <a:defRPr sz="1200"/>
            </a:lvl1pPr>
          </a:lstStyle>
          <a:p>
            <a:fld id="{E41B3D22-F502-4A52-A06E-717BD3D70E2C}" type="slidenum">
              <a:rPr lang="en-US" smtClean="0"/>
              <a:pPr/>
              <a:t>‹#›</a:t>
            </a:fld>
            <a:endParaRPr lang="en-US"/>
          </a:p>
        </p:txBody>
      </p:sp>
    </p:spTree>
    <p:extLst>
      <p:ext uri="{BB962C8B-B14F-4D97-AF65-F5344CB8AC3E}">
        <p14:creationId xmlns:p14="http://schemas.microsoft.com/office/powerpoint/2010/main" val="922138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41B3D22-F502-4A52-A06E-717BD3D70E2C}" type="slidenum">
              <a:rPr lang="en-US" smtClean="0"/>
              <a:pPr/>
              <a:t>1</a:t>
            </a:fld>
            <a:endParaRPr lang="en-US"/>
          </a:p>
        </p:txBody>
      </p:sp>
    </p:spTree>
    <p:extLst>
      <p:ext uri="{BB962C8B-B14F-4D97-AF65-F5344CB8AC3E}">
        <p14:creationId xmlns:p14="http://schemas.microsoft.com/office/powerpoint/2010/main" val="87065873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379664" y="828675"/>
            <a:ext cx="8229600" cy="511651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8" name="Straight Connector 7"/>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9"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3220382210"/>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3911355196"/>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7"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2394843"/>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371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4562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9" name="Straight Connector 8"/>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0"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3" name="Title Placeholder 1"/>
          <p:cNvSpPr>
            <a:spLocks noGrp="1"/>
          </p:cNvSpPr>
          <p:nvPr>
            <p:ph type="title"/>
          </p:nvPr>
        </p:nvSpPr>
        <p:spPr>
          <a:xfrm>
            <a:off x="371475"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6"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6059461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379664" y="9255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4" name="Content Placeholder 3"/>
          <p:cNvSpPr>
            <a:spLocks noGrp="1"/>
          </p:cNvSpPr>
          <p:nvPr>
            <p:ph sz="half" idx="2"/>
          </p:nvPr>
        </p:nvSpPr>
        <p:spPr>
          <a:xfrm>
            <a:off x="379664" y="1565275"/>
            <a:ext cx="4040188"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9255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6" name="Content Placeholder 5"/>
          <p:cNvSpPr>
            <a:spLocks noGrp="1"/>
          </p:cNvSpPr>
          <p:nvPr>
            <p:ph sz="quarter" idx="4"/>
          </p:nvPr>
        </p:nvSpPr>
        <p:spPr>
          <a:xfrm>
            <a:off x="4645025" y="1565275"/>
            <a:ext cx="4041775"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cxnSp>
        <p:nvCxnSpPr>
          <p:cNvPr id="11" name="Straight Connector 10"/>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5"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10"/>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2486824430"/>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084712998"/>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492246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371474"/>
            <a:ext cx="3008313" cy="892175"/>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371474"/>
            <a:ext cx="5111750" cy="5583239"/>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57200" y="126365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4"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18220315"/>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6631169"/>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5"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473348031"/>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png"/></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10.xml"/><Relationship Id="rId2" Type="http://schemas.openxmlformats.org/officeDocument/2006/relationships/slideLayout" Target="../slideLayouts/slideLayout9.xml"/><Relationship Id="rId1" Type="http://schemas.openxmlformats.org/officeDocument/2006/relationships/slideLayout" Target="../slideLayouts/slideLayout8.xml"/><Relationship Id="rId5" Type="http://schemas.openxmlformats.org/officeDocument/2006/relationships/image" Target="../media/image1.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47625" y="0"/>
            <a:ext cx="923925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pic>
        <p:nvPicPr>
          <p:cNvPr id="13" name="Picture 12"/>
          <p:cNvPicPr>
            <a:picLocks/>
          </p:cNvPicPr>
          <p:nvPr userDrawn="1"/>
        </p:nvPicPr>
        <p:blipFill rotWithShape="1">
          <a:blip r:embed="rId9">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8" name="TextBox 7"/>
          <p:cNvSpPr txBox="1"/>
          <p:nvPr userDrawn="1"/>
        </p:nvSpPr>
        <p:spPr>
          <a:xfrm>
            <a:off x="1085849" y="6010274"/>
            <a:ext cx="6867526" cy="415498"/>
          </a:xfrm>
          <a:prstGeom prst="rect">
            <a:avLst/>
          </a:prstGeom>
          <a:noFill/>
        </p:spPr>
        <p:txBody>
          <a:bodyPr wrap="square" rtlCol="0">
            <a:spAutoFit/>
          </a:bodyPr>
          <a:lstStyle/>
          <a:p>
            <a:pPr algn="l"/>
            <a:r>
              <a:rPr lang="en-US" sz="1050" b="1" dirty="0" smtClean="0"/>
              <a:t>Item XXX</a:t>
            </a:r>
            <a:endParaRPr lang="en-US" sz="1050" b="1" dirty="0"/>
          </a:p>
          <a:p>
            <a:pPr algn="l"/>
            <a:r>
              <a:rPr lang="en-US" sz="1050" dirty="0" smtClean="0"/>
              <a:t>ERCOT</a:t>
            </a:r>
            <a:r>
              <a:rPr lang="en-US" sz="1050" baseline="0" dirty="0" smtClean="0"/>
              <a:t> Public</a:t>
            </a:r>
            <a:endParaRPr lang="en-US" sz="1050" dirty="0"/>
          </a:p>
        </p:txBody>
      </p:sp>
    </p:spTree>
    <p:extLst>
      <p:ext uri="{BB962C8B-B14F-4D97-AF65-F5344CB8AC3E}">
        <p14:creationId xmlns:p14="http://schemas.microsoft.com/office/powerpoint/2010/main" val="3693843513"/>
      </p:ext>
    </p:extLst>
  </p:cSld>
  <p:clrMap bg1="lt1" tx1="dk1" bg2="lt2" tx2="dk2" accent1="accent1" accent2="accent2" accent3="accent3" accent4="accent4" accent5="accent5" accent6="accent6" hlink="hlink" folHlink="folHlink"/>
  <p:sldLayoutIdLst>
    <p:sldLayoutId id="2147493457" r:id="rId1"/>
    <p:sldLayoutId id="2147493458" r:id="rId2"/>
    <p:sldLayoutId id="2147493459" r:id="rId3"/>
    <p:sldLayoutId id="2147493460" r:id="rId4"/>
    <p:sldLayoutId id="2147493461" r:id="rId5"/>
    <p:sldLayoutId id="2147493462" r:id="rId6"/>
    <p:sldLayoutId id="2147493463" r:id="rId7"/>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9" name="Rectangle 8"/>
          <p:cNvSpPr/>
          <p:nvPr userDrawn="1"/>
        </p:nvSpPr>
        <p:spPr>
          <a:xfrm>
            <a:off x="0" y="-168453"/>
            <a:ext cx="9144000" cy="7216953"/>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pic>
        <p:nvPicPr>
          <p:cNvPr id="12" name="Picture 11"/>
          <p:cNvPicPr>
            <a:picLocks/>
          </p:cNvPicPr>
          <p:nvPr userDrawn="1"/>
        </p:nvPicPr>
        <p:blipFill rotWithShape="1">
          <a:blip r:embed="rId5">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dirty="0"/>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E1B48D-6708-5141-8A45-C2E8F9E83312}" type="slidenum">
              <a:rPr lang="en-US" smtClean="0"/>
              <a:pPr/>
              <a:t>‹#›</a:t>
            </a:fld>
            <a:endParaRPr lang="en-US" dirty="0"/>
          </a:p>
        </p:txBody>
      </p:sp>
    </p:spTree>
    <p:extLst>
      <p:ext uri="{BB962C8B-B14F-4D97-AF65-F5344CB8AC3E}">
        <p14:creationId xmlns:p14="http://schemas.microsoft.com/office/powerpoint/2010/main" val="3663339703"/>
      </p:ext>
    </p:extLst>
  </p:cSld>
  <p:clrMap bg1="lt1" tx1="dk1" bg2="lt2" tx2="dk2" accent1="accent1" accent2="accent2" accent3="accent3" accent4="accent4" accent5="accent5" accent6="accent6" hlink="hlink" folHlink="folHlink"/>
  <p:sldLayoutIdLst>
    <p:sldLayoutId id="2147493474" r:id="rId1"/>
    <p:sldLayoutId id="2147493475" r:id="rId2"/>
    <p:sldLayoutId id="2147493476" r:id="rId3"/>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 name="Group 13"/>
          <p:cNvGrpSpPr/>
          <p:nvPr/>
        </p:nvGrpSpPr>
        <p:grpSpPr>
          <a:xfrm>
            <a:off x="787400" y="2804577"/>
            <a:ext cx="7543800" cy="2863135"/>
            <a:chOff x="787400" y="1852613"/>
            <a:chExt cx="7543800" cy="2863135"/>
          </a:xfrm>
        </p:grpSpPr>
        <p:sp>
          <p:nvSpPr>
            <p:cNvPr id="10" name="TextBox 9"/>
            <p:cNvSpPr txBox="1"/>
            <p:nvPr/>
          </p:nvSpPr>
          <p:spPr>
            <a:xfrm>
              <a:off x="787400" y="2130425"/>
              <a:ext cx="7543800" cy="2585323"/>
            </a:xfrm>
            <a:prstGeom prst="rect">
              <a:avLst/>
            </a:prstGeom>
            <a:noFill/>
          </p:spPr>
          <p:txBody>
            <a:bodyPr wrap="square" rtlCol="0">
              <a:spAutoFit/>
            </a:bodyPr>
            <a:lstStyle/>
            <a:p>
              <a:r>
                <a:rPr lang="en-US" sz="3200" b="1" dirty="0" smtClean="0"/>
                <a:t>Item 4: PRS Report </a:t>
              </a:r>
            </a:p>
            <a:p>
              <a:endParaRPr lang="en-US" b="1" dirty="0" smtClean="0"/>
            </a:p>
            <a:p>
              <a:r>
                <a:rPr lang="en-US" sz="2000" dirty="0" smtClean="0"/>
                <a:t>John </a:t>
              </a:r>
              <a:r>
                <a:rPr lang="en-US" sz="2000" dirty="0" err="1" smtClean="0"/>
                <a:t>Varnell</a:t>
              </a:r>
              <a:endParaRPr lang="en-US" sz="2000" dirty="0"/>
            </a:p>
            <a:p>
              <a:r>
                <a:rPr lang="en-US" sz="2000" dirty="0" smtClean="0"/>
                <a:t>2014 PRS Chair</a:t>
              </a:r>
              <a:endParaRPr lang="en-US" sz="2000" dirty="0"/>
            </a:p>
            <a:p>
              <a:r>
                <a:rPr lang="en-US" dirty="0" smtClean="0"/>
                <a:t> </a:t>
              </a:r>
            </a:p>
            <a:p>
              <a:r>
                <a:rPr lang="en-US" dirty="0" smtClean="0"/>
                <a:t>Technical Advisory Committee (TAC) Meeting</a:t>
              </a:r>
            </a:p>
            <a:p>
              <a:r>
                <a:rPr lang="en-US" dirty="0" smtClean="0"/>
                <a:t>ERCOT Public</a:t>
              </a:r>
            </a:p>
            <a:p>
              <a:r>
                <a:rPr lang="en-US" dirty="0" smtClean="0"/>
                <a:t>February 27, 2014</a:t>
              </a:r>
            </a:p>
          </p:txBody>
        </p:sp>
        <p:cxnSp>
          <p:nvCxnSpPr>
            <p:cNvPr id="13" name="Straight Connector 12"/>
            <p:cNvCxnSpPr/>
            <p:nvPr/>
          </p:nvCxnSpPr>
          <p:spPr>
            <a:xfrm flipV="1">
              <a:off x="787400" y="1852613"/>
              <a:ext cx="6286500" cy="1270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46979799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5133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r>
              <a:rPr lang="en-US" sz="1600" dirty="0"/>
              <a:t>Revision Requests Recommended for Approval by </a:t>
            </a:r>
            <a:r>
              <a:rPr lang="en-US" sz="1600" dirty="0" smtClean="0"/>
              <a:t>PRS </a:t>
            </a:r>
            <a:r>
              <a:rPr lang="en-US" sz="1600" dirty="0"/>
              <a:t>– Unopposed (Vote</a:t>
            </a:r>
            <a:r>
              <a:rPr lang="en-US" sz="1600" dirty="0" smtClean="0"/>
              <a:t>):</a:t>
            </a:r>
            <a:endParaRPr lang="en-US" sz="1600" b="1" dirty="0" smtClean="0"/>
          </a:p>
          <a:p>
            <a:pPr lvl="0"/>
            <a:r>
              <a:rPr lang="en-US" sz="1600" dirty="0"/>
              <a:t>NPRR584, Alignment with TAC Procedures to Shorten the Appeals Timeline</a:t>
            </a:r>
            <a:r>
              <a:rPr lang="en-US" sz="1600" dirty="0" smtClean="0"/>
              <a:t>*</a:t>
            </a:r>
          </a:p>
          <a:p>
            <a:pPr lvl="1"/>
            <a:r>
              <a:rPr lang="en-US" sz="1600" dirty="0" smtClean="0"/>
              <a:t>Address Timeline </a:t>
            </a:r>
            <a:r>
              <a:rPr lang="en-US" sz="1600" dirty="0" smtClean="0"/>
              <a:t>Issue as in TAC Procedures</a:t>
            </a:r>
            <a:endParaRPr lang="en-US" sz="1600" dirty="0"/>
          </a:p>
          <a:p>
            <a:pPr lvl="0"/>
            <a:r>
              <a:rPr lang="en-US" sz="1600" dirty="0"/>
              <a:t>NPRR586, Align Credit Lock for CRR Auctions with Transaction Submission Deadline </a:t>
            </a:r>
          </a:p>
          <a:p>
            <a:r>
              <a:rPr lang="en-US" sz="1600" dirty="0"/>
              <a:t>NPRR598, Clarify Inputs to PRC and ORDC </a:t>
            </a:r>
            <a:r>
              <a:rPr lang="en-US" sz="1600" dirty="0" smtClean="0"/>
              <a:t>– </a:t>
            </a:r>
            <a:r>
              <a:rPr lang="en-US" sz="1600" cap="small" dirty="0" smtClean="0"/>
              <a:t>Urgent</a:t>
            </a:r>
          </a:p>
          <a:p>
            <a:pPr marL="0" indent="0">
              <a:spcBef>
                <a:spcPts val="0"/>
              </a:spcBef>
              <a:buNone/>
              <a:defRPr/>
            </a:pPr>
            <a:endParaRPr lang="en-US" sz="1600" dirty="0" smtClean="0"/>
          </a:p>
          <a:p>
            <a:pPr marL="0" indent="0">
              <a:spcBef>
                <a:spcPts val="0"/>
              </a:spcBef>
              <a:buNone/>
              <a:defRPr/>
            </a:pPr>
            <a:r>
              <a:rPr lang="en-US" sz="1600" dirty="0" smtClean="0"/>
              <a:t>Revision </a:t>
            </a:r>
            <a:r>
              <a:rPr lang="en-US" sz="1600" dirty="0"/>
              <a:t>Requests Recommended for Approval by </a:t>
            </a:r>
            <a:r>
              <a:rPr lang="en-US" sz="1600" dirty="0" smtClean="0"/>
              <a:t>PRS </a:t>
            </a:r>
            <a:r>
              <a:rPr lang="en-US" sz="1600" dirty="0"/>
              <a:t>– With Opposing Votes (Vote):</a:t>
            </a:r>
          </a:p>
          <a:p>
            <a:pPr lvl="1">
              <a:spcBef>
                <a:spcPts val="0"/>
              </a:spcBef>
              <a:buFont typeface="Arial" panose="020B0604020202020204" pitchFamily="34" charset="0"/>
              <a:buChar char="•"/>
              <a:defRPr/>
            </a:pPr>
            <a:endParaRPr lang="en-US" sz="1600" b="1" dirty="0" smtClean="0"/>
          </a:p>
          <a:p>
            <a:pPr>
              <a:spcBef>
                <a:spcPts val="0"/>
              </a:spcBef>
              <a:defRPr/>
            </a:pPr>
            <a:r>
              <a:rPr lang="en-US" sz="1600" dirty="0" smtClean="0"/>
              <a:t>NPRR533, </a:t>
            </a:r>
            <a:r>
              <a:rPr lang="en-US" sz="1600" dirty="0"/>
              <a:t>PCRR Eligibility Requirements (formerly “Clarification of PCRR Eligibility Requirements) - </a:t>
            </a:r>
            <a:r>
              <a:rPr lang="en-US" sz="1600" cap="small" dirty="0"/>
              <a:t>Urgent</a:t>
            </a:r>
            <a:r>
              <a:rPr lang="en-US" sz="1600" dirty="0"/>
              <a:t>* </a:t>
            </a:r>
            <a:endParaRPr lang="en-US" sz="1600" dirty="0" smtClean="0"/>
          </a:p>
          <a:p>
            <a:pPr lvl="0">
              <a:spcBef>
                <a:spcPts val="0"/>
              </a:spcBef>
              <a:defRPr/>
            </a:pPr>
            <a:r>
              <a:rPr lang="en-US" sz="1600" dirty="0"/>
              <a:t>SCR779, Increase to the CRR Auction Transaction </a:t>
            </a:r>
            <a:r>
              <a:rPr lang="en-US" sz="1600" dirty="0" smtClean="0"/>
              <a:t>Limit</a:t>
            </a:r>
          </a:p>
          <a:p>
            <a:pPr marL="0" lvl="0" indent="0">
              <a:spcBef>
                <a:spcPts val="0"/>
              </a:spcBef>
              <a:buNone/>
              <a:defRPr/>
            </a:pPr>
            <a:endParaRPr lang="en-US" sz="1600" dirty="0"/>
          </a:p>
          <a:p>
            <a:pPr marL="0" lvl="0" indent="0">
              <a:spcBef>
                <a:spcPts val="0"/>
              </a:spcBef>
              <a:buNone/>
              <a:defRPr/>
            </a:pPr>
            <a:r>
              <a:rPr lang="en-US" sz="1600" dirty="0" smtClean="0"/>
              <a:t>Rejected NPRRs:</a:t>
            </a:r>
          </a:p>
          <a:p>
            <a:pPr marL="0" lvl="0" indent="0">
              <a:spcBef>
                <a:spcPts val="0"/>
              </a:spcBef>
              <a:buNone/>
              <a:defRPr/>
            </a:pPr>
            <a:endParaRPr lang="en-US" sz="1600" dirty="0" smtClean="0"/>
          </a:p>
          <a:p>
            <a:pPr>
              <a:spcBef>
                <a:spcPts val="0"/>
              </a:spcBef>
              <a:defRPr/>
            </a:pPr>
            <a:r>
              <a:rPr lang="en-US" sz="1600" dirty="0"/>
              <a:t>NPRR574, Removal of Offer Curve Flexibility for DAM-Committed Resources </a:t>
            </a:r>
            <a:endParaRPr lang="en-US" sz="1600" dirty="0" smtClean="0"/>
          </a:p>
          <a:p>
            <a:pPr>
              <a:spcBef>
                <a:spcPts val="0"/>
              </a:spcBef>
              <a:defRPr/>
            </a:pPr>
            <a:r>
              <a:rPr lang="en-US" sz="1600" dirty="0"/>
              <a:t>NPRR582, Refinements to Testing ERS </a:t>
            </a:r>
            <a:endParaRPr lang="en-US" sz="1600" dirty="0" smtClean="0"/>
          </a:p>
          <a:p>
            <a:pPr lvl="1">
              <a:spcBef>
                <a:spcPts val="0"/>
              </a:spcBef>
              <a:defRPr/>
            </a:pPr>
            <a:r>
              <a:rPr lang="en-US" sz="1600" dirty="0" smtClean="0"/>
              <a:t>Address Testing Requirements for all Resources</a:t>
            </a:r>
            <a:endParaRPr lang="en-US" sz="1600" dirty="0"/>
          </a:p>
          <a:p>
            <a:pPr marL="0" indent="0">
              <a:spcBef>
                <a:spcPts val="0"/>
              </a:spcBef>
              <a:buNone/>
              <a:defRPr/>
            </a:pPr>
            <a:endParaRPr lang="en-US" sz="1600" dirty="0" smtClean="0"/>
          </a:p>
          <a:p>
            <a:pPr marL="0" indent="0">
              <a:spcBef>
                <a:spcPts val="0"/>
              </a:spcBef>
              <a:buNone/>
              <a:defRPr/>
            </a:pPr>
            <a:r>
              <a:rPr lang="en-US" sz="1600" i="1" dirty="0" smtClean="0"/>
              <a:t>(* denotes no impact)</a:t>
            </a:r>
            <a:endParaRPr lang="en-US" sz="1600" i="1" dirty="0"/>
          </a:p>
          <a:p>
            <a:pPr marL="0" indent="0">
              <a:spcBef>
                <a:spcPts val="0"/>
              </a:spcBef>
              <a:buNone/>
              <a:defRPr/>
            </a:pPr>
            <a:endParaRPr lang="en-US" sz="1800" dirty="0"/>
          </a:p>
          <a:p>
            <a:pPr marL="0" indent="0">
              <a:spcBef>
                <a:spcPts val="0"/>
              </a:spcBef>
              <a:spcAft>
                <a:spcPts val="1200"/>
              </a:spcAft>
              <a:buFontTx/>
              <a:buNone/>
              <a:defRPr/>
            </a:pPr>
            <a:endParaRPr lang="en-US" sz="1800" dirty="0" smtClean="0"/>
          </a:p>
          <a:p>
            <a:pPr marL="0" indent="0">
              <a:spcBef>
                <a:spcPts val="0"/>
              </a:spcBef>
              <a:buNone/>
              <a:defRPr/>
            </a:pPr>
            <a:endParaRPr lang="en-US" sz="1800" dirty="0"/>
          </a:p>
        </p:txBody>
      </p:sp>
      <p:sp>
        <p:nvSpPr>
          <p:cNvPr id="9" name="Title 8"/>
          <p:cNvSpPr>
            <a:spLocks noGrp="1"/>
          </p:cNvSpPr>
          <p:nvPr>
            <p:ph type="title"/>
          </p:nvPr>
        </p:nvSpPr>
        <p:spPr>
          <a:xfrm>
            <a:off x="379663" y="179143"/>
            <a:ext cx="8444685" cy="461665"/>
          </a:xfrm>
        </p:spPr>
        <p:txBody>
          <a:bodyPr/>
          <a:lstStyle/>
          <a:p>
            <a:r>
              <a:rPr lang="en-US" dirty="0"/>
              <a:t>Summary of </a:t>
            </a:r>
            <a:r>
              <a:rPr lang="en-US" dirty="0" smtClean="0"/>
              <a:t>PRS </a:t>
            </a:r>
            <a:r>
              <a:rPr lang="en-US" dirty="0"/>
              <a:t>Update</a:t>
            </a:r>
          </a:p>
        </p:txBody>
      </p:sp>
    </p:spTree>
    <p:extLst>
      <p:ext uri="{BB962C8B-B14F-4D97-AF65-F5344CB8AC3E}">
        <p14:creationId xmlns:p14="http://schemas.microsoft.com/office/powerpoint/2010/main" val="319163610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 name="Group 8"/>
          <p:cNvGrpSpPr/>
          <p:nvPr/>
        </p:nvGrpSpPr>
        <p:grpSpPr>
          <a:xfrm>
            <a:off x="1295400" y="2736053"/>
            <a:ext cx="6553200" cy="1385895"/>
            <a:chOff x="1295400" y="2799182"/>
            <a:chExt cx="6553200" cy="1385895"/>
          </a:xfrm>
        </p:grpSpPr>
        <p:sp>
          <p:nvSpPr>
            <p:cNvPr id="2" name="TextBox 1"/>
            <p:cNvSpPr txBox="1"/>
            <p:nvPr/>
          </p:nvSpPr>
          <p:spPr>
            <a:xfrm>
              <a:off x="1295400" y="2820346"/>
              <a:ext cx="6553200" cy="1231106"/>
            </a:xfrm>
            <a:prstGeom prst="rect">
              <a:avLst/>
            </a:prstGeom>
            <a:noFill/>
          </p:spPr>
          <p:txBody>
            <a:bodyPr wrap="square" rtlCol="0">
              <a:spAutoFit/>
            </a:bodyPr>
            <a:lstStyle/>
            <a:p>
              <a:pPr algn="ctr" eaLnBrk="0" hangingPunct="0"/>
              <a:r>
                <a:rPr lang="en-US" sz="2800" dirty="0"/>
                <a:t>Revision Requests Recommended </a:t>
              </a:r>
            </a:p>
            <a:p>
              <a:pPr algn="ctr" eaLnBrk="0" hangingPunct="0"/>
              <a:r>
                <a:rPr lang="en-US" sz="2800" dirty="0"/>
                <a:t>for Approval by </a:t>
              </a:r>
              <a:r>
                <a:rPr lang="en-US" sz="2800" dirty="0" smtClean="0"/>
                <a:t>PRS</a:t>
              </a:r>
            </a:p>
            <a:p>
              <a:pPr algn="ctr"/>
              <a:r>
                <a:rPr lang="en-US" dirty="0" smtClean="0"/>
                <a:t>(with Opposing Votes)</a:t>
              </a:r>
            </a:p>
          </p:txBody>
        </p:sp>
        <p:cxnSp>
          <p:nvCxnSpPr>
            <p:cNvPr id="4" name="Straight Connector 3"/>
            <p:cNvCxnSpPr/>
            <p:nvPr/>
          </p:nvCxnSpPr>
          <p:spPr>
            <a:xfrm>
              <a:off x="1428750" y="2799182"/>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cxnSp>
          <p:nvCxnSpPr>
            <p:cNvPr id="6" name="Straight Connector 5"/>
            <p:cNvCxnSpPr/>
            <p:nvPr/>
          </p:nvCxnSpPr>
          <p:spPr>
            <a:xfrm>
              <a:off x="1438275" y="4185077"/>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33874217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endParaRPr lang="en-US" sz="1800" dirty="0"/>
          </a:p>
        </p:txBody>
      </p:sp>
      <p:sp>
        <p:nvSpPr>
          <p:cNvPr id="9" name="Title 8"/>
          <p:cNvSpPr>
            <a:spLocks noGrp="1"/>
          </p:cNvSpPr>
          <p:nvPr>
            <p:ph type="title"/>
          </p:nvPr>
        </p:nvSpPr>
        <p:spPr>
          <a:xfrm>
            <a:off x="379663" y="252835"/>
            <a:ext cx="8444685" cy="461665"/>
          </a:xfrm>
        </p:spPr>
        <p:txBody>
          <a:bodyPr/>
          <a:lstStyle/>
          <a:p>
            <a:r>
              <a:rPr lang="en-US" sz="2200" dirty="0" smtClean="0"/>
              <a:t>SCR779, </a:t>
            </a:r>
            <a:r>
              <a:rPr lang="en-US" sz="2000" dirty="0" smtClean="0"/>
              <a:t>Increase to the CRR Auction Transaction Limit</a:t>
            </a:r>
            <a:r>
              <a:rPr lang="en-US" dirty="0"/>
              <a:t/>
            </a:r>
            <a:br>
              <a:rPr lang="en-US" dirty="0"/>
            </a:br>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1495042755"/>
              </p:ext>
            </p:extLst>
          </p:nvPr>
        </p:nvGraphicFramePr>
        <p:xfrm>
          <a:off x="403749" y="714499"/>
          <a:ext cx="8273526" cy="5600577"/>
        </p:xfrm>
        <a:graphic>
          <a:graphicData uri="http://schemas.openxmlformats.org/drawingml/2006/table">
            <a:tbl>
              <a:tblPr firstRow="1" firstCol="1" lastRow="1" lastCol="1" bandRow="1">
                <a:tableStyleId>{22838BEF-8BB2-4498-84A7-C5851F593DF1}</a:tableStyleId>
              </a:tblPr>
              <a:tblGrid>
                <a:gridCol w="1758426"/>
                <a:gridCol w="6515100"/>
              </a:tblGrid>
              <a:tr h="1664483">
                <a:tc>
                  <a:txBody>
                    <a:bodyPr/>
                    <a:lstStyle/>
                    <a:p>
                      <a:r>
                        <a:rPr lang="en-US" sz="1600" dirty="0" smtClean="0"/>
                        <a:t>Purpose</a:t>
                      </a:r>
                    </a:p>
                    <a:p>
                      <a:r>
                        <a:rPr lang="en-US" sz="1600" b="0" dirty="0" smtClean="0"/>
                        <a:t>(ERCOT)</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dk1"/>
                          </a:solidFill>
                          <a:effectLst/>
                          <a:latin typeface="+mn-lt"/>
                          <a:ea typeface="+mn-ea"/>
                          <a:cs typeface="+mn-cs"/>
                        </a:rPr>
                        <a:t>During CRR Auctions, a system limitation results in an aggregate limitation of 200,000 market transactions for CRR Account Holders.  This SCR increases the limit by 50% to 300,000 market transactions.  This change will require improvements to the CRR software and enhancements to downstream systems to ensure that they can properly handle the increased transaction volume. </a:t>
                      </a:r>
                      <a:endParaRPr lang="en-US" sz="1600" b="0" kern="1200" baseline="0" dirty="0" smtClean="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2051914">
                <a:tc>
                  <a:txBody>
                    <a:bodyPr/>
                    <a:lstStyle/>
                    <a:p>
                      <a:r>
                        <a:rPr lang="en-US" sz="1600" dirty="0" smtClean="0"/>
                        <a:t>PRS</a:t>
                      </a:r>
                      <a:r>
                        <a:rPr lang="en-US" sz="1600" baseline="0" dirty="0" smtClean="0"/>
                        <a:t> Vote</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On 2/13/14, PRS voted to endorse and forward the 1/16/14 PRS Report and Impact Analysis for SCR779 to TAC with a recommended priority of 2014 and a rank of 898.  There were three opposing votes from the Consumer,</a:t>
                      </a:r>
                      <a:r>
                        <a:rPr lang="en-US" sz="1600" b="0" kern="1200" baseline="0" dirty="0" smtClean="0">
                          <a:solidFill>
                            <a:schemeClr val="dk1"/>
                          </a:solidFill>
                          <a:effectLst/>
                          <a:latin typeface="+mn-lt"/>
                          <a:ea typeface="+mn-ea"/>
                          <a:cs typeface="+mn-cs"/>
                        </a:rPr>
                        <a:t> IOU</a:t>
                      </a:r>
                      <a:r>
                        <a:rPr lang="en-US" sz="1600" b="0" kern="1200" dirty="0" smtClean="0">
                          <a:solidFill>
                            <a:schemeClr val="dk1"/>
                          </a:solidFill>
                          <a:effectLst/>
                          <a:latin typeface="+mn-lt"/>
                          <a:ea typeface="+mn-ea"/>
                          <a:cs typeface="+mn-cs"/>
                        </a:rPr>
                        <a:t> and Municipal Market Segments and four abstentions from the Consumer, Independent Generator, IREP and Municipal Market Segments.</a:t>
                      </a:r>
                      <a:endParaRPr lang="en-US" sz="1600" b="0" kern="1200" baseline="0" dirty="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630168">
                <a:tc>
                  <a:txBody>
                    <a:bodyPr/>
                    <a:lstStyle/>
                    <a:p>
                      <a:r>
                        <a:rPr lang="en-US" sz="1600" dirty="0" smtClean="0"/>
                        <a:t>Effective Date/Priority</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tx1"/>
                          </a:solidFill>
                          <a:latin typeface="+mn-lt"/>
                          <a:ea typeface="+mn-ea"/>
                          <a:cs typeface="+mn-cs"/>
                        </a:rPr>
                        <a:t>Upon System Implementation – Priority 2014; Rank 898</a:t>
                      </a:r>
                    </a:p>
                    <a:p>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2815">
                <a:tc>
                  <a:txBody>
                    <a:bodyPr/>
                    <a:lstStyle/>
                    <a:p>
                      <a:r>
                        <a:rPr lang="en-US" sz="1600" b="1" dirty="0" smtClean="0"/>
                        <a:t>ERCOT Impact</a:t>
                      </a:r>
                      <a:endParaRPr lang="en-US" sz="1600"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$225k – 275k; impacts to EI, CRR, CMM, CSU, EIS</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881197">
                <a:tc>
                  <a:txBody>
                    <a:bodyPr/>
                    <a:lstStyle/>
                    <a:p>
                      <a:r>
                        <a:rPr lang="en-US" sz="1600" dirty="0" smtClean="0"/>
                        <a:t>Business Case</a:t>
                      </a:r>
                      <a:r>
                        <a:rPr lang="en-US" sz="1600" baseline="0" dirty="0" smtClean="0"/>
                        <a:t> Highlights</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i="0" kern="1200" dirty="0" smtClean="0">
                          <a:solidFill>
                            <a:schemeClr val="dk1"/>
                          </a:solidFill>
                          <a:effectLst/>
                          <a:latin typeface="+mn-lt"/>
                          <a:ea typeface="+mn-ea"/>
                          <a:cs typeface="+mn-cs"/>
                        </a:rPr>
                        <a:t>Increased participation by individual CRR Account Holders in the CRR Auctions, generally improving competition;</a:t>
                      </a:r>
                      <a:r>
                        <a:rPr lang="en-US" sz="1600" b="0" i="0" kern="1200" baseline="0" dirty="0" smtClean="0">
                          <a:solidFill>
                            <a:schemeClr val="dk1"/>
                          </a:solidFill>
                          <a:effectLst/>
                          <a:latin typeface="+mn-lt"/>
                          <a:ea typeface="+mn-ea"/>
                          <a:cs typeface="+mn-cs"/>
                        </a:rPr>
                        <a:t> overall improved ERCOT system performance.</a:t>
                      </a:r>
                      <a:endParaRPr lang="en-US" sz="1600" b="0" i="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81031104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endParaRPr lang="en-US" sz="1800" dirty="0"/>
          </a:p>
        </p:txBody>
      </p:sp>
      <p:sp>
        <p:nvSpPr>
          <p:cNvPr id="9" name="Title 8"/>
          <p:cNvSpPr>
            <a:spLocks noGrp="1"/>
          </p:cNvSpPr>
          <p:nvPr>
            <p:ph type="title"/>
          </p:nvPr>
        </p:nvSpPr>
        <p:spPr>
          <a:xfrm>
            <a:off x="379663" y="252835"/>
            <a:ext cx="8444685" cy="461665"/>
          </a:xfrm>
        </p:spPr>
        <p:txBody>
          <a:bodyPr/>
          <a:lstStyle/>
          <a:p>
            <a:r>
              <a:rPr lang="en-US" sz="2200" dirty="0" smtClean="0"/>
              <a:t>NPRR533, </a:t>
            </a:r>
            <a:r>
              <a:rPr lang="en-US" sz="2000" dirty="0"/>
              <a:t>PCRR Eligibility Requirements (formerly “Clarification of PCRR Eligibility Requirements) - </a:t>
            </a:r>
            <a:r>
              <a:rPr lang="en-US" sz="2000" cap="small" dirty="0"/>
              <a:t>Urgent</a:t>
            </a:r>
            <a:r>
              <a:rPr lang="en-US" dirty="0"/>
              <a:t/>
            </a:r>
            <a:br>
              <a:rPr lang="en-US" dirty="0"/>
            </a:br>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198812349"/>
              </p:ext>
            </p:extLst>
          </p:nvPr>
        </p:nvGraphicFramePr>
        <p:xfrm>
          <a:off x="403749" y="714499"/>
          <a:ext cx="8273526" cy="5346215"/>
        </p:xfrm>
        <a:graphic>
          <a:graphicData uri="http://schemas.openxmlformats.org/drawingml/2006/table">
            <a:tbl>
              <a:tblPr firstRow="1" firstCol="1" lastRow="1" lastCol="1" bandRow="1">
                <a:tableStyleId>{22838BEF-8BB2-4498-84A7-C5851F593DF1}</a:tableStyleId>
              </a:tblPr>
              <a:tblGrid>
                <a:gridCol w="1758426"/>
                <a:gridCol w="6515100"/>
              </a:tblGrid>
              <a:tr h="1000001">
                <a:tc>
                  <a:txBody>
                    <a:bodyPr/>
                    <a:lstStyle/>
                    <a:p>
                      <a:r>
                        <a:rPr lang="en-US" sz="1600" dirty="0" smtClean="0"/>
                        <a:t>Purpose</a:t>
                      </a:r>
                    </a:p>
                    <a:p>
                      <a:r>
                        <a:rPr lang="en-US" sz="1600" b="0" dirty="0" smtClean="0"/>
                        <a:t>(ERCOT)</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b="0" kern="1200" dirty="0" smtClean="0">
                          <a:solidFill>
                            <a:schemeClr val="dk1"/>
                          </a:solidFill>
                          <a:effectLst/>
                          <a:latin typeface="+mn-lt"/>
                          <a:ea typeface="+mn-ea"/>
                          <a:cs typeface="+mn-cs"/>
                        </a:rPr>
                        <a:t>This NPRR clarifies the eligibility for PCRRs</a:t>
                      </a:r>
                      <a:r>
                        <a:rPr lang="en-US" sz="1800" b="0" kern="1200" baseline="0" dirty="0" smtClean="0">
                          <a:solidFill>
                            <a:schemeClr val="dk1"/>
                          </a:solidFill>
                          <a:effectLst/>
                          <a:latin typeface="+mn-lt"/>
                          <a:ea typeface="+mn-ea"/>
                          <a:cs typeface="+mn-cs"/>
                        </a:rPr>
                        <a:t> </a:t>
                      </a:r>
                      <a:r>
                        <a:rPr lang="en-US" sz="1800" b="0" kern="1200" dirty="0" smtClean="0">
                          <a:solidFill>
                            <a:schemeClr val="dk1"/>
                          </a:solidFill>
                          <a:effectLst/>
                          <a:latin typeface="+mn-lt"/>
                          <a:ea typeface="+mn-ea"/>
                          <a:cs typeface="+mn-cs"/>
                        </a:rPr>
                        <a:t>subject to changes over time in contracts, Entity relationships, and resource status and capabilities. </a:t>
                      </a:r>
                      <a:endParaRPr lang="en-US" sz="1650" b="0" kern="1200" baseline="0" dirty="0" smtClean="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2272541">
                <a:tc>
                  <a:txBody>
                    <a:bodyPr/>
                    <a:lstStyle/>
                    <a:p>
                      <a:r>
                        <a:rPr lang="en-US" sz="1600" dirty="0" smtClean="0"/>
                        <a:t>PRS</a:t>
                      </a:r>
                      <a:r>
                        <a:rPr lang="en-US" sz="1600" baseline="0" dirty="0" smtClean="0"/>
                        <a:t> Vote</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800" b="0" kern="1200" dirty="0" smtClean="0">
                          <a:solidFill>
                            <a:schemeClr val="dk1"/>
                          </a:solidFill>
                          <a:effectLst/>
                          <a:latin typeface="+mn-lt"/>
                          <a:ea typeface="+mn-ea"/>
                          <a:cs typeface="+mn-cs"/>
                        </a:rPr>
                        <a:t>On 2/13/14, PRS voted via roll call vote to recommend approval of NPRR533 as amended by the 2/10/14 Kerrville Public Utilities Board comments.  There were seven opposing votes from the Consumer, Cooperative (4) and Independent Generator (2) Market Segments and eight abstentions from the Independent Generator, IPM (2), IREP (2), IOU</a:t>
                      </a:r>
                      <a:r>
                        <a:rPr lang="en-US" sz="1800" b="0" kern="1200" baseline="0" dirty="0" smtClean="0">
                          <a:solidFill>
                            <a:schemeClr val="dk1"/>
                          </a:solidFill>
                          <a:effectLst/>
                          <a:latin typeface="+mn-lt"/>
                          <a:ea typeface="+mn-ea"/>
                          <a:cs typeface="+mn-cs"/>
                        </a:rPr>
                        <a:t> </a:t>
                      </a:r>
                      <a:r>
                        <a:rPr lang="en-US" sz="1800" b="0" kern="1200" dirty="0" smtClean="0">
                          <a:solidFill>
                            <a:schemeClr val="dk1"/>
                          </a:solidFill>
                          <a:effectLst/>
                          <a:latin typeface="+mn-lt"/>
                          <a:ea typeface="+mn-ea"/>
                          <a:cs typeface="+mn-cs"/>
                        </a:rPr>
                        <a:t>and Municipal (2) Market Segments.  PRS then voted to grant NPRR533 Urgent status and to forward NPRR533 to TAC.  There was one opposing vote from the IOU Market Segment.</a:t>
                      </a:r>
                      <a:endParaRPr lang="en-US" sz="1650" b="0" kern="1200" baseline="0" dirty="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603504">
                <a:tc>
                  <a:txBody>
                    <a:bodyPr/>
                    <a:lstStyle/>
                    <a:p>
                      <a:r>
                        <a:rPr lang="en-US" sz="1600" dirty="0" smtClean="0"/>
                        <a:t>Effective Date/Priority</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50" b="0" kern="1200" dirty="0" smtClean="0">
                          <a:solidFill>
                            <a:schemeClr val="tx1"/>
                          </a:solidFill>
                          <a:latin typeface="+mn-lt"/>
                          <a:ea typeface="+mn-ea"/>
                          <a:cs typeface="+mn-cs"/>
                        </a:rPr>
                        <a:t>May 1, 2014</a:t>
                      </a:r>
                    </a:p>
                    <a:p>
                      <a:endParaRPr lang="en-US" sz="165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48176">
                <a:tc>
                  <a:txBody>
                    <a:bodyPr/>
                    <a:lstStyle/>
                    <a:p>
                      <a:r>
                        <a:rPr lang="en-US" sz="1600" dirty="0" smtClean="0"/>
                        <a:t>ERCOT Impact</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50" b="0" dirty="0" smtClean="0"/>
                        <a:t>Less than $10k (O&amp;M); minor system impacts to MIS and ERCOT.com</a:t>
                      </a:r>
                      <a:endParaRPr lang="en-US" sz="165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88030">
                <a:tc>
                  <a:txBody>
                    <a:bodyPr/>
                    <a:lstStyle/>
                    <a:p>
                      <a:r>
                        <a:rPr lang="en-US" sz="1600" dirty="0" smtClean="0"/>
                        <a:t>Business Case</a:t>
                      </a:r>
                      <a:r>
                        <a:rPr lang="en-US" sz="1600" baseline="0" dirty="0" smtClean="0"/>
                        <a:t> Highlights</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50" b="0" dirty="0" smtClean="0"/>
                        <a:t>Clarified Protocol requirements.</a:t>
                      </a:r>
                      <a:endParaRPr lang="en-US" sz="165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401460465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ERCOT Colors">
      <a:dk1>
        <a:sysClr val="windowText" lastClr="000000"/>
      </a:dk1>
      <a:lt1>
        <a:sysClr val="window" lastClr="FFFFFF"/>
      </a:lt1>
      <a:dk2>
        <a:srgbClr val="00385E"/>
      </a:dk2>
      <a:lt2>
        <a:srgbClr val="EEECE1"/>
      </a:lt2>
      <a:accent1>
        <a:srgbClr val="008373"/>
      </a:accent1>
      <a:accent2>
        <a:srgbClr val="056BB8"/>
      </a:accent2>
      <a:accent3>
        <a:srgbClr val="680546"/>
      </a:accent3>
      <a:accent4>
        <a:srgbClr val="FDC709"/>
      </a:accent4>
      <a:accent5>
        <a:srgbClr val="E5E5E2"/>
      </a:accent5>
      <a:accent6>
        <a:srgbClr val="1F8A45"/>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B6F2769-7194-4217-93D3-3AF3A4742282}">
  <ds:schemaRefs>
    <ds:schemaRef ds:uri="http://schemas.openxmlformats.org/package/2006/metadata/core-properties"/>
    <ds:schemaRef ds:uri="c34af464-7aa1-4edd-9be4-83dffc1cb926"/>
    <ds:schemaRef ds:uri="http://purl.org/dc/dcmitype/"/>
    <ds:schemaRef ds:uri="http://purl.org/dc/terms/"/>
    <ds:schemaRef ds:uri="http://purl.org/dc/elements/1.1/"/>
    <ds:schemaRef ds:uri="http://www.w3.org/XML/1998/namespace"/>
    <ds:schemaRef ds:uri="http://schemas.microsoft.com/office/2006/documentManagement/types"/>
    <ds:schemaRef ds:uri="http://schemas.microsoft.com/office/infopath/2007/PartnerControls"/>
    <ds:schemaRef ds:uri="http://schemas.microsoft.com/office/2006/metadata/properties"/>
  </ds:schemaRefs>
</ds:datastoreItem>
</file>

<file path=customXml/itemProps3.xml><?xml version="1.0" encoding="utf-8"?>
<ds:datastoreItem xmlns:ds="http://schemas.openxmlformats.org/officeDocument/2006/customXml" ds:itemID="{87D2A1B0-FF3E-4009-940D-AED0EB70AA2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6506</TotalTime>
  <Words>527</Words>
  <Application>Microsoft Office PowerPoint</Application>
  <PresentationFormat>On-screen Show (4:3)</PresentationFormat>
  <Paragraphs>56</Paragraphs>
  <Slides>5</Slides>
  <Notes>1</Notes>
  <HiddenSlides>0</HiddenSlides>
  <MMClips>0</MMClips>
  <ScaleCrop>false</ScaleCrop>
  <HeadingPairs>
    <vt:vector size="4" baseType="variant">
      <vt:variant>
        <vt:lpstr>Theme</vt:lpstr>
      </vt:variant>
      <vt:variant>
        <vt:i4>2</vt:i4>
      </vt:variant>
      <vt:variant>
        <vt:lpstr>Slide Titles</vt:lpstr>
      </vt:variant>
      <vt:variant>
        <vt:i4>5</vt:i4>
      </vt:variant>
    </vt:vector>
  </HeadingPairs>
  <TitlesOfParts>
    <vt:vector size="7" baseType="lpstr">
      <vt:lpstr>Office Theme</vt:lpstr>
      <vt:lpstr>Custom Design</vt:lpstr>
      <vt:lpstr>PowerPoint Presentation</vt:lpstr>
      <vt:lpstr>Summary of PRS Update</vt:lpstr>
      <vt:lpstr>PowerPoint Presentation</vt:lpstr>
      <vt:lpstr>SCR779, Increase to the CRR Auction Transaction Limit </vt:lpstr>
      <vt:lpstr>NPRR533, PCRR Eligibility Requirements (formerly “Clarification of PCRR Eligibility Requirements) - Urgent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A. Boren</cp:lastModifiedBy>
  <cp:revision>187</cp:revision>
  <cp:lastPrinted>2013-01-30T23:16:36Z</cp:lastPrinted>
  <dcterms:created xsi:type="dcterms:W3CDTF">2010-04-12T23:12:02Z</dcterms:created>
  <dcterms:modified xsi:type="dcterms:W3CDTF">2014-02-24T21:17:54Z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