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1" r:id="rId7"/>
    <p:sldId id="267" r:id="rId8"/>
    <p:sldId id="268" r:id="rId9"/>
    <p:sldId id="269" r:id="rId10"/>
    <p:sldId id="264" r:id="rId11"/>
    <p:sldId id="265" r:id="rId12"/>
    <p:sldId id="266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7483" autoAdjust="0"/>
  </p:normalViewPr>
  <p:slideViewPr>
    <p:cSldViewPr snapToGrid="0" snapToObjects="1">
      <p:cViewPr>
        <p:scale>
          <a:sx n="102" d="100"/>
          <a:sy n="102" d="100"/>
        </p:scale>
        <p:origin x="-120" y="-16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2/26/2014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baseline="0"/>
            </a:lvl1pPr>
          </a:lstStyle>
          <a:p>
            <a:r>
              <a:rPr lang="en-US" dirty="0" smtClean="0"/>
              <a:t>Pricing impacts of reliability deployments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Pricing Impacts Of Reliability Deployments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Pricing</a:t>
            </a:r>
            <a:r>
              <a:rPr lang="en-US" sz="1050" b="1" baseline="0" dirty="0" smtClean="0"/>
              <a:t> Impacts Of Reliability Deployments</a:t>
            </a:r>
            <a:endParaRPr lang="en-US" sz="1050" b="1" dirty="0"/>
          </a:p>
          <a:p>
            <a:pPr algn="l"/>
            <a:r>
              <a:rPr lang="en-US" sz="1050" dirty="0" smtClean="0"/>
              <a:t>2/27/2014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February 27,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354314"/>
            <a:chOff x="603250" y="546100"/>
            <a:chExt cx="7727950" cy="4354314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769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Pricing Impacts </a:t>
              </a:r>
              <a:br>
                <a:rPr lang="en-US" sz="3200" b="1" dirty="0" smtClean="0"/>
              </a:br>
              <a:r>
                <a:rPr lang="en-US" sz="3200" b="1" dirty="0" smtClean="0"/>
                <a:t>of Reliability Deployments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Joel Mickey</a:t>
              </a:r>
            </a:p>
            <a:p>
              <a:r>
                <a:rPr lang="en-US" dirty="0" smtClean="0"/>
                <a:t>ERCOT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February 27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kern="0" dirty="0" smtClean="0"/>
              <a:t>At the PUC Open meeting on February 21</a:t>
            </a:r>
            <a:r>
              <a:rPr lang="en-US" sz="2000" b="1" kern="0" baseline="30000" dirty="0" smtClean="0"/>
              <a:t>st</a:t>
            </a:r>
            <a:r>
              <a:rPr lang="en-US" sz="2000" b="1" kern="0" dirty="0" smtClean="0"/>
              <a:t>, 2014, Commissioners asked ERCOT stakeholders to address price reversal caused by deployments of RUC (0-LSL), ERS and </a:t>
            </a:r>
            <a:br>
              <a:rPr lang="en-US" sz="2000" b="1" kern="0" dirty="0" smtClean="0"/>
            </a:br>
            <a:r>
              <a:rPr lang="en-US" sz="2000" b="1" kern="0" dirty="0" smtClean="0"/>
              <a:t>Load </a:t>
            </a:r>
            <a:r>
              <a:rPr lang="en-US" sz="2000" b="1" kern="0" dirty="0" smtClean="0"/>
              <a:t>Resources (and its impact on ORDC).</a:t>
            </a:r>
            <a:endParaRPr lang="en-US" sz="2000" b="1" kern="0" dirty="0" smtClean="0"/>
          </a:p>
          <a:p>
            <a:endParaRPr lang="en-US" sz="2000" b="1" kern="0" dirty="0"/>
          </a:p>
          <a:p>
            <a:r>
              <a:rPr lang="en-US" sz="2000" b="1" kern="0" dirty="0" smtClean="0"/>
              <a:t>Requested action by the end of March 2014.</a:t>
            </a:r>
          </a:p>
          <a:p>
            <a:endParaRPr lang="en-US" sz="2000" b="1" kern="0" dirty="0"/>
          </a:p>
          <a:p>
            <a:r>
              <a:rPr lang="en-US" sz="2000" b="1" kern="0" dirty="0" smtClean="0"/>
              <a:t>To facilitate the stakeholder discussions, ERCOT Staff is presenting some items for further consideration</a:t>
            </a:r>
          </a:p>
          <a:p>
            <a:endParaRPr lang="en-US" sz="2000" b="1" kern="0" dirty="0" smtClean="0"/>
          </a:p>
          <a:p>
            <a:r>
              <a:rPr lang="en-US" sz="2000" b="1" kern="0" dirty="0" smtClean="0"/>
              <a:t>ERCOT staff is ready to provide assistance and facilitate these discussions </a:t>
            </a:r>
          </a:p>
          <a:p>
            <a:pPr marL="457200" lvl="1" indent="0">
              <a:buNone/>
            </a:pPr>
            <a:endParaRPr lang="en-US" sz="1400" kern="0" dirty="0"/>
          </a:p>
          <a:p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These </a:t>
            </a:r>
            <a:r>
              <a:rPr lang="en-US" sz="2000" dirty="0"/>
              <a:t>MW are considered </a:t>
            </a:r>
            <a:r>
              <a:rPr lang="en-US" sz="2000" dirty="0" smtClean="0"/>
              <a:t>‘blocky’ </a:t>
            </a:r>
            <a:r>
              <a:rPr lang="en-US" sz="2000" dirty="0"/>
              <a:t>because they cannot be partially or incrementally deployed.  </a:t>
            </a:r>
            <a:endParaRPr lang="en-US" sz="2000" dirty="0" smtClean="0"/>
          </a:p>
          <a:p>
            <a:r>
              <a:rPr lang="en-US" sz="2000" dirty="0" smtClean="0"/>
              <a:t>In </a:t>
            </a:r>
            <a:r>
              <a:rPr lang="en-US" sz="2000" dirty="0"/>
              <a:t>addition, these MWs do not have an Offer or Bid price.</a:t>
            </a:r>
          </a:p>
          <a:p>
            <a:r>
              <a:rPr lang="en-US" sz="2000" u="sng" dirty="0" smtClean="0"/>
              <a:t>Magnitude </a:t>
            </a:r>
            <a:r>
              <a:rPr lang="en-US" sz="2000" u="sng" dirty="0"/>
              <a:t>of price suppression depends on system conditions.</a:t>
            </a:r>
            <a:r>
              <a:rPr lang="en-US" sz="2000" dirty="0"/>
              <a:t> </a:t>
            </a:r>
          </a:p>
          <a:p>
            <a:pPr lvl="0"/>
            <a:r>
              <a:rPr lang="en-US" sz="2000" dirty="0" smtClean="0"/>
              <a:t>Blocky MWs include: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 smtClean="0"/>
              <a:t>0-LSL </a:t>
            </a:r>
            <a:r>
              <a:rPr lang="en-US" sz="1800" dirty="0"/>
              <a:t>MW from RUC &amp; RMR Generation Resources </a:t>
            </a:r>
            <a:r>
              <a:rPr lang="en-US" sz="1800" u="sng" dirty="0"/>
              <a:t>when the SCED Base Point instruction to these Resources is at </a:t>
            </a:r>
            <a:r>
              <a:rPr lang="en-US" sz="1800" u="sng" dirty="0" smtClean="0"/>
              <a:t>LASL</a:t>
            </a:r>
            <a:r>
              <a:rPr lang="en-US" sz="1800" dirty="0"/>
              <a:t>.  This has the effect of injecting price-taking MWs into the system.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/>
              <a:t>MW from UFR-type non-controllable Load Resource deployments due to frequency event or ERCOT </a:t>
            </a:r>
            <a:r>
              <a:rPr lang="en-US" sz="1800" dirty="0" smtClean="0"/>
              <a:t>VDI</a:t>
            </a:r>
            <a:endParaRPr lang="en-US" sz="1800" dirty="0"/>
          </a:p>
          <a:p>
            <a:pPr marL="800100" lvl="1" indent="-342900">
              <a:buFont typeface="+mj-lt"/>
              <a:buAutoNum type="alphaLcPeriod"/>
            </a:pPr>
            <a:r>
              <a:rPr lang="en-US" sz="1800" dirty="0"/>
              <a:t>MW from ERS </a:t>
            </a:r>
            <a:r>
              <a:rPr lang="en-US" sz="1800" dirty="0" smtClean="0"/>
              <a:t>deployment</a:t>
            </a:r>
          </a:p>
          <a:p>
            <a:pPr marL="800100" lvl="1" indent="-342900">
              <a:buFont typeface="+mj-lt"/>
              <a:buAutoNum type="alphaLcPeriod"/>
            </a:pPr>
            <a:endParaRPr lang="en-US" sz="1800" dirty="0"/>
          </a:p>
          <a:p>
            <a:pPr marL="800100" lvl="1" indent="-342900">
              <a:buFont typeface="+mj-lt"/>
              <a:buAutoNum type="alphaLcPeriod"/>
            </a:pPr>
            <a:endParaRPr lang="en-US" sz="1800" dirty="0" smtClean="0"/>
          </a:p>
          <a:p>
            <a:pPr marL="1200150" lvl="2" indent="-342900">
              <a:buFont typeface="Wingdings" panose="05000000000000000000" pitchFamily="2" charset="2"/>
              <a:buChar char="Ø"/>
            </a:pPr>
            <a:r>
              <a:rPr lang="en-US" sz="1800" dirty="0" smtClean="0"/>
              <a:t>NOTE:  b. and c</a:t>
            </a:r>
            <a:r>
              <a:rPr lang="en-US" sz="1800" dirty="0"/>
              <a:t>. </a:t>
            </a:r>
            <a:r>
              <a:rPr lang="en-US" sz="1800" dirty="0" smtClean="0"/>
              <a:t>both reduce </a:t>
            </a:r>
            <a:r>
              <a:rPr lang="en-US" sz="1800" dirty="0"/>
              <a:t>demand on the system, potentially causing price </a:t>
            </a:r>
            <a:r>
              <a:rPr lang="en-US" sz="1800" dirty="0" smtClean="0"/>
              <a:t>suppression.  This is more prevalent on </a:t>
            </a:r>
            <a:r>
              <a:rPr lang="en-US" sz="1800" dirty="0"/>
              <a:t>the back end of </a:t>
            </a:r>
            <a:r>
              <a:rPr lang="en-US" sz="1800" dirty="0" smtClean="0"/>
              <a:t>a deployment.</a:t>
            </a: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impacts of RUC (0-LSL), LRs, and 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0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3" y="828675"/>
            <a:ext cx="8459537" cy="5116513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en-US" sz="2400" dirty="0" smtClean="0"/>
              <a:t>Historical </a:t>
            </a:r>
            <a:r>
              <a:rPr lang="en-US" sz="2400" dirty="0" smtClean="0"/>
              <a:t>pricing impacts </a:t>
            </a:r>
            <a:r>
              <a:rPr lang="en-US" sz="2400" dirty="0"/>
              <a:t>of </a:t>
            </a:r>
            <a:r>
              <a:rPr lang="en-US" sz="2400" dirty="0" smtClean="0"/>
              <a:t>0-LSL from RUC deployments</a:t>
            </a:r>
            <a:r>
              <a:rPr lang="en-US" sz="2400" dirty="0" smtClean="0"/>
              <a:t>.</a:t>
            </a:r>
          </a:p>
          <a:p>
            <a:pPr marL="857250" lvl="1" indent="-457200">
              <a:buFont typeface="+mj-lt"/>
              <a:buAutoNum type="alphaUcPeriod"/>
            </a:pPr>
            <a:endParaRPr lang="en-US" sz="2000" dirty="0" smtClean="0"/>
          </a:p>
          <a:p>
            <a:pPr marL="857250" lvl="1" indent="-457200">
              <a:buFont typeface="+mj-lt"/>
              <a:buAutoNum type="alphaUcPeriod"/>
            </a:pPr>
            <a:r>
              <a:rPr lang="en-US" sz="2000" dirty="0" smtClean="0"/>
              <a:t>Preliminary Results for 2014 (January &amp; February)</a:t>
            </a:r>
          </a:p>
          <a:p>
            <a:pPr marL="857250" lvl="1" indent="-457200">
              <a:buFont typeface="+mj-lt"/>
              <a:buAutoNum type="alphaUcPeriod"/>
            </a:pPr>
            <a:endParaRPr lang="en-US" sz="2000" dirty="0"/>
          </a:p>
          <a:p>
            <a:pPr marL="857250" lvl="1" indent="-457200">
              <a:buFont typeface="+mj-lt"/>
              <a:buAutoNum type="alphaUcPeriod"/>
            </a:pPr>
            <a:endParaRPr lang="en-US" sz="2000" dirty="0" smtClean="0"/>
          </a:p>
          <a:p>
            <a:pPr marL="857250" lvl="1" indent="-457200">
              <a:buFont typeface="+mj-lt"/>
              <a:buAutoNum type="alphaUcPeriod"/>
            </a:pPr>
            <a:endParaRPr lang="en-US" sz="2000" dirty="0"/>
          </a:p>
          <a:p>
            <a:pPr marL="857250" lvl="1" indent="-457200">
              <a:buFont typeface="+mj-lt"/>
              <a:buAutoNum type="alphaUcPeriod"/>
            </a:pPr>
            <a:endParaRPr lang="en-US" sz="2000" dirty="0" smtClean="0"/>
          </a:p>
          <a:p>
            <a:pPr marL="857250" lvl="1" indent="-457200">
              <a:buFont typeface="+mj-lt"/>
              <a:buAutoNum type="alphaUcPeriod"/>
            </a:pPr>
            <a:endParaRPr lang="en-US" sz="2000" dirty="0" smtClean="0"/>
          </a:p>
          <a:p>
            <a:pPr marL="857250" lvl="1" indent="-457200">
              <a:buFont typeface="+mj-lt"/>
              <a:buAutoNum type="alphaUcPeriod"/>
            </a:pPr>
            <a:endParaRPr lang="en-US" sz="2000" dirty="0"/>
          </a:p>
          <a:p>
            <a:pPr marL="857250" lvl="1" indent="-457200">
              <a:buFont typeface="+mj-lt"/>
              <a:buAutoNum type="alphaUcPeriod"/>
            </a:pPr>
            <a:endParaRPr lang="en-US" sz="2000" dirty="0" smtClean="0"/>
          </a:p>
          <a:p>
            <a:pPr marL="857250" lvl="1" indent="-457200">
              <a:buFont typeface="+mj-lt"/>
              <a:buAutoNum type="alphaUcPeriod"/>
            </a:pPr>
            <a:r>
              <a:rPr lang="en-US" sz="2000" dirty="0" smtClean="0"/>
              <a:t>Will update previous years analysis presented to TAC (2013 &amp; prior) at future Task Force meetings</a:t>
            </a:r>
            <a:endParaRPr lang="en-US" sz="2000" dirty="0"/>
          </a:p>
          <a:p>
            <a:pPr marL="457200" indent="-457200">
              <a:buFont typeface="+mj-lt"/>
              <a:buAutoNum type="alphaUcPeriod"/>
            </a:pPr>
            <a:endParaRPr lang="en-US" sz="2400" dirty="0"/>
          </a:p>
          <a:p>
            <a:pPr marL="914400" lvl="1" indent="-457200">
              <a:buFont typeface="+mj-lt"/>
              <a:buAutoNum type="arabicPeriod"/>
            </a:pPr>
            <a:endParaRPr lang="en-US" sz="2000" dirty="0"/>
          </a:p>
          <a:p>
            <a:endParaRPr lang="en-US" sz="24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Items For Further Discussion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655395"/>
              </p:ext>
            </p:extLst>
          </p:nvPr>
        </p:nvGraphicFramePr>
        <p:xfrm>
          <a:off x="937726" y="2526004"/>
          <a:ext cx="7599784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946"/>
                <a:gridCol w="1899946"/>
                <a:gridCol w="1899946"/>
                <a:gridCol w="189994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RUC</a:t>
                      </a:r>
                      <a:r>
                        <a:rPr lang="en-US" baseline="0" dirty="0" smtClean="0"/>
                        <a:t> Clock Hours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RUC Resource Hours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PNM Adder Impact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 2014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$8.5/MW-Year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2014</a:t>
                      </a:r>
                    </a:p>
                    <a:p>
                      <a:r>
                        <a:rPr lang="en-US" dirty="0" smtClean="0"/>
                        <a:t>(1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to 22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$844.7/MW-Year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06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lphaUcPeriod" startAt="2"/>
            </a:pPr>
            <a:r>
              <a:rPr lang="en-US" sz="2400" dirty="0" smtClean="0"/>
              <a:t>Option </a:t>
            </a:r>
            <a:r>
              <a:rPr lang="en-US" sz="2400" dirty="0"/>
              <a:t>for stakeholder consideration on approach to mitigate the pricing impacts from </a:t>
            </a:r>
            <a:r>
              <a:rPr lang="en-US" sz="2400" dirty="0" smtClean="0"/>
              <a:t>‘blocky’ </a:t>
            </a:r>
            <a:r>
              <a:rPr lang="en-US" sz="2400" dirty="0"/>
              <a:t>MW </a:t>
            </a:r>
            <a:r>
              <a:rPr lang="en-US" sz="2400" dirty="0" smtClean="0"/>
              <a:t>deployments:</a:t>
            </a:r>
            <a:endParaRPr lang="en-US" sz="2400" dirty="0"/>
          </a:p>
          <a:p>
            <a:pPr marL="457200" indent="-457200">
              <a:buFont typeface="+mj-lt"/>
              <a:buAutoNum type="alphaUcPeriod" startAt="2"/>
            </a:pPr>
            <a:endParaRPr lang="en-US" sz="2400" dirty="0"/>
          </a:p>
          <a:p>
            <a:pPr lvl="1"/>
            <a:r>
              <a:rPr lang="en-US" sz="2400" dirty="0"/>
              <a:t>Estimate the </a:t>
            </a:r>
            <a:r>
              <a:rPr lang="en-US" sz="2400" dirty="0" smtClean="0"/>
              <a:t>positive </a:t>
            </a:r>
            <a:r>
              <a:rPr lang="en-US" sz="2400" dirty="0"/>
              <a:t>change (if any) to the System Lambda </a:t>
            </a:r>
            <a:r>
              <a:rPr lang="en-US" sz="2400" dirty="0" smtClean="0"/>
              <a:t>if these ‘blocky’ MW</a:t>
            </a:r>
            <a:r>
              <a:rPr lang="en-US" sz="2400" dirty="0"/>
              <a:t> </a:t>
            </a:r>
            <a:r>
              <a:rPr lang="en-US" sz="2400" dirty="0" smtClean="0"/>
              <a:t>are treated as:</a:t>
            </a:r>
          </a:p>
          <a:p>
            <a:pPr lvl="2"/>
            <a:r>
              <a:rPr lang="en-US" sz="2000" dirty="0" smtClean="0"/>
              <a:t>partially or incrementally </a:t>
            </a:r>
            <a:r>
              <a:rPr lang="en-US" sz="2000" dirty="0" err="1" smtClean="0"/>
              <a:t>dispatchable</a:t>
            </a:r>
            <a:r>
              <a:rPr lang="en-US" sz="2000" dirty="0" smtClean="0"/>
              <a:t> by SCED (0-LSL)</a:t>
            </a:r>
          </a:p>
          <a:p>
            <a:pPr lvl="2"/>
            <a:r>
              <a:rPr lang="en-US" sz="2000" dirty="0" smtClean="0"/>
              <a:t>are added back into the demand (DR deployments) 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400" dirty="0" smtClean="0"/>
              <a:t>The positive change to System Lambda would then be added to the ORDC on-line spinning reserve price adder (Ps). This would impact energy prices as well as address lost opportunity cost.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/>
          </a:p>
          <a:p>
            <a:endParaRPr lang="en-US" sz="24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Items For Further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3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98901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 startAt="3"/>
            </a:pPr>
            <a:r>
              <a:rPr lang="en-US" sz="2400" dirty="0" smtClean="0"/>
              <a:t>Impact </a:t>
            </a:r>
            <a:r>
              <a:rPr lang="en-US" sz="2400" dirty="0"/>
              <a:t>of </a:t>
            </a:r>
            <a:r>
              <a:rPr lang="en-US" sz="2400" dirty="0" smtClean="0"/>
              <a:t>RUC/RMR </a:t>
            </a:r>
            <a:r>
              <a:rPr lang="en-US" sz="2400" dirty="0"/>
              <a:t>Capacity on the calculation of </a:t>
            </a:r>
            <a:r>
              <a:rPr lang="en-US" sz="2400" dirty="0" smtClean="0"/>
              <a:t>ORDC price </a:t>
            </a:r>
            <a:r>
              <a:rPr lang="en-US" sz="2400" dirty="0" smtClean="0"/>
              <a:t>adders</a:t>
            </a:r>
          </a:p>
          <a:p>
            <a:pPr marL="514350" lvl="0" indent="-514350">
              <a:buFont typeface="+mj-lt"/>
              <a:buAutoNum type="alphaUcPeriod" startAt="3"/>
            </a:pPr>
            <a:endParaRPr lang="en-US" sz="2400" dirty="0"/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RUC/RMR </a:t>
            </a:r>
            <a:r>
              <a:rPr lang="en-US" sz="2000" dirty="0"/>
              <a:t>capacity is physically available capacity that can help resolve issues that arise within 30 min and hence are considered in ORDC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/>
              <a:t>Should </a:t>
            </a:r>
            <a:r>
              <a:rPr lang="en-US" sz="2000" dirty="0" smtClean="0"/>
              <a:t>RUC/RMR </a:t>
            </a:r>
            <a:r>
              <a:rPr lang="en-US" sz="2000" dirty="0"/>
              <a:t>capacity continue to be included in the ORDC reserves, therefore impacting the online spinning ORDC price adder (Ps</a:t>
            </a:r>
            <a:r>
              <a:rPr lang="en-US" sz="2000" dirty="0" smtClean="0"/>
              <a:t>)?</a:t>
            </a:r>
          </a:p>
          <a:p>
            <a:pPr marL="971550" lvl="1" indent="-514350">
              <a:buFont typeface="+mj-lt"/>
              <a:buAutoNum type="arabicPeriod"/>
            </a:pPr>
            <a:endParaRPr lang="en-US" sz="260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Items For Further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0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 startAt="4"/>
            </a:pPr>
            <a:r>
              <a:rPr lang="en-US" sz="2400" dirty="0" smtClean="0"/>
              <a:t>Impact </a:t>
            </a:r>
            <a:r>
              <a:rPr lang="en-US" sz="2400" dirty="0"/>
              <a:t>of deployed MWs from ERS on the calculation of </a:t>
            </a:r>
            <a:r>
              <a:rPr lang="en-US" sz="2400" dirty="0" smtClean="0"/>
              <a:t>ORDC price adders</a:t>
            </a:r>
            <a:endParaRPr lang="en-US" sz="2400" dirty="0"/>
          </a:p>
          <a:p>
            <a:pPr marL="914400" lvl="1" indent="-514350">
              <a:buFont typeface="+mj-lt"/>
              <a:buAutoNum type="arabicPeriod"/>
            </a:pPr>
            <a:r>
              <a:rPr lang="en-US" sz="2000" u="sng" dirty="0" smtClean="0"/>
              <a:t>Option 1</a:t>
            </a:r>
            <a:r>
              <a:rPr lang="en-US" sz="2000" dirty="0" smtClean="0"/>
              <a:t>: Should </a:t>
            </a:r>
            <a:r>
              <a:rPr lang="en-US" sz="2000" dirty="0"/>
              <a:t>deployed ERS MWs be subtracted from the available reserves in the ORDC calculation?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b="1" u="sng" dirty="0"/>
              <a:t>Or,</a:t>
            </a:r>
            <a:r>
              <a:rPr lang="en-US" sz="2000" dirty="0"/>
              <a:t> </a:t>
            </a:r>
            <a:r>
              <a:rPr lang="en-US" sz="2000" u="sng" dirty="0" smtClean="0"/>
              <a:t>Option 2:</a:t>
            </a:r>
            <a:r>
              <a:rPr lang="en-US" sz="2000" dirty="0" smtClean="0"/>
              <a:t> Should </a:t>
            </a:r>
            <a:r>
              <a:rPr lang="en-US" sz="2000" dirty="0"/>
              <a:t>the impact of deployed ERS MWs remain in the category of mitigating pricing impacts of </a:t>
            </a:r>
            <a:r>
              <a:rPr lang="en-US" sz="2000" dirty="0" smtClean="0"/>
              <a:t>‘blocky’ </a:t>
            </a:r>
            <a:r>
              <a:rPr lang="en-US" sz="2000" dirty="0"/>
              <a:t>MW (as described earlier</a:t>
            </a:r>
            <a:r>
              <a:rPr lang="en-US" sz="2000" dirty="0" smtClean="0"/>
              <a:t>)?</a:t>
            </a:r>
            <a:endParaRPr lang="en-US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Items For Further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9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 startAt="5"/>
            </a:pPr>
            <a:r>
              <a:rPr lang="en-US" sz="2600" dirty="0" smtClean="0"/>
              <a:t>Impact </a:t>
            </a:r>
            <a:r>
              <a:rPr lang="en-US" sz="2600" dirty="0"/>
              <a:t>of deployed MWs from UFR-type non-controllable Load Resources on the calculation of </a:t>
            </a:r>
            <a:r>
              <a:rPr lang="en-US" sz="2600" dirty="0" smtClean="0"/>
              <a:t>ORDC price adders</a:t>
            </a:r>
            <a:endParaRPr lang="en-US" sz="2600" dirty="0"/>
          </a:p>
          <a:p>
            <a:pPr marL="914400" lvl="1" indent="-514350">
              <a:buFont typeface="+mj-lt"/>
              <a:buAutoNum type="arabicPeriod"/>
            </a:pPr>
            <a:r>
              <a:rPr lang="en-US" sz="2000" dirty="0"/>
              <a:t>Upon implementation of NPRR 568, </a:t>
            </a:r>
            <a:r>
              <a:rPr lang="en-US" sz="2000" dirty="0" smtClean="0"/>
              <a:t>Real-Time Reserve Price Adder Based on Operating Reserve Demand Curve, Load </a:t>
            </a:r>
            <a:r>
              <a:rPr lang="en-US" sz="2000" dirty="0"/>
              <a:t>Resources </a:t>
            </a:r>
            <a:r>
              <a:rPr lang="en-US" sz="2000" dirty="0" smtClean="0"/>
              <a:t>(Controllable and UFR-type non-controllable) are </a:t>
            </a:r>
            <a:r>
              <a:rPr lang="en-US" sz="2000" dirty="0"/>
              <a:t>included in the ORDC and </a:t>
            </a:r>
            <a:r>
              <a:rPr lang="en-US" sz="2000" dirty="0" smtClean="0"/>
              <a:t>removed </a:t>
            </a:r>
            <a:r>
              <a:rPr lang="en-US" sz="2000" dirty="0"/>
              <a:t>from the reserve calculation upon deployment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000" dirty="0"/>
              <a:t>Should the impact of deployed MWs from UFR-type non-controllable Load Resources </a:t>
            </a:r>
            <a:r>
              <a:rPr lang="en-US" sz="2000" b="1" dirty="0"/>
              <a:t>also</a:t>
            </a:r>
            <a:r>
              <a:rPr lang="en-US" sz="2000" dirty="0"/>
              <a:t> be included in the category of mitigating pricing impacts of </a:t>
            </a:r>
            <a:r>
              <a:rPr lang="en-US" sz="2000" dirty="0" smtClean="0"/>
              <a:t>‘blocky’ </a:t>
            </a:r>
            <a:r>
              <a:rPr lang="en-US" sz="2000" dirty="0"/>
              <a:t>MW (as described earlier)?</a:t>
            </a:r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Items For Further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71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1356</TotalTime>
  <Words>552</Words>
  <Application>Microsoft Office PowerPoint</Application>
  <PresentationFormat>On-screen Show (4:3)</PresentationFormat>
  <Paragraphs>73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PowerPoint Presentation</vt:lpstr>
      <vt:lpstr>Purpose</vt:lpstr>
      <vt:lpstr>Pricing impacts of RUC (0-LSL), LRs, and ERS</vt:lpstr>
      <vt:lpstr>Proposed Items For Further Discussion</vt:lpstr>
      <vt:lpstr>Proposed Items For Further Discussion</vt:lpstr>
      <vt:lpstr>Proposed Items For Further Discussion</vt:lpstr>
      <vt:lpstr>Proposed Items For Further Discussion</vt:lpstr>
      <vt:lpstr>Proposed Items For Further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Moorty, Sai</cp:lastModifiedBy>
  <cp:revision>133</cp:revision>
  <cp:lastPrinted>2013-01-30T23:16:36Z</cp:lastPrinted>
  <dcterms:created xsi:type="dcterms:W3CDTF">2010-04-12T23:12:02Z</dcterms:created>
  <dcterms:modified xsi:type="dcterms:W3CDTF">2014-02-26T22:28:23Z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