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rawings/drawing1.xml" ContentType="application/vnd.openxmlformats-officedocument.drawingml.chartshapes+xml"/>
  <Override PartName="/ppt/drawings/drawing2.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rawings/drawing3.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2"/>
  </p:notesMasterIdLst>
  <p:handoutMasterIdLst>
    <p:handoutMasterId r:id="rId13"/>
  </p:handoutMasterIdLst>
  <p:sldIdLst>
    <p:sldId id="256" r:id="rId2"/>
    <p:sldId id="265" r:id="rId3"/>
    <p:sldId id="266" r:id="rId4"/>
    <p:sldId id="267" r:id="rId5"/>
    <p:sldId id="268" r:id="rId6"/>
    <p:sldId id="269" r:id="rId7"/>
    <p:sldId id="270" r:id="rId8"/>
    <p:sldId id="275" r:id="rId9"/>
    <p:sldId id="271" r:id="rId10"/>
    <p:sldId id="272" r:id="rId1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65"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65"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65"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65"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65" charset="-128"/>
        <a:cs typeface="+mn-cs"/>
      </a:defRPr>
    </a:lvl5pPr>
    <a:lvl6pPr marL="2286000" algn="l" defTabSz="914400" rtl="0" eaLnBrk="1" latinLnBrk="0" hangingPunct="1">
      <a:defRPr kern="1200">
        <a:solidFill>
          <a:schemeClr val="tx1"/>
        </a:solidFill>
        <a:latin typeface="Arial" charset="0"/>
        <a:ea typeface="ＭＳ Ｐゴシック" pitchFamily="-65" charset="-128"/>
        <a:cs typeface="+mn-cs"/>
      </a:defRPr>
    </a:lvl6pPr>
    <a:lvl7pPr marL="2743200" algn="l" defTabSz="914400" rtl="0" eaLnBrk="1" latinLnBrk="0" hangingPunct="1">
      <a:defRPr kern="1200">
        <a:solidFill>
          <a:schemeClr val="tx1"/>
        </a:solidFill>
        <a:latin typeface="Arial" charset="0"/>
        <a:ea typeface="ＭＳ Ｐゴシック" pitchFamily="-65" charset="-128"/>
        <a:cs typeface="+mn-cs"/>
      </a:defRPr>
    </a:lvl7pPr>
    <a:lvl8pPr marL="3200400" algn="l" defTabSz="914400" rtl="0" eaLnBrk="1" latinLnBrk="0" hangingPunct="1">
      <a:defRPr kern="1200">
        <a:solidFill>
          <a:schemeClr val="tx1"/>
        </a:solidFill>
        <a:latin typeface="Arial" charset="0"/>
        <a:ea typeface="ＭＳ Ｐゴシック" pitchFamily="-65" charset="-128"/>
        <a:cs typeface="+mn-cs"/>
      </a:defRPr>
    </a:lvl8pPr>
    <a:lvl9pPr marL="3657600" algn="l" defTabSz="914400" rtl="0" eaLnBrk="1" latinLnBrk="0" hangingPunct="1">
      <a:defRPr kern="1200">
        <a:solidFill>
          <a:schemeClr val="tx1"/>
        </a:solidFill>
        <a:latin typeface="Arial" charset="0"/>
        <a:ea typeface="ＭＳ Ｐゴシック" pitchFamily="-65"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9696"/>
  </p:clrMru>
</p:presentationPr>
</file>

<file path=ppt/tableStyles.xml><?xml version="1.0" encoding="utf-8"?>
<a:tblStyleLst xmlns:a="http://schemas.openxmlformats.org/drawingml/2006/main" def="{5C22544A-7EE6-4342-B048-85BDC9FD1C3A}">
  <a:tblStyle styleId="{7DF18680-E054-41AD-8BC1-D1AEF772440D}" styleName="Estilo Médio 2 - Ênfas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81395" autoAdjust="0"/>
  </p:normalViewPr>
  <p:slideViewPr>
    <p:cSldViewPr snapToGrid="0">
      <p:cViewPr>
        <p:scale>
          <a:sx n="70" d="100"/>
          <a:sy n="70" d="100"/>
        </p:scale>
        <p:origin x="-1810" y="-197"/>
      </p:cViewPr>
      <p:guideLst>
        <p:guide orient="horz" pos="2160"/>
        <p:guide pos="2880"/>
      </p:guideLst>
    </p:cSldViewPr>
  </p:slideViewPr>
  <p:outlineViewPr>
    <p:cViewPr>
      <p:scale>
        <a:sx n="33" d="100"/>
        <a:sy n="33" d="100"/>
      </p:scale>
      <p:origin x="0" y="916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27783652618726434"/>
          <c:y val="0.15624984978697795"/>
          <c:w val="0.60087719298245612"/>
          <c:h val="0.71354166666666663"/>
        </c:manualLayout>
      </c:layout>
      <c:pieChart>
        <c:varyColors val="1"/>
        <c:ser>
          <c:idx val="0"/>
          <c:order val="0"/>
          <c:dPt>
            <c:idx val="0"/>
            <c:spPr>
              <a:solidFill>
                <a:schemeClr val="accent4">
                  <a:lumMod val="75000"/>
                </a:schemeClr>
              </a:solidFill>
            </c:spPr>
          </c:dPt>
          <c:dPt>
            <c:idx val="1"/>
            <c:spPr>
              <a:solidFill>
                <a:srgbClr val="92D050"/>
              </a:solidFill>
            </c:spPr>
          </c:dPt>
          <c:val>
            <c:numRef>
              <c:f>Sheet1!$A$2:$A$3</c:f>
              <c:numCache>
                <c:formatCode>General</c:formatCode>
                <c:ptCount val="2"/>
                <c:pt idx="0">
                  <c:v>75</c:v>
                </c:pt>
                <c:pt idx="1">
                  <c:v>25</c:v>
                </c:pt>
              </c:numCache>
            </c:numRef>
          </c:val>
        </c:ser>
        <c:firstSliceAng val="0"/>
      </c:pieChart>
    </c:plotArea>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pieChart>
        <c:varyColors val="1"/>
        <c:ser>
          <c:idx val="0"/>
          <c:order val="0"/>
          <c:spPr>
            <a:solidFill>
              <a:schemeClr val="accent4">
                <a:lumMod val="75000"/>
              </a:schemeClr>
            </a:solidFill>
          </c:spPr>
          <c:dPt>
            <c:idx val="1"/>
            <c:spPr>
              <a:solidFill>
                <a:srgbClr val="92D050"/>
              </a:solidFill>
            </c:spPr>
          </c:dPt>
          <c:dPt>
            <c:idx val="2"/>
            <c:spPr>
              <a:solidFill>
                <a:schemeClr val="accent2">
                  <a:lumMod val="75000"/>
                </a:schemeClr>
              </a:solidFill>
            </c:spPr>
          </c:dPt>
          <c:val>
            <c:numRef>
              <c:f>Sheet1!$B$2:$B$4</c:f>
              <c:numCache>
                <c:formatCode>General</c:formatCode>
                <c:ptCount val="3"/>
                <c:pt idx="0">
                  <c:v>75</c:v>
                </c:pt>
                <c:pt idx="1">
                  <c:v>20</c:v>
                </c:pt>
                <c:pt idx="2">
                  <c:v>5</c:v>
                </c:pt>
              </c:numCache>
            </c:numRef>
          </c:val>
        </c:ser>
        <c:firstSliceAng val="0"/>
      </c:pieChart>
    </c:plotArea>
    <c:plotVisOnly val="1"/>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pieChart>
        <c:varyColors val="1"/>
        <c:ser>
          <c:idx val="0"/>
          <c:order val="0"/>
          <c:dPt>
            <c:idx val="0"/>
            <c:spPr>
              <a:solidFill>
                <a:schemeClr val="accent4">
                  <a:lumMod val="75000"/>
                </a:schemeClr>
              </a:solidFill>
            </c:spPr>
          </c:dPt>
          <c:dPt>
            <c:idx val="1"/>
            <c:spPr>
              <a:solidFill>
                <a:srgbClr val="92D050"/>
              </a:solidFill>
            </c:spPr>
          </c:dPt>
          <c:val>
            <c:numRef>
              <c:f>Sheet1!$B$7:$B$8</c:f>
              <c:numCache>
                <c:formatCode>General</c:formatCode>
                <c:ptCount val="2"/>
                <c:pt idx="0">
                  <c:v>90</c:v>
                </c:pt>
                <c:pt idx="1">
                  <c:v>10</c:v>
                </c:pt>
              </c:numCache>
            </c:numRef>
          </c:val>
        </c:ser>
        <c:firstSliceAng val="0"/>
      </c:pieChart>
    </c:plotArea>
    <c:plotVisOnly val="1"/>
  </c:chart>
  <c:externalData r:id="rId1"/>
  <c:userShapes r:id="rId2"/>
</c:chartSpace>
</file>

<file path=ppt/drawings/drawing1.xml><?xml version="1.0" encoding="utf-8"?>
<c:userShapes xmlns:c="http://schemas.openxmlformats.org/drawingml/2006/chart">
  <cdr:relSizeAnchor xmlns:cdr="http://schemas.openxmlformats.org/drawingml/2006/chartDrawing">
    <cdr:from>
      <cdr:x>0.61671</cdr:x>
      <cdr:y>0.83864</cdr:y>
    </cdr:from>
    <cdr:to>
      <cdr:x>0.95286</cdr:x>
      <cdr:y>0.95199</cdr:y>
    </cdr:to>
    <cdr:sp macro="" textlink="">
      <cdr:nvSpPr>
        <cdr:cNvPr id="2" name="TextBox 1"/>
        <cdr:cNvSpPr txBox="1"/>
      </cdr:nvSpPr>
      <cdr:spPr>
        <a:xfrm xmlns:a="http://schemas.openxmlformats.org/drawingml/2006/main">
          <a:off x="1993872" y="2136242"/>
          <a:ext cx="1086786" cy="2887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150 MW load</a:t>
          </a:r>
          <a:endParaRPr lang="en-US" sz="1100" dirty="0"/>
        </a:p>
      </cdr:txBody>
    </cdr:sp>
  </cdr:relSizeAnchor>
  <cdr:relSizeAnchor xmlns:cdr="http://schemas.openxmlformats.org/drawingml/2006/chartDrawing">
    <cdr:from>
      <cdr:x>0.13805</cdr:x>
      <cdr:y>0.13028</cdr:y>
    </cdr:from>
    <cdr:to>
      <cdr:x>0.49495</cdr:x>
      <cdr:y>0.24362</cdr:y>
    </cdr:to>
    <cdr:sp macro="" textlink="">
      <cdr:nvSpPr>
        <cdr:cNvPr id="3" name="TextBox 2"/>
        <cdr:cNvSpPr txBox="1"/>
      </cdr:nvSpPr>
      <cdr:spPr>
        <a:xfrm xmlns:a="http://schemas.openxmlformats.org/drawingml/2006/main">
          <a:off x="446315" y="331844"/>
          <a:ext cx="1153885" cy="2887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50 MW load</a:t>
          </a:r>
          <a:endParaRPr lang="en-US" sz="1100" dirty="0"/>
        </a:p>
      </cdr:txBody>
    </cdr:sp>
  </cdr:relSizeAnchor>
  <cdr:relSizeAnchor xmlns:cdr="http://schemas.openxmlformats.org/drawingml/2006/chartDrawing">
    <cdr:from>
      <cdr:x>0.03862</cdr:x>
      <cdr:y>0.02326</cdr:y>
    </cdr:from>
    <cdr:to>
      <cdr:x>0.98321</cdr:x>
      <cdr:y>0.19186</cdr:y>
    </cdr:to>
    <cdr:sp macro="" textlink="">
      <cdr:nvSpPr>
        <cdr:cNvPr id="4" name="TextBox 3"/>
        <cdr:cNvSpPr txBox="1"/>
      </cdr:nvSpPr>
      <cdr:spPr>
        <a:xfrm xmlns:a="http://schemas.openxmlformats.org/drawingml/2006/main">
          <a:off x="100150" y="43543"/>
          <a:ext cx="2449286" cy="31568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endParaRPr lang="en-US" sz="1100" b="1" dirty="0"/>
        </a:p>
      </cdr:txBody>
    </cdr:sp>
  </cdr:relSizeAnchor>
  <cdr:relSizeAnchor xmlns:cdr="http://schemas.openxmlformats.org/drawingml/2006/chartDrawing">
    <cdr:from>
      <cdr:x>0.37028</cdr:x>
      <cdr:y>0.27326</cdr:y>
    </cdr:from>
    <cdr:to>
      <cdr:x>0.56902</cdr:x>
      <cdr:y>0.52907</cdr:y>
    </cdr:to>
    <cdr:sp macro="" textlink="">
      <cdr:nvSpPr>
        <cdr:cNvPr id="5" name="TextBox 4"/>
        <cdr:cNvSpPr txBox="1"/>
      </cdr:nvSpPr>
      <cdr:spPr>
        <a:xfrm xmlns:a="http://schemas.openxmlformats.org/drawingml/2006/main">
          <a:off x="1197128" y="696052"/>
          <a:ext cx="642559" cy="6516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dirty="0" smtClean="0">
              <a:solidFill>
                <a:schemeClr val="bg1"/>
              </a:solidFill>
            </a:rPr>
            <a:t>25 PCRRs</a:t>
          </a:r>
          <a:endParaRPr lang="en-US" sz="900" dirty="0">
            <a:solidFill>
              <a:schemeClr val="bg1"/>
            </a:solidFill>
          </a:endParaRPr>
        </a:p>
      </cdr:txBody>
    </cdr:sp>
  </cdr:relSizeAnchor>
  <cdr:relSizeAnchor xmlns:cdr="http://schemas.openxmlformats.org/drawingml/2006/chartDrawing">
    <cdr:from>
      <cdr:x>0.47638</cdr:x>
      <cdr:y>0.54214</cdr:y>
    </cdr:from>
    <cdr:to>
      <cdr:x>0.68013</cdr:x>
      <cdr:y>0.76307</cdr:y>
    </cdr:to>
    <cdr:sp macro="" textlink="">
      <cdr:nvSpPr>
        <cdr:cNvPr id="6" name="TextBox 5"/>
        <cdr:cNvSpPr txBox="1"/>
      </cdr:nvSpPr>
      <cdr:spPr>
        <a:xfrm xmlns:a="http://schemas.openxmlformats.org/drawingml/2006/main">
          <a:off x="1540148" y="1380968"/>
          <a:ext cx="658767" cy="56276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dirty="0" smtClean="0">
              <a:solidFill>
                <a:schemeClr val="bg1"/>
              </a:solidFill>
            </a:rPr>
            <a:t>75 PCRRS</a:t>
          </a:r>
          <a:endParaRPr lang="en-US" sz="900" dirty="0">
            <a:solidFill>
              <a:schemeClr val="bg1"/>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1</cdr:x>
      <cdr:y>0.13917</cdr:y>
    </cdr:to>
    <cdr:sp macro="" textlink="">
      <cdr:nvSpPr>
        <cdr:cNvPr id="2" name="TextBox 1"/>
        <cdr:cNvSpPr txBox="1"/>
      </cdr:nvSpPr>
      <cdr:spPr>
        <a:xfrm xmlns:a="http://schemas.openxmlformats.org/drawingml/2006/main">
          <a:off x="0" y="0"/>
          <a:ext cx="2427515" cy="29391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b="1" dirty="0"/>
        </a:p>
      </cdr:txBody>
    </cdr:sp>
  </cdr:relSizeAnchor>
  <cdr:relSizeAnchor xmlns:cdr="http://schemas.openxmlformats.org/drawingml/2006/chartDrawing">
    <cdr:from>
      <cdr:x>0.49776</cdr:x>
      <cdr:y>0.89552</cdr:y>
    </cdr:from>
    <cdr:to>
      <cdr:x>1</cdr:x>
      <cdr:y>1</cdr:y>
    </cdr:to>
    <cdr:sp macro="" textlink="">
      <cdr:nvSpPr>
        <cdr:cNvPr id="3" name="TextBox 2"/>
        <cdr:cNvSpPr txBox="1"/>
      </cdr:nvSpPr>
      <cdr:spPr>
        <a:xfrm xmlns:a="http://schemas.openxmlformats.org/drawingml/2006/main">
          <a:off x="1317172" y="1970313"/>
          <a:ext cx="1219201" cy="22860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180 MW load</a:t>
          </a:r>
          <a:endParaRPr lang="en-US" sz="1100" dirty="0"/>
        </a:p>
      </cdr:txBody>
    </cdr:sp>
  </cdr:relSizeAnchor>
  <cdr:relSizeAnchor xmlns:cdr="http://schemas.openxmlformats.org/drawingml/2006/chartDrawing">
    <cdr:from>
      <cdr:x>0</cdr:x>
      <cdr:y>0.00498</cdr:y>
    </cdr:from>
    <cdr:to>
      <cdr:x>0.46188</cdr:x>
      <cdr:y>0.17413</cdr:y>
    </cdr:to>
    <cdr:sp macro="" textlink="">
      <cdr:nvSpPr>
        <cdr:cNvPr id="4" name="TextBox 3"/>
        <cdr:cNvSpPr txBox="1"/>
      </cdr:nvSpPr>
      <cdr:spPr>
        <a:xfrm xmlns:a="http://schemas.openxmlformats.org/drawingml/2006/main">
          <a:off x="-21772" y="10887"/>
          <a:ext cx="1121229"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20 MW load</a:t>
          </a:r>
          <a:endParaRPr lang="en-US" sz="1100" dirty="0"/>
        </a:p>
      </cdr:txBody>
    </cdr:sp>
  </cdr:relSizeAnchor>
  <cdr:relSizeAnchor xmlns:cdr="http://schemas.openxmlformats.org/drawingml/2006/chartDrawing">
    <cdr:from>
      <cdr:x>0.17937</cdr:x>
      <cdr:y>0.23383</cdr:y>
    </cdr:from>
    <cdr:to>
      <cdr:x>0.41704</cdr:x>
      <cdr:y>0.47761</cdr:y>
    </cdr:to>
    <cdr:sp macro="" textlink="">
      <cdr:nvSpPr>
        <cdr:cNvPr id="5" name="TextBox 4"/>
        <cdr:cNvSpPr txBox="1"/>
      </cdr:nvSpPr>
      <cdr:spPr>
        <a:xfrm xmlns:a="http://schemas.openxmlformats.org/drawingml/2006/main">
          <a:off x="435428" y="511630"/>
          <a:ext cx="576944" cy="533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dirty="0" smtClean="0">
              <a:solidFill>
                <a:schemeClr val="bg1"/>
              </a:solidFill>
            </a:rPr>
            <a:t>20 PCRRs</a:t>
          </a:r>
          <a:endParaRPr lang="en-US" sz="900" dirty="0">
            <a:solidFill>
              <a:schemeClr val="bg1"/>
            </a:solidFill>
          </a:endParaRPr>
        </a:p>
      </cdr:txBody>
    </cdr:sp>
  </cdr:relSizeAnchor>
  <cdr:relSizeAnchor xmlns:cdr="http://schemas.openxmlformats.org/drawingml/2006/chartDrawing">
    <cdr:from>
      <cdr:x>0.42152</cdr:x>
      <cdr:y>0.54229</cdr:y>
    </cdr:from>
    <cdr:to>
      <cdr:x>0.68161</cdr:x>
      <cdr:y>0.78607</cdr:y>
    </cdr:to>
    <cdr:sp macro="" textlink="">
      <cdr:nvSpPr>
        <cdr:cNvPr id="6" name="TextBox 5"/>
        <cdr:cNvSpPr txBox="1"/>
      </cdr:nvSpPr>
      <cdr:spPr>
        <a:xfrm xmlns:a="http://schemas.openxmlformats.org/drawingml/2006/main">
          <a:off x="1023258" y="1186543"/>
          <a:ext cx="631371" cy="533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dirty="0" smtClean="0">
              <a:solidFill>
                <a:schemeClr val="bg1"/>
              </a:solidFill>
            </a:rPr>
            <a:t>75 PCRRs</a:t>
          </a:r>
          <a:endParaRPr lang="en-US" sz="900" dirty="0">
            <a:solidFill>
              <a:schemeClr val="bg1"/>
            </a:solidFill>
          </a:endParaRPr>
        </a:p>
      </cdr:txBody>
    </cdr:sp>
  </cdr:relSizeAnchor>
  <cdr:relSizeAnchor xmlns:cdr="http://schemas.openxmlformats.org/drawingml/2006/chartDrawing">
    <cdr:from>
      <cdr:x>0.40359</cdr:x>
      <cdr:y>0.0995</cdr:y>
    </cdr:from>
    <cdr:to>
      <cdr:x>0.72646</cdr:x>
      <cdr:y>0.37811</cdr:y>
    </cdr:to>
    <cdr:sp macro="" textlink="">
      <cdr:nvSpPr>
        <cdr:cNvPr id="7" name="TextBox 6"/>
        <cdr:cNvSpPr txBox="1"/>
      </cdr:nvSpPr>
      <cdr:spPr>
        <a:xfrm xmlns:a="http://schemas.openxmlformats.org/drawingml/2006/main">
          <a:off x="979714" y="217715"/>
          <a:ext cx="783771" cy="609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dirty="0" smtClean="0">
              <a:solidFill>
                <a:schemeClr val="bg1"/>
              </a:solidFill>
            </a:rPr>
            <a:t>5 PCRRS above peak load</a:t>
          </a:r>
          <a:endParaRPr lang="en-US" sz="900" dirty="0">
            <a:solidFill>
              <a:schemeClr val="bg1"/>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0.41861</cdr:x>
      <cdr:y>0.59091</cdr:y>
    </cdr:from>
    <cdr:to>
      <cdr:x>0.65158</cdr:x>
      <cdr:y>0.84416</cdr:y>
    </cdr:to>
    <cdr:sp macro="" textlink="">
      <cdr:nvSpPr>
        <cdr:cNvPr id="2" name="TextBox 1"/>
        <cdr:cNvSpPr txBox="1"/>
      </cdr:nvSpPr>
      <cdr:spPr>
        <a:xfrm xmlns:a="http://schemas.openxmlformats.org/drawingml/2006/main">
          <a:off x="1007057" y="1273629"/>
          <a:ext cx="560488" cy="54584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dirty="0" smtClean="0">
              <a:solidFill>
                <a:schemeClr val="bg1"/>
              </a:solidFill>
            </a:rPr>
            <a:t>90 PCRRs</a:t>
          </a:r>
          <a:endParaRPr lang="en-US" sz="900" dirty="0">
            <a:solidFill>
              <a:schemeClr val="bg1"/>
            </a:solidFill>
          </a:endParaRPr>
        </a:p>
      </cdr:txBody>
    </cdr:sp>
  </cdr:relSizeAnchor>
  <cdr:relSizeAnchor xmlns:cdr="http://schemas.openxmlformats.org/drawingml/2006/chartDrawing">
    <cdr:from>
      <cdr:x>0.30814</cdr:x>
      <cdr:y>0.14286</cdr:y>
    </cdr:from>
    <cdr:to>
      <cdr:x>0.54299</cdr:x>
      <cdr:y>0.37662</cdr:y>
    </cdr:to>
    <cdr:sp macro="" textlink="">
      <cdr:nvSpPr>
        <cdr:cNvPr id="3" name="TextBox 2"/>
        <cdr:cNvSpPr txBox="1"/>
      </cdr:nvSpPr>
      <cdr:spPr>
        <a:xfrm xmlns:a="http://schemas.openxmlformats.org/drawingml/2006/main">
          <a:off x="741306" y="307911"/>
          <a:ext cx="564981" cy="50385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dirty="0" smtClean="0">
              <a:solidFill>
                <a:schemeClr val="bg1"/>
              </a:solidFill>
            </a:rPr>
            <a:t>10 PCRRs</a:t>
          </a:r>
          <a:endParaRPr lang="en-US" sz="900" dirty="0">
            <a:solidFill>
              <a:schemeClr val="bg1"/>
            </a:solidFill>
          </a:endParaRPr>
        </a:p>
      </cdr:txBody>
    </cdr:sp>
  </cdr:relSizeAnchor>
  <cdr:relSizeAnchor xmlns:cdr="http://schemas.openxmlformats.org/drawingml/2006/chartDrawing">
    <cdr:from>
      <cdr:x>0.55656</cdr:x>
      <cdr:y>0.89899</cdr:y>
    </cdr:from>
    <cdr:to>
      <cdr:x>1</cdr:x>
      <cdr:y>1</cdr:y>
    </cdr:to>
    <cdr:sp macro="" textlink="">
      <cdr:nvSpPr>
        <cdr:cNvPr id="4" name="TextBox 3"/>
        <cdr:cNvSpPr txBox="1"/>
      </cdr:nvSpPr>
      <cdr:spPr>
        <a:xfrm xmlns:a="http://schemas.openxmlformats.org/drawingml/2006/main">
          <a:off x="1338944" y="1937658"/>
          <a:ext cx="1066799" cy="2177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180 MW load</a:t>
          </a:r>
          <a:endParaRPr lang="en-US" sz="1100" dirty="0"/>
        </a:p>
      </cdr:txBody>
    </cdr:sp>
  </cdr:relSizeAnchor>
  <cdr:relSizeAnchor xmlns:cdr="http://schemas.openxmlformats.org/drawingml/2006/chartDrawing">
    <cdr:from>
      <cdr:x>0</cdr:x>
      <cdr:y>0.01299</cdr:y>
    </cdr:from>
    <cdr:to>
      <cdr:x>0.5814</cdr:x>
      <cdr:y>0.13131</cdr:y>
    </cdr:to>
    <cdr:sp macro="" textlink="">
      <cdr:nvSpPr>
        <cdr:cNvPr id="5" name="TextBox 4"/>
        <cdr:cNvSpPr txBox="1"/>
      </cdr:nvSpPr>
      <cdr:spPr>
        <a:xfrm xmlns:a="http://schemas.openxmlformats.org/drawingml/2006/main">
          <a:off x="0" y="27994"/>
          <a:ext cx="1398689" cy="2550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20 MW load</a:t>
          </a:r>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DEE93C1-2BA1-4EAA-991F-4CD3532BD5A7}" type="datetimeFigureOut">
              <a:rPr lang="en-US" smtClean="0"/>
              <a:pPr/>
              <a:t>2/26/2014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DA479-BA78-4778-89DE-51C3FC9C318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676ED5-D493-44B1-959D-231D6E3FEF16}" type="datetimeFigureOut">
              <a:rPr lang="pt-BR" smtClean="0"/>
              <a:pPr/>
              <a:t>26/02/2014</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60E37C-4137-48B5-B09A-C472E6B62C58}" type="slidenum">
              <a:rPr lang="pt-BR" smtClean="0"/>
              <a:pPr/>
              <a:t>‹#›</a:t>
            </a:fld>
            <a:endParaRPr lang="pt-B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1</a:t>
            </a:fld>
            <a:endParaRPr lang="pt-B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10</a:t>
            </a:fld>
            <a:endParaRPr 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2</a:t>
            </a:fld>
            <a:endParaRPr lang="pt-B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3</a:t>
            </a:fld>
            <a:endParaRPr lang="pt-B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4</a:t>
            </a:fld>
            <a:endParaRPr lang="pt-B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5</a:t>
            </a:fld>
            <a:endParaRPr lang="pt-B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6</a:t>
            </a:fld>
            <a:endParaRPr lang="pt-B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7</a:t>
            </a:fld>
            <a:endParaRPr 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8</a:t>
            </a:fld>
            <a:endParaRPr lang="pt-B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fld id="{F160E37C-4137-48B5-B09A-C472E6B62C58}" type="slidenum">
              <a:rPr lang="pt-BR" smtClean="0"/>
              <a:pPr/>
              <a:t>9</a:t>
            </a:fld>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24"/>
          <p:cNvSpPr>
            <a:spLocks noChangeArrowheads="1"/>
          </p:cNvSpPr>
          <p:nvPr/>
        </p:nvSpPr>
        <p:spPr bwMode="white">
          <a:xfrm>
            <a:off x="0" y="2419350"/>
            <a:ext cx="9144000" cy="3962400"/>
          </a:xfrm>
          <a:prstGeom prst="rect">
            <a:avLst/>
          </a:prstGeom>
          <a:solidFill>
            <a:schemeClr val="bg2"/>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4" name="Rectangle 19"/>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6" name="Rectangle 2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0" name="Rectangle 2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1" name="Straight Connector 2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Rectangle 2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fld id="{DB36F840-6A49-43F5-883E-CD9C589525B2}" type="datetime1">
              <a:rPr lang="en-US" smtClean="0"/>
              <a:pPr/>
              <a:t>2/26/2014</a:t>
            </a:fld>
            <a:endParaRPr lang="en-US"/>
          </a:p>
        </p:txBody>
      </p:sp>
      <p:sp>
        <p:nvSpPr>
          <p:cNvPr id="16" name="Footer Placeholder 16"/>
          <p:cNvSpPr>
            <a:spLocks noGrp="1"/>
          </p:cNvSpPr>
          <p:nvPr>
            <p:ph type="ftr" sz="quarter" idx="11"/>
          </p:nvPr>
        </p:nvSpPr>
        <p:spPr/>
        <p:txBody>
          <a:bodyPr/>
          <a:lstStyle>
            <a:lvl1pPr>
              <a:defRPr/>
            </a:lvl1pPr>
          </a:lstStyle>
          <a:p>
            <a:endParaRPr lang="pt-BR"/>
          </a:p>
        </p:txBody>
      </p:sp>
      <p:sp>
        <p:nvSpPr>
          <p:cNvPr id="18" name="Oval 11"/>
          <p:cNvSpPr/>
          <p:nvPr userDrawn="1"/>
        </p:nvSpPr>
        <p:spPr>
          <a:xfrm>
            <a:off x="4048125" y="62484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9" name="Oval 14"/>
          <p:cNvSpPr/>
          <p:nvPr userDrawn="1"/>
        </p:nvSpPr>
        <p:spPr>
          <a:xfrm>
            <a:off x="4162425" y="6372224"/>
            <a:ext cx="390525" cy="366713"/>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20" name="Slide Number Placeholder 22"/>
          <p:cNvSpPr txBox="1">
            <a:spLocks/>
          </p:cNvSpPr>
          <p:nvPr userDrawn="1"/>
        </p:nvSpPr>
        <p:spPr>
          <a:xfrm>
            <a:off x="4167187" y="6388893"/>
            <a:ext cx="381000" cy="333375"/>
          </a:xfrm>
          <a:prstGeom prst="rect">
            <a:avLst/>
          </a:prstGeom>
        </p:spPr>
        <p:txBody>
          <a:bodyPr vert="horz" wrap="square" lIns="45720" tIns="45720" rIns="45720" bIns="45720" numCol="1" anchor="ctr" anchorCtr="0" compatLnSpc="1">
            <a:prstTxWarp prst="textNoShape">
              <a:avLst/>
            </a:prstTxWarp>
            <a:noAutofit/>
          </a:bodyPr>
          <a:lstStyle>
            <a:lvl1pPr algn="ctr">
              <a:defRPr sz="1200">
                <a:solidFill>
                  <a:srgbClr val="7B9899"/>
                </a:solidFill>
                <a:latin typeface="Georgia" pitchFamily="-65" charset="0"/>
              </a:defRPr>
            </a:lvl1pPr>
          </a:lstStyle>
          <a:p>
            <a:pPr marL="0" marR="0" lvl="0" indent="0" algn="ctr" defTabSz="457200" rtl="0" eaLnBrk="1" fontAlgn="base" latinLnBrk="0" hangingPunct="1">
              <a:lnSpc>
                <a:spcPct val="100000"/>
              </a:lnSpc>
              <a:spcBef>
                <a:spcPct val="0"/>
              </a:spcBef>
              <a:spcAft>
                <a:spcPct val="0"/>
              </a:spcAft>
              <a:buClrTx/>
              <a:buSzTx/>
              <a:buFontTx/>
              <a:buNone/>
              <a:tabLst/>
              <a:defRPr/>
            </a:pPr>
            <a:fld id="{24C9A543-0B79-48E4-BCC6-0B13F6774270}" type="slidenum">
              <a:rPr kumimoji="0" lang="en-US" sz="1000" b="0" i="0" u="none" strike="noStrike" kern="1200" cap="none" spc="0" normalizeH="0" baseline="0" noProof="0" smtClean="0">
                <a:ln>
                  <a:noFill/>
                </a:ln>
                <a:solidFill>
                  <a:schemeClr val="accent3"/>
                </a:solidFill>
                <a:effectLst/>
                <a:uLnTx/>
                <a:uFillTx/>
                <a:latin typeface="Georgia" pitchFamily="-65" charset="0"/>
                <a:ea typeface="ＭＳ Ｐゴシック" pitchFamily="-65" charset="-128"/>
                <a:cs typeface="+mn-cs"/>
              </a:rPr>
              <a:pPr marL="0" marR="0" lvl="0" indent="0" algn="ctr" defTabSz="4572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smtClean="0">
              <a:ln>
                <a:noFill/>
              </a:ln>
              <a:solidFill>
                <a:schemeClr val="accent3"/>
              </a:solidFill>
              <a:effectLst/>
              <a:uLnTx/>
              <a:uFillTx/>
              <a:latin typeface="Georgia" pitchFamily="-65" charset="0"/>
              <a:ea typeface="ＭＳ Ｐゴシック" pitchFamily="-65" charset="-128"/>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5D8BCE0-6CEC-440A-A026-B0E7F8AAEAB4}" type="datetime1">
              <a:rPr lang="en-US" smtClean="0"/>
              <a:pPr/>
              <a:t>2/26/2014</a:t>
            </a:fld>
            <a:endParaRPr lang="en-US"/>
          </a:p>
        </p:txBody>
      </p:sp>
      <p:sp>
        <p:nvSpPr>
          <p:cNvPr id="5" name="Footer Placeholder 4"/>
          <p:cNvSpPr>
            <a:spLocks noGrp="1"/>
          </p:cNvSpPr>
          <p:nvPr>
            <p:ph type="ftr" sz="quarter" idx="11"/>
          </p:nvPr>
        </p:nvSpPr>
        <p:spPr/>
        <p:txBody>
          <a:bodyPr/>
          <a:lstStyle>
            <a:lvl1pPr>
              <a:defRPr/>
            </a:lvl1pPr>
          </a:lstStyle>
          <a:p>
            <a:endParaRPr lang="pt-BR"/>
          </a:p>
        </p:txBody>
      </p:sp>
      <p:sp>
        <p:nvSpPr>
          <p:cNvPr id="6" name="Slide Number Placeholder 5"/>
          <p:cNvSpPr>
            <a:spLocks noGrp="1"/>
          </p:cNvSpPr>
          <p:nvPr>
            <p:ph type="sldNum" sz="quarter" idx="12"/>
          </p:nvPr>
        </p:nvSpPr>
        <p:spPr/>
        <p:txBody>
          <a:bodyPr/>
          <a:lstStyle>
            <a:lvl1pPr>
              <a:defRPr/>
            </a:lvl1pPr>
          </a:lstStyle>
          <a:p>
            <a:fld id="{EC10FD99-2A14-4813-AF09-91DA24B62B38}"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5" name="Rectangle 20"/>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6" name="Rectangle 23"/>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7" name="Rectangle 2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8" name="Rectangle 2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9" name="Rectangle 26"/>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0" name="Straight Connector 27"/>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1" name="Oval 28"/>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2" name="Oval 29"/>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fld id="{AA8460BD-A8FD-4321-A984-5F4CF994A72A}" type="slidenum">
              <a:rPr lang="en-US"/>
              <a:pPr/>
              <a:t>‹#›</a:t>
            </a:fld>
            <a:endParaRPr lang="en-US"/>
          </a:p>
        </p:txBody>
      </p:sp>
      <p:sp>
        <p:nvSpPr>
          <p:cNvPr id="14" name="Date Placeholder 3"/>
          <p:cNvSpPr>
            <a:spLocks noGrp="1"/>
          </p:cNvSpPr>
          <p:nvPr>
            <p:ph type="dt" sz="half" idx="11"/>
          </p:nvPr>
        </p:nvSpPr>
        <p:spPr/>
        <p:txBody>
          <a:bodyPr/>
          <a:lstStyle>
            <a:lvl1pPr>
              <a:defRPr/>
            </a:lvl1pPr>
          </a:lstStyle>
          <a:p>
            <a:fld id="{D3EC8B34-898F-45FD-8BB7-F38751FE9229}" type="datetime1">
              <a:rPr lang="en-US" smtClean="0"/>
              <a:pPr/>
              <a:t>2/26/2014</a:t>
            </a:fld>
            <a:endParaRPr lang="en-US"/>
          </a:p>
        </p:txBody>
      </p:sp>
      <p:sp>
        <p:nvSpPr>
          <p:cNvPr id="15" name="Footer Placeholder 4"/>
          <p:cNvSpPr>
            <a:spLocks noGrp="1"/>
          </p:cNvSpPr>
          <p:nvPr>
            <p:ph type="ftr" sz="quarter" idx="12"/>
          </p:nvPr>
        </p:nvSpPr>
        <p:spPr/>
        <p:txBody>
          <a:bodyPr/>
          <a:lstStyle>
            <a:lvl1pPr>
              <a:defRPr/>
            </a:lvl1pPr>
          </a:lstStyle>
          <a:p>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tângulo 6"/>
          <p:cNvSpPr/>
          <p:nvPr userDrawn="1"/>
        </p:nvSpPr>
        <p:spPr>
          <a:xfrm>
            <a:off x="182880" y="177421"/>
            <a:ext cx="8797347" cy="1089404"/>
          </a:xfrm>
          <a:prstGeom prst="rect">
            <a:avLst/>
          </a:prstGeom>
          <a:solidFill>
            <a:schemeClr val="bg2"/>
          </a:solidFill>
          <a:ln>
            <a:noFill/>
          </a:ln>
          <a:effectLst/>
          <a:scene3d>
            <a:camera prst="orthographicFront" fov="0">
              <a:rot lat="0" lon="0" rev="0"/>
            </a:camera>
            <a:lightRig rig="threePt" dir="t">
              <a:rot lat="0" lon="0" rev="0"/>
            </a:lightRig>
          </a:scene3d>
          <a:sp3d contourW="9525" prstMaterial="matte">
            <a:contourClr>
              <a:schemeClr val="bg1"/>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8" name="Content Placeholder 7"/>
          <p:cNvSpPr>
            <a:spLocks noGrp="1"/>
          </p:cNvSpPr>
          <p:nvPr>
            <p:ph sz="quarter" idx="1"/>
          </p:nvPr>
        </p:nvSpPr>
        <p:spPr>
          <a:xfrm>
            <a:off x="301752" y="1527048"/>
            <a:ext cx="8503920" cy="4572000"/>
          </a:xfrm>
        </p:spPr>
        <p:txBody>
          <a:bodyPr/>
          <a:lstStyle>
            <a:lvl2pPr>
              <a:defRPr>
                <a:solidFill>
                  <a:schemeClr val="tx1"/>
                </a:solidFill>
              </a:defRPr>
            </a:lvl2pPr>
            <a:lvl4pPr>
              <a:defRPr>
                <a:solidFill>
                  <a:schemeClr val="tx1"/>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71DEF3D9-B30B-4D95-8B6F-2E6868C870A9}" type="datetime1">
              <a:rPr lang="en-US" smtClean="0"/>
              <a:pPr/>
              <a:t>2/26/2014</a:t>
            </a:fld>
            <a:endParaRPr lang="en-US"/>
          </a:p>
        </p:txBody>
      </p:sp>
      <p:sp>
        <p:nvSpPr>
          <p:cNvPr id="5" name="Footer Placeholder 4"/>
          <p:cNvSpPr>
            <a:spLocks noGrp="1"/>
          </p:cNvSpPr>
          <p:nvPr>
            <p:ph type="ftr" sz="quarter" idx="11"/>
          </p:nvPr>
        </p:nvSpPr>
        <p:spPr/>
        <p:txBody>
          <a:bodyPr/>
          <a:lstStyle>
            <a:lvl1pPr>
              <a:defRPr/>
            </a:lvl1pPr>
          </a:lstStyle>
          <a:p>
            <a:endParaRPr lang="pt-BR"/>
          </a:p>
        </p:txBody>
      </p:sp>
      <p:sp>
        <p:nvSpPr>
          <p:cNvPr id="9" name="Slide Number Placeholder 22"/>
          <p:cNvSpPr txBox="1">
            <a:spLocks/>
          </p:cNvSpPr>
          <p:nvPr userDrawn="1"/>
        </p:nvSpPr>
        <p:spPr>
          <a:xfrm>
            <a:off x="4167187" y="6388893"/>
            <a:ext cx="381000" cy="333375"/>
          </a:xfrm>
          <a:prstGeom prst="rect">
            <a:avLst/>
          </a:prstGeom>
        </p:spPr>
        <p:txBody>
          <a:bodyPr vert="horz" wrap="square" lIns="45720" tIns="45720" rIns="45720" bIns="45720" numCol="1" anchor="ctr" anchorCtr="0" compatLnSpc="1">
            <a:prstTxWarp prst="textNoShape">
              <a:avLst/>
            </a:prstTxWarp>
            <a:noAutofit/>
          </a:bodyPr>
          <a:lstStyle>
            <a:lvl1pPr algn="ctr">
              <a:defRPr sz="1200">
                <a:solidFill>
                  <a:srgbClr val="7B9899"/>
                </a:solidFill>
                <a:latin typeface="Georgia" pitchFamily="-65" charset="0"/>
              </a:defRPr>
            </a:lvl1pPr>
          </a:lstStyle>
          <a:p>
            <a:pPr marL="0" marR="0" lvl="0" indent="0" algn="ctr" defTabSz="457200" rtl="0" eaLnBrk="1" fontAlgn="base" latinLnBrk="0" hangingPunct="1">
              <a:lnSpc>
                <a:spcPct val="100000"/>
              </a:lnSpc>
              <a:spcBef>
                <a:spcPct val="0"/>
              </a:spcBef>
              <a:spcAft>
                <a:spcPct val="0"/>
              </a:spcAft>
              <a:buClrTx/>
              <a:buSzTx/>
              <a:buFontTx/>
              <a:buNone/>
              <a:tabLst/>
              <a:defRPr/>
            </a:pPr>
            <a:fld id="{24C9A543-0B79-48E4-BCC6-0B13F6774270}" type="slidenum">
              <a:rPr kumimoji="0" lang="en-US" sz="1000" b="0" i="0" u="none" strike="noStrike" kern="1200" cap="none" spc="0" normalizeH="0" baseline="0" noProof="0" smtClean="0">
                <a:ln>
                  <a:noFill/>
                </a:ln>
                <a:solidFill>
                  <a:schemeClr val="accent3"/>
                </a:solidFill>
                <a:effectLst/>
                <a:uLnTx/>
                <a:uFillTx/>
                <a:latin typeface="Georgia" pitchFamily="-65" charset="0"/>
                <a:ea typeface="ＭＳ Ｐゴシック" pitchFamily="-65" charset="-128"/>
                <a:cs typeface="+mn-cs"/>
              </a:rPr>
              <a:pPr marL="0" marR="0" lvl="0" indent="0" algn="ctr" defTabSz="4572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smtClean="0">
              <a:ln>
                <a:noFill/>
              </a:ln>
              <a:solidFill>
                <a:schemeClr val="accent3"/>
              </a:solidFill>
              <a:effectLst/>
              <a:uLnTx/>
              <a:uFillTx/>
              <a:latin typeface="Georgia" pitchFamily="-65" charset="0"/>
              <a:ea typeface="ＭＳ Ｐゴシック" pitchFamily="-65" charset="-128"/>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6" name="Rectangle 23"/>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7" name="Rectangle 24"/>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8" name="Rectangle 25"/>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9" name="Rectangle 26"/>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0" name="Rectangle 2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1" name="Rectangle 28"/>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2" name="Straight Connector 29"/>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endParaRPr lang="pt-BR"/>
          </a:p>
        </p:txBody>
      </p:sp>
      <p:sp>
        <p:nvSpPr>
          <p:cNvPr id="16" name="Date Placeholder 3"/>
          <p:cNvSpPr>
            <a:spLocks noGrp="1"/>
          </p:cNvSpPr>
          <p:nvPr>
            <p:ph type="dt" sz="half" idx="11"/>
          </p:nvPr>
        </p:nvSpPr>
        <p:spPr/>
        <p:txBody>
          <a:bodyPr/>
          <a:lstStyle>
            <a:lvl1pPr>
              <a:defRPr/>
            </a:lvl1pPr>
          </a:lstStyle>
          <a:p>
            <a:fld id="{E011BA53-76B2-4E62-8AC2-E6AA52EC5F90}" type="datetime1">
              <a:rPr lang="en-US" smtClean="0"/>
              <a:pPr/>
              <a:t>2/26/2014</a:t>
            </a:fld>
            <a:endParaRPr lang="en-US"/>
          </a:p>
        </p:txBody>
      </p:sp>
      <p:sp>
        <p:nvSpPr>
          <p:cNvPr id="18" name="Oval 11"/>
          <p:cNvSpPr/>
          <p:nvPr userDrawn="1"/>
        </p:nvSpPr>
        <p:spPr>
          <a:xfrm>
            <a:off x="4048125" y="62484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9" name="Oval 14"/>
          <p:cNvSpPr/>
          <p:nvPr userDrawn="1"/>
        </p:nvSpPr>
        <p:spPr>
          <a:xfrm>
            <a:off x="4162425" y="6372224"/>
            <a:ext cx="390525" cy="366713"/>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20" name="Slide Number Placeholder 22"/>
          <p:cNvSpPr txBox="1">
            <a:spLocks/>
          </p:cNvSpPr>
          <p:nvPr userDrawn="1"/>
        </p:nvSpPr>
        <p:spPr>
          <a:xfrm>
            <a:off x="4167187" y="6388893"/>
            <a:ext cx="381000" cy="333375"/>
          </a:xfrm>
          <a:prstGeom prst="rect">
            <a:avLst/>
          </a:prstGeom>
        </p:spPr>
        <p:txBody>
          <a:bodyPr vert="horz" wrap="square" lIns="45720" tIns="45720" rIns="45720" bIns="45720" numCol="1" anchor="ctr" anchorCtr="0" compatLnSpc="1">
            <a:prstTxWarp prst="textNoShape">
              <a:avLst/>
            </a:prstTxWarp>
            <a:noAutofit/>
          </a:bodyPr>
          <a:lstStyle>
            <a:lvl1pPr algn="ctr">
              <a:defRPr sz="1200">
                <a:solidFill>
                  <a:srgbClr val="7B9899"/>
                </a:solidFill>
                <a:latin typeface="Georgia" pitchFamily="-65" charset="0"/>
              </a:defRPr>
            </a:lvl1pPr>
          </a:lstStyle>
          <a:p>
            <a:pPr marL="0" marR="0" lvl="0" indent="0" algn="ctr" defTabSz="457200" rtl="0" eaLnBrk="1" fontAlgn="base" latinLnBrk="0" hangingPunct="1">
              <a:lnSpc>
                <a:spcPct val="100000"/>
              </a:lnSpc>
              <a:spcBef>
                <a:spcPct val="0"/>
              </a:spcBef>
              <a:spcAft>
                <a:spcPct val="0"/>
              </a:spcAft>
              <a:buClrTx/>
              <a:buSzTx/>
              <a:buFontTx/>
              <a:buNone/>
              <a:tabLst/>
              <a:defRPr/>
            </a:pPr>
            <a:fld id="{24C9A543-0B79-48E4-BCC6-0B13F6774270}" type="slidenum">
              <a:rPr kumimoji="0" lang="en-US" sz="1200" b="0" i="0" u="none" strike="noStrike" kern="1200" cap="none" spc="0" normalizeH="0" baseline="0" noProof="0" smtClean="0">
                <a:ln>
                  <a:noFill/>
                </a:ln>
                <a:solidFill>
                  <a:srgbClr val="7B9899"/>
                </a:solidFill>
                <a:effectLst/>
                <a:uLnTx/>
                <a:uFillTx/>
                <a:latin typeface="Georgia" pitchFamily="-65" charset="0"/>
                <a:ea typeface="ＭＳ Ｐゴシック" pitchFamily="-65" charset="-128"/>
                <a:cs typeface="+mn-cs"/>
              </a:rPr>
              <a:pPr marL="0" marR="0" lvl="0" indent="0" algn="ctr" defTabSz="4572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smtClean="0">
              <a:ln>
                <a:noFill/>
              </a:ln>
              <a:solidFill>
                <a:srgbClr val="7B9899"/>
              </a:solidFill>
              <a:effectLst/>
              <a:uLnTx/>
              <a:uFillTx/>
              <a:latin typeface="Georgia" pitchFamily="-65" charset="0"/>
              <a:ea typeface="ＭＳ Ｐゴシック" pitchFamily="-65" charset="-128"/>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fld id="{6E91AE85-5ED8-4259-93B3-B3C761087764}" type="datetime1">
              <a:rPr lang="en-US" smtClean="0"/>
              <a:pPr/>
              <a:t>2/26/2014</a:t>
            </a:fld>
            <a:endParaRPr lang="en-US"/>
          </a:p>
        </p:txBody>
      </p:sp>
      <p:sp>
        <p:nvSpPr>
          <p:cNvPr id="7" name="Footer Placeholder 5"/>
          <p:cNvSpPr>
            <a:spLocks noGrp="1"/>
          </p:cNvSpPr>
          <p:nvPr>
            <p:ph type="ftr" sz="quarter" idx="11"/>
          </p:nvPr>
        </p:nvSpPr>
        <p:spPr/>
        <p:txBody>
          <a:bodyPr/>
          <a:lstStyle>
            <a:lvl1pPr>
              <a:defRPr/>
            </a:lvl1pPr>
          </a:lstStyle>
          <a:p>
            <a:endParaRPr lang="pt-BR"/>
          </a:p>
        </p:txBody>
      </p:sp>
      <p:sp>
        <p:nvSpPr>
          <p:cNvPr id="8" name="Slide Number Placeholder 6"/>
          <p:cNvSpPr>
            <a:spLocks noGrp="1"/>
          </p:cNvSpPr>
          <p:nvPr>
            <p:ph type="sldNum" sz="quarter" idx="12"/>
          </p:nvPr>
        </p:nvSpPr>
        <p:spPr/>
        <p:txBody>
          <a:bodyPr/>
          <a:lstStyle>
            <a:lvl1pPr>
              <a:defRPr/>
            </a:lvl1pPr>
          </a:lstStyle>
          <a:p>
            <a:fld id="{185108FB-37FD-4F5C-A96A-1AA82D282A60}"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8" name="Rectangle 20"/>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9" name="Rectangle 2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0" name="Rectangle 2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1" name="Rectangle 2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2" name="Rectangle 26"/>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3" name="Rectangle 27"/>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4" name="Straight Connector 28"/>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5" name="Rectangle 29"/>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fld id="{0670A2A1-1C12-4D66-B673-E4588FBEAE70}" type="datetime1">
              <a:rPr lang="en-US" smtClean="0"/>
              <a:pPr/>
              <a:t>2/26/2014</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endParaRPr lang="pt-BR"/>
          </a:p>
        </p:txBody>
      </p:sp>
      <p:sp>
        <p:nvSpPr>
          <p:cNvPr id="21" name="Oval 11"/>
          <p:cNvSpPr/>
          <p:nvPr userDrawn="1"/>
        </p:nvSpPr>
        <p:spPr>
          <a:xfrm>
            <a:off x="4048125" y="62484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22" name="Oval 14"/>
          <p:cNvSpPr/>
          <p:nvPr userDrawn="1"/>
        </p:nvSpPr>
        <p:spPr>
          <a:xfrm>
            <a:off x="4162425" y="6372224"/>
            <a:ext cx="390525" cy="366713"/>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25" name="Slide Number Placeholder 22"/>
          <p:cNvSpPr txBox="1">
            <a:spLocks/>
          </p:cNvSpPr>
          <p:nvPr userDrawn="1"/>
        </p:nvSpPr>
        <p:spPr>
          <a:xfrm>
            <a:off x="4167187" y="6388893"/>
            <a:ext cx="381000" cy="333375"/>
          </a:xfrm>
          <a:prstGeom prst="rect">
            <a:avLst/>
          </a:prstGeom>
        </p:spPr>
        <p:txBody>
          <a:bodyPr vert="horz" wrap="square" lIns="45720" tIns="45720" rIns="45720" bIns="45720" numCol="1" anchor="ctr" anchorCtr="0" compatLnSpc="1">
            <a:prstTxWarp prst="textNoShape">
              <a:avLst/>
            </a:prstTxWarp>
            <a:noAutofit/>
          </a:bodyPr>
          <a:lstStyle>
            <a:lvl1pPr algn="ctr">
              <a:defRPr sz="1200">
                <a:solidFill>
                  <a:srgbClr val="7B9899"/>
                </a:solidFill>
                <a:latin typeface="Georgia" pitchFamily="-65" charset="0"/>
              </a:defRPr>
            </a:lvl1pPr>
          </a:lstStyle>
          <a:p>
            <a:pPr marL="0" marR="0" lvl="0" indent="0" algn="ctr" defTabSz="457200" rtl="0" eaLnBrk="1" fontAlgn="base" latinLnBrk="0" hangingPunct="1">
              <a:lnSpc>
                <a:spcPct val="100000"/>
              </a:lnSpc>
              <a:spcBef>
                <a:spcPct val="0"/>
              </a:spcBef>
              <a:spcAft>
                <a:spcPct val="0"/>
              </a:spcAft>
              <a:buClrTx/>
              <a:buSzTx/>
              <a:buFontTx/>
              <a:buNone/>
              <a:tabLst/>
              <a:defRPr/>
            </a:pPr>
            <a:fld id="{24C9A543-0B79-48E4-BCC6-0B13F6774270}" type="slidenum">
              <a:rPr kumimoji="0" lang="en-US" sz="1200" b="0" i="0" u="none" strike="noStrike" kern="1200" cap="none" spc="0" normalizeH="0" baseline="0" noProof="0" smtClean="0">
                <a:ln>
                  <a:noFill/>
                </a:ln>
                <a:solidFill>
                  <a:srgbClr val="7B9899"/>
                </a:solidFill>
                <a:effectLst/>
                <a:uLnTx/>
                <a:uFillTx/>
                <a:latin typeface="Georgia" pitchFamily="-65" charset="0"/>
                <a:ea typeface="ＭＳ Ｐゴシック" pitchFamily="-65" charset="-128"/>
                <a:cs typeface="+mn-cs"/>
              </a:rPr>
              <a:pPr marL="0" marR="0" lvl="0" indent="0" algn="ctr" defTabSz="4572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smtClean="0">
              <a:ln>
                <a:noFill/>
              </a:ln>
              <a:solidFill>
                <a:srgbClr val="7B9899"/>
              </a:solidFill>
              <a:effectLst/>
              <a:uLnTx/>
              <a:uFillTx/>
              <a:latin typeface="Georgia" pitchFamily="-65" charset="0"/>
              <a:ea typeface="ＭＳ Ｐゴシック" pitchFamily="-65" charset="-128"/>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A1A18376-6C0B-4362-93D5-CD833FD9FBB4}" type="datetime1">
              <a:rPr lang="en-US" smtClean="0"/>
              <a:pPr/>
              <a:t>2/26/2014</a:t>
            </a:fld>
            <a:endParaRPr lang="en-US"/>
          </a:p>
        </p:txBody>
      </p:sp>
      <p:sp>
        <p:nvSpPr>
          <p:cNvPr id="4" name="Footer Placeholder 3"/>
          <p:cNvSpPr>
            <a:spLocks noGrp="1"/>
          </p:cNvSpPr>
          <p:nvPr>
            <p:ph type="ftr" sz="quarter" idx="11"/>
          </p:nvPr>
        </p:nvSpPr>
        <p:spPr/>
        <p:txBody>
          <a:bodyPr/>
          <a:lstStyle>
            <a:lvl1pPr>
              <a:defRPr/>
            </a:lvl1pPr>
          </a:lstStyle>
          <a:p>
            <a:endParaRPr lang="pt-BR"/>
          </a:p>
        </p:txBody>
      </p:sp>
      <p:sp>
        <p:nvSpPr>
          <p:cNvPr id="6" name="Slide Number Placeholder 22"/>
          <p:cNvSpPr txBox="1">
            <a:spLocks/>
          </p:cNvSpPr>
          <p:nvPr userDrawn="1"/>
        </p:nvSpPr>
        <p:spPr>
          <a:xfrm>
            <a:off x="4167187" y="6388893"/>
            <a:ext cx="381000" cy="333375"/>
          </a:xfrm>
          <a:prstGeom prst="rect">
            <a:avLst/>
          </a:prstGeom>
        </p:spPr>
        <p:txBody>
          <a:bodyPr vert="horz" wrap="square" lIns="45720" tIns="45720" rIns="45720" bIns="45720" numCol="1" anchor="ctr" anchorCtr="0" compatLnSpc="1">
            <a:prstTxWarp prst="textNoShape">
              <a:avLst/>
            </a:prstTxWarp>
            <a:noAutofit/>
          </a:bodyPr>
          <a:lstStyle>
            <a:lvl1pPr algn="ctr">
              <a:defRPr sz="1200">
                <a:solidFill>
                  <a:srgbClr val="7B9899"/>
                </a:solidFill>
                <a:latin typeface="Georgia" pitchFamily="-65" charset="0"/>
              </a:defRPr>
            </a:lvl1pPr>
          </a:lstStyle>
          <a:p>
            <a:pPr marL="0" marR="0" lvl="0" indent="0" algn="ctr" defTabSz="457200" rtl="0" eaLnBrk="1" fontAlgn="base" latinLnBrk="0" hangingPunct="1">
              <a:lnSpc>
                <a:spcPct val="100000"/>
              </a:lnSpc>
              <a:spcBef>
                <a:spcPct val="0"/>
              </a:spcBef>
              <a:spcAft>
                <a:spcPct val="0"/>
              </a:spcAft>
              <a:buClrTx/>
              <a:buSzTx/>
              <a:buFontTx/>
              <a:buNone/>
              <a:tabLst/>
              <a:defRPr/>
            </a:pPr>
            <a:fld id="{24C9A543-0B79-48E4-BCC6-0B13F6774270}" type="slidenum">
              <a:rPr kumimoji="0" lang="en-US" sz="1000" b="0" i="0" u="none" strike="noStrike" kern="1200" cap="none" spc="0" normalizeH="0" baseline="0" noProof="0" smtClean="0">
                <a:ln>
                  <a:noFill/>
                </a:ln>
                <a:solidFill>
                  <a:schemeClr val="accent3"/>
                </a:solidFill>
                <a:effectLst/>
                <a:uLnTx/>
                <a:uFillTx/>
                <a:latin typeface="Georgia" pitchFamily="-65" charset="0"/>
                <a:ea typeface="ＭＳ Ｐゴシック" pitchFamily="-65" charset="-128"/>
                <a:cs typeface="+mn-cs"/>
              </a:rPr>
              <a:pPr marL="0" marR="0" lvl="0" indent="0" algn="ctr" defTabSz="4572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smtClean="0">
              <a:ln>
                <a:noFill/>
              </a:ln>
              <a:solidFill>
                <a:schemeClr val="accent3"/>
              </a:solidFill>
              <a:effectLst/>
              <a:uLnTx/>
              <a:uFillTx/>
              <a:latin typeface="Georgia" pitchFamily="-65" charset="0"/>
              <a:ea typeface="ＭＳ Ｐゴシック" pitchFamily="-65" charset="-128"/>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4" name="Rectangle 2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5" name="Rectangle 2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6" name="Rectangle 2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7" name="Rectangle 2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8" name="Date Placeholder 1"/>
          <p:cNvSpPr>
            <a:spLocks noGrp="1"/>
          </p:cNvSpPr>
          <p:nvPr>
            <p:ph type="dt" sz="half" idx="10"/>
          </p:nvPr>
        </p:nvSpPr>
        <p:spPr/>
        <p:txBody>
          <a:bodyPr/>
          <a:lstStyle>
            <a:lvl1pPr>
              <a:defRPr/>
            </a:lvl1pPr>
          </a:lstStyle>
          <a:p>
            <a:fld id="{090C1FB9-7809-4C79-ACE9-684FA840271D}" type="datetime1">
              <a:rPr lang="en-US" smtClean="0"/>
              <a:pPr/>
              <a:t>2/26/2014</a:t>
            </a:fld>
            <a:endParaRPr lang="en-US"/>
          </a:p>
        </p:txBody>
      </p:sp>
      <p:sp>
        <p:nvSpPr>
          <p:cNvPr id="9" name="Footer Placeholder 2"/>
          <p:cNvSpPr>
            <a:spLocks noGrp="1"/>
          </p:cNvSpPr>
          <p:nvPr>
            <p:ph type="ftr" sz="quarter" idx="11"/>
          </p:nvPr>
        </p:nvSpPr>
        <p:spPr/>
        <p:txBody>
          <a:bodyPr/>
          <a:lstStyle>
            <a:lvl1pPr>
              <a:defRPr/>
            </a:lvl1pPr>
          </a:lstStyle>
          <a:p>
            <a:endParaRPr lang="pt-BR"/>
          </a:p>
        </p:txBody>
      </p:sp>
      <p:sp>
        <p:nvSpPr>
          <p:cNvPr id="11" name="Oval 11"/>
          <p:cNvSpPr/>
          <p:nvPr userDrawn="1"/>
        </p:nvSpPr>
        <p:spPr>
          <a:xfrm>
            <a:off x="4048125" y="62484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2" name="Oval 14"/>
          <p:cNvSpPr/>
          <p:nvPr userDrawn="1"/>
        </p:nvSpPr>
        <p:spPr>
          <a:xfrm>
            <a:off x="4162425" y="6372224"/>
            <a:ext cx="390525" cy="366713"/>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3" name="Slide Number Placeholder 22"/>
          <p:cNvSpPr>
            <a:spLocks noGrp="1"/>
          </p:cNvSpPr>
          <p:nvPr>
            <p:ph type="sldNum" sz="quarter" idx="4"/>
          </p:nvPr>
        </p:nvSpPr>
        <p:spPr>
          <a:xfrm>
            <a:off x="4167187" y="6388893"/>
            <a:ext cx="381000" cy="333375"/>
          </a:xfrm>
          <a:prstGeom prst="rect">
            <a:avLst/>
          </a:prstGeom>
        </p:spPr>
        <p:txBody>
          <a:bodyPr vert="horz" wrap="square" lIns="45720" tIns="45720" rIns="45720" bIns="45720" numCol="1" anchor="ctr" anchorCtr="0" compatLnSpc="1">
            <a:prstTxWarp prst="textNoShape">
              <a:avLst/>
            </a:prstTxWarp>
            <a:noAutofit/>
          </a:bodyPr>
          <a:lstStyle>
            <a:lvl1pPr algn="ctr">
              <a:defRPr sz="1200">
                <a:solidFill>
                  <a:srgbClr val="7B9899"/>
                </a:solidFill>
                <a:latin typeface="Georgia" pitchFamily="-65" charset="0"/>
              </a:defRPr>
            </a:lvl1pPr>
          </a:lstStyle>
          <a:p>
            <a:fld id="{24C9A543-0B79-48E4-BCC6-0B13F677427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19"/>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7" name="Rectangle 2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8" name="Rectangle 24"/>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9" name="Rectangle 2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0" name="Rectangle 26"/>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1" name="Rectangle 2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2" name="Straight Connector 2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3" name="Oval 2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4" name="Oval 3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5" name="Rectangle 3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fld id="{DBA2A421-08A2-485D-8ECD-4D3548098642}" type="slidenum">
              <a:rPr lang="en-US"/>
              <a:pPr/>
              <a:t>‹#›</a:t>
            </a:fld>
            <a:endParaRPr lang="en-US"/>
          </a:p>
        </p:txBody>
      </p:sp>
      <p:sp>
        <p:nvSpPr>
          <p:cNvPr id="17" name="Date Placeholder 4"/>
          <p:cNvSpPr>
            <a:spLocks noGrp="1"/>
          </p:cNvSpPr>
          <p:nvPr>
            <p:ph type="dt" sz="half" idx="11"/>
          </p:nvPr>
        </p:nvSpPr>
        <p:spPr/>
        <p:txBody>
          <a:bodyPr/>
          <a:lstStyle>
            <a:lvl1pPr>
              <a:defRPr/>
            </a:lvl1pPr>
          </a:lstStyle>
          <a:p>
            <a:fld id="{13ABB5DC-2451-4318-83B4-9EE694FCF277}" type="datetime1">
              <a:rPr lang="en-US" smtClean="0"/>
              <a:pPr/>
              <a:t>2/26/2014</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traight Connector 19"/>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7" name="Rectangle 2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8" name="Rectangle 24"/>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9" name="Rectangle 2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0" name="Rectangle 26"/>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1" name="Rectangle 2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2" name="Rectangle 2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3" name="Oval 2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4" name="Oval 3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5" name="Rectangle 3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fld id="{228A41F2-F256-4C34-A318-7F54AABC337A}" type="slidenum">
              <a:rPr lang="en-US"/>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fld id="{611C6443-4A1C-4518-B8F4-238D77AE5CDB}" type="datetime1">
              <a:rPr lang="en-US" smtClean="0"/>
              <a:pPr/>
              <a:t>2/26/2014</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wrap="square" lIns="91440" tIns="45720" rIns="91440" bIns="45720" numCol="1" anchor="t" anchorCtr="0" compatLnSpc="1">
            <a:prstTxWarp prst="textNoShape">
              <a:avLst/>
            </a:prstTxWarp>
          </a:bodyPr>
          <a:lstStyle>
            <a:lvl1pPr algn="r">
              <a:defRPr sz="1400">
                <a:solidFill>
                  <a:srgbClr val="FFFFFF"/>
                </a:solidFill>
                <a:latin typeface="Georgia" pitchFamily="-65" charset="0"/>
              </a:defRPr>
            </a:lvl1pPr>
          </a:lstStyle>
          <a:p>
            <a:fld id="{DBBB2E5A-5046-49C1-9A01-DBD944B1B2C7}" type="datetime1">
              <a:rPr lang="en-US" smtClean="0"/>
              <a:pPr/>
              <a:t>2/26/2014</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wrap="square" lIns="91440" tIns="45720" rIns="91440" bIns="45720" numCol="1" anchor="t" anchorCtr="0" compatLnSpc="1">
            <a:prstTxWarp prst="textNoShape">
              <a:avLst/>
            </a:prstTxWarp>
          </a:bodyPr>
          <a:lstStyle>
            <a:lvl1pPr>
              <a:defRPr sz="1200">
                <a:solidFill>
                  <a:srgbClr val="FFFFFF"/>
                </a:solidFill>
                <a:latin typeface="Georgia" pitchFamily="-65" charset="0"/>
              </a:defRPr>
            </a:lvl1pPr>
          </a:lstStyle>
          <a:p>
            <a:endParaRPr lang="pt-B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endParaRPr lang="pt-BR">
              <a:latin typeface="Georgia" pitchFamily="-65" charset="0"/>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a typeface="+mn-ea"/>
            </a:endParaRPr>
          </a:p>
        </p:txBody>
      </p:sp>
      <p:sp>
        <p:nvSpPr>
          <p:cNvPr id="12" name="Oval 11"/>
          <p:cNvSpPr/>
          <p:nvPr/>
        </p:nvSpPr>
        <p:spPr>
          <a:xfrm>
            <a:off x="4048125" y="62484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15" name="Oval 14"/>
          <p:cNvSpPr/>
          <p:nvPr/>
        </p:nvSpPr>
        <p:spPr>
          <a:xfrm>
            <a:off x="4162425" y="6372224"/>
            <a:ext cx="390525" cy="366713"/>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pt-BR">
              <a:solidFill>
                <a:srgbClr val="FFFFFF"/>
              </a:solidFill>
              <a:ea typeface="ＭＳ Ｐゴシック" pitchFamily="-65" charset="-128"/>
            </a:endParaRPr>
          </a:p>
        </p:txBody>
      </p:sp>
      <p:sp>
        <p:nvSpPr>
          <p:cNvPr id="23" name="Slide Number Placeholder 22"/>
          <p:cNvSpPr>
            <a:spLocks noGrp="1"/>
          </p:cNvSpPr>
          <p:nvPr>
            <p:ph type="sldNum" sz="quarter" idx="4"/>
          </p:nvPr>
        </p:nvSpPr>
        <p:spPr>
          <a:xfrm>
            <a:off x="4167187" y="6409944"/>
            <a:ext cx="368237" cy="312324"/>
          </a:xfrm>
          <a:prstGeom prst="rect">
            <a:avLst/>
          </a:prstGeom>
        </p:spPr>
        <p:txBody>
          <a:bodyPr vert="horz" wrap="square" lIns="45720" tIns="45720" rIns="45720" bIns="45720" numCol="1" anchor="ctr" anchorCtr="0" compatLnSpc="1">
            <a:prstTxWarp prst="textNoShape">
              <a:avLst/>
            </a:prstTxWarp>
            <a:noAutofit/>
          </a:bodyPr>
          <a:lstStyle>
            <a:lvl1pPr algn="ctr">
              <a:defRPr sz="800">
                <a:solidFill>
                  <a:schemeClr val="accent3"/>
                </a:solidFill>
                <a:latin typeface="Georgia" pitchFamily="-65" charset="0"/>
              </a:defRPr>
            </a:lvl1pPr>
          </a:lstStyle>
          <a:p>
            <a:fld id="{24C9A543-0B79-48E4-BCC6-0B13F6774270}" type="slidenum">
              <a:rPr lang="en-US" smtClean="0"/>
              <a:pPr/>
              <a:t>‹#›</a:t>
            </a:fld>
            <a:endParaRPr lang="en-US" dirty="0"/>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hdr="0" ftr="0" dt="0"/>
  <p:txStyles>
    <p:titleStyle>
      <a:lvl1pPr algn="ctr" rtl="0" fontAlgn="base">
        <a:spcBef>
          <a:spcPct val="0"/>
        </a:spcBef>
        <a:spcAft>
          <a:spcPct val="0"/>
        </a:spcAft>
        <a:defRPr sz="3300" kern="1200">
          <a:solidFill>
            <a:schemeClr val="tx2"/>
          </a:solidFill>
          <a:latin typeface="+mj-lt"/>
          <a:ea typeface="ＭＳ Ｐゴシック" pitchFamily="-65" charset="-128"/>
          <a:cs typeface="+mj-cs"/>
        </a:defRPr>
      </a:lvl1pPr>
      <a:lvl2pPr algn="ctr" rtl="0" fontAlgn="base">
        <a:spcBef>
          <a:spcPct val="0"/>
        </a:spcBef>
        <a:spcAft>
          <a:spcPct val="0"/>
        </a:spcAft>
        <a:defRPr sz="3300">
          <a:solidFill>
            <a:srgbClr val="7B9899"/>
          </a:solidFill>
          <a:latin typeface="Georgia" pitchFamily="-65" charset="0"/>
          <a:ea typeface="ＭＳ Ｐゴシック" pitchFamily="-65" charset="-128"/>
        </a:defRPr>
      </a:lvl2pPr>
      <a:lvl3pPr algn="ctr" rtl="0" fontAlgn="base">
        <a:spcBef>
          <a:spcPct val="0"/>
        </a:spcBef>
        <a:spcAft>
          <a:spcPct val="0"/>
        </a:spcAft>
        <a:defRPr sz="3300">
          <a:solidFill>
            <a:srgbClr val="7B9899"/>
          </a:solidFill>
          <a:latin typeface="Georgia" pitchFamily="-65" charset="0"/>
          <a:ea typeface="ＭＳ Ｐゴシック" pitchFamily="-65" charset="-128"/>
        </a:defRPr>
      </a:lvl3pPr>
      <a:lvl4pPr algn="ctr" rtl="0" fontAlgn="base">
        <a:spcBef>
          <a:spcPct val="0"/>
        </a:spcBef>
        <a:spcAft>
          <a:spcPct val="0"/>
        </a:spcAft>
        <a:defRPr sz="3300">
          <a:solidFill>
            <a:srgbClr val="7B9899"/>
          </a:solidFill>
          <a:latin typeface="Georgia" pitchFamily="-65" charset="0"/>
          <a:ea typeface="ＭＳ Ｐゴシック" pitchFamily="-65" charset="-128"/>
        </a:defRPr>
      </a:lvl4pPr>
      <a:lvl5pPr algn="ctr" rtl="0" fontAlgn="base">
        <a:spcBef>
          <a:spcPct val="0"/>
        </a:spcBef>
        <a:spcAft>
          <a:spcPct val="0"/>
        </a:spcAft>
        <a:defRPr sz="3300">
          <a:solidFill>
            <a:srgbClr val="7B9899"/>
          </a:solidFill>
          <a:latin typeface="Georgia" pitchFamily="-65" charset="0"/>
          <a:ea typeface="ＭＳ Ｐゴシック" pitchFamily="-65" charset="-128"/>
        </a:defRPr>
      </a:lvl5pPr>
      <a:lvl6pPr marL="457200" algn="ctr" rtl="0" fontAlgn="base">
        <a:spcBef>
          <a:spcPct val="0"/>
        </a:spcBef>
        <a:spcAft>
          <a:spcPct val="0"/>
        </a:spcAft>
        <a:defRPr sz="3300">
          <a:solidFill>
            <a:srgbClr val="7B9899"/>
          </a:solidFill>
          <a:latin typeface="Georgia" pitchFamily="-65" charset="0"/>
          <a:ea typeface="ＭＳ Ｐゴシック" pitchFamily="-65" charset="-128"/>
        </a:defRPr>
      </a:lvl6pPr>
      <a:lvl7pPr marL="914400" algn="ctr" rtl="0" fontAlgn="base">
        <a:spcBef>
          <a:spcPct val="0"/>
        </a:spcBef>
        <a:spcAft>
          <a:spcPct val="0"/>
        </a:spcAft>
        <a:defRPr sz="3300">
          <a:solidFill>
            <a:srgbClr val="7B9899"/>
          </a:solidFill>
          <a:latin typeface="Georgia" pitchFamily="-65" charset="0"/>
          <a:ea typeface="ＭＳ Ｐゴシック" pitchFamily="-65" charset="-128"/>
        </a:defRPr>
      </a:lvl7pPr>
      <a:lvl8pPr marL="1371600" algn="ctr" rtl="0" fontAlgn="base">
        <a:spcBef>
          <a:spcPct val="0"/>
        </a:spcBef>
        <a:spcAft>
          <a:spcPct val="0"/>
        </a:spcAft>
        <a:defRPr sz="3300">
          <a:solidFill>
            <a:srgbClr val="7B9899"/>
          </a:solidFill>
          <a:latin typeface="Georgia" pitchFamily="-65" charset="0"/>
          <a:ea typeface="ＭＳ Ｐゴシック" pitchFamily="-65" charset="-128"/>
        </a:defRPr>
      </a:lvl8pPr>
      <a:lvl9pPr marL="1828800" algn="ctr" rtl="0" fontAlgn="base">
        <a:spcBef>
          <a:spcPct val="0"/>
        </a:spcBef>
        <a:spcAft>
          <a:spcPct val="0"/>
        </a:spcAft>
        <a:defRPr sz="3300">
          <a:solidFill>
            <a:srgbClr val="7B9899"/>
          </a:solidFill>
          <a:latin typeface="Georgia" pitchFamily="-65" charset="0"/>
          <a:ea typeface="ＭＳ Ｐゴシック" pitchFamily="-65" charset="-128"/>
        </a:defRPr>
      </a:lvl9pPr>
    </p:titleStyle>
    <p:bodyStyle>
      <a:lvl1pPr marL="273050" indent="-273050" algn="l" rtl="0" fontAlgn="base">
        <a:spcBef>
          <a:spcPct val="20000"/>
        </a:spcBef>
        <a:spcAft>
          <a:spcPct val="0"/>
        </a:spcAft>
        <a:buClr>
          <a:schemeClr val="accent1"/>
        </a:buClr>
        <a:buSzPct val="85000"/>
        <a:buFont typeface="Wingdings 2" pitchFamily="-65" charset="2"/>
        <a:buChar char=""/>
        <a:defRPr sz="2700" kern="1200">
          <a:solidFill>
            <a:schemeClr val="tx1"/>
          </a:solidFill>
          <a:latin typeface="+mn-lt"/>
          <a:ea typeface="ＭＳ Ｐゴシック" pitchFamily="-65" charset="-128"/>
          <a:cs typeface="+mn-cs"/>
        </a:defRPr>
      </a:lvl1pPr>
      <a:lvl2pPr marL="547688" indent="-273050" algn="l" rtl="0" fontAlgn="base">
        <a:spcBef>
          <a:spcPct val="20000"/>
        </a:spcBef>
        <a:spcAft>
          <a:spcPct val="0"/>
        </a:spcAft>
        <a:buClr>
          <a:srgbClr val="FF0000"/>
        </a:buClr>
        <a:buSzPct val="70000"/>
        <a:buFont typeface="Wingdings" pitchFamily="-65" charset="2"/>
        <a:buChar char=""/>
        <a:defRPr sz="2200" kern="1200">
          <a:solidFill>
            <a:schemeClr val="tx2"/>
          </a:solidFill>
          <a:latin typeface="+mn-lt"/>
          <a:ea typeface="ＭＳ Ｐゴシック" pitchFamily="-65" charset="-128"/>
          <a:cs typeface="+mn-cs"/>
        </a:defRPr>
      </a:lvl2pPr>
      <a:lvl3pPr marL="822325" indent="-228600" algn="l" rtl="0" fontAlgn="base">
        <a:spcBef>
          <a:spcPct val="20000"/>
        </a:spcBef>
        <a:spcAft>
          <a:spcPct val="0"/>
        </a:spcAft>
        <a:buClr>
          <a:srgbClr val="FF0000"/>
        </a:buClr>
        <a:buSzPct val="75000"/>
        <a:buFont typeface="Wingdings 2" pitchFamily="-65" charset="2"/>
        <a:buChar char=""/>
        <a:defRPr sz="2000" kern="1200">
          <a:solidFill>
            <a:schemeClr val="tx1"/>
          </a:solidFill>
          <a:latin typeface="+mn-lt"/>
          <a:ea typeface="ＭＳ Ｐゴシック" pitchFamily="-65" charset="-128"/>
          <a:cs typeface="+mn-cs"/>
        </a:defRPr>
      </a:lvl3pPr>
      <a:lvl4pPr marL="1096963" indent="-228600" algn="l" rtl="0" fontAlgn="base">
        <a:spcBef>
          <a:spcPct val="20000"/>
        </a:spcBef>
        <a:spcAft>
          <a:spcPct val="0"/>
        </a:spcAft>
        <a:buClr>
          <a:srgbClr val="FF0000"/>
        </a:buClr>
        <a:buSzPct val="70000"/>
        <a:buFont typeface="Wingdings" pitchFamily="-65" charset="2"/>
        <a:buChar char=""/>
        <a:defRPr sz="2000" kern="1200">
          <a:solidFill>
            <a:schemeClr val="tx2"/>
          </a:solidFill>
          <a:latin typeface="+mn-lt"/>
          <a:ea typeface="ＭＳ Ｐゴシック" pitchFamily="-65" charset="-128"/>
          <a:cs typeface="+mn-cs"/>
        </a:defRPr>
      </a:lvl4pPr>
      <a:lvl5pPr marL="1371600" indent="-228600" algn="l" rtl="0" fontAlgn="base">
        <a:spcBef>
          <a:spcPct val="20000"/>
        </a:spcBef>
        <a:spcAft>
          <a:spcPct val="0"/>
        </a:spcAft>
        <a:buClr>
          <a:srgbClr val="FF0000"/>
        </a:buClr>
        <a:buChar char="•"/>
        <a:defRPr kern="1200">
          <a:solidFill>
            <a:schemeClr val="tx1"/>
          </a:solidFill>
          <a:latin typeface="+mn-lt"/>
          <a:ea typeface="ＭＳ Ｐゴシック" pitchFamily="-65" charset="-128"/>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hams@crescentpower.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3296920"/>
          </a:xfrm>
        </p:spPr>
        <p:txBody>
          <a:bodyPr>
            <a:normAutofit/>
          </a:bodyPr>
          <a:lstStyle/>
          <a:p>
            <a:r>
              <a:rPr lang="en-US" cap="none" dirty="0" smtClean="0"/>
              <a:t>Shams Siddiqi, Ph.D.</a:t>
            </a:r>
          </a:p>
          <a:p>
            <a:r>
              <a:rPr lang="en-US" cap="none" dirty="0" smtClean="0">
                <a:hlinkClick r:id="rId3"/>
              </a:rPr>
              <a:t>shams@crescentpower.net</a:t>
            </a:r>
            <a:endParaRPr lang="en-US" cap="none" dirty="0" smtClean="0"/>
          </a:p>
          <a:p>
            <a:endParaRPr lang="en-US" cap="none" dirty="0" smtClean="0"/>
          </a:p>
          <a:p>
            <a:r>
              <a:rPr lang="en-US" cap="none" dirty="0" smtClean="0"/>
              <a:t>Representing LCRA and Rates and Resources Council (RRC) consisting of 31 NOIEs serving Central Texas</a:t>
            </a:r>
          </a:p>
          <a:p>
            <a:endParaRPr lang="en-US" cap="none" dirty="0" smtClean="0"/>
          </a:p>
          <a:p>
            <a:r>
              <a:rPr lang="en-US" cap="none" dirty="0" smtClean="0"/>
              <a:t>TAC Meeting</a:t>
            </a:r>
          </a:p>
          <a:p>
            <a:r>
              <a:rPr lang="en-US" cap="none" dirty="0" smtClean="0"/>
              <a:t>February 27, 2014</a:t>
            </a:r>
          </a:p>
        </p:txBody>
      </p:sp>
      <p:sp>
        <p:nvSpPr>
          <p:cNvPr id="13315" name="Title 1"/>
          <p:cNvSpPr>
            <a:spLocks noGrp="1"/>
          </p:cNvSpPr>
          <p:nvPr>
            <p:ph type="ctrTitle"/>
          </p:nvPr>
        </p:nvSpPr>
        <p:spPr>
          <a:xfrm>
            <a:off x="741680" y="187960"/>
            <a:ext cx="7929880" cy="1752600"/>
          </a:xfrm>
        </p:spPr>
        <p:txBody>
          <a:bodyPr/>
          <a:lstStyle/>
          <a:p>
            <a:r>
              <a:rPr lang="en-US" dirty="0" smtClean="0"/>
              <a:t>NPRR533 – PCRR Eligibility</a:t>
            </a:r>
            <a:br>
              <a:rPr lang="en-US" dirty="0" smtClean="0"/>
            </a:br>
            <a:r>
              <a:rPr lang="en-US" dirty="0" smtClean="0"/>
              <a:t>In support of ERCOT Comments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Endorse ERCOT’s Independent Comments</a:t>
            </a:r>
            <a:endParaRPr lang="pt-BR" dirty="0"/>
          </a:p>
        </p:txBody>
      </p:sp>
      <p:sp>
        <p:nvSpPr>
          <p:cNvPr id="3" name="Espaço Reservado para Conteúdo 2"/>
          <p:cNvSpPr>
            <a:spLocks noGrp="1"/>
          </p:cNvSpPr>
          <p:nvPr>
            <p:ph sz="quarter" idx="1"/>
          </p:nvPr>
        </p:nvSpPr>
        <p:spPr>
          <a:xfrm>
            <a:off x="301752" y="1506728"/>
            <a:ext cx="8639048" cy="4572000"/>
          </a:xfrm>
        </p:spPr>
        <p:txBody>
          <a:bodyPr/>
          <a:lstStyle/>
          <a:p>
            <a:r>
              <a:rPr lang="en-US" sz="2000" dirty="0" smtClean="0"/>
              <a:t>This NPRR has involved a year of meetings, workshops, conference calls, and reviews that provided the opportunity for NOIEs and other market participants to provide feedback to ERCOT</a:t>
            </a:r>
          </a:p>
          <a:p>
            <a:r>
              <a:rPr lang="en-US" sz="2000" dirty="0" smtClean="0"/>
              <a:t>ERCOT is an independent organization and ERCOT staff had the opportunity to review NOIE contracts and historical allocation of PCRRs and is in the best position to ensure contracts and the criteria for PCRR eligibility is met in a fair and equitable way across all NOIEs</a:t>
            </a:r>
          </a:p>
          <a:p>
            <a:r>
              <a:rPr lang="en-US" sz="2000" dirty="0" smtClean="0"/>
              <a:t>ERCOT Comments are consistent with ERCOT’s practice of allocating PCRRs</a:t>
            </a:r>
          </a:p>
          <a:p>
            <a:r>
              <a:rPr lang="en-US" sz="2000" dirty="0" smtClean="0"/>
              <a:t>Thus, </a:t>
            </a:r>
            <a:r>
              <a:rPr lang="en-US" sz="2000" b="1" u="sng" dirty="0" smtClean="0"/>
              <a:t>ERCOT Comments (2/5/14) should be adopted to ensure equitable treatment of all NOIEs contractual relationships with pre-1999 resources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Guiding Principles</a:t>
            </a:r>
            <a:endParaRPr lang="pt-BR" dirty="0"/>
          </a:p>
        </p:txBody>
      </p:sp>
      <p:sp>
        <p:nvSpPr>
          <p:cNvPr id="3" name="Espaço Reservado para Conteúdo 2"/>
          <p:cNvSpPr>
            <a:spLocks noGrp="1"/>
          </p:cNvSpPr>
          <p:nvPr>
            <p:ph sz="quarter" idx="1"/>
          </p:nvPr>
        </p:nvSpPr>
        <p:spPr>
          <a:xfrm>
            <a:off x="301752" y="1506728"/>
            <a:ext cx="8639048" cy="4572000"/>
          </a:xfrm>
        </p:spPr>
        <p:txBody>
          <a:bodyPr/>
          <a:lstStyle/>
          <a:p>
            <a:pPr eaLnBrk="1" hangingPunct="1">
              <a:defRPr/>
            </a:pPr>
            <a:r>
              <a:rPr lang="en-US" sz="2000" dirty="0" smtClean="0"/>
              <a:t>The intent of this NPRR is to </a:t>
            </a:r>
            <a:r>
              <a:rPr lang="en-US" sz="2000" u="sng" dirty="0" smtClean="0"/>
              <a:t>clarify</a:t>
            </a:r>
            <a:r>
              <a:rPr lang="en-US" sz="2000" dirty="0" smtClean="0"/>
              <a:t> </a:t>
            </a:r>
            <a:r>
              <a:rPr lang="en-US" sz="2000" dirty="0" smtClean="0"/>
              <a:t>ERCOT's policies regarding PCRRs and PCRR-related issues, such as unit retirements and mothballing, that weren't previously addressed and do so </a:t>
            </a:r>
            <a:r>
              <a:rPr lang="en-US" sz="2000" u="sng" dirty="0" smtClean="0"/>
              <a:t>consistent with ERCOT's current policies</a:t>
            </a:r>
          </a:p>
          <a:p>
            <a:pPr eaLnBrk="1" hangingPunct="1">
              <a:defRPr/>
            </a:pPr>
            <a:r>
              <a:rPr lang="en-US" sz="2000" dirty="0" smtClean="0"/>
              <a:t>As guiding principles:</a:t>
            </a:r>
          </a:p>
          <a:p>
            <a:pPr eaLnBrk="1" hangingPunct="1">
              <a:buNone/>
              <a:defRPr/>
            </a:pPr>
            <a:r>
              <a:rPr lang="en-US" sz="2000" dirty="0" smtClean="0"/>
              <a:t>	- PCRRs should be administered and allocated based on clear definitions in the ERCOT Protocols and PUCT Rules</a:t>
            </a:r>
          </a:p>
          <a:p>
            <a:pPr eaLnBrk="1" hangingPunct="1">
              <a:buNone/>
              <a:defRPr/>
            </a:pPr>
            <a:r>
              <a:rPr lang="en-US" sz="2000" dirty="0" smtClean="0"/>
              <a:t>	- Pre-1999 contractual arrangements are the basis for PCRR eligibility </a:t>
            </a:r>
          </a:p>
          <a:p>
            <a:pPr eaLnBrk="1" hangingPunct="1">
              <a:buNone/>
              <a:defRPr/>
            </a:pPr>
            <a:r>
              <a:rPr lang="en-US" sz="2000" dirty="0" smtClean="0"/>
              <a:t>	- All Non-Opt-In-Entities (NOIEs) should be treated fairly and on a non-discriminatory basis </a:t>
            </a:r>
          </a:p>
          <a:p>
            <a:pPr eaLnBrk="1" hangingPunct="1">
              <a:buNone/>
              <a:defRPr/>
            </a:pPr>
            <a:r>
              <a:rPr lang="en-US" sz="2000"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PCRR Eligibility</a:t>
            </a:r>
            <a:endParaRPr lang="pt-BR" dirty="0"/>
          </a:p>
        </p:txBody>
      </p:sp>
      <p:sp>
        <p:nvSpPr>
          <p:cNvPr id="3" name="Espaço Reservado para Conteúdo 2"/>
          <p:cNvSpPr>
            <a:spLocks noGrp="1"/>
          </p:cNvSpPr>
          <p:nvPr>
            <p:ph sz="quarter" idx="1"/>
          </p:nvPr>
        </p:nvSpPr>
        <p:spPr>
          <a:xfrm>
            <a:off x="301752" y="1506728"/>
            <a:ext cx="8639048" cy="4572000"/>
          </a:xfrm>
        </p:spPr>
        <p:txBody>
          <a:bodyPr/>
          <a:lstStyle/>
          <a:p>
            <a:pPr eaLnBrk="1" hangingPunct="1">
              <a:defRPr/>
            </a:pPr>
            <a:r>
              <a:rPr lang="en-US" sz="2000" dirty="0" smtClean="0"/>
              <a:t>The sole criteria for PCRR Eligibility is clearly defined in Section 7.4(1):</a:t>
            </a:r>
          </a:p>
          <a:p>
            <a:pPr eaLnBrk="1" hangingPunct="1">
              <a:buNone/>
              <a:defRPr/>
            </a:pPr>
            <a:r>
              <a:rPr lang="en-US" sz="2000" dirty="0" smtClean="0"/>
              <a:t>	“ERCOT shall allocate a portion of available Congestion Revenue Rights (CRRs) as Pre-Assigned Congestion Revenue Rights (PCRRs) to Non-Opt-In Entities (NOIEs) that either have established ownership prior to September 1, 1999 in a specific Generation Resource or have a long-term (greater than five years) contractual commitment for annual capacity and energy that was entered into prior to September 1, 1999 from specific Generation Resources.”</a:t>
            </a:r>
          </a:p>
          <a:p>
            <a:pPr>
              <a:defRPr/>
            </a:pPr>
            <a:r>
              <a:rPr lang="en-US" sz="2000" dirty="0" smtClean="0"/>
              <a:t>Contrary to KPUB’s assertions, PCRRs are </a:t>
            </a:r>
            <a:r>
              <a:rPr lang="en-US" sz="2000" b="1" u="sng" dirty="0" smtClean="0"/>
              <a:t>not</a:t>
            </a:r>
            <a:r>
              <a:rPr lang="en-US" sz="2000" dirty="0" smtClean="0"/>
              <a:t> allocated to NOIEs “as compensation for their historic investment in both generation and transmission”</a:t>
            </a:r>
          </a:p>
          <a:p>
            <a:pPr>
              <a:defRPr/>
            </a:pPr>
            <a:r>
              <a:rPr lang="en-US" sz="2000" dirty="0" smtClean="0"/>
              <a:t>PCRRs are even allocated from a pre-1999 eligible generation resource having a commercial operation date after 1999 – in this case, there is absolutely no pre-1999 historical payment for the generation nor the transmission system related to that asset.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PCRR Eligibility for Portfolio Contracts</a:t>
            </a:r>
            <a:endParaRPr lang="pt-BR" dirty="0"/>
          </a:p>
        </p:txBody>
      </p:sp>
      <p:sp>
        <p:nvSpPr>
          <p:cNvPr id="3" name="Espaço Reservado para Conteúdo 2"/>
          <p:cNvSpPr>
            <a:spLocks noGrp="1"/>
          </p:cNvSpPr>
          <p:nvPr>
            <p:ph sz="quarter" idx="1"/>
          </p:nvPr>
        </p:nvSpPr>
        <p:spPr>
          <a:xfrm>
            <a:off x="301752" y="1506728"/>
            <a:ext cx="8639048" cy="4572000"/>
          </a:xfrm>
        </p:spPr>
        <p:txBody>
          <a:bodyPr/>
          <a:lstStyle/>
          <a:p>
            <a:pPr eaLnBrk="1" hangingPunct="1">
              <a:defRPr/>
            </a:pPr>
            <a:r>
              <a:rPr lang="en-US" sz="2000" dirty="0" smtClean="0"/>
              <a:t>Thus, pre-1999 contractual commitments and ownership are the </a:t>
            </a:r>
            <a:r>
              <a:rPr lang="en-US" sz="2000" b="1" i="1" u="sng" dirty="0" smtClean="0"/>
              <a:t>only</a:t>
            </a:r>
            <a:r>
              <a:rPr lang="en-US" sz="2000" dirty="0" smtClean="0"/>
              <a:t> criteria used in determining PCRR eligibility </a:t>
            </a:r>
          </a:p>
          <a:p>
            <a:pPr eaLnBrk="1" hangingPunct="1">
              <a:defRPr/>
            </a:pPr>
            <a:r>
              <a:rPr lang="en-US" sz="2000" dirty="0" smtClean="0"/>
              <a:t>The pre-1999 LCRA cost-based contractual commitments make it clear that the NOIEs served by the LCRA portfolio are committed to paying the cost of the contracted LCRA portfolio – not on a fixed percentage and regardless of whether certain NOIE's load decreases or even exits their contract.</a:t>
            </a:r>
          </a:p>
          <a:p>
            <a:pPr eaLnBrk="1" hangingPunct="1">
              <a:defRPr/>
            </a:pPr>
            <a:r>
              <a:rPr lang="en-US" sz="2000" dirty="0" smtClean="0"/>
              <a:t>After certain NOIEs are no longer served by LCRA’s portfolio, the remaining customers will have the obligation of paying for </a:t>
            </a:r>
            <a:r>
              <a:rPr lang="en-US" sz="2000" b="1" i="1" u="sng" dirty="0" smtClean="0"/>
              <a:t>all</a:t>
            </a:r>
            <a:r>
              <a:rPr lang="en-US" sz="2000" dirty="0" smtClean="0"/>
              <a:t> the pre-1999 generation resource costs under the pre-1999 contractual arrangement.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Non-Discriminatory PCRR Eligibility</a:t>
            </a:r>
            <a:endParaRPr lang="pt-BR" dirty="0"/>
          </a:p>
        </p:txBody>
      </p:sp>
      <p:sp>
        <p:nvSpPr>
          <p:cNvPr id="3" name="Espaço Reservado para Conteúdo 2"/>
          <p:cNvSpPr>
            <a:spLocks noGrp="1"/>
          </p:cNvSpPr>
          <p:nvPr>
            <p:ph sz="quarter" idx="1"/>
          </p:nvPr>
        </p:nvSpPr>
        <p:spPr>
          <a:xfrm>
            <a:off x="301752" y="1506728"/>
            <a:ext cx="8639048" cy="4572000"/>
          </a:xfrm>
        </p:spPr>
        <p:txBody>
          <a:bodyPr/>
          <a:lstStyle/>
          <a:p>
            <a:pPr eaLnBrk="1" hangingPunct="1">
              <a:defRPr/>
            </a:pPr>
            <a:r>
              <a:rPr lang="en-US" sz="2000" dirty="0" smtClean="0"/>
              <a:t>Thus, the remaining NOIEs under the pre-1999 LCRA contract "have a long-term (greater than five years) contractual commitment for annual capacity and energy that was entered into prior to September 1, 1999 from specific Generation Resources" (i.e. the eligible pre-1999 LCRA portfolio of Generation Resources) and are, </a:t>
            </a:r>
            <a:r>
              <a:rPr lang="en-US" sz="2000" b="1" i="1" u="sng" dirty="0" smtClean="0"/>
              <a:t>by definition</a:t>
            </a:r>
            <a:r>
              <a:rPr lang="en-US" sz="2000" dirty="0" smtClean="0"/>
              <a:t>, eligible for PCRRs from the pre-1999 LCRA portfolio of Generation Resources</a:t>
            </a:r>
          </a:p>
          <a:p>
            <a:pPr>
              <a:defRPr/>
            </a:pPr>
            <a:r>
              <a:rPr lang="en-US" sz="2000" dirty="0" smtClean="0"/>
              <a:t>KPUB’s Comments limit </a:t>
            </a:r>
            <a:r>
              <a:rPr lang="en-US" sz="2000" i="1" u="sng" dirty="0" smtClean="0"/>
              <a:t>only</a:t>
            </a:r>
            <a:r>
              <a:rPr lang="en-US" sz="2000" dirty="0" smtClean="0"/>
              <a:t> LCRA’s remaining NOIE customers’ eligible PCRRs in an obviously </a:t>
            </a:r>
            <a:r>
              <a:rPr lang="en-US" sz="2000" b="1" i="1" u="sng" dirty="0" smtClean="0"/>
              <a:t>discriminatory</a:t>
            </a:r>
            <a:r>
              <a:rPr lang="en-US" sz="2000" dirty="0" smtClean="0"/>
              <a:t> manner and in clear contradiction to PCRR eligibility requirements in Section 7.4(1)</a:t>
            </a:r>
          </a:p>
          <a:p>
            <a:pPr>
              <a:defRPr/>
            </a:pPr>
            <a:r>
              <a:rPr lang="en-US" sz="2000" dirty="0" smtClean="0"/>
              <a:t>ERCOT Comments treat all the NOIE customers in a </a:t>
            </a:r>
            <a:r>
              <a:rPr lang="en-US" sz="2000" b="1" i="1" u="sng" dirty="0" smtClean="0"/>
              <a:t>non-discriminatory</a:t>
            </a:r>
            <a:r>
              <a:rPr lang="en-US" sz="2000" dirty="0" smtClean="0"/>
              <a:t> manner, allowing them to grow into the capacity of eligible resources </a:t>
            </a:r>
          </a:p>
          <a:p>
            <a:pPr>
              <a:defRPr/>
            </a:pPr>
            <a:endParaRPr lang="en-US" sz="2000" dirty="0" smtClean="0"/>
          </a:p>
          <a:p>
            <a:pPr eaLnBrk="1" hangingPunct="1">
              <a:defRPr/>
            </a:pPr>
            <a:endParaRPr lang="en-US"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New Discrimination Not Appropriate</a:t>
            </a:r>
            <a:endParaRPr lang="pt-BR" dirty="0"/>
          </a:p>
        </p:txBody>
      </p:sp>
      <p:sp>
        <p:nvSpPr>
          <p:cNvPr id="3" name="Espaço Reservado para Conteúdo 2"/>
          <p:cNvSpPr>
            <a:spLocks noGrp="1"/>
          </p:cNvSpPr>
          <p:nvPr>
            <p:ph sz="quarter" idx="1"/>
          </p:nvPr>
        </p:nvSpPr>
        <p:spPr>
          <a:xfrm>
            <a:off x="301752" y="1506728"/>
            <a:ext cx="8639048" cy="4572000"/>
          </a:xfrm>
        </p:spPr>
        <p:txBody>
          <a:bodyPr/>
          <a:lstStyle/>
          <a:p>
            <a:pPr eaLnBrk="1" hangingPunct="1">
              <a:defRPr/>
            </a:pPr>
            <a:r>
              <a:rPr lang="en-US" sz="2000" dirty="0" smtClean="0"/>
              <a:t>ERCOT’s practice has been to allocate PCRRs to each NOIE of a portfolio contract based on that particular NOIE’s load ratio share, which has fluctuated from year to year</a:t>
            </a:r>
          </a:p>
          <a:p>
            <a:pPr eaLnBrk="1" hangingPunct="1">
              <a:defRPr/>
            </a:pPr>
            <a:r>
              <a:rPr lang="en-US" sz="2000" dirty="0" smtClean="0"/>
              <a:t>The introduction of new limitations have </a:t>
            </a:r>
            <a:r>
              <a:rPr lang="en-US" sz="2000" b="1" u="sng" dirty="0" smtClean="0"/>
              <a:t>no precedent </a:t>
            </a:r>
            <a:r>
              <a:rPr lang="en-US" sz="2000" dirty="0" smtClean="0"/>
              <a:t>in ERCOT’s current policies and discriminate against a particular group of NOIEs</a:t>
            </a:r>
            <a:endParaRPr lang="en-US" sz="2000" strike="sngStrike" dirty="0" smtClean="0"/>
          </a:p>
          <a:p>
            <a:pPr eaLnBrk="1" hangingPunct="1">
              <a:defRPr/>
            </a:pPr>
            <a:r>
              <a:rPr lang="en-US" sz="2000" dirty="0" smtClean="0"/>
              <a:t>KPUB incorrectly treats NOIEs of a portfolio contract as “owning” fixed pieces of the generation and transmission assets of the provider – in reality, no such “ownership” exists. On the other hand, NOIEs with fixed contractual ownership of resources, such as </a:t>
            </a:r>
            <a:r>
              <a:rPr lang="en-US" sz="2000" dirty="0" err="1" smtClean="0"/>
              <a:t>Gentex</a:t>
            </a:r>
            <a:r>
              <a:rPr lang="en-US" sz="2000" dirty="0" smtClean="0"/>
              <a:t>, remain entitled to be served by that generation capacity and also the corresponding PCRRs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KPUB’s Irrational Discrimination</a:t>
            </a:r>
            <a:endParaRPr lang="pt-BR" dirty="0"/>
          </a:p>
        </p:txBody>
      </p:sp>
      <p:sp>
        <p:nvSpPr>
          <p:cNvPr id="3" name="Espaço Reservado para Conteúdo 2"/>
          <p:cNvSpPr>
            <a:spLocks noGrp="1"/>
          </p:cNvSpPr>
          <p:nvPr>
            <p:ph sz="quarter" idx="1"/>
          </p:nvPr>
        </p:nvSpPr>
        <p:spPr>
          <a:xfrm>
            <a:off x="301752" y="1506728"/>
            <a:ext cx="8639048" cy="4572000"/>
          </a:xfrm>
        </p:spPr>
        <p:txBody>
          <a:bodyPr/>
          <a:lstStyle/>
          <a:p>
            <a:r>
              <a:rPr lang="en-US" sz="2000" dirty="0" smtClean="0"/>
              <a:t>Under KPUB Comments other NOIEs are allowed to nominate greater amounts of PCRRs from their 1999 4 CP amounts from Independent Generators or from their own Generation Resources as their peak load increases</a:t>
            </a:r>
          </a:p>
          <a:p>
            <a:r>
              <a:rPr lang="en-US" sz="2000" dirty="0" smtClean="0"/>
              <a:t>While allocating additional PCRRs with load growth takes away transmission capacity that was previously available for CRRs, the reallocation of PCRRs to remaining members of a portfolio contract results in </a:t>
            </a:r>
            <a:r>
              <a:rPr lang="en-US" sz="2000" i="1" u="sng" dirty="0" smtClean="0"/>
              <a:t>absolutely no change</a:t>
            </a:r>
            <a:r>
              <a:rPr lang="en-US" sz="2000" dirty="0" smtClean="0"/>
              <a:t> to the transmission capacity that was previously available for CRRs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Bizarre Outcomes of KPUB Comments</a:t>
            </a:r>
            <a:endParaRPr lang="pt-BR" dirty="0"/>
          </a:p>
        </p:txBody>
      </p:sp>
      <p:sp>
        <p:nvSpPr>
          <p:cNvPr id="3" name="Espaço Reservado para Conteúdo 2"/>
          <p:cNvSpPr>
            <a:spLocks noGrp="1"/>
          </p:cNvSpPr>
          <p:nvPr>
            <p:ph sz="quarter" idx="1"/>
          </p:nvPr>
        </p:nvSpPr>
        <p:spPr>
          <a:xfrm>
            <a:off x="301752" y="1506728"/>
            <a:ext cx="8639048" cy="4572000"/>
          </a:xfrm>
        </p:spPr>
        <p:txBody>
          <a:bodyPr/>
          <a:lstStyle/>
          <a:p>
            <a:r>
              <a:rPr lang="en-US" sz="2000" dirty="0" smtClean="0"/>
              <a:t>Example of 100 MW of eligible PCRRs allocated to two NOIEs that have a common pre-1999 portfolio contract with a supplier </a:t>
            </a:r>
          </a:p>
          <a:p>
            <a:r>
              <a:rPr lang="en-US" sz="2000" dirty="0" smtClean="0"/>
              <a:t>Varying load growth impacts contractual relationship with eligible resources, in which PCRRs should protect</a:t>
            </a:r>
          </a:p>
        </p:txBody>
      </p:sp>
      <p:graphicFrame>
        <p:nvGraphicFramePr>
          <p:cNvPr id="5" name="Chart 4"/>
          <p:cNvGraphicFramePr/>
          <p:nvPr/>
        </p:nvGraphicFramePr>
        <p:xfrm>
          <a:off x="163285" y="3080657"/>
          <a:ext cx="3233057" cy="25472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3265713" y="3374572"/>
          <a:ext cx="2427515" cy="218802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5845627" y="3341914"/>
          <a:ext cx="2405744" cy="2111829"/>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7"/>
          <p:cNvSpPr txBox="1"/>
          <p:nvPr/>
        </p:nvSpPr>
        <p:spPr>
          <a:xfrm>
            <a:off x="1023257" y="3102428"/>
            <a:ext cx="1741714" cy="246221"/>
          </a:xfrm>
          <a:prstGeom prst="rect">
            <a:avLst/>
          </a:prstGeom>
          <a:noFill/>
        </p:spPr>
        <p:txBody>
          <a:bodyPr wrap="square" rtlCol="0">
            <a:spAutoFit/>
          </a:bodyPr>
          <a:lstStyle/>
          <a:p>
            <a:pPr algn="ctr"/>
            <a:r>
              <a:rPr lang="en-US" sz="1000" b="1" dirty="0" smtClean="0"/>
              <a:t>1999 4CP Allocation</a:t>
            </a:r>
            <a:endParaRPr lang="en-US" sz="1000" b="1" dirty="0"/>
          </a:p>
        </p:txBody>
      </p:sp>
      <p:sp>
        <p:nvSpPr>
          <p:cNvPr id="9" name="TextBox 8"/>
          <p:cNvSpPr txBox="1"/>
          <p:nvPr/>
        </p:nvSpPr>
        <p:spPr>
          <a:xfrm>
            <a:off x="3298370" y="3037113"/>
            <a:ext cx="2264230" cy="246221"/>
          </a:xfrm>
          <a:prstGeom prst="rect">
            <a:avLst/>
          </a:prstGeom>
          <a:noFill/>
        </p:spPr>
        <p:txBody>
          <a:bodyPr wrap="square" rtlCol="0">
            <a:spAutoFit/>
          </a:bodyPr>
          <a:lstStyle/>
          <a:p>
            <a:r>
              <a:rPr lang="en-US" sz="1000" b="1" dirty="0" smtClean="0"/>
              <a:t>‘99 Allocation with load growth</a:t>
            </a:r>
            <a:endParaRPr lang="en-US" sz="1000" b="1" dirty="0"/>
          </a:p>
        </p:txBody>
      </p:sp>
      <p:sp>
        <p:nvSpPr>
          <p:cNvPr id="10" name="TextBox 9"/>
          <p:cNvSpPr txBox="1"/>
          <p:nvPr/>
        </p:nvSpPr>
        <p:spPr>
          <a:xfrm>
            <a:off x="5889171" y="3037115"/>
            <a:ext cx="2394857" cy="246221"/>
          </a:xfrm>
          <a:prstGeom prst="rect">
            <a:avLst/>
          </a:prstGeom>
          <a:noFill/>
        </p:spPr>
        <p:txBody>
          <a:bodyPr wrap="square" rtlCol="0">
            <a:spAutoFit/>
          </a:bodyPr>
          <a:lstStyle/>
          <a:p>
            <a:pPr algn="ctr"/>
            <a:r>
              <a:rPr lang="en-US" sz="1000" b="1" dirty="0" smtClean="0"/>
              <a:t>Current allocation with load growth</a:t>
            </a:r>
            <a:endParaRPr lang="en-US" sz="10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Reject Discriminatory KPUB Comments</a:t>
            </a:r>
            <a:endParaRPr lang="pt-BR" dirty="0"/>
          </a:p>
        </p:txBody>
      </p:sp>
      <p:sp>
        <p:nvSpPr>
          <p:cNvPr id="3" name="Espaço Reservado para Conteúdo 2"/>
          <p:cNvSpPr>
            <a:spLocks noGrp="1"/>
          </p:cNvSpPr>
          <p:nvPr>
            <p:ph sz="quarter" idx="1"/>
          </p:nvPr>
        </p:nvSpPr>
        <p:spPr>
          <a:xfrm>
            <a:off x="301752" y="1506728"/>
            <a:ext cx="8639048" cy="4572000"/>
          </a:xfrm>
        </p:spPr>
        <p:txBody>
          <a:bodyPr/>
          <a:lstStyle/>
          <a:p>
            <a:r>
              <a:rPr lang="en-US" sz="2000" dirty="0" smtClean="0"/>
              <a:t>TAC should reject KPUB Comments for the following reasons:</a:t>
            </a:r>
          </a:p>
          <a:p>
            <a:pPr>
              <a:buNone/>
            </a:pPr>
            <a:r>
              <a:rPr lang="en-US" sz="2000" dirty="0" smtClean="0"/>
              <a:t>	- They </a:t>
            </a:r>
            <a:r>
              <a:rPr lang="en-US" sz="2000" b="1" u="sng" dirty="0" smtClean="0"/>
              <a:t>contradict</a:t>
            </a:r>
            <a:r>
              <a:rPr lang="en-US" sz="2000" dirty="0" smtClean="0"/>
              <a:t> the PCRR eligibility requirements defined in 7.4(1) </a:t>
            </a:r>
          </a:p>
          <a:p>
            <a:pPr>
              <a:buNone/>
            </a:pPr>
            <a:r>
              <a:rPr lang="en-US" sz="2000" dirty="0" smtClean="0"/>
              <a:t>	- They are </a:t>
            </a:r>
            <a:r>
              <a:rPr lang="en-US" sz="2000" b="1" u="sng" dirty="0" smtClean="0"/>
              <a:t>discriminatory</a:t>
            </a:r>
            <a:r>
              <a:rPr lang="en-US" sz="2000" dirty="0" smtClean="0"/>
              <a:t> against a particular group of NOIEs</a:t>
            </a:r>
          </a:p>
          <a:p>
            <a:pPr>
              <a:buNone/>
            </a:pPr>
            <a:r>
              <a:rPr lang="en-US" sz="2000" dirty="0" smtClean="0"/>
              <a:t>	- They have </a:t>
            </a:r>
            <a:r>
              <a:rPr lang="en-US" sz="2000" b="1" u="sng" dirty="0" smtClean="0"/>
              <a:t>no precedent </a:t>
            </a:r>
            <a:r>
              <a:rPr lang="en-US" sz="2000" dirty="0" smtClean="0"/>
              <a:t>in ERCOT policies and practices since the introduction of PCRRs</a:t>
            </a:r>
          </a:p>
          <a:p>
            <a:pPr>
              <a:buNone/>
            </a:pPr>
            <a:r>
              <a:rPr lang="en-US" sz="2000" dirty="0" smtClean="0"/>
              <a:t>	- They are </a:t>
            </a:r>
            <a:r>
              <a:rPr lang="en-US" sz="2000" b="1" u="sng" dirty="0" smtClean="0"/>
              <a:t>inappropriate</a:t>
            </a:r>
            <a:r>
              <a:rPr lang="en-US" sz="2000" dirty="0" smtClean="0"/>
              <a:t> for policy making as they are not impartial as opposed to allowing ERCOT as an independent party to ascertain PCRR eligibility</a:t>
            </a:r>
          </a:p>
          <a:p>
            <a:pPr eaLnBrk="1" hangingPunct="1">
              <a:defRPr/>
            </a:pPr>
            <a:endParaRPr lang="en-US" sz="20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5707</TotalTime>
  <Words>741</Words>
  <Application>Microsoft Office PowerPoint</Application>
  <PresentationFormat>On-screen Show (4:3)</PresentationFormat>
  <Paragraphs>75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Civic</vt:lpstr>
      <vt:lpstr>NPRR533 – PCRR Eligibility In support of ERCOT Comments</vt:lpstr>
      <vt:lpstr>Guiding Principles</vt:lpstr>
      <vt:lpstr>PCRR Eligibility</vt:lpstr>
      <vt:lpstr>PCRR Eligibility for Portfolio Contracts</vt:lpstr>
      <vt:lpstr>Non-Discriminatory PCRR Eligibility</vt:lpstr>
      <vt:lpstr>New Discrimination Not Appropriate</vt:lpstr>
      <vt:lpstr>KPUB’s Irrational Discrimination</vt:lpstr>
      <vt:lpstr>Bizarre Outcomes of KPUB Comments</vt:lpstr>
      <vt:lpstr>Reject Discriminatory KPUB Comments</vt:lpstr>
      <vt:lpstr>Endorse ERCOT’s Independent Comments</vt:lpstr>
    </vt:vector>
  </TitlesOfParts>
  <Company>Apple 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Landfill Project</dc:title>
  <dc:creator>sarah siddiqi</dc:creator>
  <cp:lastModifiedBy>sbombick</cp:lastModifiedBy>
  <cp:revision>192</cp:revision>
  <dcterms:created xsi:type="dcterms:W3CDTF">2009-04-22T21:30:12Z</dcterms:created>
  <dcterms:modified xsi:type="dcterms:W3CDTF">2014-02-26T21:14:43Z</dcterms:modified>
</cp:coreProperties>
</file>