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55" r:id="rId4"/>
    <p:sldMasterId id="2147493467" r:id="rId5"/>
  </p:sldMasterIdLst>
  <p:notesMasterIdLst>
    <p:notesMasterId r:id="rId9"/>
  </p:notesMasterIdLst>
  <p:handoutMasterIdLst>
    <p:handoutMasterId r:id="rId10"/>
  </p:handoutMasterIdLst>
  <p:sldIdLst>
    <p:sldId id="267" r:id="rId6"/>
    <p:sldId id="271" r:id="rId7"/>
    <p:sldId id="272" r:id="rId8"/>
  </p:sldIdLst>
  <p:sldSz cx="9144000" cy="6858000" type="screen4x3"/>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C0D1E2"/>
    <a:srgbClr val="C4E3E1"/>
    <a:srgbClr val="005386"/>
    <a:srgbClr val="55BAB7"/>
    <a:srgbClr val="00385E"/>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071" autoAdjust="0"/>
    <p:restoredTop sz="94595" autoAdjust="0"/>
  </p:normalViewPr>
  <p:slideViewPr>
    <p:cSldViewPr snapToGrid="0" snapToObjects="1">
      <p:cViewPr>
        <p:scale>
          <a:sx n="75" d="100"/>
          <a:sy n="75" d="100"/>
        </p:scale>
        <p:origin x="-1038" y="-702"/>
      </p:cViewPr>
      <p:guideLst>
        <p:guide orient="horz" pos="4032"/>
        <p:guide orient="horz" pos="840"/>
        <p:guide pos="2272"/>
        <p:guide pos="360"/>
        <p:guide pos="3960"/>
        <p:guide pos="5376"/>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showGuide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presProps" Target="presProps.xml"/><Relationship Id="rId5" Type="http://schemas.openxmlformats.org/officeDocument/2006/relationships/slideMaster" Target="slideMasters/slideMaster2.xml"/><Relationship Id="rId10" Type="http://schemas.openxmlformats.org/officeDocument/2006/relationships/handoutMaster" Target="handoutMasters/handoutMaster1.xml"/><Relationship Id="rId4" Type="http://schemas.openxmlformats.org/officeDocument/2006/relationships/slideMaster" Target="slideMasters/slideMaster1.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a:defRPr sz="1200"/>
            </a:lvl1pPr>
          </a:lstStyle>
          <a:p>
            <a:fld id="{F69DE495-51AC-4723-A7B4-B1B58AAC8C5A}" type="datetimeFigureOut">
              <a:rPr lang="en-US" smtClean="0"/>
              <a:t>2/20/2014</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lIns="91440" tIns="45720" rIns="91440" bIns="45720" rtlCol="0" anchor="b"/>
          <a:lstStyle>
            <a:lvl1pPr algn="r">
              <a:defRPr sz="1200"/>
            </a:lvl1pPr>
          </a:lstStyle>
          <a:p>
            <a:fld id="{F80D1E90-E9C6-42A2-8EB7-24DAC221AC2D}" type="slidenum">
              <a:rPr lang="en-US" smtClean="0"/>
              <a:t>‹#›</a:t>
            </a:fld>
            <a:endParaRPr lang="en-US"/>
          </a:p>
        </p:txBody>
      </p:sp>
    </p:spTree>
    <p:extLst>
      <p:ext uri="{BB962C8B-B14F-4D97-AF65-F5344CB8AC3E}">
        <p14:creationId xmlns:p14="http://schemas.microsoft.com/office/powerpoint/2010/main" val="7087879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a:defRPr sz="1200"/>
            </a:lvl1pPr>
          </a:lstStyle>
          <a:p>
            <a:fld id="{D1DF52B9-7E6C-4146-83FC-76B5AB271E46}" type="datetimeFigureOut">
              <a:rPr lang="en-US" smtClean="0"/>
              <a:t>2/20/2014</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lIns="91440" tIns="45720" rIns="91440" bIns="45720" rtlCol="0" anchor="b"/>
          <a:lstStyle>
            <a:lvl1pPr algn="r">
              <a:defRPr sz="1200"/>
            </a:lvl1pPr>
          </a:lstStyle>
          <a:p>
            <a:fld id="{E41B3D22-F502-4A52-A06E-717BD3D70E2C}" type="slidenum">
              <a:rPr lang="en-US" smtClean="0"/>
              <a:t>‹#›</a:t>
            </a:fld>
            <a:endParaRPr lang="en-US"/>
          </a:p>
        </p:txBody>
      </p:sp>
    </p:spTree>
    <p:extLst>
      <p:ext uri="{BB962C8B-B14F-4D97-AF65-F5344CB8AC3E}">
        <p14:creationId xmlns:p14="http://schemas.microsoft.com/office/powerpoint/2010/main" val="922138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379664" y="828675"/>
            <a:ext cx="8229600" cy="511651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8" name="Straight Connector 7"/>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9"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3220382210"/>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7"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2394843"/>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371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4562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9" name="Straight Connector 8"/>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0"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3" name="Title Placeholder 1"/>
          <p:cNvSpPr>
            <a:spLocks noGrp="1"/>
          </p:cNvSpPr>
          <p:nvPr>
            <p:ph type="title"/>
          </p:nvPr>
        </p:nvSpPr>
        <p:spPr>
          <a:xfrm>
            <a:off x="371475"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6"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6059461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379664" y="9255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4" name="Content Placeholder 3"/>
          <p:cNvSpPr>
            <a:spLocks noGrp="1"/>
          </p:cNvSpPr>
          <p:nvPr>
            <p:ph sz="half" idx="2"/>
          </p:nvPr>
        </p:nvSpPr>
        <p:spPr>
          <a:xfrm>
            <a:off x="379664" y="1565275"/>
            <a:ext cx="4040188"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9255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6" name="Content Placeholder 5"/>
          <p:cNvSpPr>
            <a:spLocks noGrp="1"/>
          </p:cNvSpPr>
          <p:nvPr>
            <p:ph sz="quarter" idx="4"/>
          </p:nvPr>
        </p:nvSpPr>
        <p:spPr>
          <a:xfrm>
            <a:off x="4645025" y="1565275"/>
            <a:ext cx="4041775"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cxnSp>
        <p:nvCxnSpPr>
          <p:cNvPr id="11" name="Straight Connector 10"/>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5"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10"/>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2486824430"/>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084712998"/>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492246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371474"/>
            <a:ext cx="3008313" cy="892175"/>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371474"/>
            <a:ext cx="5111750" cy="5583239"/>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57200" y="126365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4"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18220315"/>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6631169"/>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5"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473348031"/>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image" Target="../media/image2.png"/><Relationship Id="rId4" Type="http://schemas.openxmlformats.org/officeDocument/2006/relationships/slideLayout" Target="../slideLayouts/slideLayout4.xml"/><Relationship Id="rId9" Type="http://schemas.openxmlformats.org/officeDocument/2006/relationships/image" Target="../media/image1.png"/></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9.xml"/><Relationship Id="rId1" Type="http://schemas.openxmlformats.org/officeDocument/2006/relationships/slideLayout" Target="../slideLayouts/slideLayout8.xml"/><Relationship Id="rId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47625" y="0"/>
            <a:ext cx="923925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pic>
        <p:nvPicPr>
          <p:cNvPr id="13" name="Picture 12"/>
          <p:cNvPicPr>
            <a:picLocks/>
          </p:cNvPicPr>
          <p:nvPr userDrawn="1"/>
        </p:nvPicPr>
        <p:blipFill rotWithShape="1">
          <a:blip r:embed="rId9">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pic>
        <p:nvPicPr>
          <p:cNvPr id="9" name="Picture 8" descr="ERCOT cmyk-01.png"/>
          <p:cNvPicPr>
            <a:picLocks noChangeAspect="1"/>
          </p:cNvPicPr>
          <p:nvPr userDrawn="1"/>
        </p:nvPicPr>
        <p:blipFill>
          <a:blip r:embed="rId10">
            <a:extLst>
              <a:ext uri="{28A0092B-C50C-407E-A947-70E740481C1C}">
                <a14:useLocalDpi xmlns:a14="http://schemas.microsoft.com/office/drawing/2010/main" val="0"/>
              </a:ext>
            </a:extLst>
          </a:blip>
          <a:stretch>
            <a:fillRect/>
          </a:stretch>
        </p:blipFill>
        <p:spPr>
          <a:xfrm>
            <a:off x="247650" y="6024691"/>
            <a:ext cx="817615" cy="346452"/>
          </a:xfrm>
          <a:prstGeom prst="rect">
            <a:avLst/>
          </a:prstGeom>
        </p:spPr>
      </p:pic>
    </p:spTree>
    <p:extLst>
      <p:ext uri="{BB962C8B-B14F-4D97-AF65-F5344CB8AC3E}">
        <p14:creationId xmlns:p14="http://schemas.microsoft.com/office/powerpoint/2010/main" val="3693843513"/>
      </p:ext>
    </p:extLst>
  </p:cSld>
  <p:clrMap bg1="lt1" tx1="dk1" bg2="lt2" tx2="dk2" accent1="accent1" accent2="accent2" accent3="accent3" accent4="accent4" accent5="accent5" accent6="accent6" hlink="hlink" folHlink="folHlink"/>
  <p:sldLayoutIdLst>
    <p:sldLayoutId id="2147493457" r:id="rId1"/>
    <p:sldLayoutId id="2147493458" r:id="rId2"/>
    <p:sldLayoutId id="2147493459" r:id="rId3"/>
    <p:sldLayoutId id="2147493460" r:id="rId4"/>
    <p:sldLayoutId id="2147493461" r:id="rId5"/>
    <p:sldLayoutId id="2147493462" r:id="rId6"/>
    <p:sldLayoutId id="2147493463" r:id="rId7"/>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9" name="Rectangle 8"/>
          <p:cNvSpPr/>
          <p:nvPr userDrawn="1"/>
        </p:nvSpPr>
        <p:spPr>
          <a:xfrm>
            <a:off x="0" y="-168453"/>
            <a:ext cx="9144000" cy="7216953"/>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pic>
        <p:nvPicPr>
          <p:cNvPr id="12" name="Picture 11"/>
          <p:cNvPicPr>
            <a:picLocks/>
          </p:cNvPicPr>
          <p:nvPr userDrawn="1"/>
        </p:nvPicPr>
        <p:blipFill rotWithShape="1">
          <a:blip r:embed="rId4">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dirty="0"/>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E1B48D-6708-5141-8A45-C2E8F9E83312}" type="slidenum">
              <a:rPr lang="en-US" smtClean="0"/>
              <a:t>‹#›</a:t>
            </a:fld>
            <a:endParaRPr lang="en-US" dirty="0"/>
          </a:p>
        </p:txBody>
      </p:sp>
    </p:spTree>
    <p:extLst>
      <p:ext uri="{BB962C8B-B14F-4D97-AF65-F5344CB8AC3E}">
        <p14:creationId xmlns:p14="http://schemas.microsoft.com/office/powerpoint/2010/main" val="3663339703"/>
      </p:ext>
    </p:extLst>
  </p:cSld>
  <p:clrMap bg1="lt1" tx1="dk1" bg2="lt2" tx2="dk2" accent1="accent1" accent2="accent2" accent3="accent3" accent4="accent4" accent5="accent5" accent6="accent6" hlink="hlink" folHlink="folHlink"/>
  <p:sldLayoutIdLst>
    <p:sldLayoutId id="2147493474" r:id="rId1"/>
    <p:sldLayoutId id="2147493475" r:id="rId2"/>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098" name="Group 13"/>
          <p:cNvGrpSpPr>
            <a:grpSpLocks/>
          </p:cNvGrpSpPr>
          <p:nvPr/>
        </p:nvGrpSpPr>
        <p:grpSpPr bwMode="auto">
          <a:xfrm>
            <a:off x="603250" y="1498600"/>
            <a:ext cx="7727950" cy="3861740"/>
            <a:chOff x="603250" y="546100"/>
            <a:chExt cx="7727950" cy="3862061"/>
          </a:xfrm>
        </p:grpSpPr>
        <p:pic>
          <p:nvPicPr>
            <p:cNvPr id="4099" name="Picture 8" descr="ERCOT cmyk-01.png"/>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603250" y="546100"/>
              <a:ext cx="2457704" cy="1041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100" name="TextBox 9"/>
            <p:cNvSpPr txBox="1">
              <a:spLocks noChangeArrowheads="1"/>
            </p:cNvSpPr>
            <p:nvPr/>
          </p:nvSpPr>
          <p:spPr bwMode="auto">
            <a:xfrm>
              <a:off x="787400" y="2130425"/>
              <a:ext cx="7543800" cy="22777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defTabSz="457200" eaLnBrk="0" fontAlgn="base" hangingPunct="0">
                <a:spcBef>
                  <a:spcPct val="0"/>
                </a:spcBef>
                <a:spcAft>
                  <a:spcPct val="0"/>
                </a:spcAft>
                <a:defRPr>
                  <a:solidFill>
                    <a:schemeClr val="tx1"/>
                  </a:solidFill>
                  <a:latin typeface="Arial" charset="0"/>
                  <a:cs typeface="Arial" charset="0"/>
                </a:defRPr>
              </a:lvl6pPr>
              <a:lvl7pPr marL="2971800" indent="-228600" defTabSz="457200" eaLnBrk="0" fontAlgn="base" hangingPunct="0">
                <a:spcBef>
                  <a:spcPct val="0"/>
                </a:spcBef>
                <a:spcAft>
                  <a:spcPct val="0"/>
                </a:spcAft>
                <a:defRPr>
                  <a:solidFill>
                    <a:schemeClr val="tx1"/>
                  </a:solidFill>
                  <a:latin typeface="Arial" charset="0"/>
                  <a:cs typeface="Arial" charset="0"/>
                </a:defRPr>
              </a:lvl7pPr>
              <a:lvl8pPr marL="3429000" indent="-228600" defTabSz="457200" eaLnBrk="0" fontAlgn="base" hangingPunct="0">
                <a:spcBef>
                  <a:spcPct val="0"/>
                </a:spcBef>
                <a:spcAft>
                  <a:spcPct val="0"/>
                </a:spcAft>
                <a:defRPr>
                  <a:solidFill>
                    <a:schemeClr val="tx1"/>
                  </a:solidFill>
                  <a:latin typeface="Arial" charset="0"/>
                  <a:cs typeface="Arial" charset="0"/>
                </a:defRPr>
              </a:lvl8pPr>
              <a:lvl9pPr marL="3886200" indent="-228600" defTabSz="457200" eaLnBrk="0" fontAlgn="base" hangingPunct="0">
                <a:spcBef>
                  <a:spcPct val="0"/>
                </a:spcBef>
                <a:spcAft>
                  <a:spcPct val="0"/>
                </a:spcAft>
                <a:defRPr>
                  <a:solidFill>
                    <a:schemeClr val="tx1"/>
                  </a:solidFill>
                  <a:latin typeface="Arial" charset="0"/>
                  <a:cs typeface="Arial" charset="0"/>
                </a:defRPr>
              </a:lvl9pPr>
            </a:lstStyle>
            <a:p>
              <a:pPr eaLnBrk="1" hangingPunct="1">
                <a:tabLst>
                  <a:tab pos="5257800" algn="l"/>
                </a:tabLst>
              </a:pPr>
              <a:r>
                <a:rPr lang="en-US" sz="3200" b="1" dirty="0" smtClean="0"/>
                <a:t>M2 Credit Parameter 	</a:t>
              </a:r>
              <a:endParaRPr lang="en-US" sz="3200" b="1" dirty="0"/>
            </a:p>
            <a:p>
              <a:pPr eaLnBrk="1" hangingPunct="1"/>
              <a:endParaRPr lang="en-US" b="1" dirty="0"/>
            </a:p>
            <a:p>
              <a:pPr eaLnBrk="1" hangingPunct="1"/>
              <a:endParaRPr lang="en-US" sz="2000" i="1" dirty="0"/>
            </a:p>
            <a:p>
              <a:pPr eaLnBrk="1" hangingPunct="1"/>
              <a:r>
                <a:rPr lang="en-US" dirty="0"/>
                <a:t> </a:t>
              </a:r>
            </a:p>
            <a:p>
              <a:pPr eaLnBrk="1" hangingPunct="1"/>
              <a:r>
                <a:rPr lang="en-US" dirty="0" smtClean="0"/>
                <a:t>TAC</a:t>
              </a:r>
              <a:endParaRPr lang="en-US" dirty="0"/>
            </a:p>
            <a:p>
              <a:pPr eaLnBrk="1" hangingPunct="1"/>
              <a:r>
                <a:rPr lang="en-US" dirty="0" smtClean="0"/>
                <a:t>February 27, 2014</a:t>
              </a:r>
            </a:p>
            <a:p>
              <a:pPr eaLnBrk="1" hangingPunct="1"/>
              <a:r>
                <a:rPr lang="en-US" dirty="0" smtClean="0"/>
                <a:t>ERCOT Public</a:t>
              </a:r>
              <a:endParaRPr lang="en-US" dirty="0"/>
            </a:p>
          </p:txBody>
        </p:sp>
        <p:cxnSp>
          <p:nvCxnSpPr>
            <p:cNvPr id="13" name="Straight Connector 12"/>
            <p:cNvCxnSpPr/>
            <p:nvPr/>
          </p:nvCxnSpPr>
          <p:spPr>
            <a:xfrm flipV="1">
              <a:off x="787400" y="1852722"/>
              <a:ext cx="6286500" cy="12701"/>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495300" y="825500"/>
            <a:ext cx="8153400" cy="707886"/>
          </a:xfrm>
          <a:prstGeom prst="rect">
            <a:avLst/>
          </a:prstGeom>
        </p:spPr>
        <p:txBody>
          <a:bodyPr wrap="square">
            <a:spAutoFit/>
          </a:bodyPr>
          <a:lstStyle/>
          <a:p>
            <a:r>
              <a:rPr lang="en-US" sz="2000" dirty="0" smtClean="0"/>
              <a:t>Protocol Section 16.11.4.1, </a:t>
            </a:r>
            <a:r>
              <a:rPr lang="en-US" sz="2000" dirty="0" smtClean="0"/>
              <a:t>Determination </a:t>
            </a:r>
            <a:r>
              <a:rPr lang="en-US" sz="2000" dirty="0" smtClean="0"/>
              <a:t>of Total Potential Exposure for a </a:t>
            </a:r>
            <a:r>
              <a:rPr lang="en-US" sz="2000" dirty="0" smtClean="0"/>
              <a:t>Counter-Party, </a:t>
            </a:r>
            <a:r>
              <a:rPr lang="en-US" sz="2000" dirty="0" smtClean="0"/>
              <a:t>specifies:</a:t>
            </a:r>
          </a:p>
        </p:txBody>
      </p:sp>
      <p:sp>
        <p:nvSpPr>
          <p:cNvPr id="4" name="Title 1"/>
          <p:cNvSpPr txBox="1">
            <a:spLocks/>
          </p:cNvSpPr>
          <p:nvPr/>
        </p:nvSpPr>
        <p:spPr bwMode="auto">
          <a:xfrm>
            <a:off x="304800" y="0"/>
            <a:ext cx="8763000" cy="6749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a:lstStyle>
          <a:p>
            <a:r>
              <a:rPr lang="en-US" dirty="0" smtClean="0"/>
              <a:t>Multiplier for URTA </a:t>
            </a:r>
          </a:p>
        </p:txBody>
      </p:sp>
      <p:sp>
        <p:nvSpPr>
          <p:cNvPr id="3" name="Rectangle 2"/>
          <p:cNvSpPr/>
          <p:nvPr/>
        </p:nvSpPr>
        <p:spPr>
          <a:xfrm>
            <a:off x="1219200" y="1774686"/>
            <a:ext cx="6324600" cy="2308324"/>
          </a:xfrm>
          <a:prstGeom prst="rect">
            <a:avLst/>
          </a:prstGeom>
          <a:solidFill>
            <a:schemeClr val="bg1">
              <a:lumMod val="95000"/>
            </a:schemeClr>
          </a:solidFill>
          <a:ln>
            <a:solidFill>
              <a:schemeClr val="tx1"/>
            </a:solidFill>
          </a:ln>
        </p:spPr>
        <p:txBody>
          <a:bodyPr wrap="square">
            <a:spAutoFit/>
          </a:bodyPr>
          <a:lstStyle/>
          <a:p>
            <a:r>
              <a:rPr lang="en-US" dirty="0" smtClean="0"/>
              <a:t>M2 = 10   </a:t>
            </a:r>
            <a:r>
              <a:rPr lang="en-US" i="1" dirty="0" smtClean="0"/>
              <a:t>Multiplier for URTA.  </a:t>
            </a:r>
            <a:r>
              <a:rPr lang="en-US" dirty="0" smtClean="0"/>
              <a:t>Provides for unbilled historical activity based on historical activity.  Revisions to the multiplier will be recommended by TAC and approved by the ERCOT Board.  ERCOT shall update the multiplier value on the first day of the month following ERCOT Board approval unless otherwise directed by the ERCOT Board.  ERCOT shall provide notice to Market Participants prior to implementation of the revised values.  </a:t>
            </a:r>
            <a:endParaRPr lang="en-US" dirty="0"/>
          </a:p>
        </p:txBody>
      </p:sp>
      <p:sp>
        <p:nvSpPr>
          <p:cNvPr id="7" name="TextBox 6"/>
          <p:cNvSpPr txBox="1"/>
          <p:nvPr/>
        </p:nvSpPr>
        <p:spPr>
          <a:xfrm>
            <a:off x="1065265" y="6024691"/>
            <a:ext cx="6867526" cy="415498"/>
          </a:xfrm>
          <a:prstGeom prst="rect">
            <a:avLst/>
          </a:prstGeom>
          <a:noFill/>
        </p:spPr>
        <p:txBody>
          <a:bodyPr wrap="square" rtlCol="0">
            <a:spAutoFit/>
          </a:bodyPr>
          <a:lstStyle/>
          <a:p>
            <a:pPr algn="l"/>
            <a:endParaRPr lang="en-US" sz="1050" b="1" dirty="0"/>
          </a:p>
          <a:p>
            <a:pPr algn="l"/>
            <a:r>
              <a:rPr lang="en-US" sz="1050" dirty="0" smtClean="0"/>
              <a:t>ERCOT</a:t>
            </a:r>
            <a:r>
              <a:rPr lang="en-US" sz="1050" baseline="0" dirty="0" smtClean="0"/>
              <a:t> Public</a:t>
            </a:r>
            <a:endParaRPr lang="en-US" sz="1050" dirty="0"/>
          </a:p>
        </p:txBody>
      </p:sp>
    </p:spTree>
    <p:extLst>
      <p:ext uri="{BB962C8B-B14F-4D97-AF65-F5344CB8AC3E}">
        <p14:creationId xmlns:p14="http://schemas.microsoft.com/office/powerpoint/2010/main" val="193028915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bwMode="auto">
          <a:xfrm>
            <a:off x="304800" y="0"/>
            <a:ext cx="8763000" cy="6749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a:lstStyle>
          <a:p>
            <a:r>
              <a:rPr lang="en-US" dirty="0" smtClean="0"/>
              <a:t>Multiplier for </a:t>
            </a:r>
            <a:r>
              <a:rPr lang="en-US" dirty="0" smtClean="0"/>
              <a:t>URTA</a:t>
            </a:r>
            <a:endParaRPr lang="en-US" dirty="0" smtClean="0"/>
          </a:p>
        </p:txBody>
      </p:sp>
      <p:sp>
        <p:nvSpPr>
          <p:cNvPr id="6" name="Rectangle 5"/>
          <p:cNvSpPr/>
          <p:nvPr/>
        </p:nvSpPr>
        <p:spPr>
          <a:xfrm>
            <a:off x="571500" y="876300"/>
            <a:ext cx="8153400" cy="4708981"/>
          </a:xfrm>
          <a:prstGeom prst="rect">
            <a:avLst/>
          </a:prstGeom>
        </p:spPr>
        <p:txBody>
          <a:bodyPr wrap="square">
            <a:spAutoFit/>
          </a:bodyPr>
          <a:lstStyle/>
          <a:p>
            <a:r>
              <a:rPr lang="en-US" sz="2000" dirty="0" smtClean="0"/>
              <a:t>NPRR 570, </a:t>
            </a:r>
            <a:r>
              <a:rPr lang="en-US" sz="2000" dirty="0" smtClean="0"/>
              <a:t>Reduce </a:t>
            </a:r>
            <a:r>
              <a:rPr lang="en-US" sz="2000" dirty="0" smtClean="0"/>
              <a:t>RTM Settlement Timeline to Operating Day Plus Five</a:t>
            </a:r>
            <a:r>
              <a:rPr lang="en-US" sz="2000" dirty="0" smtClean="0"/>
              <a:t>, </a:t>
            </a:r>
            <a:r>
              <a:rPr lang="en-US" sz="2000" dirty="0" smtClean="0"/>
              <a:t>reduced the timeline for the RTM Initial Statement from seven days to six days effective January 1, 2014, and will further reduce the timeline to five days effective May 1, 2014.</a:t>
            </a:r>
          </a:p>
          <a:p>
            <a:endParaRPr lang="en-US" sz="2000" dirty="0"/>
          </a:p>
          <a:p>
            <a:r>
              <a:rPr lang="en-US" sz="2000" dirty="0" smtClean="0"/>
              <a:t>Reflecting the RTM timeline reduction, at its January 22, 2014 meeting the CWG/MCWG recommended reducing the M2 multiplier from 10 to 9, effective on </a:t>
            </a:r>
            <a:r>
              <a:rPr lang="en-US" sz="2000" dirty="0"/>
              <a:t>the first day of the month following ERCOT Board </a:t>
            </a:r>
            <a:r>
              <a:rPr lang="en-US" sz="2000" dirty="0" smtClean="0"/>
              <a:t>approval, but no sooner than May 1, 2014.</a:t>
            </a:r>
          </a:p>
          <a:p>
            <a:endParaRPr lang="en-US" sz="2000" dirty="0"/>
          </a:p>
          <a:p>
            <a:r>
              <a:rPr lang="en-US" sz="2000" dirty="0" smtClean="0"/>
              <a:t>CWG/MCWG will review the operational impacts of the shortened RTM timeline prior to making a determination as to whether additional reductions in M2 are warranted.  </a:t>
            </a:r>
          </a:p>
          <a:p>
            <a:endParaRPr lang="en-US" sz="2000" dirty="0"/>
          </a:p>
          <a:p>
            <a:r>
              <a:rPr lang="en-US" sz="2000" dirty="0" smtClean="0"/>
              <a:t>This change was approved by WMS at its February 5, 2014 meeting. </a:t>
            </a:r>
          </a:p>
        </p:txBody>
      </p:sp>
      <p:sp>
        <p:nvSpPr>
          <p:cNvPr id="7" name="TextBox 6"/>
          <p:cNvSpPr txBox="1"/>
          <p:nvPr/>
        </p:nvSpPr>
        <p:spPr>
          <a:xfrm>
            <a:off x="1065265" y="6024691"/>
            <a:ext cx="6867526" cy="415498"/>
          </a:xfrm>
          <a:prstGeom prst="rect">
            <a:avLst/>
          </a:prstGeom>
          <a:noFill/>
        </p:spPr>
        <p:txBody>
          <a:bodyPr wrap="square" rtlCol="0">
            <a:spAutoFit/>
          </a:bodyPr>
          <a:lstStyle/>
          <a:p>
            <a:pPr algn="l"/>
            <a:endParaRPr lang="en-US" sz="1050" b="1" dirty="0"/>
          </a:p>
          <a:p>
            <a:pPr algn="l"/>
            <a:r>
              <a:rPr lang="en-US" sz="1050" dirty="0" smtClean="0"/>
              <a:t>ERCOT</a:t>
            </a:r>
            <a:r>
              <a:rPr lang="en-US" sz="1050" baseline="0" dirty="0" smtClean="0"/>
              <a:t> Public</a:t>
            </a:r>
            <a:endParaRPr lang="en-US" sz="1050" dirty="0"/>
          </a:p>
        </p:txBody>
      </p:sp>
    </p:spTree>
    <p:extLst>
      <p:ext uri="{BB962C8B-B14F-4D97-AF65-F5344CB8AC3E}">
        <p14:creationId xmlns:p14="http://schemas.microsoft.com/office/powerpoint/2010/main" val="2029929240"/>
      </p:ext>
    </p:extLst>
  </p:cSld>
  <p:clrMapOvr>
    <a:masterClrMapping/>
  </p:clrMapOvr>
</p:sld>
</file>

<file path=ppt/theme/theme1.xml><?xml version="1.0" encoding="utf-8"?>
<a:theme xmlns:a="http://schemas.openxmlformats.org/drawingml/2006/main" name="Office Theme">
  <a:themeElements>
    <a:clrScheme name="ERCOT Colors">
      <a:dk1>
        <a:sysClr val="windowText" lastClr="000000"/>
      </a:dk1>
      <a:lt1>
        <a:sysClr val="window" lastClr="FFFFFF"/>
      </a:lt1>
      <a:dk2>
        <a:srgbClr val="00385E"/>
      </a:dk2>
      <a:lt2>
        <a:srgbClr val="EEECE1"/>
      </a:lt2>
      <a:accent1>
        <a:srgbClr val="008373"/>
      </a:accent1>
      <a:accent2>
        <a:srgbClr val="056BB8"/>
      </a:accent2>
      <a:accent3>
        <a:srgbClr val="680546"/>
      </a:accent3>
      <a:accent4>
        <a:srgbClr val="FDC709"/>
      </a:accent4>
      <a:accent5>
        <a:srgbClr val="E5E5E2"/>
      </a:accent5>
      <a:accent6>
        <a:srgbClr val="1F8A45"/>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B6F2769-7194-4217-93D3-3AF3A4742282}">
  <ds:schemaRefs>
    <ds:schemaRef ds:uri="http://purl.org/dc/dcmitype/"/>
    <ds:schemaRef ds:uri="http://www.w3.org/XML/1998/namespace"/>
    <ds:schemaRef ds:uri="http://purl.org/dc/terms/"/>
    <ds:schemaRef ds:uri="http://schemas.openxmlformats.org/package/2006/metadata/core-properties"/>
    <ds:schemaRef ds:uri="http://schemas.microsoft.com/office/2006/documentManagement/types"/>
    <ds:schemaRef ds:uri="c34af464-7aa1-4edd-9be4-83dffc1cb926"/>
    <ds:schemaRef ds:uri="http://schemas.microsoft.com/office/2006/metadata/properties"/>
    <ds:schemaRef ds:uri="http://schemas.microsoft.com/office/infopath/2007/PartnerControls"/>
    <ds:schemaRef ds:uri="http://purl.org/dc/elements/1.1/"/>
  </ds:schemaRefs>
</ds:datastoreItem>
</file>

<file path=customXml/itemProps3.xml><?xml version="1.0" encoding="utf-8"?>
<ds:datastoreItem xmlns:ds="http://schemas.openxmlformats.org/officeDocument/2006/customXml" ds:itemID="{87D2A1B0-FF3E-4009-940D-AED0EB70AA2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5164</TotalTime>
  <Words>236</Words>
  <Application>Microsoft Office PowerPoint</Application>
  <PresentationFormat>On-screen Show (4:3)</PresentationFormat>
  <Paragraphs>22</Paragraphs>
  <Slides>3</Slides>
  <Notes>0</Notes>
  <HiddenSlides>0</HiddenSlides>
  <MMClips>0</MMClips>
  <ScaleCrop>false</ScaleCrop>
  <HeadingPairs>
    <vt:vector size="4" baseType="variant">
      <vt:variant>
        <vt:lpstr>Theme</vt:lpstr>
      </vt:variant>
      <vt:variant>
        <vt:i4>2</vt:i4>
      </vt:variant>
      <vt:variant>
        <vt:lpstr>Slide Titles</vt:lpstr>
      </vt:variant>
      <vt:variant>
        <vt:i4>3</vt:i4>
      </vt:variant>
    </vt:vector>
  </HeadingPairs>
  <TitlesOfParts>
    <vt:vector size="5" baseType="lpstr">
      <vt:lpstr>Office Theme</vt:lpstr>
      <vt:lpstr>Custom Design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cp:lastModifiedBy>
  <cp:revision>144</cp:revision>
  <cp:lastPrinted>2013-05-29T21:13:25Z</cp:lastPrinted>
  <dcterms:created xsi:type="dcterms:W3CDTF">2010-04-12T23:12:02Z</dcterms:created>
  <dcterms:modified xsi:type="dcterms:W3CDTF">2014-02-20T21:36:34Z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