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  <p:sldMasterId id="2147493467" r:id="rId5"/>
  </p:sldMasterIdLst>
  <p:notesMasterIdLst>
    <p:notesMasterId r:id="rId42"/>
  </p:notesMasterIdLst>
  <p:sldIdLst>
    <p:sldId id="260" r:id="rId6"/>
    <p:sldId id="293" r:id="rId7"/>
    <p:sldId id="357" r:id="rId8"/>
    <p:sldId id="358" r:id="rId9"/>
    <p:sldId id="359" r:id="rId10"/>
    <p:sldId id="360" r:id="rId11"/>
    <p:sldId id="361" r:id="rId12"/>
    <p:sldId id="349" r:id="rId13"/>
    <p:sldId id="362" r:id="rId14"/>
    <p:sldId id="363" r:id="rId15"/>
    <p:sldId id="364" r:id="rId16"/>
    <p:sldId id="365" r:id="rId17"/>
    <p:sldId id="368" r:id="rId18"/>
    <p:sldId id="366" r:id="rId19"/>
    <p:sldId id="369" r:id="rId20"/>
    <p:sldId id="352" r:id="rId21"/>
    <p:sldId id="388" r:id="rId22"/>
    <p:sldId id="370" r:id="rId23"/>
    <p:sldId id="371" r:id="rId24"/>
    <p:sldId id="348" r:id="rId25"/>
    <p:sldId id="372" r:id="rId26"/>
    <p:sldId id="373" r:id="rId27"/>
    <p:sldId id="374" r:id="rId28"/>
    <p:sldId id="375" r:id="rId29"/>
    <p:sldId id="376" r:id="rId30"/>
    <p:sldId id="377" r:id="rId31"/>
    <p:sldId id="378" r:id="rId32"/>
    <p:sldId id="379" r:id="rId33"/>
    <p:sldId id="380" r:id="rId34"/>
    <p:sldId id="381" r:id="rId35"/>
    <p:sldId id="382" r:id="rId36"/>
    <p:sldId id="383" r:id="rId37"/>
    <p:sldId id="384" r:id="rId38"/>
    <p:sldId id="385" r:id="rId39"/>
    <p:sldId id="386" r:id="rId40"/>
    <p:sldId id="387" r:id="rId41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nanam, Prabhu" initials="G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281EF6"/>
    <a:srgbClr val="DFD6FE"/>
    <a:srgbClr val="FFCC99"/>
    <a:srgbClr val="00385E"/>
    <a:srgbClr val="005386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60" autoAdjust="0"/>
    <p:restoredTop sz="87826" autoAdjust="0"/>
  </p:normalViewPr>
  <p:slideViewPr>
    <p:cSldViewPr snapToGrid="0" snapToObjects="1">
      <p:cViewPr>
        <p:scale>
          <a:sx n="100" d="100"/>
          <a:sy n="100" d="100"/>
        </p:scale>
        <p:origin x="-456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E8807-EACC-4C7F-A743-E20B2A900DDB}" type="datetimeFigureOut">
              <a:rPr lang="en-US" smtClean="0"/>
              <a:t>2/20/2014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62ADF-9CC2-4326-AAB8-D6FCCEF4C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436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B4BAE2-1AB1-4300-9881-E1CBB6FAC18E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F67A0-520F-46FE-A238-DEDA1EA90F2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294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0DF15-46A6-4659-9CD4-776EACFD33AB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8EA0D-97BE-4F66-B678-B3A4BAE0DC9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9587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86D4AB-595C-4A21-B1BB-F435240CE856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936F2-CE85-4A66-9732-DBD2980B1FF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8938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866ED6-0A02-47A0-A0E3-60C25F10FDB0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39DD9-B43F-4B04-AA96-8AD88EA778B3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970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8774"/>
            <a:ext cx="8229600" cy="73389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90EF72DD-33D4-493D-A0E1-01B1DACF33D3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CD7BDF7-3609-4F44-BABD-6646F30B184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315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19638B-7B95-463F-B814-036BEFEAE38D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E69B5-48F7-4DBC-8458-F36337C196D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3297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037097-7B95-42E1-AE48-8297372243FC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80FFC-0D1A-44B9-82BE-8BDB78EEBA4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3813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FBEC5-A15B-4A28-A5EA-1005DAABEEC8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24B16-D883-4E69-9908-54CE66AD35D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1336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C026E7-950E-4AFF-8E8E-8B6A8CB53201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0EDD6-4A85-4E24-9696-D075A19142A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7794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209B2-EF2E-4898-BBA6-441CBE5923C0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07705-6019-49FB-A0BB-847FCE8795F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32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406408-DF89-499C-98CA-9454B4268D9E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D2D8E-75EC-472D-8E69-313810B6D14A}" type="slidenum">
              <a:rPr lang="en-US" altLang="en-US"/>
              <a:pPr/>
              <a:t>‹#›</a:t>
            </a:fld>
            <a:endParaRPr lang="en-US" altLang="en-US" dirty="0">
              <a:solidFill>
                <a:srgbClr val="0C10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440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1EBB9-39B5-47DE-AADD-0583A4B00086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5DF45-92D8-4707-A482-60117C65677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8408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19FE5AE-6342-4862-9BBC-663D2DC9DADA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CCA7828-74E8-43EC-8FEF-981B54520FD4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93799" r:id="rId1"/>
    <p:sldLayoutId id="2147493809" r:id="rId2"/>
    <p:sldLayoutId id="2147493800" r:id="rId3"/>
    <p:sldLayoutId id="2147493801" r:id="rId4"/>
    <p:sldLayoutId id="2147493802" r:id="rId5"/>
    <p:sldLayoutId id="2147493803" r:id="rId6"/>
    <p:sldLayoutId id="2147493804" r:id="rId7"/>
    <p:sldLayoutId id="2147493810" r:id="rId8"/>
    <p:sldLayoutId id="2147493805" r:id="rId9"/>
    <p:sldLayoutId id="2147493806" r:id="rId10"/>
    <p:sldLayoutId id="2147493807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E2F4796E-E75C-429C-B2A7-901628269619}" type="datetime1">
              <a:rPr lang="en-US" altLang="en-US" smtClean="0"/>
              <a:t>2/20/2014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1E23D21-3B2B-4212-B14E-DC77E2295993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808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3"/>
          <p:cNvGrpSpPr>
            <a:grpSpLocks/>
          </p:cNvGrpSpPr>
          <p:nvPr/>
        </p:nvGrpSpPr>
        <p:grpSpPr bwMode="auto">
          <a:xfrm>
            <a:off x="603250" y="1498600"/>
            <a:ext cx="7727950" cy="4045582"/>
            <a:chOff x="603250" y="546100"/>
            <a:chExt cx="7727950" cy="4048026"/>
          </a:xfrm>
        </p:grpSpPr>
        <p:pic>
          <p:nvPicPr>
            <p:cNvPr id="5123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463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600" b="1" dirty="0"/>
                <a:t>Houston Import Project – ERCOT </a:t>
              </a:r>
              <a:r>
                <a:rPr lang="en-US" altLang="en-US" sz="2600" b="1" dirty="0" smtClean="0"/>
                <a:t>Independent Review</a:t>
              </a:r>
              <a:endParaRPr lang="en-US" altLang="en-US" sz="2600" b="1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 smtClean="0"/>
                <a:t>Technical Advisory Committee (TAC)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 smtClean="0"/>
                <a:t>February </a:t>
              </a:r>
              <a:r>
                <a:rPr lang="en-US" altLang="en-US" sz="1600" dirty="0" smtClean="0"/>
                <a:t>27, 2014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600" dirty="0" smtClean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 smtClean="0"/>
                <a:t>Jeff </a:t>
              </a:r>
              <a:r>
                <a:rPr lang="en-US" altLang="en-US" sz="1600" dirty="0" smtClean="0"/>
                <a:t>Billo, ERCOT Transmission Planning</a:t>
              </a:r>
              <a:endParaRPr lang="en-US" altLang="en-US" sz="16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3402"/>
              <a:ext cx="6286500" cy="1270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Need Assessment Summary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8229600" cy="524986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ERCOT found several planning criteria violations along the North to Houston 345 kV import pathway</a:t>
            </a: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ERCOT confirmed the need using several reasonable variations to load</a:t>
            </a: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ERCOT found that a net of approximately 1800 MW of generation addition/ load reduction would defer the need to 2019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1800 MW represents ~ 6.8% of the total projected load (2018) in the Coastal </a:t>
            </a:r>
            <a:r>
              <a:rPr lang="en-US" altLang="en-US" sz="2400" dirty="0"/>
              <a:t>w</a:t>
            </a:r>
            <a:r>
              <a:rPr lang="en-US" altLang="en-US" sz="2400" dirty="0" smtClean="0"/>
              <a:t>eather </a:t>
            </a:r>
            <a:r>
              <a:rPr lang="en-US" altLang="en-US" sz="2400" dirty="0"/>
              <a:t>z</a:t>
            </a:r>
            <a:r>
              <a:rPr lang="en-US" altLang="en-US" sz="2400" dirty="0" smtClean="0"/>
              <a:t>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10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4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alternatives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70663" y="6492875"/>
            <a:ext cx="2133600" cy="365125"/>
          </a:xfrm>
        </p:spPr>
        <p:txBody>
          <a:bodyPr/>
          <a:lstStyle/>
          <a:p>
            <a:fld id="{C7EE69B5-48F7-4DBC-8458-F36337C196D0}" type="slidenum">
              <a:rPr lang="en-US" altLang="en-US" b="1" smtClean="0">
                <a:solidFill>
                  <a:schemeClr val="bg1"/>
                </a:solidFill>
              </a:rPr>
              <a:pPr/>
              <a:t>11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71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Project Alternative Evaluation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8229600" cy="524986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ERCOT evaluated 21 project alternatives to address the identified reliability need (including project proposals from the TSPs)</a:t>
            </a: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8 of the projects would resolve the reliability criteria violations:</a:t>
            </a:r>
          </a:p>
          <a:p>
            <a:pPr lvl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/>
              <a:t>Option 1: Twin Oak-Zenith 345 kV with 25% series compensation </a:t>
            </a:r>
          </a:p>
          <a:p>
            <a:pPr lvl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/>
              <a:t>Option 2: Twin Oak-Zenith 345 kV with 50% series compensation </a:t>
            </a:r>
          </a:p>
          <a:p>
            <a:pPr lvl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/>
              <a:t>Option 3: Limestone-Ragan Creek-Zenith 345 kV</a:t>
            </a:r>
            <a:endParaRPr lang="en-US" altLang="en-US" sz="1700" strike="sngStrike" dirty="0">
              <a:solidFill>
                <a:srgbClr val="FF0000"/>
              </a:solidFill>
            </a:endParaRPr>
          </a:p>
          <a:p>
            <a:pPr lvl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/>
              <a:t>Option 4: Limestone-Gibbons Creek-Zenith 345 kV</a:t>
            </a:r>
            <a:endParaRPr lang="en-US" altLang="en-US" sz="1700" strike="sngStrike" dirty="0">
              <a:solidFill>
                <a:srgbClr val="FF0000"/>
              </a:solidFill>
            </a:endParaRPr>
          </a:p>
          <a:p>
            <a:pPr lvl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/>
              <a:t>Option 5: Jewett-Jack Creek-Zenith 345 kV</a:t>
            </a:r>
            <a:endParaRPr lang="en-US" altLang="en-US" sz="1700" strike="sngStrike" dirty="0">
              <a:solidFill>
                <a:srgbClr val="FF0000"/>
              </a:solidFill>
            </a:endParaRPr>
          </a:p>
          <a:p>
            <a:pPr lvl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/>
              <a:t>Option 6: Jewett-Jack Creek-Zenith 345 kV with 25% series compensation</a:t>
            </a:r>
            <a:endParaRPr lang="en-US" altLang="en-US" sz="1700" strike="sngStrike" dirty="0">
              <a:solidFill>
                <a:srgbClr val="FF0000"/>
              </a:solidFill>
            </a:endParaRPr>
          </a:p>
          <a:p>
            <a:pPr lvl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/>
              <a:t>Option 7: Jewett-Jack Creek-Zenith 345 kV with 50% series compensation</a:t>
            </a:r>
            <a:endParaRPr lang="en-US" altLang="en-US" sz="1700" strike="sngStrike" dirty="0">
              <a:solidFill>
                <a:srgbClr val="FF0000"/>
              </a:solidFill>
            </a:endParaRPr>
          </a:p>
          <a:p>
            <a:pPr lvl="1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altLang="en-US" sz="1700" dirty="0"/>
              <a:t>Option 8: Navarro-Gibbons Creek-Zenith 345 kV</a:t>
            </a:r>
            <a:endParaRPr lang="en-US" altLang="en-US" sz="1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12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4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51"/>
            <a:ext cx="8229600" cy="893763"/>
          </a:xfrm>
        </p:spPr>
        <p:txBody>
          <a:bodyPr/>
          <a:lstStyle/>
          <a:p>
            <a:r>
              <a:rPr lang="en-US" sz="3600" dirty="0" smtClean="0"/>
              <a:t>Map of 21 Alternatives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61C0EDD6-4A85-4E24-9696-D075A19142A6}" type="slidenum">
              <a:rPr lang="en-US" altLang="en-US" b="1" smtClean="0">
                <a:solidFill>
                  <a:schemeClr val="bg1"/>
                </a:solidFill>
              </a:rPr>
              <a:pPr/>
              <a:t>13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9" t="3374" r="14253" b="25573"/>
          <a:stretch/>
        </p:blipFill>
        <p:spPr bwMode="auto">
          <a:xfrm>
            <a:off x="1299970" y="722312"/>
            <a:ext cx="6882005" cy="55647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78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Project Alternative Evaluation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8229600" cy="524986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ERCOT performed the following analysis to determine which option would best meet the long-term needs of the system: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Assessment of potential future system upgrades and time value of money analysis of those upgrades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Voltage stability margin analysis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System needs analysis if older generation in the Houston area were to retire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NERC Category C and D contingency analysis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Production cost savings analysis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System loss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14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87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Overall Comparison of Options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5CD7BDF7-3609-4F44-BABD-6646F30B184B}" type="slidenum">
              <a:rPr lang="en-US" altLang="en-US" b="1">
                <a:solidFill>
                  <a:schemeClr val="bg1"/>
                </a:solidFill>
              </a:rPr>
              <a:pPr/>
              <a:t>15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107466"/>
              </p:ext>
            </p:extLst>
          </p:nvPr>
        </p:nvGraphicFramePr>
        <p:xfrm>
          <a:off x="345426" y="773144"/>
          <a:ext cx="8468374" cy="5538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3702"/>
                <a:gridCol w="793084"/>
                <a:gridCol w="793084"/>
                <a:gridCol w="793084"/>
                <a:gridCol w="793084"/>
                <a:gridCol w="793084"/>
                <a:gridCol w="793084"/>
                <a:gridCol w="793084"/>
                <a:gridCol w="793084"/>
              </a:tblGrid>
              <a:tr h="419609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Description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Option 1</a:t>
                      </a:r>
                      <a:br>
                        <a:rPr lang="en-US" sz="800" b="1" kern="1200" dirty="0">
                          <a:effectLst/>
                        </a:rPr>
                      </a:br>
                      <a:r>
                        <a:rPr lang="en-US" sz="800" b="1" kern="1200" dirty="0">
                          <a:effectLst/>
                        </a:rPr>
                        <a:t>(TWZ-25comp-TA)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Option 2</a:t>
                      </a:r>
                      <a:br>
                        <a:rPr lang="en-US" sz="800" b="1" kern="1200" dirty="0">
                          <a:effectLst/>
                        </a:rPr>
                      </a:br>
                      <a:r>
                        <a:rPr lang="en-US" sz="800" b="1" kern="1200" dirty="0">
                          <a:effectLst/>
                        </a:rPr>
                        <a:t>(TWZ-50comp-TA)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Option 3</a:t>
                      </a:r>
                      <a:br>
                        <a:rPr lang="en-US" sz="800" b="1" kern="1200" dirty="0">
                          <a:effectLst/>
                        </a:rPr>
                      </a:br>
                      <a:r>
                        <a:rPr lang="en-US" sz="800" b="1" kern="1200" dirty="0">
                          <a:effectLst/>
                        </a:rPr>
                        <a:t>(LRZ-TA)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Option 4</a:t>
                      </a:r>
                      <a:br>
                        <a:rPr lang="en-US" sz="800" b="1" kern="1200" dirty="0">
                          <a:effectLst/>
                        </a:rPr>
                      </a:br>
                      <a:r>
                        <a:rPr lang="en-US" sz="800" b="1" kern="1200" dirty="0">
                          <a:effectLst/>
                        </a:rPr>
                        <a:t>(LGZ-TA)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Option 5</a:t>
                      </a:r>
                      <a:br>
                        <a:rPr lang="en-US" sz="800" b="1" kern="1200" dirty="0">
                          <a:effectLst/>
                        </a:rPr>
                      </a:br>
                      <a:r>
                        <a:rPr lang="en-US" sz="800" b="1" kern="1200" dirty="0">
                          <a:effectLst/>
                        </a:rPr>
                        <a:t>(JJZ-TA)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Option 6</a:t>
                      </a:r>
                      <a:br>
                        <a:rPr lang="en-US" sz="800" b="1" kern="1200" dirty="0">
                          <a:effectLst/>
                        </a:rPr>
                      </a:br>
                      <a:r>
                        <a:rPr lang="en-US" sz="800" b="1" kern="1200" dirty="0">
                          <a:effectLst/>
                        </a:rPr>
                        <a:t>(JJZ-25comp-TATJ)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Option 7</a:t>
                      </a:r>
                      <a:br>
                        <a:rPr lang="en-US" sz="800" b="1" kern="1200" dirty="0">
                          <a:effectLst/>
                        </a:rPr>
                      </a:br>
                      <a:r>
                        <a:rPr lang="en-US" sz="800" b="1" kern="1200" dirty="0">
                          <a:effectLst/>
                        </a:rPr>
                        <a:t>(JJZ-50comp-TATJ)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effectLst/>
                        </a:rPr>
                        <a:t>Option 8</a:t>
                      </a:r>
                      <a:br>
                        <a:rPr lang="en-US" sz="800" b="1" kern="1200" dirty="0">
                          <a:effectLst/>
                        </a:rPr>
                      </a:br>
                      <a:r>
                        <a:rPr lang="en-US" sz="800" b="1" kern="1200" dirty="0">
                          <a:effectLst/>
                        </a:rPr>
                        <a:t>(NGZ-TATJ)</a:t>
                      </a:r>
                      <a:endParaRPr lang="en-US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419609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System Performance (2018)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(All options addressed the reliability need)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Met criteria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Met criteria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Met criteria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Met criteria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Met criteria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Met criteria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Met criteria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Met criteria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419609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Capital cost in 2018 dollar ($ Million), 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(Based on $3.78 million per mile for T-cost)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554.8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572.0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610.2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590.1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596.3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617.1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629.1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805.9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419609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NPV of the set of future upgrades under each option in 2018 dollar ($ Million)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387.0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390.6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399.5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383.1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652.9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419.5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435.2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537.5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419609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Overall cost impact: Sum of the cost of each option and NPV of future upgrades in 2018 dollar ($ Million)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941.8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962.6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1009.7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973.3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1249.3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1036.6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1064.4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1343.4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419609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Voltage stability Analysis 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(Estimated 2028 load level in Coast zone = 27931 MW)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28105 MW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(beyond 2028)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28095 MW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(beyond 2028)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28105 MW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(beyond 2028)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28025 MW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(beyond 2028)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27905 MW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(2028)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28075 MW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(beyond 2028)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28205 MW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(beyond 2028)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28125 MW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(beyond 2028)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381428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Performance with the old units offline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(AC power flow under N-1)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4 overloads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 overloads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0 overload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0 overload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6 overloads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2 overload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0 overload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 overloads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55670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Amount of generation reduction from the old units without causing overload under G-1+N-1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(MW)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900.6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911.1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1061.3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1020.0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400.0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773.8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662.6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652.6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381428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NERC Category C and 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Good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Good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Good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Good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Good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Good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Good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Good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556706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Economic Benefit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(Relative annual production cost savings in $ million, referenced to Option 8)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4.3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3.4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3.2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1.7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2.1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2.2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1.7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0.0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381428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System Loss Reduction at Peak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(MW)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44.7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38.8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47.6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31.2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38.2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44.8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35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32.7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381428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 smtClean="0">
                          <a:solidFill>
                            <a:schemeClr val="tx1"/>
                          </a:solidFill>
                          <a:effectLst/>
                        </a:rPr>
                        <a:t>New </a:t>
                      </a:r>
                      <a:r>
                        <a:rPr lang="en-US" sz="800" kern="1200" dirty="0">
                          <a:solidFill>
                            <a:schemeClr val="tx1"/>
                          </a:solidFill>
                          <a:effectLst/>
                        </a:rPr>
                        <a:t>right of </a:t>
                      </a:r>
                      <a:r>
                        <a:rPr lang="en-US" sz="800" kern="1200" dirty="0" smtClean="0">
                          <a:solidFill>
                            <a:schemeClr val="tx1"/>
                          </a:solidFill>
                          <a:effectLst/>
                        </a:rPr>
                        <a:t>way</a:t>
                      </a:r>
                      <a:endParaRPr lang="en-US" sz="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117 mi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117 mi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130 mi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129.9 mi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128.9 mi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128.9 mi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128.9 mi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177.9 mi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  <a:tr h="381982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Sub-Synchronous Resonance (SSR) concern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Yes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Yes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Yes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Yes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effectLst/>
                        </a:rPr>
                        <a:t>No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95" marR="7395" marT="739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98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ERCOT Recommendation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0234"/>
            <a:ext cx="8229600" cy="5631515"/>
          </a:xfrm>
        </p:spPr>
        <p:txBody>
          <a:bodyPr/>
          <a:lstStyle/>
          <a:p>
            <a:pPr marL="285750"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400" b="1" dirty="0" smtClean="0"/>
              <a:t>ERCOT will seek Board of Director endorsement of the following project (Option # 4) as the best option to address both the near-term and long-term reliability needs and to serve the future load in the Houston area: </a:t>
            </a:r>
          </a:p>
          <a:p>
            <a:pPr marL="742950" lvl="2" indent="-285750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Construction </a:t>
            </a:r>
            <a:r>
              <a:rPr lang="en-US" altLang="en-US" dirty="0"/>
              <a:t>of a new Limestone-Gibbons Creek-Zenith 345 kV double circuit to achieve 2988 MVA of emergency rating for each </a:t>
            </a:r>
            <a:r>
              <a:rPr lang="en-US" altLang="en-US" dirty="0" smtClean="0"/>
              <a:t>circuit</a:t>
            </a:r>
            <a:endParaRPr lang="en-US" altLang="en-US" dirty="0"/>
          </a:p>
          <a:p>
            <a:pPr marL="742950" lvl="2" indent="-285750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Upgrade </a:t>
            </a:r>
            <a:r>
              <a:rPr lang="en-US" altLang="en-US" dirty="0"/>
              <a:t>of the substations at Limestone, Gibbons Creek and Zenith to accommodate the terminations of new transmission </a:t>
            </a:r>
            <a:r>
              <a:rPr lang="en-US" altLang="en-US" dirty="0" smtClean="0"/>
              <a:t>lines</a:t>
            </a:r>
            <a:endParaRPr lang="en-US" altLang="en-US" dirty="0"/>
          </a:p>
          <a:p>
            <a:pPr marL="742950" lvl="2" indent="-285750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Upgrade </a:t>
            </a:r>
            <a:r>
              <a:rPr lang="en-US" altLang="en-US" dirty="0"/>
              <a:t>of the existing T.H. Wharton-Addicks 345 kV line to achieve 1450 MVA of emergency rating (~10.7 miles</a:t>
            </a:r>
            <a:r>
              <a:rPr lang="en-US" alt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5CD7BDF7-3609-4F44-BABD-6646F30B184B}" type="slidenum">
              <a:rPr lang="en-US" altLang="en-US" b="1">
                <a:solidFill>
                  <a:schemeClr val="bg1"/>
                </a:solidFill>
              </a:rPr>
              <a:pPr/>
              <a:t>16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12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99238" y="6496050"/>
            <a:ext cx="2133600" cy="365125"/>
          </a:xfrm>
        </p:spPr>
        <p:txBody>
          <a:bodyPr/>
          <a:lstStyle/>
          <a:p>
            <a:fld id="{C7EE69B5-48F7-4DBC-8458-F36337C196D0}" type="slidenum">
              <a:rPr lang="en-US" altLang="en-US" b="1" smtClean="0">
                <a:solidFill>
                  <a:schemeClr val="bg1"/>
                </a:solidFill>
              </a:rPr>
              <a:pPr/>
              <a:t>17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4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86550" y="6543675"/>
            <a:ext cx="2133600" cy="365125"/>
          </a:xfrm>
        </p:spPr>
        <p:txBody>
          <a:bodyPr/>
          <a:lstStyle/>
          <a:p>
            <a:fld id="{C7EE69B5-48F7-4DBC-8458-F36337C196D0}" type="slidenum">
              <a:rPr lang="en-US" altLang="en-US" b="1" smtClean="0">
                <a:solidFill>
                  <a:schemeClr val="bg1"/>
                </a:solidFill>
              </a:rPr>
              <a:pPr/>
              <a:t>18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88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Study Base Case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z="1600" dirty="0"/>
              <a:t>Total Load in Coast Weather Zone in the 2018 SE case</a:t>
            </a:r>
          </a:p>
          <a:p>
            <a:pPr lvl="2"/>
            <a:r>
              <a:rPr lang="en-US" altLang="en-US" sz="1600" dirty="0"/>
              <a:t>~ 26,355 MW   (CNP load = ~ 22800 MW)</a:t>
            </a:r>
          </a:p>
          <a:p>
            <a:pPr lvl="2"/>
            <a:r>
              <a:rPr lang="en-US" altLang="en-US" sz="1600" dirty="0"/>
              <a:t>The load is identical to the SSWG case load in the Coastal weather zone</a:t>
            </a:r>
          </a:p>
          <a:p>
            <a:pPr lvl="2"/>
            <a:endParaRPr lang="en-US" altLang="en-US" sz="1600" dirty="0"/>
          </a:p>
          <a:p>
            <a:pPr lvl="1"/>
            <a:r>
              <a:rPr lang="en-US" altLang="en-US" sz="1600" dirty="0"/>
              <a:t>Status of future generators in the study case</a:t>
            </a:r>
          </a:p>
          <a:p>
            <a:pPr lvl="2">
              <a:buNone/>
            </a:pPr>
            <a:r>
              <a:rPr lang="en-US" altLang="en-US" sz="1600" dirty="0"/>
              <a:t>Online:</a:t>
            </a:r>
          </a:p>
          <a:p>
            <a:pPr lvl="3"/>
            <a:r>
              <a:rPr lang="en-US" altLang="en-US" sz="1600" dirty="0"/>
              <a:t>Deer Park Energy </a:t>
            </a:r>
            <a:r>
              <a:rPr lang="en-US" altLang="en-US" sz="1600" dirty="0" smtClean="0"/>
              <a:t>G6, </a:t>
            </a:r>
            <a:r>
              <a:rPr lang="en-US" altLang="en-US" sz="1600" dirty="0"/>
              <a:t>Channel Energy </a:t>
            </a:r>
            <a:r>
              <a:rPr lang="en-US" altLang="en-US" sz="1600" dirty="0" smtClean="0"/>
              <a:t>GT3,</a:t>
            </a:r>
            <a:endParaRPr lang="en-US" altLang="en-US" sz="1600" dirty="0"/>
          </a:p>
          <a:p>
            <a:pPr lvl="3"/>
            <a:r>
              <a:rPr lang="en-US" altLang="en-US" sz="1600" dirty="0"/>
              <a:t>Deepwater </a:t>
            </a:r>
            <a:r>
              <a:rPr lang="en-US" altLang="en-US" sz="1600" dirty="0" smtClean="0"/>
              <a:t>Energy, </a:t>
            </a:r>
            <a:endParaRPr lang="en-US" altLang="en-US" sz="1600" dirty="0"/>
          </a:p>
          <a:p>
            <a:pPr lvl="2">
              <a:buNone/>
            </a:pPr>
            <a:r>
              <a:rPr lang="en-US" altLang="en-US" sz="1600" dirty="0"/>
              <a:t>Offline:</a:t>
            </a:r>
          </a:p>
          <a:p>
            <a:pPr lvl="3"/>
            <a:r>
              <a:rPr lang="en-US" altLang="en-US" sz="1600" dirty="0"/>
              <a:t>New W.A. Parish </a:t>
            </a:r>
            <a:r>
              <a:rPr lang="en-US" altLang="en-US" sz="1600" dirty="0" smtClean="0"/>
              <a:t>unit, </a:t>
            </a:r>
            <a:r>
              <a:rPr lang="en-US" altLang="en-US" sz="1600" dirty="0"/>
              <a:t>Pondera </a:t>
            </a:r>
            <a:r>
              <a:rPr lang="en-US" altLang="en-US" sz="1600" dirty="0" smtClean="0"/>
              <a:t>King, Cobisa</a:t>
            </a:r>
            <a:endParaRPr lang="en-US" altLang="en-US" sz="1600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19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6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Background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8229600" cy="524986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In July and August 2013 CenterPoint Energy, City of Garland and Cross Texas Transmission, and Lone Star Transmission separately identified a reliability need to increase the import capability into the Houston area by 2018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Each Transmission Service Provider submitted a project proposal to the Regional Planning Group (RPG) for review and comment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endParaRPr lang="en-US" altLang="en-US" sz="2400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ERCOT conducted a single, combined Independent Review of the proposals</a:t>
            </a:r>
            <a:endParaRPr lang="en-US" altLang="en-US" sz="1600" dirty="0" smtClean="0"/>
          </a:p>
          <a:p>
            <a:pPr marL="914400" lvl="2" indent="0" eaLnBrk="1" hangingPunct="1">
              <a:buNone/>
            </a:pPr>
            <a:endParaRPr lang="en-US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Case Load Scaling Validation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0234"/>
            <a:ext cx="8229600" cy="5631515"/>
          </a:xfrm>
        </p:spPr>
        <p:txBody>
          <a:bodyPr/>
          <a:lstStyle/>
          <a:p>
            <a:pPr marL="1200150" lvl="3" indent="-342900">
              <a:buFont typeface="Courier New" panose="02070309020205020404" pitchFamily="49" charset="0"/>
              <a:buChar char="o"/>
            </a:pPr>
            <a:endParaRPr lang="en-US" altLang="en-US" sz="1600" dirty="0"/>
          </a:p>
          <a:p>
            <a:pPr marL="0" lvl="1" indent="0">
              <a:buNone/>
            </a:pPr>
            <a:endParaRPr lang="en-US" altLang="en-US" sz="1600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20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8639841"/>
              </p:ext>
            </p:extLst>
          </p:nvPr>
        </p:nvGraphicFramePr>
        <p:xfrm>
          <a:off x="266700" y="1054587"/>
          <a:ext cx="8587898" cy="206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7" name="Worksheet" r:id="rId3" imgW="5915008" imgH="1952611" progId="Excel.Sheet.12">
                  <p:embed/>
                </p:oleObj>
              </mc:Choice>
              <mc:Fallback>
                <p:oleObj name="Worksheet" r:id="rId3" imgW="5915008" imgH="1952611" progId="Excel.Sheet.12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" y="1054587"/>
                        <a:ext cx="8587898" cy="206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41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Options Evaluated for N-1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657309"/>
              </p:ext>
            </p:extLst>
          </p:nvPr>
        </p:nvGraphicFramePr>
        <p:xfrm>
          <a:off x="647700" y="795814"/>
          <a:ext cx="7848600" cy="9010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1820"/>
                <a:gridCol w="5852160"/>
                <a:gridCol w="140462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US" sz="105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ID</a:t>
                      </a:r>
                      <a:endParaRPr 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CenterPoint </a:t>
                      </a:r>
                      <a:r>
                        <a:rPr lang="en-US" sz="105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Options</a:t>
                      </a:r>
                      <a:endParaRPr 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Approximate</a:t>
                      </a:r>
                    </a:p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Length </a:t>
                      </a:r>
                      <a:r>
                        <a:rPr lang="en-US" sz="105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(mi)</a:t>
                      </a:r>
                      <a:endParaRPr 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 Narrow" panose="020B0606020202030204" pitchFamily="34" charset="0"/>
                        </a:rPr>
                        <a:t>Twin 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Oak-Zenith  345 kV double circuit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 Narrow" panose="020B0606020202030204" pitchFamily="34" charset="0"/>
                        </a:rPr>
                        <a:t>117.0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 Narrow" panose="020B0606020202030204" pitchFamily="34" charset="0"/>
                        </a:rPr>
                        <a:t>Ragan Creek-Zenith 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double-circuit 345 kV double circuit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 Narrow" panose="020B0606020202030204" pitchFamily="34" charset="0"/>
                        </a:rPr>
                        <a:t>69.0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 Narrow" panose="020B0606020202030204" pitchFamily="34" charset="0"/>
                        </a:rPr>
                        <a:t>Limestone-Ragan Creek-Zenith 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345 kV double circuit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 Narrow" panose="020B0606020202030204" pitchFamily="34" charset="0"/>
                        </a:rPr>
                        <a:t>130.2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381336"/>
              </p:ext>
            </p:extLst>
          </p:nvPr>
        </p:nvGraphicFramePr>
        <p:xfrm>
          <a:off x="647700" y="1703070"/>
          <a:ext cx="7848600" cy="10915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1500"/>
                <a:gridCol w="5882640"/>
                <a:gridCol w="139446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05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</a:t>
                      </a:r>
                      <a:endParaRPr lang="en-US" sz="105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Lone Star Options</a:t>
                      </a:r>
                      <a:endParaRPr lang="en-US" sz="105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Approximate</a:t>
                      </a:r>
                    </a:p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Length (mi)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C9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Navarro-Gibbons Creek-Zenith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345 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165.0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Navarro-King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345 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186.0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Navarro-King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500 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186.0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Navarro-King 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345 kV 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double circuit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with 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50%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Series Compensation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186.0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53840"/>
              </p:ext>
            </p:extLst>
          </p:nvPr>
        </p:nvGraphicFramePr>
        <p:xfrm>
          <a:off x="647700" y="2834640"/>
          <a:ext cx="7848600" cy="9010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1180"/>
                <a:gridCol w="5902960"/>
                <a:gridCol w="139446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05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</a:t>
                      </a:r>
                      <a:endParaRPr lang="en-US" sz="105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281E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Cross Texas &amp; Garland Power and Light Options</a:t>
                      </a:r>
                      <a:endParaRPr lang="en-US" sz="105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281E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Approximate</a:t>
                      </a:r>
                    </a:p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Length (mi)</a:t>
                      </a:r>
                      <a:endParaRPr lang="en-US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281EF6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Gibbons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Creek-Tomball 345 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50.0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Gibbons Creek-Zenith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345 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60.0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Limestone-Gibbons Creek-Zenith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345 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122.0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572445"/>
              </p:ext>
            </p:extLst>
          </p:nvPr>
        </p:nvGraphicFramePr>
        <p:xfrm>
          <a:off x="647700" y="3820162"/>
          <a:ext cx="7848600" cy="22906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1020"/>
                <a:gridCol w="5933440"/>
                <a:gridCol w="1374140"/>
              </a:tblGrid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05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</a:t>
                      </a:r>
                      <a:endParaRPr lang="en-US" sz="105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and Other Options</a:t>
                      </a:r>
                      <a:endParaRPr lang="en-US" sz="105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Approximate</a:t>
                      </a:r>
                    </a:p>
                    <a:p>
                      <a:pPr algn="ctr" fontAlgn="b"/>
                      <a:r>
                        <a:rPr lang="en-US" sz="105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Length (mi)</a:t>
                      </a:r>
                      <a:endParaRPr lang="en-US" sz="105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00FF00"/>
                    </a:solidFill>
                  </a:tcPr>
                </a:tc>
              </a:tr>
              <a:tr h="1928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Jewett-King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345 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142.5</a:t>
                      </a:r>
                    </a:p>
                  </a:txBody>
                  <a:tcPr marL="9525" marR="9525" marT="9525" marB="0" anchor="ctr"/>
                </a:tc>
              </a:tr>
              <a:tr h="1928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Lufkin-Jordan 345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126.0</a:t>
                      </a:r>
                    </a:p>
                  </a:txBody>
                  <a:tcPr marL="9525" marR="9525" marT="9525" marB="0" anchor="ctr"/>
                </a:tc>
              </a:tr>
              <a:tr h="1928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Fayette-Zenith 345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65.6</a:t>
                      </a:r>
                    </a:p>
                  </a:txBody>
                  <a:tcPr marL="9525" marR="9525" marT="9525" marB="0" anchor="ctr"/>
                </a:tc>
              </a:tr>
              <a:tr h="1928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Fayette-O'Brien 345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73.9</a:t>
                      </a:r>
                    </a:p>
                  </a:txBody>
                  <a:tcPr marL="9525" marR="9525" marT="9525" marB="0" anchor="ctr"/>
                </a:tc>
              </a:tr>
              <a:tr h="1928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Jewett-Jack Creek-O'Brien 345 kV 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plus loop 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Twin Oak-Gibbons Creek into Jack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Creek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154.6</a:t>
                      </a:r>
                    </a:p>
                  </a:txBody>
                  <a:tcPr marL="9525" marR="9525" marT="9525" marB="0" anchor="ctr"/>
                </a:tc>
              </a:tr>
              <a:tr h="1928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Jewett-Jack Creek-Zenith 345 kV 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plus loop 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Twin Oak-Gibbons Creek into Jack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Creek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134.1</a:t>
                      </a:r>
                    </a:p>
                  </a:txBody>
                  <a:tcPr marL="9525" marR="9525" marT="9525" marB="0" anchor="ctr"/>
                </a:tc>
              </a:tr>
              <a:tr h="19280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Sandow-Salem-Zenith 345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kV 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double circuit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113.4</a:t>
                      </a:r>
                    </a:p>
                  </a:txBody>
                  <a:tcPr marL="9525" marR="9525" marT="9525" marB="0" anchor="ctr"/>
                </a:tc>
              </a:tr>
              <a:tr h="347358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E6-a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Jewett-Jack Creek-Zenith 345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with 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50% or 25% Series Compensation</a:t>
                      </a:r>
                      <a:b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plus Loop 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Twin Oak-Gibbons Creek into Jack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Creek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134.1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64160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C1-a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Twin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Oak-Zenith 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345 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kV</a:t>
                      </a: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 double circuit</a:t>
                      </a:r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with 50% or 25% Series Compensation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117.0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21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Result – N-1 Analysis</a:t>
            </a:r>
          </a:p>
        </p:txBody>
      </p:sp>
      <p:sp>
        <p:nvSpPr>
          <p:cNvPr id="9219" name="Content Placeholder 6"/>
          <p:cNvSpPr>
            <a:spLocks noGrp="1"/>
          </p:cNvSpPr>
          <p:nvPr>
            <p:ph idx="1"/>
          </p:nvPr>
        </p:nvSpPr>
        <p:spPr>
          <a:xfrm>
            <a:off x="381000" y="741362"/>
            <a:ext cx="8229600" cy="56784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dirty="0" smtClean="0"/>
              <a:t>Options that did not pass N-1 criteria: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altLang="en-US" sz="1600" dirty="0" smtClean="0"/>
          </a:p>
          <a:p>
            <a:pPr lvl="1"/>
            <a:r>
              <a:rPr lang="en-US" altLang="en-US" sz="1600" b="1" dirty="0" smtClean="0"/>
              <a:t>C2: Ragan </a:t>
            </a:r>
            <a:r>
              <a:rPr lang="en-US" altLang="en-US" sz="1600" b="1" dirty="0"/>
              <a:t>Creek-Zenith 345 </a:t>
            </a:r>
            <a:r>
              <a:rPr lang="en-US" altLang="en-US" sz="1600" b="1" dirty="0" smtClean="0"/>
              <a:t>kV</a:t>
            </a:r>
          </a:p>
          <a:p>
            <a:pPr lvl="2"/>
            <a:r>
              <a:rPr lang="en-US" altLang="en-US" sz="1600" dirty="0" smtClean="0"/>
              <a:t>Overload of Twin Oak-Ragan Creek 345 kV, Jack Creek-Twin Oak 345 kV</a:t>
            </a:r>
          </a:p>
          <a:p>
            <a:pPr lvl="2"/>
            <a:r>
              <a:rPr lang="en-US" altLang="en-US" sz="1600" dirty="0" smtClean="0"/>
              <a:t>Heavy flow* on Jewett-Singleton 345 kV</a:t>
            </a:r>
            <a:endParaRPr lang="en-US" altLang="en-US" sz="1600" dirty="0"/>
          </a:p>
          <a:p>
            <a:pPr lvl="1"/>
            <a:r>
              <a:rPr lang="en-US" altLang="en-US" sz="1600" b="1" dirty="0" smtClean="0"/>
              <a:t>T1: Gibbons </a:t>
            </a:r>
            <a:r>
              <a:rPr lang="en-US" altLang="en-US" sz="1600" b="1" dirty="0"/>
              <a:t>Creek-Tomball 345 </a:t>
            </a:r>
            <a:r>
              <a:rPr lang="en-US" altLang="en-US" sz="1600" b="1" dirty="0" smtClean="0"/>
              <a:t>kV</a:t>
            </a:r>
          </a:p>
          <a:p>
            <a:pPr lvl="2"/>
            <a:r>
              <a:rPr lang="en-US" altLang="en-US" sz="1600" dirty="0" smtClean="0"/>
              <a:t>Overload of Jack Creek-Twin Oaks 345 kV</a:t>
            </a:r>
          </a:p>
          <a:p>
            <a:pPr lvl="2"/>
            <a:r>
              <a:rPr lang="en-US" altLang="en-US" sz="1600" dirty="0" smtClean="0"/>
              <a:t>Heavy flow* on Jewett-Singleton 345 kV</a:t>
            </a:r>
            <a:endParaRPr lang="en-US" altLang="en-US" sz="1600" dirty="0"/>
          </a:p>
          <a:p>
            <a:pPr lvl="1"/>
            <a:r>
              <a:rPr lang="en-US" altLang="en-US" sz="1600" b="1" dirty="0" smtClean="0"/>
              <a:t>T2: Gibbons </a:t>
            </a:r>
            <a:r>
              <a:rPr lang="en-US" altLang="en-US" sz="1600" b="1" dirty="0"/>
              <a:t>Creek-Zenith 345 </a:t>
            </a:r>
            <a:r>
              <a:rPr lang="en-US" altLang="en-US" sz="1600" b="1" dirty="0" smtClean="0"/>
              <a:t>kV</a:t>
            </a:r>
          </a:p>
          <a:p>
            <a:pPr lvl="2"/>
            <a:r>
              <a:rPr lang="en-US" altLang="en-US" sz="1600" dirty="0" smtClean="0"/>
              <a:t>Overload of Jack Creek-Twin Oaks 345 kV</a:t>
            </a:r>
          </a:p>
          <a:p>
            <a:pPr lvl="2"/>
            <a:r>
              <a:rPr lang="en-US" altLang="en-US" sz="1600" dirty="0" smtClean="0"/>
              <a:t>Heavy flow* on Jewett-Singleton </a:t>
            </a:r>
            <a:r>
              <a:rPr lang="en-US" altLang="en-US" sz="1600" dirty="0"/>
              <a:t>345 kV</a:t>
            </a:r>
          </a:p>
          <a:p>
            <a:pPr lvl="1"/>
            <a:r>
              <a:rPr lang="en-US" altLang="en-US" sz="1600" b="1" dirty="0" smtClean="0"/>
              <a:t>E2: Lufkin-Jordan </a:t>
            </a:r>
            <a:r>
              <a:rPr lang="en-US" altLang="en-US" sz="1600" b="1" dirty="0"/>
              <a:t>345 </a:t>
            </a:r>
            <a:r>
              <a:rPr lang="en-US" altLang="en-US" sz="1600" b="1" dirty="0" smtClean="0"/>
              <a:t>kV</a:t>
            </a:r>
          </a:p>
          <a:p>
            <a:pPr lvl="2"/>
            <a:r>
              <a:rPr lang="en-US" altLang="en-US" sz="1600" dirty="0" smtClean="0"/>
              <a:t>Overload of ~50 miles of 138 kV lines in the Lufkin area</a:t>
            </a:r>
            <a:endParaRPr lang="en-US" altLang="en-US" sz="1600" dirty="0"/>
          </a:p>
          <a:p>
            <a:pPr lvl="1"/>
            <a:r>
              <a:rPr lang="en-US" altLang="en-US" sz="1600" b="1" dirty="0" smtClean="0"/>
              <a:t>E3: Fayette-Zenith 345 kV</a:t>
            </a:r>
          </a:p>
          <a:p>
            <a:pPr lvl="2"/>
            <a:r>
              <a:rPr lang="en-US" altLang="en-US" sz="1600" dirty="0" smtClean="0"/>
              <a:t>Overload of Singleton-Zenith 345 kV</a:t>
            </a:r>
            <a:endParaRPr lang="en-US" altLang="en-US" sz="1600" dirty="0"/>
          </a:p>
          <a:p>
            <a:pPr lvl="1"/>
            <a:r>
              <a:rPr lang="en-US" altLang="en-US" sz="1600" b="1" dirty="0" smtClean="0"/>
              <a:t>E4: Fayette-O’Brien 345 kV</a:t>
            </a:r>
          </a:p>
          <a:p>
            <a:pPr lvl="2"/>
            <a:r>
              <a:rPr lang="en-US" altLang="en-US" sz="1600" dirty="0" smtClean="0"/>
              <a:t>Overload of Singleton-Zenith 345 kV</a:t>
            </a:r>
          </a:p>
          <a:p>
            <a:pPr marL="514350" lvl="1" indent="0">
              <a:buNone/>
            </a:pPr>
            <a:endParaRPr lang="en-US" altLang="en-US" sz="1600" dirty="0" smtClean="0"/>
          </a:p>
          <a:p>
            <a:pPr marL="514350" lvl="1" indent="0">
              <a:buNone/>
            </a:pPr>
            <a:r>
              <a:rPr lang="en-US" altLang="en-US" sz="1200" dirty="0" smtClean="0"/>
              <a:t>   * </a:t>
            </a:r>
            <a:r>
              <a:rPr lang="en-US" altLang="en-US" sz="1200" dirty="0"/>
              <a:t>Heavy flow: contingency loading </a:t>
            </a:r>
            <a:r>
              <a:rPr lang="en-US" altLang="en-US" sz="1200" dirty="0" smtClean="0"/>
              <a:t>greater than 95%</a:t>
            </a:r>
            <a:endParaRPr lang="en-US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22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Result – G-1+N-1 Analysis</a:t>
            </a:r>
          </a:p>
        </p:txBody>
      </p:sp>
      <p:sp>
        <p:nvSpPr>
          <p:cNvPr id="9219" name="Content Placeholder 6"/>
          <p:cNvSpPr>
            <a:spLocks noGrp="1"/>
          </p:cNvSpPr>
          <p:nvPr>
            <p:ph idx="1"/>
          </p:nvPr>
        </p:nvSpPr>
        <p:spPr>
          <a:xfrm>
            <a:off x="381000" y="741362"/>
            <a:ext cx="8229600" cy="567848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dirty="0"/>
              <a:t>Options </a:t>
            </a:r>
            <a:r>
              <a:rPr lang="en-US" altLang="en-US" dirty="0" smtClean="0"/>
              <a:t>that did not meet the G-1+N-1</a:t>
            </a:r>
            <a:r>
              <a:rPr lang="en-US" altLang="en-US" dirty="0"/>
              <a:t> </a:t>
            </a:r>
            <a:r>
              <a:rPr lang="en-US" altLang="en-US" dirty="0" smtClean="0"/>
              <a:t>Analysis: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altLang="en-US" sz="1600" b="1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 smtClean="0"/>
              <a:t>C1: Twin Oak-Zenith </a:t>
            </a:r>
            <a:r>
              <a:rPr lang="en-US" altLang="en-US" sz="1600" b="1" dirty="0"/>
              <a:t>345 </a:t>
            </a:r>
            <a:r>
              <a:rPr lang="en-US" altLang="en-US" sz="1600" b="1" dirty="0" smtClean="0"/>
              <a:t>kV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Heavy flow* on Singleton-Zenith 345 kV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 smtClean="0"/>
              <a:t>E1: Jewett-King 345 kV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Overload of Singleton-Zenith 345 kV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 smtClean="0"/>
              <a:t>E5: Jewett-Jack Creek-O’Brien 345 kV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Overload of Singleton-Zenith 345 kV</a:t>
            </a:r>
            <a:endParaRPr lang="en-US" altLang="en-US" sz="16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 smtClean="0"/>
              <a:t>E7: Sandow-Salem Zenith 345 kV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Overload of Singleton-Zenith 345 kV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Heavy flow* on Jewett-Singleton 345 kV</a:t>
            </a:r>
            <a:endParaRPr lang="en-US" altLang="en-US" sz="16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 smtClean="0"/>
              <a:t>L3: Navarro-King 500 kV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Overload of Singleton-Zenith 345 kV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 smtClean="0"/>
              <a:t>L4: Navarro-King 345 kV with 50% series compensation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Overload of Singleton-Zenith 345 kV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 smtClean="0"/>
              <a:t>L2: Navarro-King 345 kV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Overload of Singleton-Zenith 345 kV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altLang="en-US" sz="1600" dirty="0" smtClean="0"/>
              <a:t>Heavy flow* on Jewett-Singleton 345 kV</a:t>
            </a:r>
          </a:p>
          <a:p>
            <a:pPr marL="457200" lvl="1" indent="0">
              <a:buNone/>
            </a:pPr>
            <a:r>
              <a:rPr lang="en-US" altLang="en-US" sz="1600" dirty="0" smtClean="0"/>
              <a:t>     * </a:t>
            </a:r>
            <a:r>
              <a:rPr lang="en-US" altLang="en-US" sz="1200" dirty="0" smtClean="0"/>
              <a:t>Heavy flow: contingency loading </a:t>
            </a:r>
            <a:r>
              <a:rPr lang="en-US" altLang="en-US" sz="1200" dirty="0"/>
              <a:t>greater than 95%</a:t>
            </a:r>
            <a:endParaRPr lang="en-US" alt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23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38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Selected Option for Further Analysis</a:t>
            </a:r>
          </a:p>
        </p:txBody>
      </p:sp>
      <p:sp>
        <p:nvSpPr>
          <p:cNvPr id="9219" name="Content Placeholder 6"/>
          <p:cNvSpPr>
            <a:spLocks noGrp="1"/>
          </p:cNvSpPr>
          <p:nvPr>
            <p:ph idx="1"/>
          </p:nvPr>
        </p:nvSpPr>
        <p:spPr>
          <a:xfrm>
            <a:off x="381000" y="750056"/>
            <a:ext cx="8229600" cy="549687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1800" b="1" dirty="0" smtClean="0"/>
              <a:t>Eight </a:t>
            </a:r>
            <a:r>
              <a:rPr lang="en-US" altLang="en-US" sz="1800" b="1" dirty="0"/>
              <a:t>o</a:t>
            </a:r>
            <a:r>
              <a:rPr lang="en-US" altLang="en-US" sz="1800" b="1" dirty="0" smtClean="0"/>
              <a:t>ptions selected for further study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Option 1: Twin </a:t>
            </a:r>
            <a:r>
              <a:rPr lang="en-US" altLang="en-US" sz="1400" dirty="0"/>
              <a:t>Oak-Zenith 345 </a:t>
            </a:r>
            <a:r>
              <a:rPr lang="en-US" altLang="en-US" sz="1400" dirty="0" smtClean="0"/>
              <a:t>kV with 25% series compensation (~117 miles)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Option 2: Twin </a:t>
            </a:r>
            <a:r>
              <a:rPr lang="en-US" altLang="en-US" sz="1400" dirty="0"/>
              <a:t>Oak-Zenith 345 kV with </a:t>
            </a:r>
            <a:r>
              <a:rPr lang="en-US" altLang="en-US" sz="1400" dirty="0" smtClean="0"/>
              <a:t>50% </a:t>
            </a:r>
            <a:r>
              <a:rPr lang="en-US" altLang="en-US" sz="1400" dirty="0"/>
              <a:t>series </a:t>
            </a:r>
            <a:r>
              <a:rPr lang="en-US" altLang="en-US" sz="1400" dirty="0" smtClean="0"/>
              <a:t>compensation (~117 miles)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Option 3: Limestone-Ragan Creek-Zenith 345 kV (~130.2 miles)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Option 4: Limestone-Gibbons Creek-Zenith 345 kV (~122 miles)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Option 5: Jewett-Jack Creek-Zenith 345 kV (~134.1 miles)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Option 6: Jewett-Jack Creek-Zenith 345 kV with 25% series compensation (~134.1 miles)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Option 7: Jewett-Jack </a:t>
            </a:r>
            <a:r>
              <a:rPr lang="en-US" altLang="en-US" sz="1400" dirty="0"/>
              <a:t>Creek-Zenith 345 kV with </a:t>
            </a:r>
            <a:r>
              <a:rPr lang="en-US" altLang="en-US" sz="1400" dirty="0" smtClean="0"/>
              <a:t>50% </a:t>
            </a:r>
            <a:r>
              <a:rPr lang="en-US" altLang="en-US" sz="1400" dirty="0"/>
              <a:t>series </a:t>
            </a:r>
            <a:r>
              <a:rPr lang="en-US" altLang="en-US" sz="1400" dirty="0" smtClean="0"/>
              <a:t>compensation (~134.1 miles)</a:t>
            </a:r>
            <a:endParaRPr lang="en-US" alt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Option 8: Navarro-Gibbons Creek-Zenith 345 kV (~165 miles)</a:t>
            </a:r>
            <a:br>
              <a:rPr lang="en-US" altLang="en-US" sz="1400" dirty="0" smtClean="0"/>
            </a:br>
            <a:endParaRPr lang="en-US" altLang="en-US" sz="1400" dirty="0" smtClean="0"/>
          </a:p>
          <a:p>
            <a:pPr marL="400050">
              <a:buFont typeface="Wingdings" panose="05000000000000000000" pitchFamily="2" charset="2"/>
              <a:buChar char="§"/>
            </a:pPr>
            <a:r>
              <a:rPr lang="en-US" altLang="en-US" sz="1800" b="1" dirty="0" smtClean="0"/>
              <a:t>Few upgrades of existing lines are also included as part of the options</a:t>
            </a:r>
            <a:endParaRPr lang="en-US" altLang="en-US" sz="18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For all options above, upgrade</a:t>
            </a:r>
          </a:p>
          <a:p>
            <a:pPr lvl="2">
              <a:buFont typeface="Arial" panose="020B0604020202020204" pitchFamily="34" charset="0"/>
              <a:buChar char="−"/>
            </a:pPr>
            <a:r>
              <a:rPr lang="en-US" altLang="en-US" sz="1400" dirty="0" smtClean="0"/>
              <a:t>T.H. Wharton-Addicks 345 kV line (~10.7 miles)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For Option 6 and 7</a:t>
            </a:r>
            <a:r>
              <a:rPr lang="en-US" altLang="en-US" sz="1400" dirty="0"/>
              <a:t>, </a:t>
            </a:r>
            <a:r>
              <a:rPr lang="en-US" altLang="en-US" sz="1400" dirty="0" smtClean="0"/>
              <a:t>upgrade</a:t>
            </a:r>
            <a:endParaRPr lang="en-US" altLang="en-US" sz="1400" dirty="0"/>
          </a:p>
          <a:p>
            <a:pPr lvl="2">
              <a:buFont typeface="Arial" panose="020B0604020202020204" pitchFamily="34" charset="0"/>
              <a:buChar char="−"/>
            </a:pPr>
            <a:r>
              <a:rPr lang="en-US" altLang="en-US" sz="1400" dirty="0" smtClean="0"/>
              <a:t>Jack Creek-Twin Oak double-circuit 345 kV line (terminal </a:t>
            </a:r>
            <a:r>
              <a:rPr lang="en-US" altLang="en-US" sz="1400" dirty="0"/>
              <a:t>upgrade</a:t>
            </a:r>
            <a:r>
              <a:rPr lang="en-US" altLang="en-US" sz="14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For Option 8</a:t>
            </a:r>
            <a:r>
              <a:rPr lang="en-US" altLang="en-US" sz="1400" dirty="0"/>
              <a:t>, </a:t>
            </a:r>
            <a:r>
              <a:rPr lang="en-US" altLang="en-US" sz="1400" dirty="0" smtClean="0"/>
              <a:t>upgrade</a:t>
            </a:r>
            <a:endParaRPr lang="en-US" altLang="en-US" sz="1400" dirty="0"/>
          </a:p>
          <a:p>
            <a:pPr lvl="2">
              <a:buFont typeface="Arial" panose="020B0604020202020204" pitchFamily="34" charset="0"/>
              <a:buChar char="−"/>
            </a:pPr>
            <a:r>
              <a:rPr lang="en-US" altLang="en-US" sz="1400" dirty="0" smtClean="0"/>
              <a:t>Jack Creek-Twin Oak 345 kV #1 (terminal upgrade)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sz="1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1800" b="1" dirty="0" smtClean="0"/>
              <a:t>These select options moved to the next stage for further evaluation.</a:t>
            </a:r>
            <a:endParaRPr lang="en-US" alt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24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7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2400" dirty="0" smtClean="0"/>
              <a:t>Result of Transfer Capability Analysis </a:t>
            </a:r>
            <a:br>
              <a:rPr lang="en-US" altLang="en-US" sz="2400" dirty="0" smtClean="0"/>
            </a:br>
            <a:r>
              <a:rPr lang="en-US" altLang="en-US" sz="2400" dirty="0" smtClean="0"/>
              <a:t>(Thermal Overload)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233363" y="604838"/>
            <a:ext cx="8677275" cy="55826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Performed power transfer analysis and identified future thermal upgrades needed for each option over the next 15 years (2028)</a:t>
            </a:r>
            <a:endParaRPr lang="en-US" altLang="en-US" sz="1400" dirty="0" smtClean="0"/>
          </a:p>
          <a:p>
            <a:pPr lvl="2"/>
            <a:endParaRPr lang="en-US" altLang="en-US" sz="1400" dirty="0" smtClean="0"/>
          </a:p>
          <a:p>
            <a:pPr lvl="2"/>
            <a:endParaRPr lang="en-US" altLang="en-US" sz="1400" dirty="0" smtClean="0"/>
          </a:p>
          <a:p>
            <a:pPr lvl="3"/>
            <a:endParaRPr lang="en-US" altLang="en-US" sz="1400" dirty="0" smtClean="0"/>
          </a:p>
          <a:p>
            <a:pPr lvl="1"/>
            <a:endParaRPr lang="en-US" altLang="en-US" sz="1400" dirty="0" smtClean="0"/>
          </a:p>
          <a:p>
            <a:pPr lvl="2">
              <a:buFont typeface="Arial" charset="0"/>
              <a:buNone/>
            </a:pPr>
            <a:endParaRPr lang="en-US" altLang="en-US" sz="1400" dirty="0" smtClean="0"/>
          </a:p>
          <a:p>
            <a:pPr lvl="2"/>
            <a:endParaRPr lang="en-US" altLang="en-US" sz="14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747307"/>
              </p:ext>
            </p:extLst>
          </p:nvPr>
        </p:nvGraphicFramePr>
        <p:xfrm>
          <a:off x="233363" y="1492713"/>
          <a:ext cx="8677274" cy="4901675"/>
        </p:xfrm>
        <a:graphic>
          <a:graphicData uri="http://schemas.openxmlformats.org/drawingml/2006/table">
            <a:tbl>
              <a:tblPr/>
              <a:tblGrid>
                <a:gridCol w="565141"/>
                <a:gridCol w="1924325"/>
                <a:gridCol w="1401689"/>
                <a:gridCol w="1595373"/>
                <a:gridCol w="1595373"/>
                <a:gridCol w="1595373"/>
              </a:tblGrid>
              <a:tr h="25036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by 2025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by 2026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by 2027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by 2028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204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 1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Twin Oak-Zenith w/ 25% compensation 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plus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TH Wharton-Addicks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upgrade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Singleton-Zenith 345 kV (53.2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Big Brown-Jewett 345 kV (32.8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Zenith-TH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Wharton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345 kV (15.1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04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 2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Twin Oak-Zenith w/ 50% compensation 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plus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TH Wharton-Addicks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upgrade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Big Brown-Jewett 345 kV (32.8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Singleton-Zenith 345 kV (53.2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Zenith-TH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Wharton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345 kV (15.1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04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 3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Limestone-Ragan Creek-Zenith 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plus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TH Wharton-Addicks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upgrade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Singleton-Zenith 345 kV (53.2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Jack Creek-Twin Oak #1 (26.7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Big Brown-Jewett 345 kV (32.8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Gibbons Creek-Ragan Creek 345 kV (9.6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04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 4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Limestone-Gibbons Creek-Zenith 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plus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TH Wharton-Addicks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upgrade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Singleton-Zenith 345 kV (53.2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Big Brown-Jewett 345 kV (32.8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Jack Creek-Twin Oak #1 (26.7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02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 5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Jewett-Jack Creek-Zenith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plus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TH Wharton-Addicks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upgrade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Singleton-Zenith 345 kV (53.2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Big Brown-Jewett 345 kV (32.8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Twin Oak-Jack Creek 345 kV (26.7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Jewett-Singleton 345 kV (49.9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Zenith-TH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Wharton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345 kV (15.1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Gibbons Creek-Singleton 345 kV (9.4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Gibbons Creek-Jack Creek 345 kV (21.3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02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 6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Jewett-Jack Creek-Zenith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w/ 25% compensation plus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TH Wharton-Addicks 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&amp; Twin Oak-Jack Creek upgrade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Big Brown-Jewett 345 kV (32.8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Singleton-Zenith 345 kV (53.2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Zenith-TH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Wharton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345 kV (15.1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Twin Oak-Jack Creek 345 kV (26.7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02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 7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Jewett-Jack Creek-Zenith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w/ 50% compensation plus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TH Wharton-Addicks 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&amp; Twin Oak-Jack Creek upgrade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Big Brown-Jewett 345 kV (32.8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Singleton-Zenith 345 kV (53.2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Zenith-TH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Wharton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345 kV (15.1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Twin Oak-Jack Creek 345 kV (26.7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Option 8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Navarro-Gibbons Creek-Zenith </a:t>
                      </a:r>
                      <a:b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plus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TH Wharton-Addicks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&amp; Twin Oak-Jack Creek upgrade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Jewett-Singleton 345 kV (49.9 mi),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Gibbons Creek-Twin Oak &amp; Gibbons Creek-Jack Creek-Twin Oak 345 kV (48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Singleton-Zenith 345 kV (53.2 mi)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7161" marR="7161" marT="7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25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2400" dirty="0" smtClean="0"/>
              <a:t>Result of Transfer Capability Analysis </a:t>
            </a:r>
            <a:br>
              <a:rPr lang="en-US" altLang="en-US" sz="2400" dirty="0" smtClean="0"/>
            </a:br>
            <a:r>
              <a:rPr lang="en-US" altLang="en-US" sz="2400" dirty="0" smtClean="0"/>
              <a:t>(Voltage Stability)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233363" y="604838"/>
            <a:ext cx="8677275" cy="55826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MW load level at the point of voltage collapse under each select option </a:t>
            </a:r>
            <a:r>
              <a:rPr lang="en-US" altLang="en-US" sz="1400" u="sng" dirty="0" smtClean="0"/>
              <a:t>without any upgrades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Voltage collapse occurs beyond 2028 under every option except Option 5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sz="1400" dirty="0" smtClean="0"/>
          </a:p>
          <a:p>
            <a:pPr lvl="2"/>
            <a:endParaRPr lang="en-US" altLang="en-US" sz="1400" dirty="0" smtClean="0"/>
          </a:p>
          <a:p>
            <a:pPr lvl="2"/>
            <a:endParaRPr lang="en-US" altLang="en-US" sz="1400" dirty="0" smtClean="0"/>
          </a:p>
          <a:p>
            <a:pPr lvl="2"/>
            <a:endParaRPr lang="en-US" altLang="en-US" sz="1400" dirty="0" smtClean="0"/>
          </a:p>
          <a:p>
            <a:pPr lvl="3"/>
            <a:endParaRPr lang="en-US" altLang="en-US" sz="1400" dirty="0" smtClean="0"/>
          </a:p>
          <a:p>
            <a:pPr lvl="1"/>
            <a:endParaRPr lang="en-US" altLang="en-US" sz="1400" dirty="0" smtClean="0"/>
          </a:p>
          <a:p>
            <a:pPr lvl="2">
              <a:buFont typeface="Arial" charset="0"/>
              <a:buNone/>
            </a:pPr>
            <a:endParaRPr lang="en-US" altLang="en-US" sz="1400" dirty="0" smtClean="0"/>
          </a:p>
          <a:p>
            <a:pPr lvl="2"/>
            <a:endParaRPr lang="en-US" altLang="en-US" sz="1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25702"/>
            <a:ext cx="8153400" cy="505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26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36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Impact of Old Generator Retirement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233363" y="604838"/>
            <a:ext cx="8677275" cy="55826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11 units (total 1939 MW) are more than 50 year old by 2018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Sam Bertron G1, G2, G3, G4 and GT2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T.H. Warton GT1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W.A. Parish G1, G2, G3, G4, and GT1</a:t>
            </a:r>
          </a:p>
          <a:p>
            <a:pPr marL="457200" lvl="1" indent="0">
              <a:buNone/>
            </a:pPr>
            <a:endParaRPr lang="en-US" altLang="en-US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Result of AC power flow analysis with all these 50-year old units offline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System problems in the 2018 base case either under system intact or N-1 conditions: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altLang="en-US" sz="12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Under system intact condition with the units offline,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Overload of Singleton-Zenith 345 kV line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Overload of Jewett-Singleton 345 kV line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Low voltage around Tomball, Kuykendahl, Bobville, Rothwood</a:t>
            </a:r>
          </a:p>
          <a:p>
            <a:pPr lvl="3">
              <a:buFont typeface="Wingdings" panose="05000000000000000000" pitchFamily="2" charset="2"/>
              <a:buChar char="§"/>
            </a:pPr>
            <a:endParaRPr lang="en-US" altLang="en-US" sz="12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Under N-1 contingency conditions,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Overload of Jewett-Singleton</a:t>
            </a:r>
            <a:r>
              <a:rPr lang="en-US" altLang="en-US" sz="1200" dirty="0"/>
              <a:t> 345 kV line</a:t>
            </a:r>
            <a:endParaRPr lang="en-US" altLang="en-US" sz="1200" dirty="0" smtClean="0"/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/>
              <a:t>Overload </a:t>
            </a:r>
            <a:r>
              <a:rPr lang="en-US" altLang="en-US" sz="1200" dirty="0" smtClean="0"/>
              <a:t>of the bus ties at Twin Oak/Oak Grove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Overload of Singleton-Zenith</a:t>
            </a:r>
            <a:r>
              <a:rPr lang="en-US" altLang="en-US" sz="1200" dirty="0"/>
              <a:t> 345 kV line</a:t>
            </a:r>
            <a:endParaRPr lang="en-US" altLang="en-US" sz="1200" dirty="0" smtClean="0"/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Overload of Gibbons Creek-Twin Oak</a:t>
            </a:r>
            <a:r>
              <a:rPr lang="en-US" altLang="en-US" sz="1200" dirty="0"/>
              <a:t> 345 kV </a:t>
            </a:r>
            <a:r>
              <a:rPr lang="en-US" altLang="en-US" sz="1200" dirty="0" smtClean="0"/>
              <a:t>line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Overload of Jack Creek-Twin Oak 345 kV line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Overload of Gibbons Creek-Singleton 345 kV line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Overload of Roans Prairie-Bobville-Kuykendahl 345 kV line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Heavy flow on Singleton-Tomball and Gibbons Creek-Jack Creek 345 kV line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altLang="en-US" sz="1200" dirty="0" smtClean="0"/>
              <a:t>Low voltages at 15 345-KV buses and 38 138-kV buses in Houston area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altLang="en-US" sz="1200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US" altLang="en-US" sz="1200" dirty="0"/>
          </a:p>
          <a:p>
            <a:pPr lvl="1">
              <a:buFont typeface="Wingdings" panose="05000000000000000000" pitchFamily="2" charset="2"/>
              <a:buChar char="§"/>
            </a:pPr>
            <a:endParaRPr lang="en-US" altLang="en-US" sz="1400" dirty="0"/>
          </a:p>
          <a:p>
            <a:pPr marL="457200" lvl="1" indent="0">
              <a:buNone/>
            </a:pPr>
            <a:endParaRPr lang="en-US" alt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27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7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Impact of </a:t>
            </a:r>
            <a:r>
              <a:rPr lang="en-US" altLang="en-US" sz="2400" dirty="0"/>
              <a:t>Old Generator Retirement</a:t>
            </a:r>
            <a:endParaRPr lang="en-US" altLang="en-US" sz="2400" dirty="0" smtClean="0"/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233363" y="604838"/>
            <a:ext cx="8677275" cy="55826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Result of AC power flow analysis with each option: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en-US" sz="1400" dirty="0" smtClean="0"/>
              <a:t>No system problem under system intact condition</a:t>
            </a:r>
            <a:endParaRPr lang="en-US" altLang="en-US" sz="14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en-US" sz="1400" dirty="0" smtClean="0"/>
              <a:t>No low voltage issues under </a:t>
            </a:r>
            <a:r>
              <a:rPr lang="en-US" altLang="en-US" sz="1400" dirty="0"/>
              <a:t>N-1 condition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en-US" sz="1400" dirty="0" smtClean="0"/>
              <a:t>Table below shows overload and heavy flow issues under N-1 conditions when the old units are offline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altLang="en-US" sz="1400" dirty="0" smtClean="0"/>
          </a:p>
          <a:p>
            <a:pPr marL="457200" lvl="1" indent="0">
              <a:buNone/>
            </a:pPr>
            <a:endParaRPr lang="en-US" altLang="en-US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050936"/>
              </p:ext>
            </p:extLst>
          </p:nvPr>
        </p:nvGraphicFramePr>
        <p:xfrm>
          <a:off x="457200" y="1969902"/>
          <a:ext cx="8229595" cy="42651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6187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Elements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Jewett S-Singleton 345 kV line #1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Jewett N-Singleton 345 kV line #1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l-NL" sz="1050" b="1" u="none" strike="noStrike" dirty="0">
                          <a:effectLst/>
                          <a:latin typeface="Arial Narrow" panose="020B0606020202030204" pitchFamily="34" charset="0"/>
                        </a:rPr>
                        <a:t>Twin Oak-Oak Grove 345 kV bus tie</a:t>
                      </a:r>
                      <a:endParaRPr lang="nl-NL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l-NL" sz="1050" b="1" u="none" strike="noStrike" dirty="0">
                          <a:effectLst/>
                          <a:latin typeface="Arial Narrow" panose="020B0606020202030204" pitchFamily="34" charset="0"/>
                        </a:rPr>
                        <a:t>Twin Oak 345 kV bus tie</a:t>
                      </a:r>
                      <a:endParaRPr lang="nl-NL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Singleton-Zenith 345 kV line #98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Singleton-Zenith 345 kV line #99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l-NL" sz="1050" b="1" u="none" strike="noStrike" dirty="0">
                          <a:effectLst/>
                          <a:latin typeface="Arial Narrow" panose="020B0606020202030204" pitchFamily="34" charset="0"/>
                        </a:rPr>
                        <a:t>Gibbons Creek-Twin Oak 345 kV #1</a:t>
                      </a:r>
                      <a:endParaRPr lang="nl-NL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Gibbons Creek-Jack Creek 345 kV #2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l-NL" sz="1050" b="1" u="none" strike="noStrike" dirty="0">
                          <a:effectLst/>
                          <a:latin typeface="Arial Narrow" panose="020B0606020202030204" pitchFamily="34" charset="0"/>
                        </a:rPr>
                        <a:t>Jack Creek-Twin Oak 345 kV #1</a:t>
                      </a:r>
                      <a:endParaRPr lang="nl-NL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l-NL" sz="1050" b="1" u="none" strike="noStrike" dirty="0">
                          <a:effectLst/>
                          <a:latin typeface="Arial Narrow" panose="020B0606020202030204" pitchFamily="34" charset="0"/>
                        </a:rPr>
                        <a:t>Jack Creek-Twin Oak 345 kV #2</a:t>
                      </a:r>
                      <a:endParaRPr lang="nl-NL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41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  <a:latin typeface="Arial Narrow" panose="020B0606020202030204" pitchFamily="34" charset="0"/>
                        </a:rPr>
                        <a:t>Option 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1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  <a:latin typeface="Arial Narrow" panose="020B0606020202030204" pitchFamily="34" charset="0"/>
                        </a:rPr>
                        <a:t>Option 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64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  <a:latin typeface="Arial Narrow" panose="020B0606020202030204" pitchFamily="34" charset="0"/>
                        </a:rPr>
                        <a:t>Option 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8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  <a:latin typeface="Arial Narrow" panose="020B0606020202030204" pitchFamily="34" charset="0"/>
                        </a:rPr>
                        <a:t>Option 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1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  <a:latin typeface="Arial Narrow" panose="020B0606020202030204" pitchFamily="34" charset="0"/>
                        </a:rPr>
                        <a:t>Option 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11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  <a:latin typeface="Arial Narrow" panose="020B0606020202030204" pitchFamily="34" charset="0"/>
                        </a:rPr>
                        <a:t>Option 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643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  <a:latin typeface="Arial Narrow" panose="020B0606020202030204" pitchFamily="34" charset="0"/>
                        </a:rPr>
                        <a:t>Option 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874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  <a:latin typeface="Arial Narrow" panose="020B0606020202030204" pitchFamily="34" charset="0"/>
                        </a:rPr>
                        <a:t>Option 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Overload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 Narrow" panose="020B0606020202030204" pitchFamily="34" charset="0"/>
                        </a:rPr>
                        <a:t>Heavy flow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02" marR="5202" marT="5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28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13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Impact of </a:t>
            </a:r>
            <a:r>
              <a:rPr lang="en-US" altLang="en-US" sz="2400" dirty="0" smtClean="0"/>
              <a:t>Old Generator Retirement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233363" y="604838"/>
            <a:ext cx="8677275" cy="571252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1600" dirty="0"/>
              <a:t>Result of </a:t>
            </a:r>
            <a:r>
              <a:rPr lang="en-US" altLang="en-US" sz="1600" dirty="0" smtClean="0"/>
              <a:t>generation reduction analysis:</a:t>
            </a:r>
            <a:endParaRPr lang="en-US" altLang="en-US" sz="16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en-US" sz="1400" dirty="0" smtClean="0"/>
              <a:t>Tested G-1+N-1 while reducing </a:t>
            </a:r>
            <a:r>
              <a:rPr lang="en-US" altLang="en-US" sz="1400" dirty="0"/>
              <a:t>the </a:t>
            </a:r>
            <a:r>
              <a:rPr lang="en-US" altLang="en-US" sz="1400" dirty="0" smtClean="0"/>
              <a:t>output </a:t>
            </a:r>
            <a:r>
              <a:rPr lang="en-US" altLang="en-US" sz="1400" dirty="0"/>
              <a:t>from the old </a:t>
            </a:r>
            <a:r>
              <a:rPr lang="en-US" altLang="en-US" sz="1400" dirty="0" smtClean="0"/>
              <a:t>units</a:t>
            </a:r>
            <a:endParaRPr lang="en-US" altLang="en-US" sz="14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en-US" sz="1400" dirty="0" smtClean="0"/>
              <a:t>Estimated total MW output </a:t>
            </a:r>
            <a:r>
              <a:rPr lang="en-US" altLang="en-US" sz="1400" dirty="0"/>
              <a:t>that can be reduced from the old unit under each select </a:t>
            </a:r>
            <a:r>
              <a:rPr lang="en-US" altLang="en-US" sz="1400" dirty="0" smtClean="0"/>
              <a:t>option without causing any thermal issues</a:t>
            </a:r>
            <a:endParaRPr lang="en-US" altLang="en-US" sz="1400" dirty="0"/>
          </a:p>
          <a:p>
            <a:pPr lvl="2"/>
            <a:endParaRPr lang="en-US" altLang="en-US" dirty="0"/>
          </a:p>
          <a:p>
            <a:pPr lvl="2"/>
            <a:endParaRPr lang="en-US" altLang="en-US" dirty="0"/>
          </a:p>
          <a:p>
            <a:pPr lvl="1">
              <a:buFont typeface="Wingdings" panose="05000000000000000000" pitchFamily="2" charset="2"/>
              <a:buChar char="ü"/>
            </a:pPr>
            <a:endParaRPr lang="en-US" altLang="en-US" sz="1400" dirty="0"/>
          </a:p>
          <a:p>
            <a:pPr lvl="1">
              <a:buFont typeface="Wingdings" panose="05000000000000000000" pitchFamily="2" charset="2"/>
              <a:buChar char="ü"/>
            </a:pPr>
            <a:endParaRPr lang="en-US" altLang="en-US" sz="1400" dirty="0"/>
          </a:p>
          <a:p>
            <a:pPr lvl="1">
              <a:buFont typeface="Wingdings" panose="05000000000000000000" pitchFamily="2" charset="2"/>
              <a:buChar char="ü"/>
            </a:pPr>
            <a:endParaRPr lang="en-US" altLang="en-US" sz="1400" dirty="0"/>
          </a:p>
          <a:p>
            <a:pPr lvl="1">
              <a:buFont typeface="Wingdings" panose="05000000000000000000" pitchFamily="2" charset="2"/>
              <a:buChar char="ü"/>
            </a:pPr>
            <a:endParaRPr lang="en-US" altLang="en-US" sz="1400" dirty="0"/>
          </a:p>
          <a:p>
            <a:pPr lvl="1">
              <a:buFont typeface="Wingdings" panose="05000000000000000000" pitchFamily="2" charset="2"/>
              <a:buChar char="ü"/>
            </a:pPr>
            <a:endParaRPr lang="en-US" altLang="en-US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970850"/>
              </p:ext>
            </p:extLst>
          </p:nvPr>
        </p:nvGraphicFramePr>
        <p:xfrm>
          <a:off x="1002832" y="1707643"/>
          <a:ext cx="7169618" cy="46668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9896"/>
                <a:gridCol w="3299861"/>
                <a:gridCol w="2599861"/>
              </a:tblGrid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Description</a:t>
                      </a:r>
                      <a:r>
                        <a:rPr lang="en-US" sz="1100" b="1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Approximate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MW generation reduction that starts causing overload under G-1+N-1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 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Twin Oak-Zenith with 25% series</a:t>
                      </a:r>
                      <a:r>
                        <a:rPr lang="en-US" sz="11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compensation plus TH Wharton-Addicks upgrade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900.6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Twin Oak-Zenith with 50% series</a:t>
                      </a:r>
                      <a:r>
                        <a:rPr lang="en-US" sz="11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compensation plus TH Wharton-Addicks upgrade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911.1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 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Limestone-Ragan Creek-Zenith</a:t>
                      </a:r>
                      <a:r>
                        <a:rPr lang="en-US" sz="11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plus TH Wharton-Addicks upgrade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1061.3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 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Limestone-Gibbons</a:t>
                      </a:r>
                      <a:r>
                        <a:rPr lang="en-US" sz="11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Creek-Zenith plus TH Wharton-Addicks upgrade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1020.0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 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Jewett-Jack</a:t>
                      </a:r>
                      <a:r>
                        <a:rPr lang="en-US" sz="11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Creek-Zenith plus TH Wharton-Addicks upgrade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400.0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 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Jewett-Jack Creek-Zenith with 25% series compensation </a:t>
                      </a:r>
                      <a:r>
                        <a:rPr lang="en-US" sz="11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plus TH Wharton-Addicks upgrade and Twin Oak-Jack Creek upgrade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773.8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 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Jewett-Jack Creek-Zenith with 50% series compensation </a:t>
                      </a:r>
                      <a:r>
                        <a:rPr lang="en-US" sz="11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plus TH Wharton-Addicks upgrade and Twin Oak-Jack Creek upgrade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662.6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5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Option 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 Narrow" panose="020B0606020202030204" pitchFamily="34" charset="0"/>
                        </a:rPr>
                        <a:t>Navarro-Gibbons Creek-Zenith </a:t>
                      </a:r>
                      <a:r>
                        <a:rPr lang="en-US" sz="11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plus TH Wharton-Addicks upgrade and Twin Oak-Jack Creek upgrade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652.6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29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77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" t="1534" r="2837" b="2589"/>
          <a:stretch/>
        </p:blipFill>
        <p:spPr bwMode="auto">
          <a:xfrm>
            <a:off x="6381749" y="4293058"/>
            <a:ext cx="2152651" cy="186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ERCOT Study Assumptions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8229600" cy="524986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ERCOT Independent Review study assumptions are consistent with the 2013</a:t>
            </a:r>
            <a:r>
              <a:rPr lang="en-US" altLang="en-US" sz="2800" dirty="0" smtClean="0">
                <a:solidFill>
                  <a:srgbClr val="FF0000"/>
                </a:solidFill>
              </a:rPr>
              <a:t> </a:t>
            </a:r>
            <a:r>
              <a:rPr lang="en-US" altLang="en-US" sz="2800" dirty="0" smtClean="0"/>
              <a:t>and previous Regional Transmission Plans</a:t>
            </a:r>
            <a:endParaRPr lang="en-US" altLang="en-US" sz="1200" dirty="0"/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Used the 2018 SE summer peak case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Generation assumptions per Planning Guide Section 6.9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Load in Coast, East, Southern, and South Central Weather Zones at peak, all other weather zones scaled down to balance load/ generation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ERCOT validated this assumption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3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1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Impact of NERC Category C and D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233363" y="604838"/>
            <a:ext cx="8677275" cy="58356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1400" dirty="0" smtClean="0"/>
              <a:t>Tested 23 severe events (NERC Cat. C and D contingencies) based on the past study and knowledge of the system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164419"/>
              </p:ext>
            </p:extLst>
          </p:nvPr>
        </p:nvGraphicFramePr>
        <p:xfrm>
          <a:off x="457200" y="1143004"/>
          <a:ext cx="8105776" cy="4905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7558"/>
                <a:gridCol w="2705565"/>
                <a:gridCol w="1547551"/>
                <a:gridCol w="1547551"/>
                <a:gridCol w="1547551"/>
              </a:tblGrid>
              <a:tr h="11300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Options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Description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</a:rPr>
                        <a:t># of Unsolved </a:t>
                      </a:r>
                      <a:r>
                        <a:rPr lang="en-US" sz="900" b="1" u="none" strike="noStrike" dirty="0" smtClean="0">
                          <a:effectLst/>
                        </a:rPr>
                        <a:t>Contingencies</a:t>
                      </a:r>
                    </a:p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(NERC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Cat. D)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Thermal Overload</a:t>
                      </a:r>
                    </a:p>
                    <a:p>
                      <a:pPr algn="ctr" fontAlgn="ctr"/>
                      <a:endParaRPr 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345 kV 115% above</a:t>
                      </a: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Low Voltage</a:t>
                      </a:r>
                    </a:p>
                    <a:p>
                      <a:pPr algn="ctr" fontAlgn="ctr"/>
                      <a:endParaRPr lang="en-US" sz="900" b="1" u="none" strike="noStrik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At </a:t>
                      </a:r>
                      <a:r>
                        <a:rPr lang="en-US" sz="9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345 kV Buses ( below 0.9 pu)</a:t>
                      </a:r>
                      <a:endParaRPr 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  <a:p>
                      <a:pPr algn="ctr" fontAlgn="ctr"/>
                      <a:endParaRPr lang="en-US" sz="900" b="1" i="0" u="none" strike="noStrike" dirty="0" smtClean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67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Base Case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6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Option 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Twin Oak-Zenith with 25% series compensation plus </a:t>
                      </a:r>
                      <a:r>
                        <a:rPr lang="en-US" sz="900" u="none" strike="noStrike" dirty="0" smtClean="0">
                          <a:effectLst/>
                        </a:rPr>
                        <a:t>TH Wharton-Addicks </a:t>
                      </a:r>
                      <a:r>
                        <a:rPr lang="en-US" sz="900" u="none" strike="noStrike" dirty="0">
                          <a:effectLst/>
                        </a:rPr>
                        <a:t>upgrade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Option 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Twin Oak-Zenith with 50% series compensation plus </a:t>
                      </a:r>
                      <a:r>
                        <a:rPr lang="en-US" sz="900" u="none" strike="noStrike" dirty="0" smtClean="0">
                          <a:effectLst/>
                        </a:rPr>
                        <a:t>TH Wharton-Addicks </a:t>
                      </a:r>
                      <a:r>
                        <a:rPr lang="en-US" sz="900" u="none" strike="noStrike" dirty="0">
                          <a:effectLst/>
                        </a:rPr>
                        <a:t>upgrade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Option 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Limestone-Ragan Creek-Zenith plus </a:t>
                      </a:r>
                      <a:r>
                        <a:rPr lang="en-US" sz="900" u="none" strike="noStrike" dirty="0" smtClean="0">
                          <a:effectLst/>
                        </a:rPr>
                        <a:t>TH Wharton-Addicks </a:t>
                      </a:r>
                      <a:r>
                        <a:rPr lang="en-US" sz="900" u="none" strike="noStrike" dirty="0">
                          <a:effectLst/>
                        </a:rPr>
                        <a:t>upgrade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Option 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Limestone-Gibbons Creek-Zenith plus </a:t>
                      </a:r>
                      <a:r>
                        <a:rPr lang="en-US" sz="900" u="none" strike="noStrike" dirty="0" smtClean="0">
                          <a:effectLst/>
                        </a:rPr>
                        <a:t>TH Wharton-Addicks </a:t>
                      </a:r>
                      <a:r>
                        <a:rPr lang="en-US" sz="900" u="none" strike="noStrike" dirty="0">
                          <a:effectLst/>
                        </a:rPr>
                        <a:t>upgrade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Option 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Jewett-Jack Creek-Zenith plus </a:t>
                      </a:r>
                      <a:r>
                        <a:rPr lang="en-US" sz="900" u="none" strike="noStrike" dirty="0" smtClean="0">
                          <a:effectLst/>
                        </a:rPr>
                        <a:t>TH Wharton-Addicks </a:t>
                      </a:r>
                      <a:r>
                        <a:rPr lang="en-US" sz="900" u="none" strike="noStrike" dirty="0">
                          <a:effectLst/>
                        </a:rPr>
                        <a:t>upgrade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Option 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Jewett-Jack Creek-Zenith with 25% series compensation plus </a:t>
                      </a:r>
                      <a:r>
                        <a:rPr lang="en-US" sz="900" u="none" strike="noStrike" dirty="0" smtClean="0">
                          <a:effectLst/>
                        </a:rPr>
                        <a:t>TH Wharton-Addicks </a:t>
                      </a:r>
                      <a:r>
                        <a:rPr lang="en-US" sz="900" u="none" strike="noStrike" dirty="0">
                          <a:effectLst/>
                        </a:rPr>
                        <a:t>upgrade and Twin Oak-Jack Creek upgrade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Option 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Jewett-Jack Creek-Zenith with 50% series compensation plus </a:t>
                      </a:r>
                      <a:r>
                        <a:rPr lang="en-US" sz="900" u="none" strike="noStrike" dirty="0" smtClean="0">
                          <a:effectLst/>
                        </a:rPr>
                        <a:t>TH Wharton-Addicks </a:t>
                      </a:r>
                      <a:r>
                        <a:rPr lang="en-US" sz="900" u="none" strike="noStrike" dirty="0">
                          <a:effectLst/>
                        </a:rPr>
                        <a:t>upgrade and Twin Oak-Jack Creek upgrade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Option 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Navarro-Gibbons Creek-Zenith plus </a:t>
                      </a:r>
                      <a:r>
                        <a:rPr lang="en-US" sz="900" u="none" strike="noStrike" dirty="0" smtClean="0">
                          <a:effectLst/>
                        </a:rPr>
                        <a:t>TH Wharton-Addicks </a:t>
                      </a:r>
                      <a:r>
                        <a:rPr lang="en-US" sz="900" u="none" strike="noStrike" dirty="0">
                          <a:effectLst/>
                        </a:rPr>
                        <a:t>upgrade and Twin Oak-Jack Creek upgrade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30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7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/>
          <a:lstStyle/>
          <a:p>
            <a:pPr eaLnBrk="1" hangingPunct="1"/>
            <a:r>
              <a:rPr lang="en-US" altLang="en-US" sz="2400" dirty="0" smtClean="0"/>
              <a:t>System Loss Reduction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>
          <a:xfrm>
            <a:off x="781050" y="733425"/>
            <a:ext cx="7605713" cy="537781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altLang="en-US" sz="1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System losses with each option modeled in the 2018 summer peak study case were compared to the base case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sz="1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In every option, significant loss reduction is expected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073766"/>
              </p:ext>
            </p:extLst>
          </p:nvPr>
        </p:nvGraphicFramePr>
        <p:xfrm>
          <a:off x="621832" y="2784218"/>
          <a:ext cx="7969718" cy="22814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0126"/>
                <a:gridCol w="840223"/>
                <a:gridCol w="882767"/>
                <a:gridCol w="882767"/>
                <a:gridCol w="882767"/>
                <a:gridCol w="882767"/>
                <a:gridCol w="882767"/>
                <a:gridCol w="882767"/>
                <a:gridCol w="882767"/>
              </a:tblGrid>
              <a:tr h="15080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Option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Option 1</a:t>
                      </a:r>
                      <a:b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(TWZ-25%COMP-TA)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Option 2</a:t>
                      </a:r>
                      <a:b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(TWZ-50%COMP-TA)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Option 3</a:t>
                      </a:r>
                      <a:b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(LRZ-TA)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Option 4</a:t>
                      </a:r>
                      <a:b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(LGZ-TA)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Option 5</a:t>
                      </a:r>
                      <a:b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(JJZ-TA)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Option 6</a:t>
                      </a:r>
                      <a:b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(JJZ-25%COMP-TATJ)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Option 7</a:t>
                      </a:r>
                      <a:b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(JJZ-50%COMP-TATJ)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Option 8</a:t>
                      </a:r>
                      <a:b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1050" b="1" u="none" strike="noStrike" dirty="0">
                          <a:effectLst/>
                          <a:latin typeface="Arial Narrow" panose="020B0606020202030204" pitchFamily="34" charset="0"/>
                        </a:rPr>
                        <a:t>(NGZ-TATJ)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73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 smtClean="0">
                          <a:effectLst/>
                          <a:latin typeface="Arial Narrow" panose="020B0606020202030204" pitchFamily="34" charset="0"/>
                        </a:rPr>
                        <a:t>System Loss Reduction</a:t>
                      </a:r>
                    </a:p>
                    <a:p>
                      <a:pPr algn="ctr" fontAlgn="ctr"/>
                      <a:r>
                        <a:rPr lang="en-US" sz="1050" u="none" strike="noStrike" dirty="0" smtClean="0">
                          <a:effectLst/>
                          <a:latin typeface="Arial Narrow" panose="020B0606020202030204" pitchFamily="34" charset="0"/>
                        </a:rPr>
                        <a:t>(</a:t>
                      </a:r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MW)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44.7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38.8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47.6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31.2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38.2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44.8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35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u="none" strike="noStrike" dirty="0">
                          <a:effectLst/>
                          <a:latin typeface="Arial Narrow" panose="020B0606020202030204" pitchFamily="34" charset="0"/>
                        </a:rPr>
                        <a:t>32.7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31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0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Sensitivity Analyses for Transfer Study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US" altLang="en-US" sz="1600" dirty="0" smtClean="0"/>
              <a:t>A </a:t>
            </a:r>
            <a:r>
              <a:rPr lang="en-US" altLang="en-US" sz="1600" dirty="0"/>
              <a:t>sensitivity analysis </a:t>
            </a:r>
            <a:r>
              <a:rPr lang="en-US" altLang="en-US" sz="1600" dirty="0" smtClean="0"/>
              <a:t>was performed </a:t>
            </a:r>
            <a:r>
              <a:rPr lang="en-US" altLang="en-US" sz="1600" dirty="0"/>
              <a:t>using the latest SSWG case</a:t>
            </a:r>
            <a:endParaRPr lang="en-US" altLang="en-US" sz="1600" dirty="0" smtClean="0"/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Case used: As-built </a:t>
            </a:r>
            <a:r>
              <a:rPr lang="en-US" altLang="en-US" sz="1600" dirty="0"/>
              <a:t>2014 SSWG Data Set B 2018 base </a:t>
            </a:r>
            <a:r>
              <a:rPr lang="en-US" altLang="en-US" sz="1600" dirty="0" smtClean="0"/>
              <a:t>case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altLang="en-US" sz="1600" dirty="0"/>
              <a:t>Results </a:t>
            </a:r>
            <a:r>
              <a:rPr lang="en-US" altLang="en-US" sz="1600" dirty="0" smtClean="0"/>
              <a:t>confirmed overload on </a:t>
            </a:r>
            <a:r>
              <a:rPr lang="en-US" altLang="en-US" sz="1600" dirty="0"/>
              <a:t>Singleton-Zenith 345 kV double circuit line under the G-1+N-1 </a:t>
            </a:r>
            <a:r>
              <a:rPr lang="en-US" altLang="en-US" sz="1600" dirty="0" smtClean="0"/>
              <a:t>condition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endParaRPr lang="en-US" altLang="en-US" sz="1600" dirty="0"/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US" altLang="en-US" sz="1600" dirty="0" smtClean="0"/>
              <a:t>Power transfer analysis using different load scaling approach</a:t>
            </a:r>
            <a:endParaRPr lang="en-US" altLang="en-US" sz="1600" dirty="0"/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Power transfer analysis was performed for certain options under N-1 conditions using the following two load scaling approaches:</a:t>
            </a:r>
          </a:p>
          <a:p>
            <a:pPr marL="1200150" lvl="3" indent="-342900">
              <a:buFont typeface="+mj-lt"/>
              <a:buAutoNum type="arabicParenR"/>
            </a:pPr>
            <a:r>
              <a:rPr lang="en-US" altLang="en-US" sz="1600" dirty="0" smtClean="0"/>
              <a:t>Scaling load down in </a:t>
            </a:r>
            <a:r>
              <a:rPr lang="en-US" altLang="en-US" sz="1600" dirty="0"/>
              <a:t>North, North Central, West and Far </a:t>
            </a:r>
            <a:r>
              <a:rPr lang="en-US" altLang="en-US" sz="1600" dirty="0" smtClean="0"/>
              <a:t>West </a:t>
            </a:r>
          </a:p>
          <a:p>
            <a:pPr marL="1200150" lvl="3" indent="-342900">
              <a:buFont typeface="+mj-lt"/>
              <a:buAutoNum type="arabicParenR"/>
            </a:pPr>
            <a:r>
              <a:rPr lang="en-US" altLang="en-US" sz="1600" dirty="0" smtClean="0"/>
              <a:t>Scaling </a:t>
            </a:r>
            <a:r>
              <a:rPr lang="en-US" altLang="en-US" sz="1600" dirty="0"/>
              <a:t>all load </a:t>
            </a:r>
            <a:r>
              <a:rPr lang="en-US" altLang="en-US" sz="1600" dirty="0" smtClean="0"/>
              <a:t>down except </a:t>
            </a:r>
            <a:r>
              <a:rPr lang="en-US" altLang="en-US" sz="1600" dirty="0"/>
              <a:t>the load in Coast Weather Zone</a:t>
            </a:r>
          </a:p>
          <a:p>
            <a:pPr marL="685800" lvl="2" indent="-285750"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The result indicates that:</a:t>
            </a:r>
          </a:p>
          <a:p>
            <a:pPr marL="1143000" lvl="3" indent="-285750"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There are reliability criteria violations in 2018 regardless of which approach is used</a:t>
            </a:r>
          </a:p>
          <a:p>
            <a:pPr marL="1143000" lvl="3" indent="-285750">
              <a:buFont typeface="Wingdings" panose="05000000000000000000" pitchFamily="2" charset="2"/>
              <a:buChar char="§"/>
            </a:pPr>
            <a:r>
              <a:rPr lang="en-US" altLang="en-US" sz="1600" dirty="0"/>
              <a:t>The need identification </a:t>
            </a:r>
            <a:r>
              <a:rPr lang="en-US" altLang="en-US" sz="1600" dirty="0" smtClean="0"/>
              <a:t>for the next set of upgrades may be deferred by a year or two if the all-load-scaling (#2) approach is used</a:t>
            </a:r>
          </a:p>
          <a:p>
            <a:pPr marL="1600200" lvl="4" indent="-285750">
              <a:buFont typeface="Wingdings" panose="05000000000000000000" pitchFamily="2" charset="2"/>
              <a:buChar char="§"/>
            </a:pPr>
            <a:r>
              <a:rPr lang="en-US" altLang="en-US" sz="1600" dirty="0" smtClean="0"/>
              <a:t>For example, roughly 220~300 </a:t>
            </a:r>
            <a:r>
              <a:rPr lang="en-US" altLang="en-US" sz="1600" dirty="0"/>
              <a:t>MW </a:t>
            </a:r>
            <a:r>
              <a:rPr lang="en-US" altLang="en-US" sz="1600" dirty="0" smtClean="0"/>
              <a:t>difference in the </a:t>
            </a:r>
            <a:r>
              <a:rPr lang="en-US" altLang="en-US" sz="1600" dirty="0"/>
              <a:t>transfer </a:t>
            </a:r>
            <a:r>
              <a:rPr lang="en-US" altLang="en-US" sz="1600" dirty="0" smtClean="0"/>
              <a:t>capability, when the future overload issue on the Singleton-Zenith double-circuit 345 kV line occurs with each option</a:t>
            </a:r>
          </a:p>
          <a:p>
            <a:pPr marL="1143000" lvl="3" indent="-285750">
              <a:buFont typeface="Wingdings" panose="05000000000000000000" pitchFamily="2" charset="2"/>
              <a:buChar char="§"/>
            </a:pPr>
            <a:endParaRPr lang="en-US" altLang="en-US" sz="1600" dirty="0" smtClean="0"/>
          </a:p>
          <a:p>
            <a:pPr marL="742950" lvl="2" indent="-342900">
              <a:buFont typeface="Wingdings" panose="05000000000000000000" pitchFamily="2" charset="2"/>
              <a:buChar char="§"/>
            </a:pPr>
            <a:endParaRPr lang="en-US" altLang="en-US" sz="1600" dirty="0" smtClean="0"/>
          </a:p>
          <a:p>
            <a:pPr marL="742950" lvl="2" indent="-342900">
              <a:buFont typeface="Wingdings" panose="05000000000000000000" pitchFamily="2" charset="2"/>
              <a:buChar char="§"/>
            </a:pPr>
            <a:endParaRPr lang="en-US" altLang="en-US" sz="1600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32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26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Cost Analysis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33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874059"/>
            <a:ext cx="8229600" cy="5269565"/>
          </a:xfrm>
        </p:spPr>
        <p:txBody>
          <a:bodyPr/>
          <a:lstStyle/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Methodology and Assumptions:</a:t>
            </a:r>
          </a:p>
          <a:p>
            <a:pPr marL="742950" lvl="2" indent="-34290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742950" lvl="2" indent="-342900">
              <a:buFont typeface="Wingdings" panose="05000000000000000000" pitchFamily="2" charset="2"/>
              <a:buChar char="ü"/>
            </a:pPr>
            <a:r>
              <a:rPr lang="en-US" sz="1800" dirty="0" smtClean="0"/>
              <a:t>In addition to the cost </a:t>
            </a:r>
            <a:r>
              <a:rPr lang="en-US" sz="1800" dirty="0"/>
              <a:t>of each </a:t>
            </a:r>
            <a:r>
              <a:rPr lang="en-US" sz="1800" dirty="0" smtClean="0"/>
              <a:t>select option, the cost of each future upgrade (up to 2028) was also considered to capture the long-term reliability benefit of each select option.</a:t>
            </a:r>
          </a:p>
          <a:p>
            <a:pPr marL="742950" lvl="2" indent="-34290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742950" lvl="2" indent="-342900">
              <a:buFont typeface="Wingdings" panose="05000000000000000000" pitchFamily="2" charset="2"/>
              <a:buChar char="ü"/>
            </a:pPr>
            <a:r>
              <a:rPr lang="en-US" sz="1800" dirty="0" smtClean="0"/>
              <a:t>Overall cost associated with each select option was calculated. </a:t>
            </a:r>
            <a:endParaRPr lang="en-US" sz="1800" dirty="0"/>
          </a:p>
          <a:p>
            <a:pPr marL="400050" lvl="2" indent="0">
              <a:buNone/>
            </a:pPr>
            <a:r>
              <a:rPr lang="en-US" sz="1800" dirty="0" smtClean="0"/>
              <a:t>		</a:t>
            </a:r>
          </a:p>
          <a:p>
            <a:pPr marL="400050" lvl="2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Overall cost =  Construction cost* of each select option +</a:t>
            </a:r>
          </a:p>
          <a:p>
            <a:pPr marL="400050" lvl="2" indent="0">
              <a:buNone/>
            </a:pPr>
            <a:r>
              <a:rPr lang="en-US" sz="1800" dirty="0" smtClean="0"/>
              <a:t>                             NPV</a:t>
            </a:r>
            <a:r>
              <a:rPr lang="en-US" sz="1800" baseline="30000" dirty="0" smtClean="0"/>
              <a:t>†</a:t>
            </a:r>
            <a:r>
              <a:rPr lang="en-US" sz="1800" dirty="0" smtClean="0">
                <a:latin typeface="Symbol" panose="05050102010706020507" pitchFamily="18" charset="2"/>
              </a:rPr>
              <a:t> </a:t>
            </a:r>
            <a:r>
              <a:rPr lang="en-US" sz="1800" dirty="0" smtClean="0"/>
              <a:t>of construction cost** of future upgrades</a:t>
            </a:r>
          </a:p>
          <a:p>
            <a:pPr marL="400050" lvl="2" indent="0">
              <a:buNone/>
            </a:pPr>
            <a:endParaRPr lang="en-US" dirty="0" smtClean="0"/>
          </a:p>
          <a:p>
            <a:pPr marL="400050" lvl="2" indent="0">
              <a:buNone/>
            </a:pPr>
            <a:r>
              <a:rPr lang="en-US" sz="1600" dirty="0" smtClean="0"/>
              <a:t>	</a:t>
            </a:r>
            <a:r>
              <a:rPr lang="en-US" sz="1600" dirty="0"/>
              <a:t> </a:t>
            </a:r>
            <a:r>
              <a:rPr lang="en-US" sz="1600" dirty="0" smtClean="0"/>
              <a:t>        *    the construction cost of each select option in 2018 dollar.</a:t>
            </a:r>
          </a:p>
          <a:p>
            <a:pPr marL="400050" lvl="2" indent="0">
              <a:buNone/>
            </a:pPr>
            <a:r>
              <a:rPr lang="en-US" sz="1600" dirty="0" smtClean="0"/>
              <a:t>         **   the future value of each future upgrade, estimated by using 3% inflation </a:t>
            </a:r>
          </a:p>
          <a:p>
            <a:pPr marL="400050" lvl="2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rate.</a:t>
            </a:r>
          </a:p>
          <a:p>
            <a:pPr marL="400050" lvl="2" indent="0">
              <a:buNone/>
            </a:pPr>
            <a:r>
              <a:rPr lang="en-US" sz="1600" dirty="0" smtClean="0"/>
              <a:t>         </a:t>
            </a:r>
            <a:r>
              <a:rPr lang="en-US" sz="1600" baseline="30000" dirty="0" smtClean="0"/>
              <a:t>†</a:t>
            </a:r>
            <a:r>
              <a:rPr lang="en-US" sz="1600" dirty="0" smtClean="0"/>
              <a:t>    8</a:t>
            </a:r>
            <a:r>
              <a:rPr lang="en-US" sz="1600" dirty="0"/>
              <a:t>% </a:t>
            </a:r>
            <a:r>
              <a:rPr lang="en-US" sz="1600" dirty="0" smtClean="0"/>
              <a:t>discount </a:t>
            </a:r>
            <a:r>
              <a:rPr lang="en-US" sz="1600" dirty="0"/>
              <a:t>rate </a:t>
            </a:r>
            <a:r>
              <a:rPr lang="en-US" sz="1600" dirty="0" smtClean="0"/>
              <a:t>was used to </a:t>
            </a:r>
            <a:r>
              <a:rPr lang="en-US" sz="1600" dirty="0"/>
              <a:t>calculate the </a:t>
            </a:r>
            <a:r>
              <a:rPr lang="en-US" sz="1600" dirty="0" smtClean="0"/>
              <a:t>NPV (in 2018 dollar) of the set </a:t>
            </a:r>
          </a:p>
          <a:p>
            <a:pPr marL="400050" lvl="2" indent="0">
              <a:buNone/>
            </a:pPr>
            <a:r>
              <a:rPr lang="en-US" sz="1600" dirty="0" smtClean="0"/>
              <a:t>              of </a:t>
            </a:r>
            <a:r>
              <a:rPr lang="en-US" sz="1600" dirty="0"/>
              <a:t>future </a:t>
            </a:r>
            <a:r>
              <a:rPr lang="en-US" sz="1600" dirty="0" smtClean="0"/>
              <a:t>upgrades under each select option.</a:t>
            </a:r>
          </a:p>
          <a:p>
            <a:pPr marL="400050" lvl="2" indent="0">
              <a:buNone/>
            </a:pPr>
            <a:r>
              <a:rPr lang="en-US" sz="1100" dirty="0"/>
              <a:t> </a:t>
            </a:r>
            <a:r>
              <a:rPr lang="en-US" sz="1100" dirty="0" smtClean="0"/>
              <a:t>                    (Reference of discount rate: www.puc.texas.gov/industry/electric/reports/31600/PUCT_CBA_Report_Final.pdf)</a:t>
            </a:r>
          </a:p>
        </p:txBody>
      </p:sp>
    </p:spTree>
    <p:extLst>
      <p:ext uri="{BB962C8B-B14F-4D97-AF65-F5344CB8AC3E}">
        <p14:creationId xmlns:p14="http://schemas.microsoft.com/office/powerpoint/2010/main" val="112898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Result of Cost Analysis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34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336131"/>
              </p:ext>
            </p:extLst>
          </p:nvPr>
        </p:nvGraphicFramePr>
        <p:xfrm>
          <a:off x="457199" y="1019176"/>
          <a:ext cx="8229600" cy="47624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1218"/>
                <a:gridCol w="2422794"/>
                <a:gridCol w="2422794"/>
                <a:gridCol w="2422794"/>
              </a:tblGrid>
              <a:tr h="10026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 Narrow" panose="020B0606020202030204" pitchFamily="34" charset="0"/>
                        </a:rPr>
                        <a:t>Option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 Narrow" panose="020B0606020202030204" pitchFamily="34" charset="0"/>
                        </a:rPr>
                        <a:t>Construction Cost </a:t>
                      </a:r>
                      <a:r>
                        <a:rPr lang="en-US" sz="1100" b="1" dirty="0" smtClean="0">
                          <a:effectLst/>
                          <a:latin typeface="Arial Narrow" panose="020B0606020202030204" pitchFamily="34" charset="0"/>
                        </a:rPr>
                        <a:t>* </a:t>
                      </a:r>
                      <a:r>
                        <a:rPr lang="en-US" sz="1100" b="1" dirty="0">
                          <a:effectLst/>
                          <a:latin typeface="Arial Narrow" panose="020B0606020202030204" pitchFamily="34" charset="0"/>
                        </a:rPr>
                        <a:t>of Each Select Option </a:t>
                      </a:r>
                      <a:endParaRPr lang="en-US" sz="12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 Narrow" panose="020B0606020202030204" pitchFamily="34" charset="0"/>
                        </a:rPr>
                        <a:t>(in 2018 dollar)</a:t>
                      </a:r>
                      <a:endParaRPr lang="en-US" sz="12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 Narrow" panose="020B0606020202030204" pitchFamily="34" charset="0"/>
                        </a:rPr>
                        <a:t>Net Present Value (NPV) of Construction Cost of the Set of Future Upgrades </a:t>
                      </a:r>
                      <a:endParaRPr lang="en-US" sz="12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 Narrow" panose="020B0606020202030204" pitchFamily="34" charset="0"/>
                        </a:rPr>
                        <a:t>(in 2018 dollar)</a:t>
                      </a:r>
                      <a:endParaRPr lang="en-US" sz="12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 Narrow" panose="020B0606020202030204" pitchFamily="34" charset="0"/>
                        </a:rPr>
                        <a:t>Overall Cost</a:t>
                      </a:r>
                      <a:endParaRPr lang="en-US" sz="12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Arial Narrow" panose="020B0606020202030204" pitchFamily="34" charset="0"/>
                        </a:rPr>
                        <a:t>(in 2018 dollar)</a:t>
                      </a:r>
                      <a:endParaRPr lang="en-US" sz="12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699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Option 1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(TWZ-25%)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554.8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387.0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941.8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699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Option 2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(TWZ-50%)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572.0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390.6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962.6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699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Option 3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(LRZ)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610.2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399.5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1,009.7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699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Option 4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(LGZ)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590.1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383.1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973.3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699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Option 5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(JJZ)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596.3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652.9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1,249.3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699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Option 6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(JJZ-25%)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617.1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419.5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1,036.6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699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Option 7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(JJZ-50%)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629.1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435.2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1,064.4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699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Option 8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Arial Narrow" panose="020B0606020202030204" pitchFamily="34" charset="0"/>
                        </a:rPr>
                        <a:t>(NGZ)</a:t>
                      </a:r>
                      <a:endParaRPr lang="en-US" sz="1400" b="1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805.9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537.5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Arial Narrow" panose="020B0606020202030204" pitchFamily="34" charset="0"/>
                        </a:rPr>
                        <a:t>1,343.4</a:t>
                      </a:r>
                      <a:endParaRPr lang="en-US" sz="1600" b="0" dirty="0">
                        <a:effectLst/>
                        <a:latin typeface="Arial Narrow" panose="020B0606020202030204" pitchFamily="34" charset="0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95438" y="2270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Unit: $ Million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33466" y="797810"/>
            <a:ext cx="103265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Unit: $ Million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66825" y="5825609"/>
            <a:ext cx="7390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$ 3.78 million-per-mile was assumed for T-line portion of the cost. ERCOT performed sensitivity analysis </a:t>
            </a:r>
          </a:p>
          <a:p>
            <a:r>
              <a:rPr lang="en-US" sz="1200" dirty="0" smtClean="0"/>
              <a:t>   using different cost-per-mile assumption. No significant impact was found in selecting a best solution.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479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Result of Cost Analysis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35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95438" y="2270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Unit: $ Million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838199"/>
            <a:ext cx="8143875" cy="5191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305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Economic Analysis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36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95438" y="2270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Unit: $ Million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874059"/>
            <a:ext cx="8229600" cy="5269565"/>
          </a:xfrm>
        </p:spPr>
        <p:txBody>
          <a:bodyPr/>
          <a:lstStyle/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Although the Houston Import RPG review is purely driven by reliability need, ERCOT also performed an economic analysis for the year 2018 using the </a:t>
            </a:r>
            <a:r>
              <a:rPr lang="en-US" sz="1800" dirty="0"/>
              <a:t>2018 economic </a:t>
            </a:r>
            <a:r>
              <a:rPr lang="en-US" sz="1800" dirty="0" smtClean="0"/>
              <a:t>case.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342900" lvl="1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Relative annual production cost of each option was obtained by comparing the annual production cost of each option against the option with the highest annual production cost.</a:t>
            </a:r>
          </a:p>
          <a:p>
            <a:pPr marL="342900" lvl="1" indent="-342900">
              <a:buFont typeface="Wingdings" panose="05000000000000000000" pitchFamily="2" charset="2"/>
              <a:buChar char="§"/>
            </a:pPr>
            <a:endParaRPr lang="en-US" sz="18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099981"/>
              </p:ext>
            </p:extLst>
          </p:nvPr>
        </p:nvGraphicFramePr>
        <p:xfrm>
          <a:off x="742954" y="3439584"/>
          <a:ext cx="7667623" cy="1910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7343"/>
                <a:gridCol w="818785"/>
                <a:gridCol w="818785"/>
                <a:gridCol w="818785"/>
                <a:gridCol w="818785"/>
                <a:gridCol w="818785"/>
                <a:gridCol w="818785"/>
                <a:gridCol w="818785"/>
                <a:gridCol w="818785"/>
              </a:tblGrid>
              <a:tr h="106262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1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2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3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4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5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6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7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Option 8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660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Relative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Production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cost savings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(Referenced to Option 8)</a:t>
                      </a:r>
                      <a:endParaRPr lang="en-US" sz="11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4.3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3.4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3.2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1.7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2.1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2.2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1.7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0.0</a:t>
                      </a:r>
                      <a:endParaRPr lang="en-US" sz="11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301722" y="3144479"/>
            <a:ext cx="11047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/>
              <a:t>Unit: $ Million</a:t>
            </a:r>
          </a:p>
        </p:txBody>
      </p:sp>
    </p:spTree>
    <p:extLst>
      <p:ext uri="{BB962C8B-B14F-4D97-AF65-F5344CB8AC3E}">
        <p14:creationId xmlns:p14="http://schemas.microsoft.com/office/powerpoint/2010/main" val="46146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assessment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34150"/>
            <a:ext cx="2133600" cy="365125"/>
          </a:xfrm>
        </p:spPr>
        <p:txBody>
          <a:bodyPr/>
          <a:lstStyle/>
          <a:p>
            <a:fld id="{C7EE69B5-48F7-4DBC-8458-F36337C196D0}" type="slidenum">
              <a:rPr lang="en-US" altLang="en-US" b="1" smtClean="0">
                <a:solidFill>
                  <a:schemeClr val="bg1"/>
                </a:solidFill>
              </a:rPr>
              <a:pPr/>
              <a:t>4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8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Study Results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2587625" cy="524986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100" dirty="0" smtClean="0"/>
              <a:t>Several planning criteria violations found</a:t>
            </a: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100" dirty="0" smtClean="0"/>
              <a:t>Singleton-Zenith </a:t>
            </a:r>
            <a:r>
              <a:rPr lang="en-US" sz="2100" dirty="0"/>
              <a:t>345 kV lines are overloaded under </a:t>
            </a:r>
            <a:r>
              <a:rPr lang="en-US" sz="2100" dirty="0" smtClean="0"/>
              <a:t>N-1</a:t>
            </a: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100" dirty="0" smtClean="0"/>
              <a:t>Multiple 345 kV lines (total length ~200 miles) and low voltages under G-1+N-1 conditions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5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25" y="736600"/>
            <a:ext cx="5718175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734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Load Variations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8229600" cy="5249862"/>
          </a:xfrm>
        </p:spPr>
        <p:txBody>
          <a:bodyPr/>
          <a:lstStyle/>
          <a:p>
            <a:pPr marL="342900" lvl="2" indent="-342900"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/>
              <a:t>Since planning cases model non-coincident peaks for all areas throughout the system and it is not reasonable to expect that all areas will hit their coincident peaks at the same time, it is a reasonable variation of load to scale load down in areas outside of the study area</a:t>
            </a:r>
            <a:endParaRPr lang="en-US" altLang="en-US" sz="4400" dirty="0"/>
          </a:p>
          <a:p>
            <a:pPr eaLnBrk="1" hangingPunct="1">
              <a:buFont typeface="Wingdings" panose="05000000000000000000" pitchFamily="2" charset="2"/>
              <a:buChar char="§"/>
            </a:pPr>
            <a:endParaRPr lang="en-US" altLang="en-US" sz="2800" dirty="0" smtClean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During RPG discussions stakeholders commented that ERCOT’s load scaling methodology may exacerbate the North-Houston line loading in the 2018 SE study case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6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9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Load Variations cont.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8229600" cy="524986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sz="2600" dirty="0" smtClean="0"/>
              <a:t>To address stakeholder comments ERCOT analyzed three additional load variations to test the reliability need for a project using the ERCOT Steady-State Working Group (SSWG) cases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sz="2300" b="1" dirty="0" smtClean="0"/>
              <a:t>Case </a:t>
            </a:r>
            <a:r>
              <a:rPr lang="en-US" sz="2300" b="1" dirty="0"/>
              <a:t>1</a:t>
            </a:r>
            <a:r>
              <a:rPr lang="en-US" sz="2300" dirty="0"/>
              <a:t>: 2018 SSWG case (2018 SUM1 Final 10/15/2013) with no changes to load or generation </a:t>
            </a:r>
            <a:endParaRPr lang="en-US" sz="2300" dirty="0" smtClean="0"/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300" b="1" dirty="0" smtClean="0"/>
              <a:t>Case </a:t>
            </a:r>
            <a:r>
              <a:rPr lang="en-US" altLang="en-US" sz="2300" b="1" dirty="0"/>
              <a:t>2</a:t>
            </a:r>
            <a:r>
              <a:rPr lang="en-US" altLang="en-US" sz="2300" dirty="0"/>
              <a:t>: </a:t>
            </a:r>
            <a:r>
              <a:rPr lang="en-US" sz="2300" dirty="0"/>
              <a:t>2018 SSWG case with </a:t>
            </a:r>
            <a:r>
              <a:rPr lang="en-US" sz="2300" dirty="0" smtClean="0"/>
              <a:t>outside weather </a:t>
            </a:r>
            <a:r>
              <a:rPr lang="en-US" sz="2300" dirty="0"/>
              <a:t>zone load scaled to the highest </a:t>
            </a:r>
            <a:r>
              <a:rPr lang="en-US" sz="2300" dirty="0" smtClean="0"/>
              <a:t>percentage </a:t>
            </a:r>
            <a:r>
              <a:rPr lang="en-US" sz="2300" dirty="0"/>
              <a:t>load level between 2011 and 2013 when the Coast weather zone was at its </a:t>
            </a:r>
            <a:r>
              <a:rPr lang="en-US" sz="2300" dirty="0" smtClean="0"/>
              <a:t>peak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300" b="1" dirty="0" smtClean="0"/>
              <a:t>Case </a:t>
            </a:r>
            <a:r>
              <a:rPr lang="en-US" altLang="en-US" sz="2300" b="1" dirty="0"/>
              <a:t>3</a:t>
            </a:r>
            <a:r>
              <a:rPr lang="en-US" altLang="en-US" sz="2300" dirty="0" smtClean="0"/>
              <a:t>: </a:t>
            </a:r>
            <a:r>
              <a:rPr lang="en-US" sz="2300" dirty="0" smtClean="0"/>
              <a:t>2018 </a:t>
            </a:r>
            <a:r>
              <a:rPr lang="en-US" sz="2300" dirty="0"/>
              <a:t>SSWG case with outside</a:t>
            </a:r>
            <a:r>
              <a:rPr lang="en-US" sz="2300" dirty="0">
                <a:solidFill>
                  <a:srgbClr val="FF0000"/>
                </a:solidFill>
              </a:rPr>
              <a:t> </a:t>
            </a:r>
            <a:r>
              <a:rPr lang="en-US" sz="2300" dirty="0" smtClean="0"/>
              <a:t>weather </a:t>
            </a:r>
            <a:r>
              <a:rPr lang="en-US" sz="2300" dirty="0"/>
              <a:t>zone load scaled to the percentage of load level when the Coast weather zone was at its peak in </a:t>
            </a:r>
            <a:r>
              <a:rPr lang="en-US" sz="2300" dirty="0" smtClean="0"/>
              <a:t>2013</a:t>
            </a:r>
            <a:endParaRPr lang="en-US" sz="23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7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Load Variation Results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0234"/>
            <a:ext cx="8229600" cy="5631515"/>
          </a:xfrm>
        </p:spPr>
        <p:txBody>
          <a:bodyPr/>
          <a:lstStyle/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The result of the G-1+N-1 analysis showed either overload or heavy flow on the existing 345 kV lines from the north into Houston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/>
              <a:t>The results confirm that the reliability need exists under several different reasonable variations of </a:t>
            </a:r>
            <a:r>
              <a:rPr lang="en-US" altLang="en-US" dirty="0" smtClean="0"/>
              <a:t>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5CD7BDF7-3609-4F44-BABD-6646F30B184B}" type="slidenum">
              <a:rPr lang="en-US" altLang="en-US" b="1">
                <a:solidFill>
                  <a:schemeClr val="bg1"/>
                </a:solidFill>
              </a:rPr>
              <a:pPr/>
              <a:t>8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375592"/>
              </p:ext>
            </p:extLst>
          </p:nvPr>
        </p:nvGraphicFramePr>
        <p:xfrm>
          <a:off x="2082799" y="2248560"/>
          <a:ext cx="5356225" cy="3904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8415"/>
                <a:gridCol w="801208"/>
                <a:gridCol w="801208"/>
                <a:gridCol w="875394"/>
              </a:tblGrid>
              <a:tr h="3775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Overload </a:t>
                      </a:r>
                      <a:r>
                        <a:rPr lang="en-US" sz="1050" dirty="0" smtClean="0">
                          <a:effectLst/>
                        </a:rPr>
                        <a:t>Element (under G-1+N-1)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Case 1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Case 2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Case 3*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Singleton-Zenith double circuit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122%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128%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137%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Roans Prairie-Bobville #75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99%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104%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110%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Bobville-Kuykendahl #75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99%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103%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110%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Jewett North-Singleton #1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93%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99%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106%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Jewett South-Singleton #1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91%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97%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103%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Gibbons Creek-Singleton #75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92%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94%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101%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Gibbons Creek-Singleton #99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92%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94%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101%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Jack Creek-Twin Oak #1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92%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100%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102%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Singleton-Tomball #74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Below 90%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93%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99%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Gibbons Creek-Twin Oak #1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Below 90%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92%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95%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67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Gibbons Creek-Jack Creek #2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Below 90%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Below 90%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Below 90%</a:t>
                      </a:r>
                      <a:endParaRPr lang="en-US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32023" y="6196025"/>
            <a:ext cx="44646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 Also showed low voltage issue (below 90%) at Tomball 345 kV bus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6149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-128588"/>
            <a:ext cx="8229600" cy="73342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Load/ Generation Sensitivity</a:t>
            </a:r>
          </a:p>
        </p:txBody>
      </p:sp>
      <p:sp>
        <p:nvSpPr>
          <p:cNvPr id="6147" name="Content Placeholder 6"/>
          <p:cNvSpPr>
            <a:spLocks noGrp="1"/>
          </p:cNvSpPr>
          <p:nvPr>
            <p:ph idx="1"/>
          </p:nvPr>
        </p:nvSpPr>
        <p:spPr>
          <a:xfrm>
            <a:off x="381000" y="912813"/>
            <a:ext cx="8229600" cy="5249862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 smtClean="0"/>
              <a:t>ERCOT performed an additional sensitivity to determine how much generation additions/ load reduction would be required to defer the identified reliability issues by one year</a:t>
            </a:r>
            <a:endParaRPr lang="en-US" altLang="en-US" dirty="0"/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200" dirty="0" smtClean="0"/>
              <a:t>Sensitivity performed by scaling down load in Coast weather zone until the thermal violations resolved (to below 100%)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200" dirty="0" smtClean="0"/>
              <a:t>Result indicated that ~1800 MW reduction would be needed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200" dirty="0" smtClean="0"/>
              <a:t>Actual generation additions or load reduction may need to be greater depending on shift factors</a:t>
            </a:r>
          </a:p>
          <a:p>
            <a:pPr lvl="1" eaLnBrk="1" hangingPunct="1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US" altLang="en-US" sz="2200" dirty="0" smtClean="0"/>
              <a:t>Older generation retirement in the Houston area may offset new generation additions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7BDF7-3609-4F44-BABD-6646F30B184B}" type="slidenum">
              <a:rPr lang="en-US" altLang="en-US" b="1" smtClean="0">
                <a:solidFill>
                  <a:schemeClr val="bg1"/>
                </a:solidFill>
              </a:rPr>
              <a:pPr/>
              <a:t>9</a:t>
            </a:fld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34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CEAE3A-0A86-42ED-B2A4-432B975BBAC3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c34af464-7aa1-4edd-9be4-83dffc1cb926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11498</TotalTime>
  <Words>3570</Words>
  <Application>Microsoft Office PowerPoint</Application>
  <PresentationFormat>On-screen Show (4:3)</PresentationFormat>
  <Paragraphs>861</Paragraphs>
  <Slides>36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Office Theme</vt:lpstr>
      <vt:lpstr>Custom Design</vt:lpstr>
      <vt:lpstr>Worksheet</vt:lpstr>
      <vt:lpstr>PowerPoint Presentation</vt:lpstr>
      <vt:lpstr>Background</vt:lpstr>
      <vt:lpstr>ERCOT Study Assumptions</vt:lpstr>
      <vt:lpstr>Need assessment</vt:lpstr>
      <vt:lpstr>Study Results</vt:lpstr>
      <vt:lpstr>Load Variations</vt:lpstr>
      <vt:lpstr>Load Variations cont.</vt:lpstr>
      <vt:lpstr>Load Variation Results</vt:lpstr>
      <vt:lpstr>Load/ Generation Sensitivity</vt:lpstr>
      <vt:lpstr>Need Assessment Summary</vt:lpstr>
      <vt:lpstr>Project alternatives</vt:lpstr>
      <vt:lpstr>Project Alternative Evaluation</vt:lpstr>
      <vt:lpstr>Map of 21 Alternatives</vt:lpstr>
      <vt:lpstr>Project Alternative Evaluation</vt:lpstr>
      <vt:lpstr>Overall Comparison of Options</vt:lpstr>
      <vt:lpstr>ERCOT Recommendation</vt:lpstr>
      <vt:lpstr>QUESTIONS?</vt:lpstr>
      <vt:lpstr>appendix</vt:lpstr>
      <vt:lpstr>Study Base Case</vt:lpstr>
      <vt:lpstr>Case Load Scaling Validation</vt:lpstr>
      <vt:lpstr>Options Evaluated for N-1</vt:lpstr>
      <vt:lpstr>Result – N-1 Analysis</vt:lpstr>
      <vt:lpstr>Result – G-1+N-1 Analysis</vt:lpstr>
      <vt:lpstr>Selected Option for Further Analysis</vt:lpstr>
      <vt:lpstr>Result of Transfer Capability Analysis  (Thermal Overload)</vt:lpstr>
      <vt:lpstr>Result of Transfer Capability Analysis  (Voltage Stability)</vt:lpstr>
      <vt:lpstr>Impact of Old Generator Retirement</vt:lpstr>
      <vt:lpstr>Impact of Old Generator Retirement</vt:lpstr>
      <vt:lpstr>Impact of Old Generator Retirement</vt:lpstr>
      <vt:lpstr>Impact of NERC Category C and D</vt:lpstr>
      <vt:lpstr>System Loss Reduction</vt:lpstr>
      <vt:lpstr>Sensitivity Analyses for Transfer Study</vt:lpstr>
      <vt:lpstr>Cost Analysis</vt:lpstr>
      <vt:lpstr>Result of Cost Analysis</vt:lpstr>
      <vt:lpstr>Result of Cost Analysis</vt:lpstr>
      <vt:lpstr>Economic Analysis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Kang, Sun Wook</dc:creator>
  <cp:lastModifiedBy>Gnanam, Prabhu</cp:lastModifiedBy>
  <cp:revision>632</cp:revision>
  <cp:lastPrinted>2013-12-06T18:45:41Z</cp:lastPrinted>
  <dcterms:created xsi:type="dcterms:W3CDTF">2010-04-12T23:12:02Z</dcterms:created>
  <dcterms:modified xsi:type="dcterms:W3CDTF">2014-02-20T15:33:10Z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