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72" r:id="rId2"/>
    <p:sldId id="302" r:id="rId3"/>
    <p:sldId id="438" r:id="rId4"/>
    <p:sldId id="447" r:id="rId5"/>
    <p:sldId id="457" r:id="rId6"/>
    <p:sldId id="406" r:id="rId7"/>
    <p:sldId id="448" r:id="rId8"/>
    <p:sldId id="450" r:id="rId9"/>
    <p:sldId id="451" r:id="rId10"/>
    <p:sldId id="452" r:id="rId11"/>
    <p:sldId id="453" r:id="rId12"/>
    <p:sldId id="454" r:id="rId13"/>
    <p:sldId id="455" r:id="rId14"/>
    <p:sldId id="456" r:id="rId15"/>
    <p:sldId id="458" r:id="rId16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068" autoAdjust="0"/>
  </p:normalViewPr>
  <p:slideViewPr>
    <p:cSldViewPr>
      <p:cViewPr varScale="1">
        <p:scale>
          <a:sx n="114" d="100"/>
          <a:sy n="114" d="100"/>
        </p:scale>
        <p:origin x="-276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6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February 13,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2/7/2014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15618"/>
            <a:ext cx="8962638" cy="553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3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2/7/2014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2" y="700088"/>
            <a:ext cx="8974358" cy="554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22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2/7/2014</a:t>
            </a:r>
          </a:p>
          <a:p>
            <a:pPr>
              <a:lnSpc>
                <a:spcPct val="80000"/>
              </a:lnSpc>
            </a:pP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699277"/>
            <a:ext cx="8962269" cy="5549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01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2/7/2014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85800"/>
            <a:ext cx="8984034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65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2/7/2014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694213"/>
            <a:ext cx="8962155" cy="55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84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2/7/2014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3" y="661333"/>
            <a:ext cx="9065343" cy="5621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8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3-7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Recent/Upcoming 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Project Spending Update</a:t>
            </a:r>
            <a:endParaRPr lang="en-US" sz="16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8</a:t>
            </a:r>
            <a:r>
              <a:rPr lang="en-US" sz="1600" dirty="0" smtClean="0"/>
              <a:t>-17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Recent/Upcoming Project 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761999"/>
            <a:ext cx="8991600" cy="5278437"/>
          </a:xfrm>
        </p:spPr>
        <p:txBody>
          <a:bodyPr/>
          <a:lstStyle/>
          <a:p>
            <a:pPr eaLnBrk="1" hangingPunct="1"/>
            <a:r>
              <a:rPr lang="en-US" sz="1600" dirty="0" smtClean="0"/>
              <a:t>2014 Release 1 Go-Lives</a:t>
            </a:r>
            <a:r>
              <a:rPr lang="en-US" sz="1600" dirty="0"/>
              <a:t>	</a:t>
            </a:r>
            <a:r>
              <a:rPr lang="en-US" sz="1600" dirty="0" smtClean="0"/>
              <a:t>	</a:t>
            </a:r>
            <a:r>
              <a:rPr lang="en-US" sz="1600" i="1" dirty="0" smtClean="0"/>
              <a:t>(February 2014)</a:t>
            </a:r>
            <a:r>
              <a:rPr lang="en-US" sz="1600" i="1" dirty="0"/>
              <a:t>		</a:t>
            </a:r>
            <a:r>
              <a:rPr lang="en-US" sz="1600" i="1" dirty="0">
                <a:solidFill>
                  <a:srgbClr val="00B050"/>
                </a:solidFill>
              </a:rPr>
              <a:t> </a:t>
            </a:r>
            <a:r>
              <a:rPr lang="en-US" sz="1600" i="1" dirty="0" smtClean="0">
                <a:solidFill>
                  <a:srgbClr val="00B050"/>
                </a:solidFill>
              </a:rPr>
              <a:t>Complete</a:t>
            </a:r>
            <a:endParaRPr lang="en-US" sz="1600" i="1" dirty="0">
              <a:solidFill>
                <a:srgbClr val="00B050"/>
              </a:solidFill>
            </a:endParaRPr>
          </a:p>
          <a:p>
            <a:pPr lvl="1" eaLnBrk="1" hangingPunct="1"/>
            <a:r>
              <a:rPr lang="en-US" sz="1400" dirty="0"/>
              <a:t>NPRR240 – Proxy Energy Offer Curve</a:t>
            </a:r>
            <a:endParaRPr lang="en-US" sz="1400" dirty="0" smtClean="0"/>
          </a:p>
          <a:p>
            <a:pPr lvl="2" eaLnBrk="1" hangingPunct="1"/>
            <a:r>
              <a:rPr lang="en-US" sz="1200" dirty="0" smtClean="0"/>
              <a:t>Part of 2014 Market System Enhancements project</a:t>
            </a:r>
          </a:p>
          <a:p>
            <a:pPr lvl="1" eaLnBrk="1" hangingPunct="1"/>
            <a:r>
              <a:rPr lang="en-US" sz="1400" dirty="0" smtClean="0"/>
              <a:t>NPRR425 </a:t>
            </a:r>
            <a:r>
              <a:rPr lang="en-US" sz="1400" dirty="0"/>
              <a:t>– Creation of a WGR Group for GREDP and Base Point Deviation Evaluation</a:t>
            </a:r>
          </a:p>
          <a:p>
            <a:pPr lvl="2" eaLnBrk="1" hangingPunct="1"/>
            <a:r>
              <a:rPr lang="en-US" sz="1200" dirty="0"/>
              <a:t>Phase </a:t>
            </a:r>
            <a:r>
              <a:rPr lang="en-US" sz="1200" dirty="0" smtClean="0"/>
              <a:t>2 </a:t>
            </a:r>
            <a:r>
              <a:rPr lang="en-US" sz="1200" dirty="0"/>
              <a:t>– </a:t>
            </a:r>
            <a:r>
              <a:rPr lang="en-US" sz="1200" dirty="0" smtClean="0"/>
              <a:t>GREDP and EIS </a:t>
            </a:r>
            <a:r>
              <a:rPr lang="en-US" sz="1200" dirty="0"/>
              <a:t>components</a:t>
            </a:r>
          </a:p>
          <a:p>
            <a:pPr lvl="1" eaLnBrk="1" hangingPunct="1"/>
            <a:r>
              <a:rPr lang="en-US" sz="1400" dirty="0" smtClean="0"/>
              <a:t>NOGRR105 </a:t>
            </a:r>
            <a:r>
              <a:rPr lang="en-US" sz="1400" dirty="0"/>
              <a:t>– Generation Resource Frequency Response Test Procedure</a:t>
            </a:r>
          </a:p>
          <a:p>
            <a:pPr lvl="1" eaLnBrk="1" hangingPunct="1"/>
            <a:r>
              <a:rPr lang="en-US" sz="1400" dirty="0" smtClean="0"/>
              <a:t>Alstom Load Forecasting Upgrade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Cyber-Security </a:t>
            </a:r>
            <a:r>
              <a:rPr lang="en-US" sz="1400" dirty="0" smtClean="0"/>
              <a:t>Project #14</a:t>
            </a:r>
          </a:p>
          <a:p>
            <a:pPr lvl="1" eaLnBrk="1" hangingPunct="1"/>
            <a:endParaRPr lang="en-US" sz="800" dirty="0"/>
          </a:p>
          <a:p>
            <a:pPr eaLnBrk="1" hangingPunct="1"/>
            <a:r>
              <a:rPr lang="en-US" sz="1600" dirty="0"/>
              <a:t>2014 Release </a:t>
            </a:r>
            <a:r>
              <a:rPr lang="en-US" sz="1600" dirty="0" smtClean="0"/>
              <a:t>1 </a:t>
            </a:r>
            <a:r>
              <a:rPr lang="en-US" sz="1600" dirty="0"/>
              <a:t>Go-Lives	 –</a:t>
            </a:r>
            <a:r>
              <a:rPr lang="en-US" sz="1600" dirty="0" smtClean="0"/>
              <a:t> Retail</a:t>
            </a:r>
            <a:r>
              <a:rPr lang="en-US" sz="1600" dirty="0"/>
              <a:t>	</a:t>
            </a:r>
            <a:r>
              <a:rPr lang="en-US" sz="1600" i="1" dirty="0" smtClean="0"/>
              <a:t>(</a:t>
            </a:r>
            <a:r>
              <a:rPr lang="en-US" sz="1600" i="1" dirty="0"/>
              <a:t>February </a:t>
            </a:r>
            <a:r>
              <a:rPr lang="en-US" sz="1600" i="1" dirty="0" smtClean="0"/>
              <a:t>2014</a:t>
            </a:r>
            <a:r>
              <a:rPr lang="en-US" sz="1600" i="1" dirty="0"/>
              <a:t>)		</a:t>
            </a:r>
            <a:r>
              <a:rPr lang="en-US" sz="1600" i="1" dirty="0">
                <a:solidFill>
                  <a:srgbClr val="00B050"/>
                </a:solidFill>
              </a:rPr>
              <a:t> In-Flight</a:t>
            </a:r>
          </a:p>
          <a:p>
            <a:pPr lvl="1" eaLnBrk="1" hangingPunct="1"/>
            <a:r>
              <a:rPr lang="en-US" sz="1400" dirty="0"/>
              <a:t>NPRR509 – Shortened RTM Settlement Timeline</a:t>
            </a:r>
          </a:p>
          <a:p>
            <a:pPr eaLnBrk="1" hangingPunct="1"/>
            <a:endParaRPr lang="en-US" sz="800" dirty="0" smtClean="0"/>
          </a:p>
          <a:p>
            <a:pPr eaLnBrk="1" hangingPunct="1"/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2 </a:t>
            </a:r>
            <a:r>
              <a:rPr lang="en-US" sz="1600" dirty="0"/>
              <a:t>Go-Lives		</a:t>
            </a:r>
            <a:r>
              <a:rPr lang="en-US" sz="1600" i="1" dirty="0" smtClean="0"/>
              <a:t>(April </a:t>
            </a:r>
            <a:r>
              <a:rPr lang="en-US" sz="1600" i="1" dirty="0"/>
              <a:t>2014)		</a:t>
            </a:r>
            <a:r>
              <a:rPr lang="en-US" sz="1600" i="1" dirty="0">
                <a:solidFill>
                  <a:srgbClr val="00B050"/>
                </a:solidFill>
              </a:rPr>
              <a:t> In-Flight</a:t>
            </a:r>
          </a:p>
          <a:p>
            <a:pPr lvl="1" eaLnBrk="1" hangingPunct="1"/>
            <a:r>
              <a:rPr lang="en-US" sz="1400" dirty="0" smtClean="0"/>
              <a:t>NPRR564 </a:t>
            </a:r>
            <a:r>
              <a:rPr lang="en-US" sz="1400" dirty="0"/>
              <a:t>– </a:t>
            </a:r>
            <a:r>
              <a:rPr lang="en-US" sz="1400" dirty="0"/>
              <a:t>Thirty-Minute Emergency Response Service (ERS) and Other ERS Services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NPRR570 </a:t>
            </a:r>
            <a:r>
              <a:rPr lang="en-US" sz="1400" dirty="0"/>
              <a:t>– </a:t>
            </a:r>
            <a:r>
              <a:rPr lang="en-US" sz="1400" dirty="0"/>
              <a:t>Reduce RTM Settlement Timeline to Operating Day Plus Five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SCR772 – </a:t>
            </a:r>
            <a:r>
              <a:rPr lang="en-US" sz="1400" dirty="0"/>
              <a:t>New Extract for Five Minute Interval Settlement Data</a:t>
            </a:r>
            <a:endParaRPr lang="en-US" sz="1400" dirty="0" smtClean="0"/>
          </a:p>
          <a:p>
            <a:pPr lvl="1" eaLnBrk="1" hangingPunct="1"/>
            <a:r>
              <a:rPr lang="en-US" sz="1400" dirty="0"/>
              <a:t>Cyber-Security Project </a:t>
            </a:r>
            <a:r>
              <a:rPr lang="en-US" sz="1400" dirty="0" smtClean="0"/>
              <a:t>#9</a:t>
            </a:r>
          </a:p>
          <a:p>
            <a:pPr marL="457200" lvl="1" indent="0" eaLnBrk="1" hangingPunct="1">
              <a:buNone/>
            </a:pPr>
            <a:endParaRPr lang="en-US" sz="1400" dirty="0" smtClean="0"/>
          </a:p>
          <a:p>
            <a:pPr lvl="1" eaLnBrk="1" hangingPunct="1"/>
            <a:endParaRPr lang="en-US" sz="1400" dirty="0"/>
          </a:p>
          <a:p>
            <a:pPr eaLnBrk="1" hangingPunct="1"/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116637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579496234"/>
              </p:ext>
            </p:extLst>
          </p:nvPr>
        </p:nvGraphicFramePr>
        <p:xfrm>
          <a:off x="76200" y="762000"/>
          <a:ext cx="8991599" cy="4605528"/>
        </p:xfrm>
        <a:graphic>
          <a:graphicData uri="http://schemas.openxmlformats.org/drawingml/2006/table">
            <a:tbl>
              <a:tblPr/>
              <a:tblGrid>
                <a:gridCol w="1075918"/>
                <a:gridCol w="1152769"/>
                <a:gridCol w="1200313"/>
                <a:gridCol w="1105226"/>
                <a:gridCol w="1075918"/>
                <a:gridCol w="1152769"/>
                <a:gridCol w="1085687"/>
                <a:gridCol w="1142999"/>
              </a:tblGrid>
              <a:tr h="5443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2/3 – 2/7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4/14 – 4/18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6/9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7/28 – 8/1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9/22–9/26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12/8–12/12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572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NPRR570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NPRR524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NPRR327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NPRR527</a:t>
                      </a:r>
                      <a:endParaRPr kumimoji="0" lang="en-US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16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NPRR532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  <a:endParaRPr kumimoji="0" lang="en-US" sz="10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4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02778" y="2895600"/>
            <a:ext cx="119786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28956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January</a:t>
            </a:r>
            <a:endParaRPr lang="en-US" sz="1100" dirty="0"/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2895600"/>
            <a:ext cx="1115568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832832" y="3167390"/>
            <a:ext cx="1091967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89833" y="28956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2895600"/>
            <a:ext cx="1106424" cy="25391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50" dirty="0" smtClean="0"/>
              <a:t>June–1</a:t>
            </a:r>
            <a:r>
              <a:rPr lang="en-US" sz="1050" baseline="30000" dirty="0" smtClean="0"/>
              <a:t>st</a:t>
            </a:r>
            <a:r>
              <a:rPr lang="en-US" sz="1050" dirty="0" smtClean="0"/>
              <a:t> week</a:t>
            </a:r>
            <a:endParaRPr lang="en-US" sz="105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486400"/>
            <a:ext cx="2268536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NPRR425(b) – GREDP, EIS portions</a:t>
            </a:r>
          </a:p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SCR756(b) – Remaining portions of SCR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611138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49052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79448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7924800" y="2895600"/>
            <a:ext cx="1115568" cy="246221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Moved to 2015</a:t>
            </a:r>
            <a:endParaRPr lang="en-US" sz="1000" dirty="0"/>
          </a:p>
        </p:txBody>
      </p:sp>
      <p:cxnSp>
        <p:nvCxnSpPr>
          <p:cNvPr id="24" name="Straight Connector 23"/>
          <p:cNvCxnSpPr/>
          <p:nvPr/>
        </p:nvCxnSpPr>
        <p:spPr bwMode="auto">
          <a:xfrm flipH="1">
            <a:off x="7924800" y="3166844"/>
            <a:ext cx="1117136" cy="0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1501140" y="426720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1151388" y="2286000"/>
            <a:ext cx="1152144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2/22-2/23</a:t>
            </a:r>
            <a:endParaRPr lang="en-US" sz="1000" dirty="0"/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3488422" y="2298655"/>
            <a:ext cx="1143000" cy="2462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/>
              <a:t>Retail: 6/21-6/22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1514100" y="1962825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Wingdings" pitchFamily="2" charset="2"/>
              </a:rPr>
              <a:t>ü</a:t>
            </a:r>
            <a:endParaRPr lang="en-US" sz="2400" dirty="0">
              <a:solidFill>
                <a:srgbClr val="00B050"/>
              </a:solidFill>
              <a:latin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600565" y="5953780"/>
            <a:ext cx="6019435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b="0" dirty="0" smtClean="0"/>
              <a:t>2014 project budget = $25M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2" y="736134"/>
            <a:ext cx="902938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2/7/2014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“On Hold” projects listed separately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“</a:t>
            </a:r>
            <a:r>
              <a:rPr lang="en-US" sz="1600" dirty="0"/>
              <a:t>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2/7/2014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685308"/>
            <a:ext cx="8998265" cy="556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15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2/7/2014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91184"/>
            <a:ext cx="8980450" cy="555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755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2/7/2014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8" y="700088"/>
            <a:ext cx="8966062" cy="554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080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61623</TotalTime>
  <Words>365</Words>
  <Application>Microsoft Office PowerPoint</Application>
  <PresentationFormat>On-screen Show (4:3)</PresentationFormat>
  <Paragraphs>159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PowerPoint Presentation</vt:lpstr>
      <vt:lpstr>2013 Project Update – Agenda</vt:lpstr>
      <vt:lpstr>Recent/Upcoming Project Highlights</vt:lpstr>
      <vt:lpstr>2014 Release Targets – Board-Approved NPRRs/SCRs/xGRRs</vt:lpstr>
      <vt:lpstr>2014 Cash Flow Projection – Approved Projects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1491</cp:revision>
  <cp:lastPrinted>2013-09-18T20:40:57Z</cp:lastPrinted>
  <dcterms:created xsi:type="dcterms:W3CDTF">2005-04-21T14:28:35Z</dcterms:created>
  <dcterms:modified xsi:type="dcterms:W3CDTF">2014-02-12T22:08:52Z</dcterms:modified>
</cp:coreProperties>
</file>