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2"/>
  </p:notesMasterIdLst>
  <p:handoutMasterIdLst>
    <p:handoutMasterId r:id="rId13"/>
  </p:handoutMasterIdLst>
  <p:sldIdLst>
    <p:sldId id="267" r:id="rId6"/>
    <p:sldId id="268" r:id="rId7"/>
    <p:sldId id="272" r:id="rId8"/>
    <p:sldId id="273" r:id="rId9"/>
    <p:sldId id="274" r:id="rId10"/>
    <p:sldId id="275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1E2"/>
    <a:srgbClr val="C4E3E1"/>
    <a:srgbClr val="005386"/>
    <a:srgbClr val="55BAB7"/>
    <a:srgbClr val="00385E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75" d="100"/>
          <a:sy n="75" d="100"/>
        </p:scale>
        <p:origin x="-726" y="-240"/>
      </p:cViewPr>
      <p:guideLst>
        <p:guide orient="horz" pos="4032"/>
        <p:guide orient="horz" pos="840"/>
        <p:guide pos="2272"/>
        <p:guide pos="456"/>
        <p:guide pos="39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78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7727950" cy="3861740"/>
            <a:chOff x="603250" y="546100"/>
            <a:chExt cx="7727950" cy="3862061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277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3200" b="1" dirty="0" smtClean="0"/>
                <a:t>Credit </a:t>
              </a:r>
              <a:r>
                <a:rPr lang="en-US" sz="3200" b="1" dirty="0" smtClean="0"/>
                <a:t>Initiatives </a:t>
              </a:r>
              <a:r>
                <a:rPr lang="en-US" sz="3200" b="1" dirty="0" smtClean="0"/>
                <a:t>Review	</a:t>
              </a:r>
              <a:endParaRPr lang="en-US" sz="3200" b="1" dirty="0"/>
            </a:p>
            <a:p>
              <a:pPr eaLnBrk="1" hangingPunct="1"/>
              <a:endParaRPr lang="en-US" b="1" dirty="0"/>
            </a:p>
            <a:p>
              <a:pPr eaLnBrk="1" hangingPunct="1"/>
              <a:endParaRPr lang="en-US" sz="2000" i="1" dirty="0"/>
            </a:p>
            <a:p>
              <a:pPr eaLnBrk="1" hangingPunct="1"/>
              <a:r>
                <a:rPr lang="en-US" dirty="0"/>
                <a:t> </a:t>
              </a:r>
            </a:p>
            <a:p>
              <a:pPr eaLnBrk="1" hangingPunct="1"/>
              <a:r>
                <a:rPr lang="en-US" dirty="0" smtClean="0"/>
                <a:t>TAC</a:t>
              </a:r>
              <a:endParaRPr lang="en-US" dirty="0"/>
            </a:p>
            <a:p>
              <a:pPr eaLnBrk="1" hangingPunct="1"/>
              <a:r>
                <a:rPr lang="en-US" dirty="0" smtClean="0"/>
                <a:t>January 28, 2014</a:t>
              </a:r>
            </a:p>
            <a:p>
              <a:pPr eaLnBrk="1" hangingPunct="1"/>
              <a:r>
                <a:rPr lang="en-US" dirty="0" smtClean="0"/>
                <a:t>ERCOT Public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722"/>
              <a:ext cx="6286500" cy="12701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863600"/>
            <a:ext cx="8153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ERCOT Credit is working with Stakeholders and CWG on a number of initiatives.</a:t>
            </a:r>
          </a:p>
          <a:p>
            <a:endParaRPr lang="en-US" sz="2000" dirty="0" smtClean="0"/>
          </a:p>
          <a:p>
            <a:r>
              <a:rPr lang="en-US" sz="2000" dirty="0" smtClean="0"/>
              <a:t>Objectives are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More appropriately shape collateral requirements to risk to reduce collateral requirements where feasible without increasing risk to the market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Look for opportunities to make credit calculations more forward-looking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Provide additional transparency to exposure calculations</a:t>
            </a:r>
            <a:endParaRPr lang="en-US" sz="2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8763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Update on Credit Initiatives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90665" y="6151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45396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8636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Draft NPRRs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8763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Update on Credit Initiatives</a:t>
            </a: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29496" y="1435100"/>
            <a:ext cx="7685008" cy="1643527"/>
          </a:xfrm>
          <a:prstGeom prst="rect">
            <a:avLst/>
          </a:prstGeom>
          <a:gradFill flip="none" rotWithShape="1">
            <a:gsLst>
              <a:gs pos="98000">
                <a:srgbClr val="C0D1E2">
                  <a:shade val="30000"/>
                  <a:satMod val="115000"/>
                  <a:lumMod val="57000"/>
                  <a:lumOff val="43000"/>
                </a:srgbClr>
              </a:gs>
              <a:gs pos="2000">
                <a:srgbClr val="C0D1E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sz="1800" b="0" u="sng" kern="0" dirty="0" smtClean="0"/>
              <a:t>Counter-Party Specific M1 Calculation</a:t>
            </a:r>
            <a:endParaRPr lang="en-US" sz="1800" b="0" u="sng" kern="0" dirty="0" smtClean="0"/>
          </a:p>
          <a:p>
            <a:pPr eaLnBrk="1" hangingPunct="1"/>
            <a:r>
              <a:rPr lang="en-US" sz="1800" b="0" kern="0" dirty="0" smtClean="0"/>
              <a:t>For Counter-Parties </a:t>
            </a:r>
            <a:r>
              <a:rPr lang="en-US" sz="1800" b="0" kern="0" dirty="0" smtClean="0"/>
              <a:t>with Load, r</a:t>
            </a:r>
            <a:r>
              <a:rPr lang="en-US" sz="1800" b="0" kern="0" dirty="0" smtClean="0"/>
              <a:t>elates M1 variable associated with Mass Transition risk to the number of Counter-Party ESIIDs</a:t>
            </a:r>
            <a:endParaRPr lang="en-US" sz="1800" b="0" kern="0" dirty="0" smtClean="0"/>
          </a:p>
          <a:p>
            <a:pPr eaLnBrk="1" hangingPunct="1"/>
            <a:r>
              <a:rPr lang="en-US" sz="1800" b="0" kern="0" dirty="0" smtClean="0"/>
              <a:t>Sets minimum value applicable to all Counter-Parties</a:t>
            </a:r>
          </a:p>
          <a:p>
            <a:pPr eaLnBrk="1" hangingPunct="1"/>
            <a:r>
              <a:rPr lang="en-US" sz="1800" b="0" kern="0" dirty="0" smtClean="0"/>
              <a:t>Will reduce aggregate market collateralization requirements</a:t>
            </a:r>
            <a:endParaRPr lang="en-US" sz="1800" b="0" kern="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3900" y="3733800"/>
            <a:ext cx="7685008" cy="1643527"/>
          </a:xfrm>
          <a:prstGeom prst="rect">
            <a:avLst/>
          </a:prstGeom>
          <a:gradFill flip="none" rotWithShape="1">
            <a:gsLst>
              <a:gs pos="98000">
                <a:srgbClr val="C0D1E2">
                  <a:shade val="30000"/>
                  <a:satMod val="115000"/>
                  <a:lumMod val="57000"/>
                  <a:lumOff val="43000"/>
                </a:srgbClr>
              </a:gs>
              <a:gs pos="2000">
                <a:srgbClr val="C0D1E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sz="1800" b="0" u="sng" kern="0" dirty="0" smtClean="0"/>
              <a:t>Shortened Cure Period</a:t>
            </a:r>
            <a:endParaRPr lang="en-US" sz="1800" b="0" u="sng" kern="0" dirty="0" smtClean="0"/>
          </a:p>
          <a:p>
            <a:pPr eaLnBrk="1" hangingPunct="1"/>
            <a:r>
              <a:rPr lang="en-US" sz="1800" b="0" kern="0" dirty="0" smtClean="0"/>
              <a:t>Reduces cure period after Payment Breach to one day</a:t>
            </a:r>
            <a:endParaRPr lang="en-US" sz="1800" b="0" kern="0" dirty="0" smtClean="0"/>
          </a:p>
          <a:p>
            <a:pPr eaLnBrk="1" hangingPunct="1"/>
            <a:r>
              <a:rPr lang="en-US" sz="1800" b="0" kern="0" dirty="0" smtClean="0"/>
              <a:t>Eliminates inconsistencies between Protocols and Standard Form Agreement</a:t>
            </a:r>
          </a:p>
          <a:p>
            <a:pPr eaLnBrk="1" hangingPunct="1"/>
            <a:r>
              <a:rPr lang="en-US" sz="1800" b="0" kern="0" dirty="0" smtClean="0"/>
              <a:t>Clarifies conditions of Late Payments and Payment Breaches</a:t>
            </a:r>
            <a:endParaRPr lang="en-US" sz="1800" b="0" kern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90665" y="6151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83653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8636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Draft NPRRs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8763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Update on Credit Initiatives</a:t>
            </a: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29496" y="1435100"/>
            <a:ext cx="7685008" cy="2142125"/>
          </a:xfrm>
          <a:prstGeom prst="rect">
            <a:avLst/>
          </a:prstGeom>
          <a:gradFill flip="none" rotWithShape="1">
            <a:gsLst>
              <a:gs pos="98000">
                <a:srgbClr val="C0D1E2">
                  <a:shade val="30000"/>
                  <a:satMod val="115000"/>
                  <a:lumMod val="57000"/>
                  <a:lumOff val="43000"/>
                </a:srgbClr>
              </a:gs>
              <a:gs pos="2000">
                <a:srgbClr val="C0D1E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sz="1800" b="0" u="sng" kern="0" dirty="0" smtClean="0"/>
              <a:t>Revisions to Price Components of EAL</a:t>
            </a:r>
            <a:endParaRPr lang="en-US" sz="1800" b="0" u="sng" kern="0" dirty="0" smtClean="0"/>
          </a:p>
          <a:p>
            <a:pPr eaLnBrk="1" hangingPunct="1"/>
            <a:r>
              <a:rPr lang="en-US" sz="1800" b="0" kern="0" dirty="0" smtClean="0"/>
              <a:t>Goal is to reflect seasonality with a forward bias; exposure calculations would increase heading into summer rather than rely solely on </a:t>
            </a:r>
            <a:r>
              <a:rPr lang="en-US" sz="1800" b="0" kern="0" dirty="0" err="1" smtClean="0"/>
              <a:t>lookback</a:t>
            </a:r>
            <a:r>
              <a:rPr lang="en-US" sz="1800" b="0" kern="0" dirty="0" smtClean="0"/>
              <a:t> values</a:t>
            </a:r>
          </a:p>
          <a:p>
            <a:pPr eaLnBrk="1" hangingPunct="1"/>
            <a:r>
              <a:rPr lang="en-US" sz="1800" b="0" kern="0" dirty="0" smtClean="0"/>
              <a:t>Settlement point prices replaced by settlement-point specific historic values averaged up to three years, looking three weeks forward and one week back from the current Calendar Day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29496" y="4021725"/>
            <a:ext cx="7685008" cy="1643527"/>
          </a:xfrm>
          <a:prstGeom prst="rect">
            <a:avLst/>
          </a:prstGeom>
          <a:gradFill flip="none" rotWithShape="1">
            <a:gsLst>
              <a:gs pos="98000">
                <a:srgbClr val="C0D1E2">
                  <a:shade val="30000"/>
                  <a:satMod val="115000"/>
                  <a:lumMod val="57000"/>
                  <a:lumOff val="43000"/>
                </a:srgbClr>
              </a:gs>
              <a:gs pos="2000">
                <a:srgbClr val="C0D1E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sz="1800" b="0" u="sng" kern="0" dirty="0" smtClean="0"/>
              <a:t>Collateral Requirements for Counter-Parties with no Load or Generation</a:t>
            </a:r>
            <a:endParaRPr lang="en-US" sz="1800" b="0" u="sng" kern="0" dirty="0" smtClean="0"/>
          </a:p>
          <a:p>
            <a:pPr eaLnBrk="1" hangingPunct="1"/>
            <a:r>
              <a:rPr lang="en-US" sz="1800" b="0" kern="0" dirty="0" smtClean="0"/>
              <a:t>Shortens </a:t>
            </a:r>
            <a:r>
              <a:rPr lang="en-US" sz="1800" b="0" kern="0" dirty="0" err="1" smtClean="0"/>
              <a:t>lookback</a:t>
            </a:r>
            <a:r>
              <a:rPr lang="en-US" sz="1800" b="0" kern="0" dirty="0" smtClean="0"/>
              <a:t> period for Counter-Parties with trading activity only</a:t>
            </a:r>
          </a:p>
          <a:p>
            <a:pPr eaLnBrk="1" hangingPunct="1"/>
            <a:r>
              <a:rPr lang="en-US" sz="1800" b="0" kern="0" dirty="0" smtClean="0"/>
              <a:t>Establishes Initial Estimated Liability (IEL) requirement for new traders entering the market</a:t>
            </a:r>
          </a:p>
          <a:p>
            <a:pPr eaLnBrk="1" hangingPunct="1"/>
            <a:r>
              <a:rPr lang="en-US" sz="1800" b="0" kern="0" dirty="0" smtClean="0"/>
              <a:t>Adjusts Minimum Current Exposure (MCE) calculation for traders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0665" y="6151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13868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33400" y="8636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Draft NPRRs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0"/>
            <a:ext cx="8763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Update on Credit Initiatives</a:t>
            </a: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29496" y="1435100"/>
            <a:ext cx="7685008" cy="1255728"/>
          </a:xfrm>
          <a:prstGeom prst="rect">
            <a:avLst/>
          </a:prstGeom>
          <a:gradFill flip="none" rotWithShape="1">
            <a:gsLst>
              <a:gs pos="98000">
                <a:srgbClr val="C0D1E2">
                  <a:shade val="30000"/>
                  <a:satMod val="115000"/>
                  <a:lumMod val="57000"/>
                  <a:lumOff val="43000"/>
                </a:srgbClr>
              </a:gs>
              <a:gs pos="2000">
                <a:srgbClr val="C0D1E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sz="1800" b="0" u="sng" kern="0" dirty="0" smtClean="0"/>
              <a:t>Incremental Exposure to POLRs</a:t>
            </a:r>
            <a:endParaRPr lang="en-US" sz="1800" b="0" u="sng" kern="0" dirty="0" smtClean="0"/>
          </a:p>
          <a:p>
            <a:pPr eaLnBrk="1" hangingPunct="1"/>
            <a:r>
              <a:rPr lang="en-US" sz="1800" b="0" kern="0" dirty="0" smtClean="0"/>
              <a:t>Provides for adjustment of the exposure of a Provider of Last Resort (POLR) in the event of a Mass Transition to reflect the risk of incremental un-hedged load</a:t>
            </a:r>
            <a:endParaRPr lang="en-US" sz="1800" b="0" kern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90665" y="6151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10" name="Rectangle 9"/>
          <p:cNvSpPr/>
          <p:nvPr/>
        </p:nvSpPr>
        <p:spPr>
          <a:xfrm>
            <a:off x="609600" y="3289300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Other items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23900" y="3797300"/>
            <a:ext cx="7685008" cy="369332"/>
          </a:xfrm>
          <a:prstGeom prst="rect">
            <a:avLst/>
          </a:prstGeom>
          <a:gradFill flip="none" rotWithShape="1">
            <a:gsLst>
              <a:gs pos="98000">
                <a:srgbClr val="C0D1E2">
                  <a:shade val="30000"/>
                  <a:satMod val="115000"/>
                  <a:lumMod val="57000"/>
                  <a:lumOff val="43000"/>
                </a:srgbClr>
              </a:gs>
              <a:gs pos="2000">
                <a:srgbClr val="C0D1E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sz="1800" b="0" kern="0" dirty="0" smtClean="0"/>
              <a:t>Review of default uplift allocation</a:t>
            </a:r>
            <a:endParaRPr lang="en-US" sz="18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56599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408487" y="3067175"/>
            <a:ext cx="375867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kern="0" dirty="0" smtClean="0"/>
              <a:t>Feedback / Questions</a:t>
            </a:r>
            <a:endParaRPr lang="en-US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090665" y="6151691"/>
            <a:ext cx="6867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0"/>
            <a:ext cx="8763000" cy="67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Update on Credit Initiatives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25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5379</TotalTime>
  <Words>300</Words>
  <Application>Microsoft Office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151</cp:revision>
  <cp:lastPrinted>2014-01-21T17:51:31Z</cp:lastPrinted>
  <dcterms:created xsi:type="dcterms:W3CDTF">2010-04-12T23:12:02Z</dcterms:created>
  <dcterms:modified xsi:type="dcterms:W3CDTF">2014-01-21T18:21:32Z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