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74" r:id="rId3"/>
    <p:sldId id="260" r:id="rId4"/>
    <p:sldId id="276" r:id="rId5"/>
    <p:sldId id="277" r:id="rId6"/>
    <p:sldId id="283" r:id="rId7"/>
    <p:sldId id="282" r:id="rId8"/>
    <p:sldId id="263" r:id="rId9"/>
    <p:sldId id="275" r:id="rId10"/>
    <p:sldId id="258" r:id="rId11"/>
    <p:sldId id="264" r:id="rId12"/>
    <p:sldId id="266" r:id="rId13"/>
    <p:sldId id="267" r:id="rId14"/>
    <p:sldId id="269" r:id="rId15"/>
    <p:sldId id="268" r:id="rId16"/>
    <p:sldId id="270" r:id="rId17"/>
    <p:sldId id="271" r:id="rId18"/>
    <p:sldId id="272" r:id="rId19"/>
    <p:sldId id="273" r:id="rId20"/>
    <p:sldId id="278" r:id="rId21"/>
    <p:sldId id="279" r:id="rId22"/>
    <p:sldId id="281" r:id="rId23"/>
    <p:sldId id="28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224" y="-1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550189-A130-4721-9CE9-45627E067AAB}" type="datetimeFigureOut">
              <a:rPr lang="en-US" smtClean="0"/>
              <a:t>1/24/2014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E06822-EE0B-4D9C-B3E2-D54FE8832EF7}" type="slidenum">
              <a:rPr lang="en-US" smtClean="0"/>
              <a:t>‹#›</a:t>
            </a:fld>
            <a:endParaRPr lang="en-US"/>
          </a:p>
        </p:txBody>
      </p:sp>
    </p:spTree>
    <p:extLst>
      <p:ext uri="{BB962C8B-B14F-4D97-AF65-F5344CB8AC3E}">
        <p14:creationId xmlns:p14="http://schemas.microsoft.com/office/powerpoint/2010/main" val="15230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EBFB70-56D0-478F-A6BC-5A12387C1D43}" type="datetime1">
              <a:rPr lang="en-US" smtClean="0"/>
              <a:t>1/24/2014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861968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05C63A-4382-4961-AD56-8A41FE4DF683}" type="datetime1">
              <a:rPr lang="en-US" smtClean="0"/>
              <a:t>1/24/2014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324062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8B5798-45A7-4552-BD27-9D54F9ABAA96}" type="datetime1">
              <a:rPr lang="en-US" smtClean="0"/>
              <a:t>1/24/2014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476285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A9A325-215B-4D15-9B0B-6AF5ACB2779C}" type="datetime1">
              <a:rPr lang="en-US" smtClean="0"/>
              <a:t>1/24/2014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531930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01C94A-526F-4013-BCCD-64F06661DC20}" type="datetime1">
              <a:rPr lang="en-US" smtClean="0"/>
              <a:t>1/24/2014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159179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FE23AF-BC3D-4DA1-BCA9-08AE91A7E4B5}" type="datetime1">
              <a:rPr lang="en-US" smtClean="0"/>
              <a:t>1/24/2014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858428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C34E37-533C-4856-9DF4-F421A6215906}" type="datetime1">
              <a:rPr lang="en-US" smtClean="0"/>
              <a:t>1/24/2014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477568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0206A6-003F-427F-9296-7B64AE6401F5}" type="datetime1">
              <a:rPr lang="en-US" smtClean="0"/>
              <a:t>1/24/2014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2049711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73E8E9-01BD-4F61-A04A-C68F352A778C}" type="datetime1">
              <a:rPr lang="en-US" smtClean="0"/>
              <a:t>1/24/2014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3996461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9B9EC7-20B8-4D1C-8012-D964306F3F07}" type="datetime1">
              <a:rPr lang="en-US" smtClean="0"/>
              <a:t>1/24/2014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96795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4B6171-E8FC-4539-B4F3-036CC825C16E}" type="datetime1">
              <a:rPr lang="en-US" smtClean="0"/>
              <a:t>1/24/2014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3D781-DAB5-4567-89E7-7E410B8C1B9B}" type="slidenum">
              <a:rPr lang="en-US" smtClean="0"/>
              <a:t>‹#›</a:t>
            </a:fld>
            <a:endParaRPr lang="en-US"/>
          </a:p>
        </p:txBody>
      </p:sp>
    </p:spTree>
    <p:extLst>
      <p:ext uri="{BB962C8B-B14F-4D97-AF65-F5344CB8AC3E}">
        <p14:creationId xmlns:p14="http://schemas.microsoft.com/office/powerpoint/2010/main" val="1507982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0669F6-7C44-4D23-916E-35048CD59482}" type="datetime1">
              <a:rPr lang="en-US" smtClean="0"/>
              <a:t>1/24/2014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F3D781-DAB5-4567-89E7-7E410B8C1B9B}" type="slidenum">
              <a:rPr lang="en-US" smtClean="0"/>
              <a:t>‹#›</a:t>
            </a:fld>
            <a:endParaRPr lang="en-US"/>
          </a:p>
        </p:txBody>
      </p:sp>
    </p:spTree>
    <p:extLst>
      <p:ext uri="{BB962C8B-B14F-4D97-AF65-F5344CB8AC3E}">
        <p14:creationId xmlns:p14="http://schemas.microsoft.com/office/powerpoint/2010/main" val="1949817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Response to TAC Questions on PGRR031</a:t>
            </a:r>
          </a:p>
        </p:txBody>
      </p:sp>
      <p:sp>
        <p:nvSpPr>
          <p:cNvPr id="3" name="Subtitle 2"/>
          <p:cNvSpPr>
            <a:spLocks noGrp="1"/>
          </p:cNvSpPr>
          <p:nvPr>
            <p:ph type="subTitle" idx="1"/>
          </p:nvPr>
        </p:nvSpPr>
        <p:spPr/>
        <p:txBody>
          <a:bodyPr/>
          <a:lstStyle/>
          <a:p>
            <a:r>
              <a:rPr lang="en-US" dirty="0" smtClean="0"/>
              <a:t>TAC– January 28, 2014</a:t>
            </a:r>
          </a:p>
          <a:p>
            <a:r>
              <a:rPr lang="en-US" dirty="0" smtClean="0"/>
              <a:t>Jeff </a:t>
            </a:r>
            <a:r>
              <a:rPr lang="en-US" dirty="0" err="1" smtClean="0"/>
              <a:t>Billo</a:t>
            </a:r>
            <a:r>
              <a:rPr lang="en-US" dirty="0" smtClean="0"/>
              <a:t>, ERCOT</a:t>
            </a:r>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1</a:t>
            </a:fld>
            <a:endParaRPr lang="en-US"/>
          </a:p>
        </p:txBody>
      </p:sp>
    </p:spTree>
    <p:extLst>
      <p:ext uri="{BB962C8B-B14F-4D97-AF65-F5344CB8AC3E}">
        <p14:creationId xmlns:p14="http://schemas.microsoft.com/office/powerpoint/2010/main" val="3908817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OPSTF issues addressed by PGRR031</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b="1" u="sng" dirty="0"/>
              <a:t>#3: Ensuring projects in the Five Year Transmission Plan are completed in a timely manner.  This includes unforeseen consideration of load variability, transmission outages and construction complexities that may require earlier completion.</a:t>
            </a:r>
            <a:endParaRPr lang="en-US" dirty="0"/>
          </a:p>
          <a:p>
            <a:pPr marL="0" indent="0">
              <a:buNone/>
            </a:pPr>
            <a:r>
              <a:rPr lang="en-US" b="1" dirty="0"/>
              <a:t> </a:t>
            </a:r>
            <a:endParaRPr lang="en-US" dirty="0"/>
          </a:p>
          <a:p>
            <a:pPr marL="0" indent="0">
              <a:buNone/>
            </a:pPr>
            <a:r>
              <a:rPr lang="en-US" b="1" u="sng" dirty="0"/>
              <a:t>#4a: Appropriate Ratings - Ensure Load and Ratings assumption consistency.</a:t>
            </a:r>
            <a:endParaRPr lang="en-US" dirty="0"/>
          </a:p>
          <a:p>
            <a:pPr marL="0" indent="0">
              <a:buNone/>
            </a:pPr>
            <a:r>
              <a:rPr lang="en-US" b="1" dirty="0"/>
              <a:t> </a:t>
            </a:r>
            <a:endParaRPr lang="en-US" dirty="0"/>
          </a:p>
          <a:p>
            <a:pPr marL="0" indent="0">
              <a:buNone/>
            </a:pPr>
            <a:r>
              <a:rPr lang="en-US" b="1" u="sng" dirty="0"/>
              <a:t>#4c: Appropriate Ratings - Should planning studies be more conservative by using the planning normal rating (Rate A) for a select set of contingencies?</a:t>
            </a:r>
            <a:endParaRPr lang="en-US" dirty="0"/>
          </a:p>
          <a:p>
            <a:pPr marL="0" indent="0">
              <a:buNone/>
            </a:pPr>
            <a:r>
              <a:rPr lang="en-US" b="1" dirty="0"/>
              <a:t> </a:t>
            </a:r>
            <a:endParaRPr lang="en-US" dirty="0"/>
          </a:p>
          <a:p>
            <a:pPr marL="0" indent="0">
              <a:buNone/>
            </a:pPr>
            <a:r>
              <a:rPr lang="en-US" b="1" u="sng" dirty="0"/>
              <a:t>#8c: Generator unit unavailability and modeling issues - Use of “typical” or “historical” Planned, Maintenance and Forced Outages and/or </a:t>
            </a:r>
            <a:r>
              <a:rPr lang="en-US" b="1" u="sng" dirty="0" err="1"/>
              <a:t>derates</a:t>
            </a:r>
            <a:r>
              <a:rPr lang="en-US" b="1" u="sng" dirty="0"/>
              <a:t> in an area</a:t>
            </a:r>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10</a:t>
            </a:fld>
            <a:endParaRPr lang="en-US"/>
          </a:p>
        </p:txBody>
      </p:sp>
    </p:spTree>
    <p:extLst>
      <p:ext uri="{BB962C8B-B14F-4D97-AF65-F5344CB8AC3E}">
        <p14:creationId xmlns:p14="http://schemas.microsoft.com/office/powerpoint/2010/main" val="29295030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OPSTF Observations</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r>
              <a:rPr lang="en-US" dirty="0" smtClean="0"/>
              <a:t>As OPSTF investigated the issues they identified seven factors that could lead to line overloads in real-time that were not observed in planning studies</a:t>
            </a:r>
          </a:p>
          <a:p>
            <a:r>
              <a:rPr lang="en-US" dirty="0" smtClean="0"/>
              <a:t>The investigation of these factors led to the conclusion that 95% was an appropriate criteria threshold</a:t>
            </a:r>
          </a:p>
          <a:p>
            <a:r>
              <a:rPr lang="en-US" dirty="0" smtClean="0"/>
              <a:t>The following slides detail the OPSTF discussions surrounding these observations</a:t>
            </a:r>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11</a:t>
            </a:fld>
            <a:endParaRPr lang="en-US"/>
          </a:p>
        </p:txBody>
      </p:sp>
    </p:spTree>
    <p:extLst>
      <p:ext uri="{BB962C8B-B14F-4D97-AF65-F5344CB8AC3E}">
        <p14:creationId xmlns:p14="http://schemas.microsoft.com/office/powerpoint/2010/main" val="4118620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OPSTF Observation #1</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pPr marL="0" indent="0">
              <a:buNone/>
            </a:pPr>
            <a:r>
              <a:rPr lang="en-US" sz="2000" i="1" dirty="0"/>
              <a:t>Construction delays for projects planned to resolve a constraint could lead to overloads in Real-Time until the planned project is complete.  This could occur for multiple summer seasons depending on the length </a:t>
            </a:r>
            <a:r>
              <a:rPr lang="en-US" sz="2000" i="1" dirty="0" smtClean="0"/>
              <a:t>of </a:t>
            </a:r>
            <a:r>
              <a:rPr lang="en-US" sz="2000" i="1" dirty="0"/>
              <a:t>the delay</a:t>
            </a:r>
            <a:r>
              <a:rPr lang="en-US" sz="2000" i="1" dirty="0" smtClean="0"/>
              <a:t>.</a:t>
            </a:r>
          </a:p>
          <a:p>
            <a:r>
              <a:rPr lang="en-US" sz="2000" dirty="0" smtClean="0"/>
              <a:t>It was observed that several actual reliability problems experienced in real-time could have been mitigated had planned projects been implemented on time (examples: Moore-</a:t>
            </a:r>
            <a:r>
              <a:rPr lang="en-US" sz="2000" dirty="0" err="1" smtClean="0"/>
              <a:t>Downie</a:t>
            </a:r>
            <a:r>
              <a:rPr lang="en-US" sz="2000" dirty="0" smtClean="0"/>
              <a:t> in 2012, North-South in 2008 (Clear Springs-</a:t>
            </a:r>
            <a:r>
              <a:rPr lang="en-US" sz="2000" dirty="0" err="1" smtClean="0"/>
              <a:t>Hutto</a:t>
            </a:r>
            <a:r>
              <a:rPr lang="en-US" sz="2000" dirty="0" smtClean="0"/>
              <a:t>-Salado))</a:t>
            </a:r>
          </a:p>
          <a:p>
            <a:r>
              <a:rPr lang="en-US" sz="2000" dirty="0" smtClean="0"/>
              <a:t>An analysis was conducted using the 2012 Five-Year Transmission Plan. </a:t>
            </a:r>
            <a:r>
              <a:rPr lang="en-US" sz="2000" dirty="0"/>
              <a:t>L</a:t>
            </a:r>
            <a:r>
              <a:rPr lang="en-US" sz="2000" dirty="0" smtClean="0"/>
              <a:t>oading of constraints that exceeded reliability limits in multiple years of the study were found to increase approximately </a:t>
            </a:r>
            <a:r>
              <a:rPr lang="en-US" sz="2000" dirty="0" smtClean="0">
                <a:solidFill>
                  <a:srgbClr val="FF0000"/>
                </a:solidFill>
              </a:rPr>
              <a:t>2%</a:t>
            </a:r>
            <a:r>
              <a:rPr lang="en-US" sz="2000" dirty="0" smtClean="0"/>
              <a:t> to </a:t>
            </a:r>
            <a:r>
              <a:rPr lang="en-US" sz="2000" dirty="0" smtClean="0">
                <a:solidFill>
                  <a:srgbClr val="FF0000"/>
                </a:solidFill>
              </a:rPr>
              <a:t>3%</a:t>
            </a:r>
            <a:r>
              <a:rPr lang="en-US" sz="2000" dirty="0" smtClean="0"/>
              <a:t>per year on average</a:t>
            </a:r>
            <a:r>
              <a:rPr lang="en-US" sz="2000" dirty="0"/>
              <a:t> </a:t>
            </a:r>
            <a:r>
              <a:rPr lang="en-US" sz="2000" dirty="0" smtClean="0"/>
              <a:t>with a median of approximately </a:t>
            </a:r>
            <a:r>
              <a:rPr lang="en-US" sz="2000" dirty="0" smtClean="0">
                <a:solidFill>
                  <a:srgbClr val="FF0000"/>
                </a:solidFill>
              </a:rPr>
              <a:t>5%</a:t>
            </a:r>
          </a:p>
          <a:p>
            <a:r>
              <a:rPr lang="en-US" sz="2000" dirty="0" smtClean="0"/>
              <a:t>One alternative approach (to the 95% criterion) was to just plan to implement all projects one year earlier than the identified need.  This was eventually dismissed due to compliance implications and the thought that many projects may unnecessarily be accelerated</a:t>
            </a:r>
          </a:p>
          <a:p>
            <a:endParaRPr lang="en-US" sz="2000" dirty="0"/>
          </a:p>
        </p:txBody>
      </p:sp>
      <p:sp>
        <p:nvSpPr>
          <p:cNvPr id="4" name="Slide Number Placeholder 3"/>
          <p:cNvSpPr>
            <a:spLocks noGrp="1"/>
          </p:cNvSpPr>
          <p:nvPr>
            <p:ph type="sldNum" sz="quarter" idx="12"/>
          </p:nvPr>
        </p:nvSpPr>
        <p:spPr/>
        <p:txBody>
          <a:bodyPr/>
          <a:lstStyle/>
          <a:p>
            <a:fld id="{16F3D781-DAB5-4567-89E7-7E410B8C1B9B}" type="slidenum">
              <a:rPr lang="en-US" smtClean="0"/>
              <a:t>12</a:t>
            </a:fld>
            <a:endParaRPr lang="en-US"/>
          </a:p>
        </p:txBody>
      </p:sp>
    </p:spTree>
    <p:extLst>
      <p:ext uri="{BB962C8B-B14F-4D97-AF65-F5344CB8AC3E}">
        <p14:creationId xmlns:p14="http://schemas.microsoft.com/office/powerpoint/2010/main" val="27438863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OPSTF Observation #2</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pPr marL="0" indent="0">
              <a:buNone/>
            </a:pPr>
            <a:r>
              <a:rPr lang="en-US" sz="2000" i="1" dirty="0"/>
              <a:t>The current practice to test the unavailability of any given unit in planning studies may miss overloads that occur in operations when multiple units in an area are out of service or </a:t>
            </a:r>
            <a:r>
              <a:rPr lang="en-US" sz="2000" i="1" dirty="0" err="1"/>
              <a:t>derated</a:t>
            </a:r>
            <a:r>
              <a:rPr lang="en-US" sz="2000" i="1" dirty="0"/>
              <a:t>.  Historically over summer peak as much as 10% of capacity in ERCOT has been either </a:t>
            </a:r>
            <a:r>
              <a:rPr lang="en-US" sz="2000" i="1" dirty="0" err="1"/>
              <a:t>derated</a:t>
            </a:r>
            <a:r>
              <a:rPr lang="en-US" sz="2000" i="1" dirty="0"/>
              <a:t> or unavailable altogether.  OPSTF analysis shows that this could increase loadings on circuits by 4% or higher</a:t>
            </a:r>
            <a:r>
              <a:rPr lang="en-US" sz="2000" i="1" dirty="0" smtClean="0"/>
              <a:t>.</a:t>
            </a:r>
          </a:p>
          <a:p>
            <a:r>
              <a:rPr lang="en-US" sz="2000" dirty="0" smtClean="0"/>
              <a:t>OPSTF looked at historic generator outage and </a:t>
            </a:r>
            <a:r>
              <a:rPr lang="en-US" sz="2000" dirty="0" err="1" smtClean="0"/>
              <a:t>derate</a:t>
            </a:r>
            <a:r>
              <a:rPr lang="en-US" sz="2000" dirty="0" smtClean="0"/>
              <a:t> data for summer peak periods including a presentation given by ERCOT to ROS in September 2011 and data collected by the IMM (see following slide).</a:t>
            </a:r>
          </a:p>
          <a:p>
            <a:r>
              <a:rPr lang="en-US" sz="2000" dirty="0" smtClean="0"/>
              <a:t>OPSTF conducted a study to determine the impact of 10% generation outages over a wide area</a:t>
            </a:r>
            <a:r>
              <a:rPr lang="en-US" sz="2000" dirty="0"/>
              <a:t> </a:t>
            </a:r>
            <a:r>
              <a:rPr lang="en-US" sz="2000" dirty="0" smtClean="0"/>
              <a:t>and found 38 constraints that were loaded higher than just using the current single-unit outage criterion.  These constraints generally were loaded </a:t>
            </a:r>
            <a:r>
              <a:rPr lang="en-US" sz="2000" dirty="0" smtClean="0">
                <a:solidFill>
                  <a:srgbClr val="FF0000"/>
                </a:solidFill>
              </a:rPr>
              <a:t>4%</a:t>
            </a:r>
            <a:r>
              <a:rPr lang="en-US" sz="2000" dirty="0" smtClean="0"/>
              <a:t> higher than without</a:t>
            </a:r>
          </a:p>
          <a:p>
            <a:r>
              <a:rPr lang="en-US" sz="2000" dirty="0" smtClean="0"/>
              <a:t>An approach to develop a wide area generation outage criterion was explored but OPSTF did not come to a consensus on how to implement this consistently across the entire ERCOT system</a:t>
            </a:r>
          </a:p>
        </p:txBody>
      </p:sp>
      <p:sp>
        <p:nvSpPr>
          <p:cNvPr id="4" name="Slide Number Placeholder 3"/>
          <p:cNvSpPr>
            <a:spLocks noGrp="1"/>
          </p:cNvSpPr>
          <p:nvPr>
            <p:ph type="sldNum" sz="quarter" idx="12"/>
          </p:nvPr>
        </p:nvSpPr>
        <p:spPr/>
        <p:txBody>
          <a:bodyPr/>
          <a:lstStyle/>
          <a:p>
            <a:fld id="{16F3D781-DAB5-4567-89E7-7E410B8C1B9B}" type="slidenum">
              <a:rPr lang="en-US" smtClean="0"/>
              <a:t>13</a:t>
            </a:fld>
            <a:endParaRPr lang="en-US"/>
          </a:p>
        </p:txBody>
      </p:sp>
    </p:spTree>
    <p:extLst>
      <p:ext uri="{BB962C8B-B14F-4D97-AF65-F5344CB8AC3E}">
        <p14:creationId xmlns:p14="http://schemas.microsoft.com/office/powerpoint/2010/main" val="20998681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487362"/>
          </a:xfrm>
        </p:spPr>
        <p:txBody>
          <a:bodyPr>
            <a:noAutofit/>
          </a:bodyPr>
          <a:lstStyle/>
          <a:p>
            <a:r>
              <a:rPr lang="en-US" altLang="en-US" sz="2800" dirty="0"/>
              <a:t>Potomac Economics 2003 – 2010 Annual Report related to generator Short-Term Outages and </a:t>
            </a:r>
            <a:r>
              <a:rPr lang="en-US" altLang="en-US" sz="2800" dirty="0" err="1"/>
              <a:t>Deratings</a:t>
            </a:r>
            <a:r>
              <a:rPr lang="en-US" altLang="en-US" sz="2800" dirty="0"/>
              <a:t> </a:t>
            </a:r>
            <a:endParaRPr lang="en-US"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941387"/>
            <a:ext cx="7924800" cy="5840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95653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OPSTF analysis</a:t>
            </a:r>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15</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219200"/>
            <a:ext cx="4214078" cy="544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95653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OPSTF Observation #3</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pPr marL="0" indent="0">
              <a:buNone/>
            </a:pPr>
            <a:r>
              <a:rPr lang="en-US" sz="2000" i="1" dirty="0"/>
              <a:t>During severe weather that results in higher than anticipated temperatures and higher associated load conditions, facility thermal ratings are generally lowered for studies run by transmission operators per their ambient temperature adjusted dynamic ratings.  As an example, one large TSP noted that if the temperature were just 4 degrees F higher than the assumed static rating temperature (104 degrees F) the dynamically rated lines on their system would be rated </a:t>
            </a:r>
            <a:r>
              <a:rPr lang="en-US" sz="2000" i="1" dirty="0">
                <a:solidFill>
                  <a:srgbClr val="FF0000"/>
                </a:solidFill>
              </a:rPr>
              <a:t>3%</a:t>
            </a:r>
            <a:r>
              <a:rPr lang="en-US" sz="2000" i="1" dirty="0"/>
              <a:t> below the static rating.  Since planning reliability studies use static ratings, overloads may be observed in operations under these conditions</a:t>
            </a:r>
            <a:r>
              <a:rPr lang="en-US" sz="2000" i="1" dirty="0" smtClean="0"/>
              <a:t>.</a:t>
            </a:r>
          </a:p>
          <a:p>
            <a:r>
              <a:rPr lang="en-US" sz="2000" dirty="0" smtClean="0"/>
              <a:t>OPSTF explored the possibility of rerating equipment based on a higher (worst-case) assumed temperature.  This had implications beyond just circuit ratings and was abandoned</a:t>
            </a:r>
          </a:p>
        </p:txBody>
      </p:sp>
      <p:sp>
        <p:nvSpPr>
          <p:cNvPr id="4" name="Slide Number Placeholder 3"/>
          <p:cNvSpPr>
            <a:spLocks noGrp="1"/>
          </p:cNvSpPr>
          <p:nvPr>
            <p:ph type="sldNum" sz="quarter" idx="12"/>
          </p:nvPr>
        </p:nvSpPr>
        <p:spPr/>
        <p:txBody>
          <a:bodyPr/>
          <a:lstStyle/>
          <a:p>
            <a:fld id="{16F3D781-DAB5-4567-89E7-7E410B8C1B9B}" type="slidenum">
              <a:rPr lang="en-US" smtClean="0"/>
              <a:t>16</a:t>
            </a:fld>
            <a:endParaRPr lang="en-US"/>
          </a:p>
        </p:txBody>
      </p:sp>
    </p:spTree>
    <p:extLst>
      <p:ext uri="{BB962C8B-B14F-4D97-AF65-F5344CB8AC3E}">
        <p14:creationId xmlns:p14="http://schemas.microsoft.com/office/powerpoint/2010/main" val="10995653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OPSTF Observation #4</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pPr marL="0" indent="0">
              <a:buNone/>
            </a:pPr>
            <a:r>
              <a:rPr lang="en-US" sz="2000" i="1" dirty="0"/>
              <a:t>Planning analysis utilizes load forecasts made several years before the operating conditions are realized.  Sometimes load grows faster than anticipated and overloads occur in operations because the load level was not seen soon enough in the planning analysis to get the necessary improvements constructed.  For example, the recently completed 2012 Five-Year Transmission Plan identified 20 reliability problems for summer 2013 for which the transmission solution for those problems will not be constructed before the problems will occur</a:t>
            </a:r>
            <a:r>
              <a:rPr lang="en-US" sz="2000" i="1" dirty="0" smtClean="0"/>
              <a:t>.</a:t>
            </a:r>
          </a:p>
          <a:p>
            <a:r>
              <a:rPr lang="en-US" sz="2000" dirty="0" smtClean="0"/>
              <a:t>Examples of this include the Valley and oil and gas load</a:t>
            </a:r>
          </a:p>
          <a:p>
            <a:r>
              <a:rPr lang="en-US" sz="2000" dirty="0" smtClean="0"/>
              <a:t>OPSTF did not come up with a feasible alternative to the 95% criterion.  There was some discussion of using 90</a:t>
            </a:r>
            <a:r>
              <a:rPr lang="en-US" sz="2000" baseline="30000" dirty="0" smtClean="0"/>
              <a:t>th</a:t>
            </a:r>
            <a:r>
              <a:rPr lang="en-US" sz="2000" dirty="0" smtClean="0"/>
              <a:t> percentile weather assumptions for load forecast, but this only takes into account load increases due to weather and not economically driven load growth</a:t>
            </a:r>
          </a:p>
        </p:txBody>
      </p:sp>
      <p:sp>
        <p:nvSpPr>
          <p:cNvPr id="4" name="Slide Number Placeholder 3"/>
          <p:cNvSpPr>
            <a:spLocks noGrp="1"/>
          </p:cNvSpPr>
          <p:nvPr>
            <p:ph type="sldNum" sz="quarter" idx="12"/>
          </p:nvPr>
        </p:nvSpPr>
        <p:spPr/>
        <p:txBody>
          <a:bodyPr/>
          <a:lstStyle/>
          <a:p>
            <a:fld id="{16F3D781-DAB5-4567-89E7-7E410B8C1B9B}" type="slidenum">
              <a:rPr lang="en-US" smtClean="0"/>
              <a:t>17</a:t>
            </a:fld>
            <a:endParaRPr lang="en-US"/>
          </a:p>
        </p:txBody>
      </p:sp>
    </p:spTree>
    <p:extLst>
      <p:ext uri="{BB962C8B-B14F-4D97-AF65-F5344CB8AC3E}">
        <p14:creationId xmlns:p14="http://schemas.microsoft.com/office/powerpoint/2010/main" val="6437402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OPSTF Observation #5</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pPr marL="0" indent="0">
              <a:buNone/>
            </a:pPr>
            <a:r>
              <a:rPr lang="en-US" sz="2000" i="1" dirty="0"/>
              <a:t>Planning analysis assumes that all facilities are in-service.  However, even over summer peak there is equipment that is out of service for maintenance, construction, or for an extended forced outage.  This leads to line loadings in operations that are higher than anticipated in planning studies</a:t>
            </a:r>
            <a:r>
              <a:rPr lang="en-US" sz="2000" i="1" dirty="0" smtClean="0"/>
              <a:t>.</a:t>
            </a:r>
          </a:p>
          <a:p>
            <a:r>
              <a:rPr lang="en-US" sz="2000" dirty="0" smtClean="0"/>
              <a:t>OPSTF did not quantify this effect</a:t>
            </a:r>
          </a:p>
          <a:p>
            <a:r>
              <a:rPr lang="en-US" sz="2000" dirty="0" smtClean="0"/>
              <a:t>Recent planning study process changes at ERCOT are designed to find and solve high consequence n-1-1 contingency constraints, but that does not eliminate low or medium consequence situations</a:t>
            </a:r>
          </a:p>
          <a:p>
            <a:r>
              <a:rPr lang="en-US" sz="2000" dirty="0" smtClean="0"/>
              <a:t>It was observed that other regions in North America plan their systems to be n-1-1 secure (no load loss), but OPSTF did not considered this for ERCOT</a:t>
            </a:r>
          </a:p>
          <a:p>
            <a:r>
              <a:rPr lang="en-US" sz="2000" dirty="0" smtClean="0"/>
              <a:t>The 95% criterion was the only solution that was considered to address this issue</a:t>
            </a:r>
          </a:p>
        </p:txBody>
      </p:sp>
      <p:sp>
        <p:nvSpPr>
          <p:cNvPr id="4" name="Slide Number Placeholder 3"/>
          <p:cNvSpPr>
            <a:spLocks noGrp="1"/>
          </p:cNvSpPr>
          <p:nvPr>
            <p:ph type="sldNum" sz="quarter" idx="12"/>
          </p:nvPr>
        </p:nvSpPr>
        <p:spPr/>
        <p:txBody>
          <a:bodyPr/>
          <a:lstStyle/>
          <a:p>
            <a:fld id="{16F3D781-DAB5-4567-89E7-7E410B8C1B9B}" type="slidenum">
              <a:rPr lang="en-US" smtClean="0"/>
              <a:t>18</a:t>
            </a:fld>
            <a:endParaRPr lang="en-US"/>
          </a:p>
        </p:txBody>
      </p:sp>
    </p:spTree>
    <p:extLst>
      <p:ext uri="{BB962C8B-B14F-4D97-AF65-F5344CB8AC3E}">
        <p14:creationId xmlns:p14="http://schemas.microsoft.com/office/powerpoint/2010/main" val="4219347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OPSTF Observations #6 and #7</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pPr marL="0" lvl="0" indent="0">
              <a:buNone/>
            </a:pPr>
            <a:r>
              <a:rPr lang="en-US" sz="2000" i="1" dirty="0"/>
              <a:t>Actual generation dispatch is different from that modeled in planning cases.</a:t>
            </a:r>
          </a:p>
          <a:p>
            <a:pPr marL="0" indent="0">
              <a:buNone/>
            </a:pPr>
            <a:endParaRPr lang="en-US" sz="2000" dirty="0"/>
          </a:p>
          <a:p>
            <a:pPr marL="0" lvl="0" indent="0">
              <a:buNone/>
            </a:pPr>
            <a:r>
              <a:rPr lang="en-US" sz="2000" i="1" dirty="0"/>
              <a:t>Construction and maintenance clearances are not known when planning studies are performed.  During real-time operations, multiple clearances are in effect which cause SCED and RTCA results that differ from planning studies.  </a:t>
            </a:r>
          </a:p>
          <a:p>
            <a:endParaRPr lang="en-US" sz="2000" dirty="0" smtClean="0"/>
          </a:p>
          <a:p>
            <a:r>
              <a:rPr lang="en-US" sz="2000" dirty="0" smtClean="0"/>
              <a:t>These were general observations for which OPSTF did not quantify the effects</a:t>
            </a:r>
          </a:p>
        </p:txBody>
      </p:sp>
      <p:sp>
        <p:nvSpPr>
          <p:cNvPr id="4" name="Slide Number Placeholder 3"/>
          <p:cNvSpPr>
            <a:spLocks noGrp="1"/>
          </p:cNvSpPr>
          <p:nvPr>
            <p:ph type="sldNum" sz="quarter" idx="12"/>
          </p:nvPr>
        </p:nvSpPr>
        <p:spPr/>
        <p:txBody>
          <a:bodyPr/>
          <a:lstStyle/>
          <a:p>
            <a:fld id="{16F3D781-DAB5-4567-89E7-7E410B8C1B9B}" type="slidenum">
              <a:rPr lang="en-US" smtClean="0"/>
              <a:t>19</a:t>
            </a:fld>
            <a:endParaRPr lang="en-US"/>
          </a:p>
        </p:txBody>
      </p:sp>
    </p:spTree>
    <p:extLst>
      <p:ext uri="{BB962C8B-B14F-4D97-AF65-F5344CB8AC3E}">
        <p14:creationId xmlns:p14="http://schemas.microsoft.com/office/powerpoint/2010/main" val="41293212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PGRR031 Questions from December 3 TAC Meeting</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r>
              <a:rPr lang="en-US" dirty="0" smtClean="0"/>
              <a:t>How did OPSTF determine 95% to be the appropriate number to use for PGRR031?</a:t>
            </a:r>
          </a:p>
          <a:p>
            <a:endParaRPr lang="en-US" dirty="0"/>
          </a:p>
          <a:p>
            <a:r>
              <a:rPr lang="en-US" dirty="0" smtClean="0"/>
              <a:t>What is the cost of PGRR031?</a:t>
            </a:r>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2</a:t>
            </a:fld>
            <a:endParaRPr lang="en-US"/>
          </a:p>
        </p:txBody>
      </p:sp>
    </p:spTree>
    <p:extLst>
      <p:ext uri="{BB962C8B-B14F-4D97-AF65-F5344CB8AC3E}">
        <p14:creationId xmlns:p14="http://schemas.microsoft.com/office/powerpoint/2010/main" val="26218869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Appendix 2:</a:t>
            </a:r>
            <a:br>
              <a:rPr lang="en-US" dirty="0" smtClean="0"/>
            </a:br>
            <a:r>
              <a:rPr lang="en-US" dirty="0" smtClean="0"/>
              <a:t>Details for cost analysis</a:t>
            </a:r>
            <a:endParaRPr lang="en-US" dirty="0"/>
          </a:p>
        </p:txBody>
      </p:sp>
      <p:sp>
        <p:nvSpPr>
          <p:cNvPr id="3" name="Slide Number Placeholder 2"/>
          <p:cNvSpPr>
            <a:spLocks noGrp="1"/>
          </p:cNvSpPr>
          <p:nvPr>
            <p:ph type="sldNum" sz="quarter" idx="12"/>
          </p:nvPr>
        </p:nvSpPr>
        <p:spPr/>
        <p:txBody>
          <a:bodyPr/>
          <a:lstStyle/>
          <a:p>
            <a:fld id="{16F3D781-DAB5-4567-89E7-7E410B8C1B9B}" type="slidenum">
              <a:rPr lang="en-US" smtClean="0"/>
              <a:t>20</a:t>
            </a:fld>
            <a:endParaRPr lang="en-US"/>
          </a:p>
        </p:txBody>
      </p:sp>
    </p:spTree>
    <p:extLst>
      <p:ext uri="{BB962C8B-B14F-4D97-AF65-F5344CB8AC3E}">
        <p14:creationId xmlns:p14="http://schemas.microsoft.com/office/powerpoint/2010/main" val="25137960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Analysis of 2016 case from 2013 RTP</a:t>
            </a:r>
            <a:endParaRPr lang="en-US" dirty="0"/>
          </a:p>
        </p:txBody>
      </p:sp>
      <p:sp>
        <p:nvSpPr>
          <p:cNvPr id="3" name="Content Placeholder 2"/>
          <p:cNvSpPr>
            <a:spLocks noGrp="1"/>
          </p:cNvSpPr>
          <p:nvPr>
            <p:ph idx="1"/>
          </p:nvPr>
        </p:nvSpPr>
        <p:spPr>
          <a:xfrm>
            <a:off x="457200" y="1371600"/>
            <a:ext cx="8229600" cy="4983163"/>
          </a:xfrm>
        </p:spPr>
        <p:txBody>
          <a:bodyPr>
            <a:noAutofit/>
          </a:bodyPr>
          <a:lstStyle/>
          <a:p>
            <a:r>
              <a:rPr lang="en-US" sz="2800" dirty="0" smtClean="0"/>
              <a:t>61 non-GSU elements were post-contingency loaded greater than 95%.  These were compared against their loading in the final 2018 case from the 2013 RTP</a:t>
            </a:r>
          </a:p>
          <a:p>
            <a:pPr lvl="1"/>
            <a:r>
              <a:rPr lang="en-US" sz="1600" dirty="0"/>
              <a:t>23 elements either had decreasing or flat loading so I assumed that we would not plan a project for </a:t>
            </a:r>
            <a:r>
              <a:rPr lang="en-US" sz="1600" dirty="0" smtClean="0"/>
              <a:t>those</a:t>
            </a:r>
            <a:endParaRPr lang="en-US" sz="1600" dirty="0"/>
          </a:p>
          <a:p>
            <a:pPr lvl="1"/>
            <a:r>
              <a:rPr lang="en-US" sz="1600" dirty="0"/>
              <a:t>1 element was protected by a non-modeled SPS so I assumed that we would not plan a project for </a:t>
            </a:r>
            <a:r>
              <a:rPr lang="en-US" sz="1600" dirty="0" smtClean="0"/>
              <a:t>it</a:t>
            </a:r>
            <a:endParaRPr lang="en-US" sz="1600" dirty="0"/>
          </a:p>
          <a:p>
            <a:pPr lvl="1"/>
            <a:r>
              <a:rPr lang="en-US" sz="1600" dirty="0"/>
              <a:t>1 element could be fixed by adjusting a phase-shifting transformer so I assumed that we would not plan a project for </a:t>
            </a:r>
            <a:r>
              <a:rPr lang="en-US" sz="1600" dirty="0" smtClean="0"/>
              <a:t>it</a:t>
            </a:r>
            <a:endParaRPr lang="en-US" sz="1600" dirty="0"/>
          </a:p>
          <a:p>
            <a:pPr lvl="1"/>
            <a:r>
              <a:rPr lang="en-US" sz="1600" dirty="0"/>
              <a:t>5 elements had TPIT projects that would be in place by 2015 so I assumed that there would be no acceleration </a:t>
            </a:r>
            <a:r>
              <a:rPr lang="en-US" sz="1600" dirty="0" smtClean="0"/>
              <a:t>needed</a:t>
            </a:r>
            <a:endParaRPr lang="en-US" sz="1600" dirty="0"/>
          </a:p>
          <a:p>
            <a:pPr lvl="1"/>
            <a:r>
              <a:rPr lang="en-US" sz="1600" dirty="0"/>
              <a:t>12 elements had projects (including Houston Import) planned for either 2017 or 2018 so I assumed that they would need to be accelerated to </a:t>
            </a:r>
            <a:r>
              <a:rPr lang="en-US" sz="1600" dirty="0" smtClean="0"/>
              <a:t>2016</a:t>
            </a:r>
            <a:endParaRPr lang="en-US" sz="1600" dirty="0"/>
          </a:p>
          <a:p>
            <a:pPr lvl="1"/>
            <a:r>
              <a:rPr lang="en-US" sz="1600" dirty="0"/>
              <a:t>The remaining 19 elements did not have projects planned.  For these I estimated linear annual loading increases on the </a:t>
            </a:r>
            <a:r>
              <a:rPr lang="en-US" sz="1600" dirty="0" smtClean="0"/>
              <a:t>elements to </a:t>
            </a:r>
            <a:r>
              <a:rPr lang="en-US" sz="1600" dirty="0"/>
              <a:t>determine when they would overload and assumed that the project to solve them would need to be accelerated to </a:t>
            </a:r>
            <a:r>
              <a:rPr lang="en-US" sz="1600" dirty="0" smtClean="0"/>
              <a:t>2016.</a:t>
            </a:r>
            <a:r>
              <a:rPr lang="en-US" sz="1600" dirty="0"/>
              <a:t>  For these projects I estimated the upgrade cost using generic </a:t>
            </a:r>
            <a:r>
              <a:rPr lang="en-US" sz="1600" dirty="0" smtClean="0"/>
              <a:t>figures</a:t>
            </a:r>
            <a:endParaRPr lang="en-US" sz="1600" dirty="0"/>
          </a:p>
          <a:p>
            <a:pPr lvl="1"/>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21</a:t>
            </a:fld>
            <a:endParaRPr lang="en-US" dirty="0"/>
          </a:p>
        </p:txBody>
      </p:sp>
    </p:spTree>
    <p:extLst>
      <p:ext uri="{BB962C8B-B14F-4D97-AF65-F5344CB8AC3E}">
        <p14:creationId xmlns:p14="http://schemas.microsoft.com/office/powerpoint/2010/main" val="13960435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6F3D781-DAB5-4567-89E7-7E410B8C1B9B}" type="slidenum">
              <a:rPr lang="en-US" smtClean="0"/>
              <a:t>22</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7989" y="19049"/>
            <a:ext cx="4595811" cy="6814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81000" y="914400"/>
            <a:ext cx="2057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Results</a:t>
            </a:r>
            <a:endParaRPr lang="en-US" dirty="0"/>
          </a:p>
        </p:txBody>
      </p:sp>
      <p:sp>
        <p:nvSpPr>
          <p:cNvPr id="5" name="Rectangle 4"/>
          <p:cNvSpPr/>
          <p:nvPr/>
        </p:nvSpPr>
        <p:spPr>
          <a:xfrm>
            <a:off x="100644" y="2590800"/>
            <a:ext cx="2743200" cy="3352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Disclaimer:</a:t>
            </a:r>
          </a:p>
          <a:p>
            <a:pPr algn="ctr"/>
            <a:r>
              <a:rPr lang="en-US" dirty="0" smtClean="0"/>
              <a:t>Inclusion or exclusion from this list should not be implied as an ERCOT determination of actual project need.  This analysis was conducted solely for the purpose of evaluating the impact of PGRR031.  Actual planning analysis may produce different results.</a:t>
            </a:r>
            <a:endParaRPr lang="en-US" dirty="0"/>
          </a:p>
        </p:txBody>
      </p:sp>
    </p:spTree>
    <p:extLst>
      <p:ext uri="{BB962C8B-B14F-4D97-AF65-F5344CB8AC3E}">
        <p14:creationId xmlns:p14="http://schemas.microsoft.com/office/powerpoint/2010/main" val="28864265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Cost assumptions</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r>
              <a:rPr lang="en-US" sz="3600" dirty="0" smtClean="0"/>
              <a:t>Upgrade</a:t>
            </a:r>
            <a:r>
              <a:rPr lang="en-US" dirty="0" smtClean="0"/>
              <a:t> cost assumptions:</a:t>
            </a:r>
          </a:p>
          <a:p>
            <a:pPr lvl="1"/>
            <a:r>
              <a:rPr lang="en-US" dirty="0" smtClean="0"/>
              <a:t>69 kV or 138 kV line rebuild = $1M/mile</a:t>
            </a:r>
          </a:p>
          <a:p>
            <a:pPr lvl="1"/>
            <a:r>
              <a:rPr lang="en-US" sz="3200" dirty="0" smtClean="0"/>
              <a:t>345 kV </a:t>
            </a:r>
            <a:r>
              <a:rPr lang="en-US" sz="3200" dirty="0" err="1" smtClean="0"/>
              <a:t>reconductor</a:t>
            </a:r>
            <a:r>
              <a:rPr lang="en-US" sz="3200" dirty="0" smtClean="0"/>
              <a:t> = $0.5M/ mile</a:t>
            </a:r>
          </a:p>
          <a:p>
            <a:pPr lvl="1"/>
            <a:r>
              <a:rPr lang="en-US" sz="3200" dirty="0" smtClean="0"/>
              <a:t>345/138 kV transformer = $8M</a:t>
            </a:r>
          </a:p>
          <a:p>
            <a:pPr lvl="1"/>
            <a:r>
              <a:rPr lang="en-US" sz="3200" dirty="0" smtClean="0"/>
              <a:t>Terminal equipment upgrade = $1M</a:t>
            </a:r>
          </a:p>
          <a:p>
            <a:r>
              <a:rPr lang="en-US" sz="3600" dirty="0" smtClean="0"/>
              <a:t>Cost of project acceleration assumptions:</a:t>
            </a:r>
          </a:p>
          <a:p>
            <a:pPr lvl="1"/>
            <a:r>
              <a:rPr lang="en-US" dirty="0" smtClean="0"/>
              <a:t>8% discount factor</a:t>
            </a:r>
          </a:p>
          <a:p>
            <a:pPr lvl="1"/>
            <a:r>
              <a:rPr lang="en-US" dirty="0" smtClean="0"/>
              <a:t>3% inflation</a:t>
            </a:r>
            <a:endParaRPr lang="en-US" dirty="0"/>
          </a:p>
          <a:p>
            <a:pPr lvl="1"/>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23</a:t>
            </a:fld>
            <a:endParaRPr lang="en-US" dirty="0"/>
          </a:p>
        </p:txBody>
      </p:sp>
    </p:spTree>
    <p:extLst>
      <p:ext uri="{BB962C8B-B14F-4D97-AF65-F5344CB8AC3E}">
        <p14:creationId xmlns:p14="http://schemas.microsoft.com/office/powerpoint/2010/main" val="2372339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95%? (see Appendix 1 for details)</a:t>
            </a:r>
            <a:endParaRPr lang="en-US" dirty="0"/>
          </a:p>
        </p:txBody>
      </p:sp>
      <p:sp>
        <p:nvSpPr>
          <p:cNvPr id="3" name="Content Placeholder 2"/>
          <p:cNvSpPr>
            <a:spLocks noGrp="1"/>
          </p:cNvSpPr>
          <p:nvPr>
            <p:ph idx="1"/>
          </p:nvPr>
        </p:nvSpPr>
        <p:spPr>
          <a:xfrm>
            <a:off x="5257800" y="1371600"/>
            <a:ext cx="3352800" cy="1752600"/>
          </a:xfrm>
          <a:ln>
            <a:solidFill>
              <a:schemeClr val="accent2"/>
            </a:solidFill>
          </a:ln>
        </p:spPr>
        <p:txBody>
          <a:bodyPr>
            <a:normAutofit fontScale="70000" lnSpcReduction="20000"/>
          </a:bodyPr>
          <a:lstStyle/>
          <a:p>
            <a:pPr marL="0" indent="0">
              <a:buNone/>
            </a:pPr>
            <a:r>
              <a:rPr lang="en-US" dirty="0" smtClean="0"/>
              <a:t>In 2012 ERCOT conducted an analysis to determine the impact of a 90% or 95% criterion on the 2012 Five-Year Transmission Plan 2015 case</a:t>
            </a:r>
          </a:p>
          <a:p>
            <a:pPr marL="0" indent="0">
              <a:buNone/>
            </a:pPr>
            <a:endParaRPr lang="en-US" dirty="0" smtClean="0"/>
          </a:p>
        </p:txBody>
      </p:sp>
      <p:sp>
        <p:nvSpPr>
          <p:cNvPr id="4" name="Slide Number Placeholder 3"/>
          <p:cNvSpPr>
            <a:spLocks noGrp="1"/>
          </p:cNvSpPr>
          <p:nvPr>
            <p:ph type="sldNum" sz="quarter" idx="12"/>
          </p:nvPr>
        </p:nvSpPr>
        <p:spPr/>
        <p:txBody>
          <a:bodyPr/>
          <a:lstStyle/>
          <a:p>
            <a:fld id="{16F3D781-DAB5-4567-89E7-7E410B8C1B9B}" type="slidenum">
              <a:rPr lang="en-US" smtClean="0"/>
              <a:t>3</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622104440"/>
              </p:ext>
            </p:extLst>
          </p:nvPr>
        </p:nvGraphicFramePr>
        <p:xfrm>
          <a:off x="609600" y="1356360"/>
          <a:ext cx="4267200" cy="3672840"/>
        </p:xfrm>
        <a:graphic>
          <a:graphicData uri="http://schemas.openxmlformats.org/drawingml/2006/table">
            <a:tbl>
              <a:tblPr firstRow="1" lastRow="1" bandRow="1">
                <a:tableStyleId>{5C22544A-7EE6-4342-B048-85BDC9FD1C3A}</a:tableStyleId>
              </a:tblPr>
              <a:tblGrid>
                <a:gridCol w="2590800"/>
                <a:gridCol w="1676400"/>
              </a:tblGrid>
              <a:tr h="370840">
                <a:tc>
                  <a:txBody>
                    <a:bodyPr/>
                    <a:lstStyle/>
                    <a:p>
                      <a:pPr algn="ctr"/>
                      <a:r>
                        <a:rPr lang="en-US" dirty="0" smtClean="0"/>
                        <a:t>Issue</a:t>
                      </a:r>
                      <a:endParaRPr lang="en-US" dirty="0"/>
                    </a:p>
                  </a:txBody>
                  <a:tcPr anchor="ctr"/>
                </a:tc>
                <a:tc>
                  <a:txBody>
                    <a:bodyPr/>
                    <a:lstStyle/>
                    <a:p>
                      <a:pPr algn="ctr"/>
                      <a:r>
                        <a:rPr lang="en-US" dirty="0" smtClean="0"/>
                        <a:t>% Loading Variance</a:t>
                      </a:r>
                      <a:endParaRPr lang="en-US" dirty="0"/>
                    </a:p>
                  </a:txBody>
                  <a:tcPr anchor="ctr"/>
                </a:tc>
              </a:tr>
              <a:tr h="370840">
                <a:tc>
                  <a:txBody>
                    <a:bodyPr/>
                    <a:lstStyle/>
                    <a:p>
                      <a:r>
                        <a:rPr lang="en-US" dirty="0" smtClean="0"/>
                        <a:t>Construction Delays</a:t>
                      </a:r>
                      <a:endParaRPr lang="en-US" dirty="0"/>
                    </a:p>
                  </a:txBody>
                  <a:tcPr anchor="ctr"/>
                </a:tc>
                <a:tc>
                  <a:txBody>
                    <a:bodyPr/>
                    <a:lstStyle/>
                    <a:p>
                      <a:pPr algn="ctr"/>
                      <a:r>
                        <a:rPr lang="en-US" dirty="0" smtClean="0"/>
                        <a:t>~2%-5%</a:t>
                      </a:r>
                      <a:endParaRPr lang="en-US" dirty="0"/>
                    </a:p>
                  </a:txBody>
                  <a:tcPr anchor="ctr"/>
                </a:tc>
              </a:tr>
              <a:tr h="370840">
                <a:tc>
                  <a:txBody>
                    <a:bodyPr/>
                    <a:lstStyle/>
                    <a:p>
                      <a:r>
                        <a:rPr lang="en-US" dirty="0" smtClean="0"/>
                        <a:t>Typical wide-area generation unavailability</a:t>
                      </a:r>
                      <a:endParaRPr lang="en-US" dirty="0"/>
                    </a:p>
                  </a:txBody>
                  <a:tcPr anchor="ctr"/>
                </a:tc>
                <a:tc>
                  <a:txBody>
                    <a:bodyPr/>
                    <a:lstStyle/>
                    <a:p>
                      <a:pPr algn="ctr"/>
                      <a:r>
                        <a:rPr lang="en-US" dirty="0" smtClean="0"/>
                        <a:t>~4%</a:t>
                      </a:r>
                      <a:endParaRPr lang="en-US" dirty="0"/>
                    </a:p>
                  </a:txBody>
                  <a:tcPr anchor="ctr"/>
                </a:tc>
              </a:tr>
              <a:tr h="370840">
                <a:tc>
                  <a:txBody>
                    <a:bodyPr/>
                    <a:lstStyle/>
                    <a:p>
                      <a:r>
                        <a:rPr lang="en-US" dirty="0" smtClean="0"/>
                        <a:t>Dynamic</a:t>
                      </a:r>
                      <a:r>
                        <a:rPr lang="en-US" baseline="0" dirty="0" smtClean="0"/>
                        <a:t> ratings on hot days</a:t>
                      </a:r>
                      <a:endParaRPr lang="en-US" dirty="0"/>
                    </a:p>
                  </a:txBody>
                  <a:tcPr anchor="ctr"/>
                </a:tc>
                <a:tc>
                  <a:txBody>
                    <a:bodyPr/>
                    <a:lstStyle/>
                    <a:p>
                      <a:pPr algn="ctr"/>
                      <a:r>
                        <a:rPr lang="en-US" dirty="0" smtClean="0"/>
                        <a:t>~3%</a:t>
                      </a:r>
                      <a:endParaRPr lang="en-US" dirty="0"/>
                    </a:p>
                  </a:txBody>
                  <a:tcPr anchor="ctr"/>
                </a:tc>
              </a:tr>
              <a:tr h="370840">
                <a:tc>
                  <a:txBody>
                    <a:bodyPr/>
                    <a:lstStyle/>
                    <a:p>
                      <a:r>
                        <a:rPr lang="en-US" dirty="0" smtClean="0"/>
                        <a:t>Long-term</a:t>
                      </a:r>
                      <a:r>
                        <a:rPr lang="en-US" baseline="0" dirty="0" smtClean="0"/>
                        <a:t> load forecast error</a:t>
                      </a:r>
                      <a:endParaRPr lang="en-US" dirty="0"/>
                    </a:p>
                  </a:txBody>
                  <a:tcPr anchor="ctr"/>
                </a:tc>
                <a:tc>
                  <a:txBody>
                    <a:bodyPr/>
                    <a:lstStyle/>
                    <a:p>
                      <a:pPr algn="ctr"/>
                      <a:r>
                        <a:rPr lang="en-US" dirty="0" smtClean="0"/>
                        <a:t>?</a:t>
                      </a:r>
                      <a:endParaRPr lang="en-US" dirty="0"/>
                    </a:p>
                  </a:txBody>
                  <a:tcPr anchor="ctr"/>
                </a:tc>
              </a:tr>
              <a:tr h="370840">
                <a:tc>
                  <a:txBody>
                    <a:bodyPr/>
                    <a:lstStyle/>
                    <a:p>
                      <a:r>
                        <a:rPr lang="en-US" dirty="0" smtClean="0"/>
                        <a:t>Transmission outages</a:t>
                      </a:r>
                      <a:endParaRPr lang="en-US" dirty="0"/>
                    </a:p>
                  </a:txBody>
                  <a:tcPr anchor="ctr"/>
                </a:tc>
                <a:tc>
                  <a:txBody>
                    <a:bodyPr/>
                    <a:lstStyle/>
                    <a:p>
                      <a:pPr algn="ctr"/>
                      <a:r>
                        <a:rPr lang="en-US" dirty="0" smtClean="0"/>
                        <a:t>Large variation</a:t>
                      </a:r>
                      <a:endParaRPr lang="en-US" dirty="0"/>
                    </a:p>
                  </a:txBody>
                  <a:tcPr anchor="ctr"/>
                </a:tc>
              </a:tr>
              <a:tr h="370840">
                <a:tc>
                  <a:txBody>
                    <a:bodyPr/>
                    <a:lstStyle/>
                    <a:p>
                      <a:r>
                        <a:rPr lang="en-US" dirty="0" smtClean="0"/>
                        <a:t>Total</a:t>
                      </a:r>
                      <a:endParaRPr lang="en-US" dirty="0"/>
                    </a:p>
                  </a:txBody>
                  <a:tcPr anchor="ctr"/>
                </a:tc>
                <a:tc>
                  <a:txBody>
                    <a:bodyPr/>
                    <a:lstStyle/>
                    <a:p>
                      <a:pPr algn="ctr"/>
                      <a:r>
                        <a:rPr lang="en-US" dirty="0" smtClean="0"/>
                        <a:t>?</a:t>
                      </a:r>
                      <a:endParaRPr lang="en-US" dirty="0"/>
                    </a:p>
                  </a:txBody>
                  <a:tcPr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771534296"/>
              </p:ext>
            </p:extLst>
          </p:nvPr>
        </p:nvGraphicFramePr>
        <p:xfrm>
          <a:off x="5257800" y="3362960"/>
          <a:ext cx="3370555" cy="1651000"/>
        </p:xfrm>
        <a:graphic>
          <a:graphicData uri="http://schemas.openxmlformats.org/drawingml/2006/table">
            <a:tbl>
              <a:tblPr firstRow="1" bandRow="1">
                <a:tableStyleId>{21E4AEA4-8DFA-4A89-87EB-49C32662AFE0}</a:tableStyleId>
              </a:tblPr>
              <a:tblGrid>
                <a:gridCol w="1926031"/>
                <a:gridCol w="1444524"/>
              </a:tblGrid>
              <a:tr h="370840">
                <a:tc>
                  <a:txBody>
                    <a:bodyPr/>
                    <a:lstStyle/>
                    <a:p>
                      <a:pPr algn="ctr"/>
                      <a:r>
                        <a:rPr lang="en-US" dirty="0" smtClean="0"/>
                        <a:t>Criterion</a:t>
                      </a:r>
                      <a:endParaRPr lang="en-US" dirty="0"/>
                    </a:p>
                  </a:txBody>
                  <a:tcPr anchor="ctr"/>
                </a:tc>
                <a:tc>
                  <a:txBody>
                    <a:bodyPr/>
                    <a:lstStyle/>
                    <a:p>
                      <a:pPr algn="ctr"/>
                      <a:r>
                        <a:rPr lang="en-US" dirty="0" smtClean="0"/>
                        <a:t># Elements</a:t>
                      </a:r>
                      <a:endParaRPr lang="en-US" dirty="0"/>
                    </a:p>
                  </a:txBody>
                  <a:tcPr anchor="ctr"/>
                </a:tc>
              </a:tr>
              <a:tr h="370840">
                <a:tc>
                  <a:txBody>
                    <a:bodyPr/>
                    <a:lstStyle/>
                    <a:p>
                      <a:pPr algn="ctr"/>
                      <a:r>
                        <a:rPr lang="en-US" dirty="0" smtClean="0"/>
                        <a:t>Loaded between 90% and 100%</a:t>
                      </a:r>
                      <a:endParaRPr lang="en-US" dirty="0"/>
                    </a:p>
                  </a:txBody>
                  <a:tcPr anchor="ctr"/>
                </a:tc>
                <a:tc>
                  <a:txBody>
                    <a:bodyPr/>
                    <a:lstStyle/>
                    <a:p>
                      <a:pPr algn="ctr"/>
                      <a:r>
                        <a:rPr lang="en-US" dirty="0" smtClean="0"/>
                        <a:t>155</a:t>
                      </a:r>
                      <a:endParaRPr lang="en-US" dirty="0"/>
                    </a:p>
                  </a:txBody>
                  <a:tcPr anchor="ctr"/>
                </a:tc>
              </a:tr>
              <a:tr h="370840">
                <a:tc>
                  <a:txBody>
                    <a:bodyPr/>
                    <a:lstStyle/>
                    <a:p>
                      <a:pPr algn="ctr"/>
                      <a:r>
                        <a:rPr lang="en-US" dirty="0" smtClean="0"/>
                        <a:t>Loaded between 95% and 100%</a:t>
                      </a:r>
                      <a:endParaRPr lang="en-US" dirty="0"/>
                    </a:p>
                  </a:txBody>
                  <a:tcPr anchor="ctr"/>
                </a:tc>
                <a:tc>
                  <a:txBody>
                    <a:bodyPr/>
                    <a:lstStyle/>
                    <a:p>
                      <a:pPr algn="ctr"/>
                      <a:r>
                        <a:rPr lang="en-US" dirty="0" smtClean="0"/>
                        <a:t>40</a:t>
                      </a:r>
                      <a:endParaRPr lang="en-US" dirty="0"/>
                    </a:p>
                  </a:txBody>
                  <a:tcPr anchor="ct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304552206"/>
              </p:ext>
            </p:extLst>
          </p:nvPr>
        </p:nvGraphicFramePr>
        <p:xfrm>
          <a:off x="609600" y="5181600"/>
          <a:ext cx="8001000" cy="1483360"/>
        </p:xfrm>
        <a:graphic>
          <a:graphicData uri="http://schemas.openxmlformats.org/drawingml/2006/table">
            <a:tbl>
              <a:tblPr firstRow="1" bandRow="1">
                <a:tableStyleId>{F5AB1C69-6EDB-4FF4-983F-18BD219EF322}</a:tableStyleId>
              </a:tblPr>
              <a:tblGrid>
                <a:gridCol w="6629400"/>
                <a:gridCol w="1371600"/>
              </a:tblGrid>
              <a:tr h="370840">
                <a:tc>
                  <a:txBody>
                    <a:bodyPr/>
                    <a:lstStyle/>
                    <a:p>
                      <a:pPr algn="ctr"/>
                      <a:r>
                        <a:rPr lang="en-US" dirty="0" smtClean="0"/>
                        <a:t>Numbers reference</a:t>
                      </a:r>
                      <a:endParaRPr lang="en-US" dirty="0"/>
                    </a:p>
                  </a:txBody>
                  <a:tcPr anchor="ctr"/>
                </a:tc>
                <a:tc>
                  <a:txBody>
                    <a:bodyPr/>
                    <a:lstStyle/>
                    <a:p>
                      <a:pPr algn="ctr"/>
                      <a:r>
                        <a:rPr lang="en-US" dirty="0" smtClean="0"/>
                        <a:t>#</a:t>
                      </a:r>
                      <a:endParaRPr lang="en-US" dirty="0"/>
                    </a:p>
                  </a:txBody>
                  <a:tcPr anchor="ctr"/>
                </a:tc>
              </a:tr>
              <a:tr h="370840">
                <a:tc>
                  <a:txBody>
                    <a:bodyPr/>
                    <a:lstStyle/>
                    <a:p>
                      <a:pPr algn="ctr"/>
                      <a:r>
                        <a:rPr lang="en-US" dirty="0" smtClean="0"/>
                        <a:t>Total</a:t>
                      </a:r>
                      <a:r>
                        <a:rPr lang="en-US" baseline="0" dirty="0" smtClean="0"/>
                        <a:t> Projects in 2013 Regional Transmission Plan</a:t>
                      </a:r>
                      <a:endParaRPr lang="en-US" dirty="0"/>
                    </a:p>
                  </a:txBody>
                  <a:tcPr anchor="ctr"/>
                </a:tc>
                <a:tc>
                  <a:txBody>
                    <a:bodyPr/>
                    <a:lstStyle/>
                    <a:p>
                      <a:pPr algn="ctr"/>
                      <a:r>
                        <a:rPr lang="en-US" dirty="0" smtClean="0"/>
                        <a:t>105</a:t>
                      </a:r>
                      <a:endParaRPr lang="en-US" dirty="0"/>
                    </a:p>
                  </a:txBody>
                  <a:tcPr anchor="ctr"/>
                </a:tc>
              </a:tr>
              <a:tr h="370840">
                <a:tc>
                  <a:txBody>
                    <a:bodyPr/>
                    <a:lstStyle/>
                    <a:p>
                      <a:pPr algn="ctr"/>
                      <a:r>
                        <a:rPr lang="en-US" dirty="0" smtClean="0"/>
                        <a:t>Total Future Projects in November 2013 TPIT</a:t>
                      </a:r>
                      <a:endParaRPr lang="en-US" dirty="0"/>
                    </a:p>
                  </a:txBody>
                  <a:tcPr anchor="ctr"/>
                </a:tc>
                <a:tc>
                  <a:txBody>
                    <a:bodyPr/>
                    <a:lstStyle/>
                    <a:p>
                      <a:pPr algn="ctr"/>
                      <a:r>
                        <a:rPr lang="en-US" dirty="0" smtClean="0"/>
                        <a:t>621</a:t>
                      </a:r>
                      <a:endParaRPr lang="en-US" dirty="0"/>
                    </a:p>
                  </a:txBody>
                  <a:tcPr anchor="ct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Total Elements in 2012 Five-Year Transmission Plan 2015 case</a:t>
                      </a:r>
                    </a:p>
                  </a:txBody>
                  <a:tcPr anchor="ctr"/>
                </a:tc>
                <a:tc>
                  <a:txBody>
                    <a:bodyPr/>
                    <a:lstStyle/>
                    <a:p>
                      <a:pPr algn="ctr"/>
                      <a:r>
                        <a:rPr lang="en-US" dirty="0" smtClean="0"/>
                        <a:t>~7000</a:t>
                      </a:r>
                      <a:endParaRPr lang="en-US" dirty="0"/>
                    </a:p>
                  </a:txBody>
                  <a:tcPr anchor="ctr"/>
                </a:tc>
              </a:tr>
            </a:tbl>
          </a:graphicData>
        </a:graphic>
      </p:graphicFrame>
    </p:spTree>
    <p:extLst>
      <p:ext uri="{BB962C8B-B14F-4D97-AF65-F5344CB8AC3E}">
        <p14:creationId xmlns:p14="http://schemas.microsoft.com/office/powerpoint/2010/main" val="28765050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PGRR031 Cost Calculation Process</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r>
              <a:rPr lang="en-US" dirty="0" smtClean="0"/>
              <a:t>ERCOT conducted an analysis of the final 2016 reliability case from the 2013 Regional Transmission Plan</a:t>
            </a:r>
          </a:p>
          <a:p>
            <a:r>
              <a:rPr lang="en-US" dirty="0" smtClean="0"/>
              <a:t>Disclaimer: ERCOT made assumptions about projects and used generic cost estimates to determine project costs.  In order to perform the analysis in a timely manner TSPs were not consulted to verify the accuracy of the assumptions or costs</a:t>
            </a:r>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4</a:t>
            </a:fld>
            <a:endParaRPr lang="en-US"/>
          </a:p>
        </p:txBody>
      </p:sp>
    </p:spTree>
    <p:extLst>
      <p:ext uri="{BB962C8B-B14F-4D97-AF65-F5344CB8AC3E}">
        <p14:creationId xmlns:p14="http://schemas.microsoft.com/office/powerpoint/2010/main" val="37726952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PGRR031 impact on 2016 model</a:t>
            </a:r>
            <a:endParaRPr lang="en-US" dirty="0"/>
          </a:p>
        </p:txBody>
      </p:sp>
      <p:sp>
        <p:nvSpPr>
          <p:cNvPr id="3" name="Content Placeholder 2"/>
          <p:cNvSpPr>
            <a:spLocks noGrp="1"/>
          </p:cNvSpPr>
          <p:nvPr>
            <p:ph idx="1"/>
          </p:nvPr>
        </p:nvSpPr>
        <p:spPr>
          <a:xfrm>
            <a:off x="457200" y="1493837"/>
            <a:ext cx="8229600" cy="4983163"/>
          </a:xfrm>
        </p:spPr>
        <p:txBody>
          <a:bodyPr>
            <a:noAutofit/>
          </a:bodyPr>
          <a:lstStyle/>
          <a:p>
            <a:r>
              <a:rPr lang="en-US" dirty="0" smtClean="0"/>
              <a:t>61 elements were loaded over 95%</a:t>
            </a:r>
          </a:p>
          <a:p>
            <a:r>
              <a:rPr lang="en-US" dirty="0" smtClean="0"/>
              <a:t>31 of those elements were assumed to drive project accelerations under the PGRR031 criteria</a:t>
            </a:r>
          </a:p>
          <a:p>
            <a:r>
              <a:rPr lang="en-US" dirty="0" smtClean="0"/>
              <a:t>The cost of accelerating these projects was estimated to be </a:t>
            </a:r>
            <a:r>
              <a:rPr lang="en-US" b="1" dirty="0" smtClean="0"/>
              <a:t>$96.35 million</a:t>
            </a:r>
          </a:p>
          <a:p>
            <a:pPr lvl="1"/>
            <a:r>
              <a:rPr lang="en-US" b="1" dirty="0" smtClean="0"/>
              <a:t>$54.85 </a:t>
            </a:r>
            <a:r>
              <a:rPr lang="en-US" dirty="0" smtClean="0"/>
              <a:t>million of that (more than half) was due to the theoretical acceleration of the Houston Import Project from 2018 to 2016.</a:t>
            </a:r>
          </a:p>
          <a:p>
            <a:r>
              <a:rPr lang="en-US" dirty="0" smtClean="0"/>
              <a:t>Details can be found in Appendix 2</a:t>
            </a:r>
          </a:p>
          <a:p>
            <a:pPr lvl="1"/>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5</a:t>
            </a:fld>
            <a:endParaRPr lang="en-US"/>
          </a:p>
        </p:txBody>
      </p:sp>
    </p:spTree>
    <p:extLst>
      <p:ext uri="{BB962C8B-B14F-4D97-AF65-F5344CB8AC3E}">
        <p14:creationId xmlns:p14="http://schemas.microsoft.com/office/powerpoint/2010/main" val="23518755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a:bodyPr>
          <a:lstStyle/>
          <a:p>
            <a:r>
              <a:rPr lang="en-US" altLang="en-US" sz="3600" dirty="0" smtClean="0"/>
              <a:t>Reliability – Congestion Cost Relationship</a:t>
            </a:r>
          </a:p>
        </p:txBody>
      </p:sp>
      <p:cxnSp>
        <p:nvCxnSpPr>
          <p:cNvPr id="3" name="Straight Connector 2"/>
          <p:cNvCxnSpPr/>
          <p:nvPr/>
        </p:nvCxnSpPr>
        <p:spPr>
          <a:xfrm>
            <a:off x="1295400" y="1457325"/>
            <a:ext cx="0" cy="3657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295400" y="5114925"/>
            <a:ext cx="6172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2028825" y="3657600"/>
            <a:ext cx="3895725" cy="1447800"/>
          </a:xfrm>
          <a:custGeom>
            <a:avLst/>
            <a:gdLst>
              <a:gd name="connsiteX0" fmla="*/ 0 w 3867150"/>
              <a:gd name="connsiteY0" fmla="*/ 1828800 h 1828800"/>
              <a:gd name="connsiteX1" fmla="*/ 276225 w 3867150"/>
              <a:gd name="connsiteY1" fmla="*/ 1323975 h 1828800"/>
              <a:gd name="connsiteX2" fmla="*/ 971550 w 3867150"/>
              <a:gd name="connsiteY2" fmla="*/ 866775 h 1828800"/>
              <a:gd name="connsiteX3" fmla="*/ 2495550 w 3867150"/>
              <a:gd name="connsiteY3" fmla="*/ 638175 h 1828800"/>
              <a:gd name="connsiteX4" fmla="*/ 3305175 w 3867150"/>
              <a:gd name="connsiteY4" fmla="*/ 390525 h 1828800"/>
              <a:gd name="connsiteX5" fmla="*/ 3867150 w 3867150"/>
              <a:gd name="connsiteY5"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7150" h="1828800">
                <a:moveTo>
                  <a:pt x="0" y="1828800"/>
                </a:moveTo>
                <a:cubicBezTo>
                  <a:pt x="57150" y="1656556"/>
                  <a:pt x="114300" y="1484312"/>
                  <a:pt x="276225" y="1323975"/>
                </a:cubicBezTo>
                <a:cubicBezTo>
                  <a:pt x="438150" y="1163637"/>
                  <a:pt x="601663" y="981075"/>
                  <a:pt x="971550" y="866775"/>
                </a:cubicBezTo>
                <a:cubicBezTo>
                  <a:pt x="1341438" y="752475"/>
                  <a:pt x="2106613" y="717550"/>
                  <a:pt x="2495550" y="638175"/>
                </a:cubicBezTo>
                <a:cubicBezTo>
                  <a:pt x="2884487" y="558800"/>
                  <a:pt x="3076575" y="496887"/>
                  <a:pt x="3305175" y="390525"/>
                </a:cubicBezTo>
                <a:cubicBezTo>
                  <a:pt x="3533775" y="284162"/>
                  <a:pt x="3700462" y="142081"/>
                  <a:pt x="3867150" y="0"/>
                </a:cubicBez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2" name="Straight Connector 11"/>
          <p:cNvCxnSpPr/>
          <p:nvPr/>
        </p:nvCxnSpPr>
        <p:spPr>
          <a:xfrm>
            <a:off x="5915025" y="1828800"/>
            <a:ext cx="9525" cy="3276600"/>
          </a:xfrm>
          <a:prstGeom prst="line">
            <a:avLst/>
          </a:prstGeom>
          <a:ln w="222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915025" y="3657600"/>
            <a:ext cx="15621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905500" y="1905000"/>
            <a:ext cx="150495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2047875" y="2970213"/>
            <a:ext cx="3867150" cy="2163762"/>
          </a:xfrm>
          <a:custGeom>
            <a:avLst/>
            <a:gdLst>
              <a:gd name="connsiteX0" fmla="*/ 0 w 3867150"/>
              <a:gd name="connsiteY0" fmla="*/ 3143250 h 3143250"/>
              <a:gd name="connsiteX1" fmla="*/ 381000 w 3867150"/>
              <a:gd name="connsiteY1" fmla="*/ 2647950 h 3143250"/>
              <a:gd name="connsiteX2" fmla="*/ 1162050 w 3867150"/>
              <a:gd name="connsiteY2" fmla="*/ 2209800 h 3143250"/>
              <a:gd name="connsiteX3" fmla="*/ 3067050 w 3867150"/>
              <a:gd name="connsiteY3" fmla="*/ 1552575 h 3143250"/>
              <a:gd name="connsiteX4" fmla="*/ 3867150 w 3867150"/>
              <a:gd name="connsiteY4" fmla="*/ 0 h 3143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67150" h="3143250">
                <a:moveTo>
                  <a:pt x="0" y="3143250"/>
                </a:moveTo>
                <a:cubicBezTo>
                  <a:pt x="93662" y="2973387"/>
                  <a:pt x="187325" y="2803525"/>
                  <a:pt x="381000" y="2647950"/>
                </a:cubicBezTo>
                <a:cubicBezTo>
                  <a:pt x="574675" y="2492375"/>
                  <a:pt x="714375" y="2392362"/>
                  <a:pt x="1162050" y="2209800"/>
                </a:cubicBezTo>
                <a:cubicBezTo>
                  <a:pt x="1609725" y="2027237"/>
                  <a:pt x="2616200" y="1920875"/>
                  <a:pt x="3067050" y="1552575"/>
                </a:cubicBezTo>
                <a:cubicBezTo>
                  <a:pt x="3517900" y="1184275"/>
                  <a:pt x="3692525" y="592137"/>
                  <a:pt x="3867150"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Connector 16"/>
          <p:cNvCxnSpPr/>
          <p:nvPr/>
        </p:nvCxnSpPr>
        <p:spPr>
          <a:xfrm>
            <a:off x="2200275" y="5715000"/>
            <a:ext cx="238125"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7420" name="TextBox 15"/>
          <p:cNvSpPr txBox="1">
            <a:spLocks noChangeArrowheads="1"/>
          </p:cNvSpPr>
          <p:nvPr/>
        </p:nvSpPr>
        <p:spPr bwMode="auto">
          <a:xfrm>
            <a:off x="2438400" y="5562600"/>
            <a:ext cx="411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a:t>Production cost impact of congestion</a:t>
            </a:r>
          </a:p>
        </p:txBody>
      </p:sp>
      <p:cxnSp>
        <p:nvCxnSpPr>
          <p:cNvPr id="20" name="Straight Connector 19"/>
          <p:cNvCxnSpPr/>
          <p:nvPr/>
        </p:nvCxnSpPr>
        <p:spPr>
          <a:xfrm>
            <a:off x="2209800" y="6096000"/>
            <a:ext cx="23812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422" name="TextBox 20"/>
          <p:cNvSpPr txBox="1">
            <a:spLocks noChangeArrowheads="1"/>
          </p:cNvSpPr>
          <p:nvPr/>
        </p:nvSpPr>
        <p:spPr bwMode="auto">
          <a:xfrm>
            <a:off x="2438400" y="5954713"/>
            <a:ext cx="3429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a:t>Price of congestion</a:t>
            </a:r>
          </a:p>
        </p:txBody>
      </p:sp>
      <p:sp>
        <p:nvSpPr>
          <p:cNvPr id="17423" name="TextBox 21"/>
          <p:cNvSpPr txBox="1">
            <a:spLocks noChangeArrowheads="1"/>
          </p:cNvSpPr>
          <p:nvPr/>
        </p:nvSpPr>
        <p:spPr bwMode="auto">
          <a:xfrm rot="-5400000">
            <a:off x="5168107" y="4101306"/>
            <a:ext cx="1822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a:t>Reliability Limit</a:t>
            </a:r>
          </a:p>
        </p:txBody>
      </p:sp>
      <p:sp>
        <p:nvSpPr>
          <p:cNvPr id="17424" name="TextBox 22"/>
          <p:cNvSpPr txBox="1">
            <a:spLocks noChangeArrowheads="1"/>
          </p:cNvSpPr>
          <p:nvPr/>
        </p:nvSpPr>
        <p:spPr bwMode="auto">
          <a:xfrm>
            <a:off x="1828800" y="5191125"/>
            <a:ext cx="243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a:t>Constraint Loading</a:t>
            </a:r>
          </a:p>
        </p:txBody>
      </p:sp>
      <p:cxnSp>
        <p:nvCxnSpPr>
          <p:cNvPr id="19" name="Straight Arrow Connector 18"/>
          <p:cNvCxnSpPr/>
          <p:nvPr/>
        </p:nvCxnSpPr>
        <p:spPr>
          <a:xfrm>
            <a:off x="3981450" y="5375275"/>
            <a:ext cx="2343150"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426" name="TextBox 25"/>
          <p:cNvSpPr txBox="1">
            <a:spLocks noChangeArrowheads="1"/>
          </p:cNvSpPr>
          <p:nvPr/>
        </p:nvSpPr>
        <p:spPr bwMode="auto">
          <a:xfrm>
            <a:off x="936625" y="2600325"/>
            <a:ext cx="358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a:t>$</a:t>
            </a:r>
          </a:p>
        </p:txBody>
      </p:sp>
      <p:sp>
        <p:nvSpPr>
          <p:cNvPr id="17427" name="TextBox 26"/>
          <p:cNvSpPr txBox="1">
            <a:spLocks noChangeArrowheads="1"/>
          </p:cNvSpPr>
          <p:nvPr/>
        </p:nvSpPr>
        <p:spPr bwMode="auto">
          <a:xfrm>
            <a:off x="838200" y="6321425"/>
            <a:ext cx="7315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a:t>*Note: Curves are hypothetical and cost/price curves of a given constraint may differ</a:t>
            </a:r>
          </a:p>
        </p:txBody>
      </p:sp>
      <p:sp>
        <p:nvSpPr>
          <p:cNvPr id="25" name="Left Brace 24"/>
          <p:cNvSpPr/>
          <p:nvPr/>
        </p:nvSpPr>
        <p:spPr>
          <a:xfrm rot="5400000">
            <a:off x="3862388" y="-290513"/>
            <a:ext cx="228600" cy="3857625"/>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7429" name="TextBox 29"/>
          <p:cNvSpPr txBox="1">
            <a:spLocks noChangeArrowheads="1"/>
          </p:cNvSpPr>
          <p:nvPr/>
        </p:nvSpPr>
        <p:spPr bwMode="auto">
          <a:xfrm>
            <a:off x="6172200" y="1185863"/>
            <a:ext cx="1822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a:t>Reliability</a:t>
            </a:r>
          </a:p>
        </p:txBody>
      </p:sp>
      <p:sp>
        <p:nvSpPr>
          <p:cNvPr id="31" name="Left Brace 30"/>
          <p:cNvSpPr/>
          <p:nvPr/>
        </p:nvSpPr>
        <p:spPr>
          <a:xfrm rot="5400000">
            <a:off x="6543675" y="885825"/>
            <a:ext cx="238125" cy="1495425"/>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7431" name="TextBox 31"/>
          <p:cNvSpPr txBox="1">
            <a:spLocks noChangeArrowheads="1"/>
          </p:cNvSpPr>
          <p:nvPr/>
        </p:nvSpPr>
        <p:spPr bwMode="auto">
          <a:xfrm>
            <a:off x="3352800" y="1196975"/>
            <a:ext cx="1822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a:t>Economic</a:t>
            </a:r>
          </a:p>
        </p:txBody>
      </p:sp>
      <p:cxnSp>
        <p:nvCxnSpPr>
          <p:cNvPr id="33" name="Straight Connector 32"/>
          <p:cNvCxnSpPr>
            <a:stCxn id="13" idx="4"/>
          </p:cNvCxnSpPr>
          <p:nvPr/>
        </p:nvCxnSpPr>
        <p:spPr>
          <a:xfrm flipH="1" flipV="1">
            <a:off x="5905500" y="1905000"/>
            <a:ext cx="9525" cy="106521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TextBox 26"/>
          <p:cNvSpPr txBox="1">
            <a:spLocks noChangeArrowheads="1"/>
          </p:cNvSpPr>
          <p:nvPr/>
        </p:nvSpPr>
        <p:spPr bwMode="auto">
          <a:xfrm>
            <a:off x="6172200" y="2159198"/>
            <a:ext cx="1778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dirty="0" smtClean="0"/>
              <a:t>Shadow price limit</a:t>
            </a:r>
            <a:endParaRPr lang="en-US" altLang="en-US" sz="1400" dirty="0"/>
          </a:p>
        </p:txBody>
      </p:sp>
      <p:cxnSp>
        <p:nvCxnSpPr>
          <p:cNvPr id="4" name="Straight Arrow Connector 3"/>
          <p:cNvCxnSpPr/>
          <p:nvPr/>
        </p:nvCxnSpPr>
        <p:spPr>
          <a:xfrm flipH="1" flipV="1">
            <a:off x="6696076" y="1905001"/>
            <a:ext cx="85724" cy="30479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91030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 cost impacts of PGRR031</a:t>
            </a:r>
            <a:endParaRPr lang="en-US" dirty="0"/>
          </a:p>
        </p:txBody>
      </p:sp>
      <p:sp>
        <p:nvSpPr>
          <p:cNvPr id="4" name="Slide Number Placeholder 3"/>
          <p:cNvSpPr>
            <a:spLocks noGrp="1"/>
          </p:cNvSpPr>
          <p:nvPr>
            <p:ph type="sldNum" sz="quarter" idx="12"/>
          </p:nvPr>
        </p:nvSpPr>
        <p:spPr/>
        <p:txBody>
          <a:bodyPr/>
          <a:lstStyle/>
          <a:p>
            <a:fld id="{16F3D781-DAB5-4567-89E7-7E410B8C1B9B}" type="slidenum">
              <a:rPr lang="en-US" smtClean="0"/>
              <a:t>7</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4135257122"/>
              </p:ext>
            </p:extLst>
          </p:nvPr>
        </p:nvGraphicFramePr>
        <p:xfrm>
          <a:off x="838200" y="3911600"/>
          <a:ext cx="7391400" cy="1651000"/>
        </p:xfrm>
        <a:graphic>
          <a:graphicData uri="http://schemas.openxmlformats.org/drawingml/2006/table">
            <a:tbl>
              <a:tblPr firstRow="1" firstCol="1" bandRow="1">
                <a:tableStyleId>{5C22544A-7EE6-4342-B048-85BDC9FD1C3A}</a:tableStyleId>
              </a:tblPr>
              <a:tblGrid>
                <a:gridCol w="2096851"/>
                <a:gridCol w="2096851"/>
                <a:gridCol w="3197698"/>
              </a:tblGrid>
              <a:tr h="370840">
                <a:tc>
                  <a:txBody>
                    <a:bodyPr/>
                    <a:lstStyle/>
                    <a:p>
                      <a:endParaRPr lang="en-US" dirty="0"/>
                    </a:p>
                  </a:txBody>
                  <a:tcPr/>
                </a:tc>
                <a:tc>
                  <a:txBody>
                    <a:bodyPr/>
                    <a:lstStyle/>
                    <a:p>
                      <a:pPr algn="ctr"/>
                      <a:r>
                        <a:rPr lang="en-US" dirty="0" smtClean="0"/>
                        <a:t>Total January</a:t>
                      </a:r>
                      <a:r>
                        <a:rPr lang="en-US" baseline="0" dirty="0" smtClean="0"/>
                        <a:t> – November 2013</a:t>
                      </a:r>
                      <a:endParaRPr lang="en-US" dirty="0"/>
                    </a:p>
                  </a:txBody>
                  <a:tcPr anchor="ctr"/>
                </a:tc>
                <a:tc>
                  <a:txBody>
                    <a:bodyPr/>
                    <a:lstStyle/>
                    <a:p>
                      <a:pPr algn="ctr"/>
                      <a:r>
                        <a:rPr lang="en-US" dirty="0" smtClean="0"/>
                        <a:t>At Shadow Price Limit</a:t>
                      </a:r>
                      <a:endParaRPr lang="en-US" dirty="0"/>
                    </a:p>
                  </a:txBody>
                  <a:tcPr anchor="ctr"/>
                </a:tc>
              </a:tr>
              <a:tr h="370840">
                <a:tc>
                  <a:txBody>
                    <a:bodyPr/>
                    <a:lstStyle/>
                    <a:p>
                      <a:r>
                        <a:rPr lang="en-US" dirty="0" smtClean="0"/>
                        <a:t>SCED-binding</a:t>
                      </a:r>
                      <a:r>
                        <a:rPr lang="en-US" baseline="0" dirty="0" smtClean="0"/>
                        <a:t> element intervals</a:t>
                      </a:r>
                      <a:endParaRPr lang="en-US" dirty="0"/>
                    </a:p>
                  </a:txBody>
                  <a:tcPr/>
                </a:tc>
                <a:tc>
                  <a:txBody>
                    <a:bodyPr/>
                    <a:lstStyle/>
                    <a:p>
                      <a:pPr algn="ctr"/>
                      <a:r>
                        <a:rPr lang="en-US" dirty="0" smtClean="0"/>
                        <a:t>95,935</a:t>
                      </a:r>
                      <a:endParaRPr lang="en-US" dirty="0"/>
                    </a:p>
                  </a:txBody>
                  <a:tcPr anchor="ctr"/>
                </a:tc>
                <a:tc>
                  <a:txBody>
                    <a:bodyPr/>
                    <a:lstStyle/>
                    <a:p>
                      <a:pPr algn="ctr"/>
                      <a:r>
                        <a:rPr lang="en-US" dirty="0" smtClean="0"/>
                        <a:t>3,884 (4%)</a:t>
                      </a:r>
                      <a:endParaRPr lang="en-US" dirty="0"/>
                    </a:p>
                  </a:txBody>
                  <a:tcPr anchor="ctr"/>
                </a:tc>
              </a:tr>
              <a:tr h="370840">
                <a:tc>
                  <a:txBody>
                    <a:bodyPr/>
                    <a:lstStyle/>
                    <a:p>
                      <a:r>
                        <a:rPr lang="en-US" dirty="0" smtClean="0"/>
                        <a:t>Congestion rent</a:t>
                      </a:r>
                      <a:endParaRPr lang="en-US" dirty="0"/>
                    </a:p>
                  </a:txBody>
                  <a:tcPr/>
                </a:tc>
                <a:tc>
                  <a:txBody>
                    <a:bodyPr/>
                    <a:lstStyle/>
                    <a:p>
                      <a:pPr algn="ctr"/>
                      <a:r>
                        <a:rPr lang="en-US" dirty="0" smtClean="0"/>
                        <a:t>$464.8 million</a:t>
                      </a:r>
                      <a:endParaRPr lang="en-US" dirty="0"/>
                    </a:p>
                  </a:txBody>
                  <a:tcPr anchor="ctr"/>
                </a:tc>
                <a:tc>
                  <a:txBody>
                    <a:bodyPr/>
                    <a:lstStyle/>
                    <a:p>
                      <a:pPr algn="ctr"/>
                      <a:r>
                        <a:rPr lang="en-US" dirty="0" smtClean="0"/>
                        <a:t>$168.5</a:t>
                      </a:r>
                      <a:r>
                        <a:rPr lang="en-US" baseline="0" dirty="0" smtClean="0"/>
                        <a:t> million (36%)</a:t>
                      </a:r>
                      <a:endParaRPr lang="en-US" dirty="0"/>
                    </a:p>
                  </a:txBody>
                  <a:tcPr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039912872"/>
              </p:ext>
            </p:extLst>
          </p:nvPr>
        </p:nvGraphicFramePr>
        <p:xfrm>
          <a:off x="838200" y="1828800"/>
          <a:ext cx="7391400" cy="1381760"/>
        </p:xfrm>
        <a:graphic>
          <a:graphicData uri="http://schemas.openxmlformats.org/drawingml/2006/table">
            <a:tbl>
              <a:tblPr firstRow="1" firstCol="1" bandRow="1">
                <a:tableStyleId>{5C22544A-7EE6-4342-B048-85BDC9FD1C3A}</a:tableStyleId>
              </a:tblPr>
              <a:tblGrid>
                <a:gridCol w="2096851"/>
                <a:gridCol w="2096851"/>
                <a:gridCol w="3197698"/>
              </a:tblGrid>
              <a:tr h="370840">
                <a:tc>
                  <a:txBody>
                    <a:bodyPr/>
                    <a:lstStyle/>
                    <a:p>
                      <a:endParaRPr lang="en-US" dirty="0"/>
                    </a:p>
                  </a:txBody>
                  <a:tcPr/>
                </a:tc>
                <a:tc>
                  <a:txBody>
                    <a:bodyPr/>
                    <a:lstStyle/>
                    <a:p>
                      <a:pPr algn="ctr"/>
                      <a:r>
                        <a:rPr lang="en-US" dirty="0" smtClean="0"/>
                        <a:t>Total </a:t>
                      </a:r>
                      <a:r>
                        <a:rPr lang="en-US" dirty="0" smtClean="0"/>
                        <a:t>2012</a:t>
                      </a:r>
                      <a:endParaRPr lang="en-US" dirty="0"/>
                    </a:p>
                  </a:txBody>
                  <a:tcPr anchor="ctr"/>
                </a:tc>
                <a:tc>
                  <a:txBody>
                    <a:bodyPr/>
                    <a:lstStyle/>
                    <a:p>
                      <a:pPr algn="ctr"/>
                      <a:r>
                        <a:rPr lang="en-US" dirty="0" smtClean="0"/>
                        <a:t>At Shadow Price Limit</a:t>
                      </a:r>
                      <a:endParaRPr lang="en-US" dirty="0"/>
                    </a:p>
                  </a:txBody>
                  <a:tcPr anchor="ctr"/>
                </a:tc>
              </a:tr>
              <a:tr h="370840">
                <a:tc>
                  <a:txBody>
                    <a:bodyPr/>
                    <a:lstStyle/>
                    <a:p>
                      <a:r>
                        <a:rPr lang="en-US" dirty="0" smtClean="0"/>
                        <a:t>SCED-binding</a:t>
                      </a:r>
                      <a:r>
                        <a:rPr lang="en-US" baseline="0" dirty="0" smtClean="0"/>
                        <a:t> element intervals</a:t>
                      </a:r>
                      <a:endParaRPr lang="en-US" dirty="0"/>
                    </a:p>
                  </a:txBody>
                  <a:tcPr/>
                </a:tc>
                <a:tc>
                  <a:txBody>
                    <a:bodyPr/>
                    <a:lstStyle/>
                    <a:p>
                      <a:pPr algn="ctr"/>
                      <a:r>
                        <a:rPr lang="en-US" dirty="0" smtClean="0"/>
                        <a:t>121,869</a:t>
                      </a:r>
                      <a:endParaRPr lang="en-US" dirty="0"/>
                    </a:p>
                  </a:txBody>
                  <a:tcPr anchor="ctr"/>
                </a:tc>
                <a:tc>
                  <a:txBody>
                    <a:bodyPr/>
                    <a:lstStyle/>
                    <a:p>
                      <a:pPr algn="ctr"/>
                      <a:r>
                        <a:rPr lang="en-US" dirty="0" smtClean="0"/>
                        <a:t>8,292 (7%)</a:t>
                      </a:r>
                      <a:endParaRPr lang="en-US" dirty="0"/>
                    </a:p>
                  </a:txBody>
                  <a:tcPr anchor="ctr"/>
                </a:tc>
              </a:tr>
              <a:tr h="370840">
                <a:tc>
                  <a:txBody>
                    <a:bodyPr/>
                    <a:lstStyle/>
                    <a:p>
                      <a:r>
                        <a:rPr lang="en-US" dirty="0" smtClean="0"/>
                        <a:t>Congestion rent</a:t>
                      </a:r>
                      <a:endParaRPr lang="en-US" dirty="0"/>
                    </a:p>
                  </a:txBody>
                  <a:tcPr/>
                </a:tc>
                <a:tc>
                  <a:txBody>
                    <a:bodyPr/>
                    <a:lstStyle/>
                    <a:p>
                      <a:pPr algn="ctr"/>
                      <a:r>
                        <a:rPr lang="en-US" dirty="0" smtClean="0"/>
                        <a:t>$665.9</a:t>
                      </a:r>
                      <a:r>
                        <a:rPr lang="en-US" baseline="0" dirty="0" smtClean="0"/>
                        <a:t> million</a:t>
                      </a:r>
                      <a:endParaRPr lang="en-US" dirty="0"/>
                    </a:p>
                  </a:txBody>
                  <a:tcPr anchor="ctr"/>
                </a:tc>
                <a:tc>
                  <a:txBody>
                    <a:bodyPr/>
                    <a:lstStyle/>
                    <a:p>
                      <a:pPr algn="ctr"/>
                      <a:r>
                        <a:rPr lang="en-US" dirty="0" smtClean="0"/>
                        <a:t>$326.8 million (49%)</a:t>
                      </a:r>
                      <a:endParaRPr lang="en-US" dirty="0"/>
                    </a:p>
                  </a:txBody>
                  <a:tcPr anchor="ctr"/>
                </a:tc>
              </a:tr>
            </a:tbl>
          </a:graphicData>
        </a:graphic>
      </p:graphicFrame>
    </p:spTree>
    <p:extLst>
      <p:ext uri="{BB962C8B-B14F-4D97-AF65-F5344CB8AC3E}">
        <p14:creationId xmlns:p14="http://schemas.microsoft.com/office/powerpoint/2010/main" val="38411902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Slide Number Placeholder 2"/>
          <p:cNvSpPr>
            <a:spLocks noGrp="1"/>
          </p:cNvSpPr>
          <p:nvPr>
            <p:ph type="sldNum" sz="quarter" idx="12"/>
          </p:nvPr>
        </p:nvSpPr>
        <p:spPr/>
        <p:txBody>
          <a:bodyPr/>
          <a:lstStyle/>
          <a:p>
            <a:fld id="{16F3D781-DAB5-4567-89E7-7E410B8C1B9B}" type="slidenum">
              <a:rPr lang="en-US" smtClean="0"/>
              <a:t>8</a:t>
            </a:fld>
            <a:endParaRPr lang="en-US"/>
          </a:p>
        </p:txBody>
      </p:sp>
    </p:spTree>
    <p:extLst>
      <p:ext uri="{BB962C8B-B14F-4D97-AF65-F5344CB8AC3E}">
        <p14:creationId xmlns:p14="http://schemas.microsoft.com/office/powerpoint/2010/main" val="39912678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Appendix 1:</a:t>
            </a:r>
            <a:br>
              <a:rPr lang="en-US" dirty="0" smtClean="0"/>
            </a:br>
            <a:r>
              <a:rPr lang="en-US" dirty="0" smtClean="0"/>
              <a:t>Background for 95% threshold</a:t>
            </a:r>
            <a:endParaRPr lang="en-US" dirty="0"/>
          </a:p>
        </p:txBody>
      </p:sp>
      <p:sp>
        <p:nvSpPr>
          <p:cNvPr id="3" name="Slide Number Placeholder 2"/>
          <p:cNvSpPr>
            <a:spLocks noGrp="1"/>
          </p:cNvSpPr>
          <p:nvPr>
            <p:ph type="sldNum" sz="quarter" idx="12"/>
          </p:nvPr>
        </p:nvSpPr>
        <p:spPr/>
        <p:txBody>
          <a:bodyPr/>
          <a:lstStyle/>
          <a:p>
            <a:fld id="{16F3D781-DAB5-4567-89E7-7E410B8C1B9B}" type="slidenum">
              <a:rPr lang="en-US" smtClean="0"/>
              <a:t>9</a:t>
            </a:fld>
            <a:endParaRPr lang="en-US"/>
          </a:p>
        </p:txBody>
      </p:sp>
    </p:spTree>
    <p:extLst>
      <p:ext uri="{BB962C8B-B14F-4D97-AF65-F5344CB8AC3E}">
        <p14:creationId xmlns:p14="http://schemas.microsoft.com/office/powerpoint/2010/main" val="17535751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1641</TotalTime>
  <Words>1606</Words>
  <Application>Microsoft Office PowerPoint</Application>
  <PresentationFormat>On-screen Show (4:3)</PresentationFormat>
  <Paragraphs>160</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Response to TAC Questions on PGRR031</vt:lpstr>
      <vt:lpstr>PGRR031 Questions from December 3 TAC Meeting</vt:lpstr>
      <vt:lpstr>Why 95%? (see Appendix 1 for details)</vt:lpstr>
      <vt:lpstr>PGRR031 Cost Calculation Process</vt:lpstr>
      <vt:lpstr>PGRR031 impact on 2016 model</vt:lpstr>
      <vt:lpstr>Reliability – Congestion Cost Relationship</vt:lpstr>
      <vt:lpstr>Positive cost impacts of PGRR031</vt:lpstr>
      <vt:lpstr>Questions?</vt:lpstr>
      <vt:lpstr>Appendix 1: Background for 95% threshold</vt:lpstr>
      <vt:lpstr>OPSTF issues addressed by PGRR031</vt:lpstr>
      <vt:lpstr>OPSTF Observations</vt:lpstr>
      <vt:lpstr>OPSTF Observation #1</vt:lpstr>
      <vt:lpstr>OPSTF Observation #2</vt:lpstr>
      <vt:lpstr>Potomac Economics 2003 – 2010 Annual Report related to generator Short-Term Outages and Deratings </vt:lpstr>
      <vt:lpstr>Results of OPSTF analysis</vt:lpstr>
      <vt:lpstr>OPSTF Observation #3</vt:lpstr>
      <vt:lpstr>OPSTF Observation #4</vt:lpstr>
      <vt:lpstr>OPSTF Observation #5</vt:lpstr>
      <vt:lpstr>OPSTF Observations #6 and #7</vt:lpstr>
      <vt:lpstr>Appendix 2: Details for cost analysis</vt:lpstr>
      <vt:lpstr>Analysis of 2016 case from 2013 RTP</vt:lpstr>
      <vt:lpstr>PowerPoint Presentation</vt:lpstr>
      <vt:lpstr>Cost assumptions</vt:lpstr>
    </vt:vector>
  </TitlesOfParts>
  <Company>The Electric Reliability Council of Texas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Billo, Jeffrey</dc:creator>
  <cp:lastModifiedBy>Billo, Jeffrey</cp:lastModifiedBy>
  <cp:revision>45</cp:revision>
  <dcterms:created xsi:type="dcterms:W3CDTF">2013-11-05T14:52:52Z</dcterms:created>
  <dcterms:modified xsi:type="dcterms:W3CDTF">2014-01-24T22:14:42Z</dcterms:modified>
</cp:coreProperties>
</file>