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1"/>
  </p:notesMasterIdLst>
  <p:handoutMasterIdLst>
    <p:handoutMasterId r:id="rId12"/>
  </p:handoutMasterIdLst>
  <p:sldIdLst>
    <p:sldId id="395" r:id="rId6"/>
    <p:sldId id="389" r:id="rId7"/>
    <p:sldId id="390" r:id="rId8"/>
    <p:sldId id="393" r:id="rId9"/>
    <p:sldId id="394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73"/>
    <a:srgbClr val="005386"/>
    <a:srgbClr val="00385E"/>
    <a:srgbClr val="55BAB7"/>
    <a:srgbClr val="C4E3E1"/>
    <a:srgbClr val="C0D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82" d="100"/>
          <a:sy n="82" d="100"/>
        </p:scale>
        <p:origin x="-816" y="-54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81" d="100"/>
          <a:sy n="81" d="100"/>
        </p:scale>
        <p:origin x="-2046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6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429000" y="6511925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000" b="1" cap="all" dirty="0"/>
          </a:p>
        </p:txBody>
      </p:sp>
    </p:spTree>
    <p:extLst>
      <p:ext uri="{BB962C8B-B14F-4D97-AF65-F5344CB8AC3E}">
        <p14:creationId xmlns:p14="http://schemas.microsoft.com/office/powerpoint/2010/main" val="2863849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10/23/2013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110308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  <p:sldLayoutId id="2147493497" r:id="rId8"/>
    <p:sldLayoutId id="2147493498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66926-D824-4DA7-81D0-FFA84EA46C11}" type="datetime1">
              <a:rPr lang="en-US" smtClean="0"/>
              <a:t>1/22/2014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ubtitle 2"/>
          <p:cNvSpPr>
            <a:spLocks noGrp="1"/>
          </p:cNvSpPr>
          <p:nvPr>
            <p:ph type="subTitle" idx="1"/>
          </p:nvPr>
        </p:nvSpPr>
        <p:spPr>
          <a:xfrm>
            <a:off x="2286000" y="3429000"/>
            <a:ext cx="6343650" cy="19050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John Dumas</a:t>
            </a:r>
          </a:p>
          <a:p>
            <a:pPr eaLnBrk="1" hangingPunct="1"/>
            <a:r>
              <a:rPr lang="en-US" sz="1800" dirty="0" smtClean="0"/>
              <a:t>Director of Wholesale Market Operations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TAC</a:t>
            </a:r>
            <a:endParaRPr lang="en-US" sz="1800" dirty="0" smtClean="0"/>
          </a:p>
          <a:p>
            <a:pPr eaLnBrk="1" hangingPunct="1"/>
            <a:r>
              <a:rPr lang="en-US" sz="1800" dirty="0" smtClean="0"/>
              <a:t>January 28, 2014</a:t>
            </a:r>
            <a:endParaRPr lang="en-US" sz="1800" dirty="0" smtClean="0"/>
          </a:p>
        </p:txBody>
      </p:sp>
      <p:sp>
        <p:nvSpPr>
          <p:cNvPr id="5123" name="Title 1"/>
          <p:cNvSpPr>
            <a:spLocks noGrp="1"/>
          </p:cNvSpPr>
          <p:nvPr>
            <p:ph type="ctrTitle"/>
          </p:nvPr>
        </p:nvSpPr>
        <p:spPr>
          <a:xfrm>
            <a:off x="2286000" y="1447800"/>
            <a:ext cx="6477000" cy="17526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b="1" dirty="0" smtClean="0"/>
              <a:t>Comparison of the Operating </a:t>
            </a:r>
            <a:r>
              <a:rPr lang="en-US" b="1" dirty="0"/>
              <a:t>Reserve Demand </a:t>
            </a:r>
            <a:r>
              <a:rPr lang="en-US" b="1" dirty="0" smtClean="0"/>
              <a:t>Curve &amp; Physical Responsive Capability during the January 6</a:t>
            </a:r>
            <a:r>
              <a:rPr lang="en-US" b="1" baseline="30000" dirty="0" smtClean="0"/>
              <a:t>th</a:t>
            </a:r>
            <a:r>
              <a:rPr lang="en-US" b="1" dirty="0" smtClean="0"/>
              <a:t> event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35349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PRC and ORDC </a:t>
            </a:r>
            <a:r>
              <a:rPr lang="en-US" dirty="0" smtClean="0"/>
              <a:t>were different due to two main factors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3068" y="640809"/>
            <a:ext cx="86925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@7:10 PRC  = 1453 MW and ORDC = 2351MW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following </a:t>
            </a:r>
            <a:r>
              <a:rPr lang="en-US" sz="2400" dirty="0" smtClean="0"/>
              <a:t>two </a:t>
            </a:r>
            <a:r>
              <a:rPr lang="en-US" sz="2400" dirty="0" smtClean="0"/>
              <a:t>factors created the difference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PRC is limited to 20% of HSL while ORDC considers all the available capacity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One large unit near LSL due to startup mode which resulted in a 454 MW difference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Congestion management created a difference </a:t>
            </a:r>
            <a:endParaRPr lang="en-US" sz="2400" dirty="0" smtClean="0"/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During </a:t>
            </a:r>
            <a:r>
              <a:rPr lang="en-US" sz="2400" dirty="0"/>
              <a:t>the 7:10 SCED interval there were 10 active constraints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7 of the 10 were  violated  and were at  the max-Shadow Price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SCED had an under-gen value of 689 MWs (i.e. violating power balance by 689 MWs</a:t>
            </a:r>
            <a:r>
              <a:rPr lang="en-US" sz="2400" dirty="0" smtClean="0"/>
              <a:t>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Load Resources did not update their schedules timely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Resulted in 140 MW difference</a:t>
            </a:r>
          </a:p>
        </p:txBody>
      </p:sp>
    </p:spTree>
    <p:extLst>
      <p:ext uri="{BB962C8B-B14F-4D97-AF65-F5344CB8AC3E}">
        <p14:creationId xmlns:p14="http://schemas.microsoft.com/office/powerpoint/2010/main" val="499528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Managing </a:t>
            </a:r>
            <a:r>
              <a:rPr lang="en-US" dirty="0" smtClean="0"/>
              <a:t>Constraints with Offers at SWCAP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2045" y="640808"/>
            <a:ext cx="8675817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At 7:10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2577 MWs had offers at the SWCAP due to Proxy extensions, Responsive &amp; Regulation offer floors &amp; competitive </a:t>
            </a:r>
            <a:r>
              <a:rPr lang="en-US" sz="2200" dirty="0" smtClean="0"/>
              <a:t>offers</a:t>
            </a:r>
          </a:p>
          <a:p>
            <a:pPr lvl="2"/>
            <a:endParaRPr lang="en-US" sz="22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 41 Resources dispatched down due to congestion management because they had a positive SF to constraints and because they offered part of their capacity at </a:t>
            </a:r>
            <a:r>
              <a:rPr lang="en-US" sz="2200" dirty="0" smtClean="0"/>
              <a:t>SWCAP</a:t>
            </a:r>
          </a:p>
          <a:p>
            <a:pPr lvl="2"/>
            <a:endParaRPr lang="en-US" sz="22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33 of the 41 Resources </a:t>
            </a:r>
            <a:r>
              <a:rPr lang="en-US" sz="2200" dirty="0"/>
              <a:t>contributed </a:t>
            </a:r>
            <a:r>
              <a:rPr lang="en-US" sz="2200" dirty="0" smtClean="0"/>
              <a:t> 365.2MW  to the difference </a:t>
            </a:r>
            <a:r>
              <a:rPr lang="en-US" sz="2200" dirty="0"/>
              <a:t>between PRC &amp; </a:t>
            </a:r>
            <a:r>
              <a:rPr lang="en-US" sz="2200" dirty="0" smtClean="0"/>
              <a:t>ORDC.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20 of the 33 </a:t>
            </a:r>
            <a:r>
              <a:rPr lang="en-US" sz="2200" dirty="0" smtClean="0"/>
              <a:t>units contributed </a:t>
            </a:r>
            <a:r>
              <a:rPr lang="en-US" sz="2200" dirty="0" smtClean="0"/>
              <a:t>about 360MW of the 365.2 </a:t>
            </a:r>
            <a:r>
              <a:rPr lang="en-US" sz="2200" dirty="0" smtClean="0"/>
              <a:t>MW</a:t>
            </a:r>
          </a:p>
          <a:p>
            <a:pPr lvl="2"/>
            <a:endParaRPr lang="en-US" sz="22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/>
              <a:t>8</a:t>
            </a:r>
            <a:r>
              <a:rPr lang="en-US" sz="2200" dirty="0" smtClean="0"/>
              <a:t> </a:t>
            </a:r>
            <a:r>
              <a:rPr lang="en-US" sz="2200" dirty="0" smtClean="0"/>
              <a:t>of these 20 Resources had offers at SWCAP  due to RRS capacity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endParaRPr lang="en-US" sz="22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1614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64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3068" y="640809"/>
            <a:ext cx="8692588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 smtClean="0"/>
              <a:t>Consider submitting a protocol revision to not count units in startup or shutdown mode in either PRC or ORDC calculations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 smtClean="0"/>
              <a:t>We have added an additional check to the Load Resource Deployments which will fix the 140 MW error in ORDC going forward.  This check was already in place in PRC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 smtClean="0"/>
              <a:t>Recognize that SCED will dispatch based on economics.  SCED will violate power balance if it is cheaper.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600" dirty="0" smtClean="0"/>
              <a:t>Due to high unit offers in conjunction with congestion contribution (i.e. SCED compares cost of generation plus cost of the transmission penalty to the power balance penalty cost)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973315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3068" y="640809"/>
            <a:ext cx="86925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Part of the Responsive Reserve capacity that was on generation was released automatically  to SCED when the frequency dropped  below the 59.91Hz trigger.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Responsive Reserve on generation was never manually deployed therefore part of the capacity was never made available to SCED.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If MWs are trapped behind the HASL SCED can not help with power balance and if more than 20% of a unit’s capability is trapped, it will create a difference between PRC &amp; ORDC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This </a:t>
            </a:r>
            <a:r>
              <a:rPr lang="en-US" sz="2800" dirty="0"/>
              <a:t>can </a:t>
            </a:r>
            <a:r>
              <a:rPr lang="en-US" sz="2800" dirty="0" smtClean="0"/>
              <a:t>place a greater strain on regulation providers and frequency.</a:t>
            </a:r>
          </a:p>
          <a:p>
            <a:endParaRPr lang="en-US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53814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9469</TotalTime>
  <Words>434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Custom Design</vt:lpstr>
      <vt:lpstr>Comparison of the Operating Reserve Demand Curve &amp; Physical Responsive Capability during the January 6th event</vt:lpstr>
      <vt:lpstr>PRC and ORDC were different due to two main factors</vt:lpstr>
      <vt:lpstr>Managing Constraints with Offers at SWCAP</vt:lpstr>
      <vt:lpstr>Summary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Dumas, John</cp:lastModifiedBy>
  <cp:revision>262</cp:revision>
  <cp:lastPrinted>2013-09-06T15:28:51Z</cp:lastPrinted>
  <dcterms:created xsi:type="dcterms:W3CDTF">2010-04-12T23:12:02Z</dcterms:created>
  <dcterms:modified xsi:type="dcterms:W3CDTF">2014-01-27T22:47:39Z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