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55" r:id="rId4"/>
    <p:sldMasterId id="2147493467" r:id="rId5"/>
  </p:sldMasterIdLst>
  <p:notesMasterIdLst>
    <p:notesMasterId r:id="rId13"/>
  </p:notesMasterIdLst>
  <p:handoutMasterIdLst>
    <p:handoutMasterId r:id="rId14"/>
  </p:handoutMasterIdLst>
  <p:sldIdLst>
    <p:sldId id="260" r:id="rId6"/>
    <p:sldId id="261" r:id="rId7"/>
    <p:sldId id="262" r:id="rId8"/>
    <p:sldId id="276" r:id="rId9"/>
    <p:sldId id="278" r:id="rId10"/>
    <p:sldId id="279" r:id="rId11"/>
    <p:sldId id="280" r:id="rId12"/>
  </p:sldIdLst>
  <p:sldSz cx="9144000" cy="6858000" type="screen4x3"/>
  <p:notesSz cx="7010400" cy="9296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71" autoAdjust="0"/>
    <p:restoredTop sz="94595" autoAdjust="0"/>
  </p:normalViewPr>
  <p:slideViewPr>
    <p:cSldViewPr snapToGrid="0" snapToObjects="1">
      <p:cViewPr>
        <p:scale>
          <a:sx n="100" d="100"/>
          <a:sy n="100" d="100"/>
        </p:scale>
        <p:origin x="-318" y="12"/>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showGuide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2.xml"/><Relationship Id="rId15" Type="http://schemas.openxmlformats.org/officeDocument/2006/relationships/presProps" Target="presProps.xml"/><Relationship Id="rId10" Type="http://schemas.openxmlformats.org/officeDocument/2006/relationships/slide" Target="slides/slide5.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a:defRPr sz="1200"/>
            </a:lvl1pPr>
          </a:lstStyle>
          <a:p>
            <a:fld id="{F69DE495-51AC-4723-A7B4-B1B58AAC8C5A}" type="datetimeFigureOut">
              <a:rPr lang="en-US" smtClean="0"/>
              <a:pPr/>
              <a:t>1/22/2014</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lIns="91440" tIns="45720" rIns="91440" bIns="45720" rtlCol="0" anchor="b"/>
          <a:lstStyle>
            <a:lvl1pPr algn="r">
              <a:defRPr sz="1200"/>
            </a:lvl1pPr>
          </a:lstStyle>
          <a:p>
            <a:fld id="{F80D1E90-E9C6-42A2-8EB7-24DAC221AC2D}" type="slidenum">
              <a:rPr lang="en-US" smtClean="0"/>
              <a:pPr/>
              <a:t>‹#›</a:t>
            </a:fld>
            <a:endParaRPr lang="en-US"/>
          </a:p>
        </p:txBody>
      </p:sp>
    </p:spTree>
    <p:extLst>
      <p:ext uri="{BB962C8B-B14F-4D97-AF65-F5344CB8AC3E}">
        <p14:creationId xmlns:p14="http://schemas.microsoft.com/office/powerpoint/2010/main" val="708787964"/>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a:defRPr sz="1200"/>
            </a:lvl1pPr>
          </a:lstStyle>
          <a:p>
            <a:fld id="{D1DF52B9-7E6C-4146-83FC-76B5AB271E46}" type="datetimeFigureOut">
              <a:rPr lang="en-US" smtClean="0"/>
              <a:pPr/>
              <a:t>1/22/2014</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lIns="91440" tIns="45720" rIns="91440" bIns="45720" rtlCol="0" anchor="b"/>
          <a:lstStyle>
            <a:lvl1pPr algn="r">
              <a:defRPr sz="1200"/>
            </a:lvl1pPr>
          </a:lstStyle>
          <a:p>
            <a:fld id="{E41B3D22-F502-4A52-A06E-717BD3D70E2C}" type="slidenum">
              <a:rPr lang="en-US" smtClean="0"/>
              <a:pPr/>
              <a:t>‹#›</a:t>
            </a:fld>
            <a:endParaRPr lang="en-US"/>
          </a:p>
        </p:txBody>
      </p:sp>
    </p:spTree>
    <p:extLst>
      <p:ext uri="{BB962C8B-B14F-4D97-AF65-F5344CB8AC3E}">
        <p14:creationId xmlns:p14="http://schemas.microsoft.com/office/powerpoint/2010/main" val="922138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41B3D22-F502-4A52-A06E-717BD3D70E2C}" type="slidenum">
              <a:rPr lang="en-US" smtClean="0"/>
              <a:pPr/>
              <a:t>1</a:t>
            </a:fld>
            <a:endParaRPr lang="en-US"/>
          </a:p>
        </p:txBody>
      </p:sp>
    </p:spTree>
    <p:extLst>
      <p:ext uri="{BB962C8B-B14F-4D97-AF65-F5344CB8AC3E}">
        <p14:creationId xmlns:p14="http://schemas.microsoft.com/office/powerpoint/2010/main" val="87065873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379664" y="828675"/>
            <a:ext cx="8229600" cy="511651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8" name="Straight Connector 7"/>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9"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3220382210"/>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7" name="Straight Connector 6"/>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8" name="Slide Number Placeholder 6"/>
          <p:cNvSpPr txBox="1">
            <a:spLocks/>
          </p:cNvSpPr>
          <p:nvPr userDrawn="1"/>
        </p:nvSpPr>
        <p:spPr>
          <a:xfrm>
            <a:off x="6705600" y="6202150"/>
            <a:ext cx="2133600" cy="182562"/>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3"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3911355196"/>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7"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2"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122394843"/>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371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4562475" y="800100"/>
            <a:ext cx="4038600" cy="5105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cxnSp>
        <p:nvCxnSpPr>
          <p:cNvPr id="9" name="Straight Connector 8"/>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0"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3" name="Title Placeholder 1"/>
          <p:cNvSpPr>
            <a:spLocks noGrp="1"/>
          </p:cNvSpPr>
          <p:nvPr>
            <p:ph type="title"/>
          </p:nvPr>
        </p:nvSpPr>
        <p:spPr>
          <a:xfrm>
            <a:off x="371475"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6"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6059461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379664" y="9255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4" name="Content Placeholder 3"/>
          <p:cNvSpPr>
            <a:spLocks noGrp="1"/>
          </p:cNvSpPr>
          <p:nvPr>
            <p:ph sz="half" idx="2"/>
          </p:nvPr>
        </p:nvSpPr>
        <p:spPr>
          <a:xfrm>
            <a:off x="379664" y="1565275"/>
            <a:ext cx="4040188"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9255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6" name="Content Placeholder 5"/>
          <p:cNvSpPr>
            <a:spLocks noGrp="1"/>
          </p:cNvSpPr>
          <p:nvPr>
            <p:ph sz="quarter" idx="4"/>
          </p:nvPr>
        </p:nvSpPr>
        <p:spPr>
          <a:xfrm>
            <a:off x="4645025" y="1565275"/>
            <a:ext cx="4041775" cy="43703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cxnSp>
        <p:nvCxnSpPr>
          <p:cNvPr id="11" name="Straight Connector 10"/>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1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5" name="Title Placeholder 1"/>
          <p:cNvSpPr>
            <a:spLocks noGrp="1"/>
          </p:cNvSpPr>
          <p:nvPr>
            <p:ph type="title"/>
          </p:nvPr>
        </p:nvSpPr>
        <p:spPr>
          <a:xfrm>
            <a:off x="379664" y="179143"/>
            <a:ext cx="8459536"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8" name="Footer Placeholder 4"/>
          <p:cNvSpPr>
            <a:spLocks noGrp="1"/>
          </p:cNvSpPr>
          <p:nvPr>
            <p:ph type="ftr" sz="quarter" idx="10"/>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2486824430"/>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cxnSp>
        <p:nvCxnSpPr>
          <p:cNvPr id="7" name="Straight Connector 6"/>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8" name="Slide Number Placeholder 6"/>
          <p:cNvSpPr txBox="1">
            <a:spLocks/>
          </p:cNvSpPr>
          <p:nvPr userDrawn="1"/>
        </p:nvSpPr>
        <p:spPr>
          <a:xfrm>
            <a:off x="6705600" y="6202150"/>
            <a:ext cx="2133600" cy="182562"/>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13"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084712998"/>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49224671"/>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371474"/>
            <a:ext cx="3008313" cy="892175"/>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371474"/>
            <a:ext cx="5111750" cy="5583239"/>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457200" y="126365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14"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218220315"/>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10"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126631169"/>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8799"/>
            <a:ext cx="2133600" cy="365125"/>
          </a:xfrm>
          <a:prstGeom prst="rect">
            <a:avLst/>
          </a:prstGeom>
        </p:spPr>
        <p:txBody>
          <a:bodyPr vert="horz" lIns="91440" tIns="45720" rIns="91440" bIns="45720" rtlCol="0" anchor="ctr"/>
          <a:lstStyle>
            <a:defPPr>
              <a:defRPr lang="en-US"/>
            </a:defPPr>
            <a:lvl1pPr marL="0" algn="r" defTabSz="457200" rtl="0" eaLnBrk="1" latinLnBrk="0" hangingPunct="1">
              <a:defRPr sz="1200" kern="1200">
                <a:solidFill>
                  <a:schemeClr val="tx1">
                    <a:tint val="75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2066355A-084C-D24E-9AD2-7E4FC41EA627}" type="slidenum">
              <a:rPr lang="en-US" smtClean="0">
                <a:solidFill>
                  <a:schemeClr val="tx1"/>
                </a:solidFill>
              </a:rPr>
              <a:pPr/>
              <a:t>‹#›</a:t>
            </a:fld>
            <a:endParaRPr lang="en-US" dirty="0">
              <a:solidFill>
                <a:schemeClr val="tx1"/>
              </a:solidFill>
            </a:endParaRPr>
          </a:p>
        </p:txBody>
      </p:sp>
      <p:sp>
        <p:nvSpPr>
          <p:cNvPr id="5" name="Footer Placeholder 4"/>
          <p:cNvSpPr>
            <a:spLocks noGrp="1"/>
          </p:cNvSpPr>
          <p:nvPr>
            <p:ph type="ftr" sz="quarter" idx="3"/>
          </p:nvPr>
        </p:nvSpPr>
        <p:spPr>
          <a:xfrm>
            <a:off x="3124200" y="6194425"/>
            <a:ext cx="2895600" cy="199811"/>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Tree>
    <p:extLst>
      <p:ext uri="{BB962C8B-B14F-4D97-AF65-F5344CB8AC3E}">
        <p14:creationId xmlns:p14="http://schemas.microsoft.com/office/powerpoint/2010/main" val="1473348031"/>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png"/></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10.xml"/><Relationship Id="rId2" Type="http://schemas.openxmlformats.org/officeDocument/2006/relationships/slideLayout" Target="../slideLayouts/slideLayout9.xml"/><Relationship Id="rId1" Type="http://schemas.openxmlformats.org/officeDocument/2006/relationships/slideLayout" Target="../slideLayouts/slideLayout8.xml"/><Relationship Id="rId5" Type="http://schemas.openxmlformats.org/officeDocument/2006/relationships/image" Target="../media/image1.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47625" y="0"/>
            <a:ext cx="923925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pic>
        <p:nvPicPr>
          <p:cNvPr id="13" name="Picture 12"/>
          <p:cNvPicPr>
            <a:picLocks/>
          </p:cNvPicPr>
          <p:nvPr userDrawn="1"/>
        </p:nvPicPr>
        <p:blipFill rotWithShape="1">
          <a:blip r:embed="rId9">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sp>
        <p:nvSpPr>
          <p:cNvPr id="8" name="TextBox 7"/>
          <p:cNvSpPr txBox="1"/>
          <p:nvPr userDrawn="1"/>
        </p:nvSpPr>
        <p:spPr>
          <a:xfrm>
            <a:off x="1085849" y="6010274"/>
            <a:ext cx="6867526" cy="415498"/>
          </a:xfrm>
          <a:prstGeom prst="rect">
            <a:avLst/>
          </a:prstGeom>
          <a:noFill/>
        </p:spPr>
        <p:txBody>
          <a:bodyPr wrap="square" rtlCol="0">
            <a:spAutoFit/>
          </a:bodyPr>
          <a:lstStyle/>
          <a:p>
            <a:pPr algn="l"/>
            <a:r>
              <a:rPr lang="en-US" sz="1050" b="1" dirty="0" smtClean="0"/>
              <a:t>Item XXX</a:t>
            </a:r>
            <a:endParaRPr lang="en-US" sz="1050" b="1" dirty="0"/>
          </a:p>
          <a:p>
            <a:pPr algn="l"/>
            <a:r>
              <a:rPr lang="en-US" sz="1050" dirty="0" smtClean="0"/>
              <a:t>ERCOT</a:t>
            </a:r>
            <a:r>
              <a:rPr lang="en-US" sz="1050" baseline="0" dirty="0" smtClean="0"/>
              <a:t> Public</a:t>
            </a:r>
            <a:endParaRPr lang="en-US" sz="1050" dirty="0"/>
          </a:p>
        </p:txBody>
      </p:sp>
    </p:spTree>
    <p:extLst>
      <p:ext uri="{BB962C8B-B14F-4D97-AF65-F5344CB8AC3E}">
        <p14:creationId xmlns:p14="http://schemas.microsoft.com/office/powerpoint/2010/main" val="3693843513"/>
      </p:ext>
    </p:extLst>
  </p:cSld>
  <p:clrMap bg1="lt1" tx1="dk1" bg2="lt2" tx2="dk2" accent1="accent1" accent2="accent2" accent3="accent3" accent4="accent4" accent5="accent5" accent6="accent6" hlink="hlink" folHlink="folHlink"/>
  <p:sldLayoutIdLst>
    <p:sldLayoutId id="2147493457" r:id="rId1"/>
    <p:sldLayoutId id="2147493458" r:id="rId2"/>
    <p:sldLayoutId id="2147493459" r:id="rId3"/>
    <p:sldLayoutId id="2147493460" r:id="rId4"/>
    <p:sldLayoutId id="2147493461" r:id="rId5"/>
    <p:sldLayoutId id="2147493462" r:id="rId6"/>
    <p:sldLayoutId id="2147493463" r:id="rId7"/>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9" name="Rectangle 8"/>
          <p:cNvSpPr/>
          <p:nvPr userDrawn="1"/>
        </p:nvSpPr>
        <p:spPr>
          <a:xfrm>
            <a:off x="0" y="-168453"/>
            <a:ext cx="9144000" cy="7216953"/>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pic>
        <p:nvPicPr>
          <p:cNvPr id="12" name="Picture 11"/>
          <p:cNvPicPr>
            <a:picLocks/>
          </p:cNvPicPr>
          <p:nvPr userDrawn="1"/>
        </p:nvPicPr>
        <p:blipFill rotWithShape="1">
          <a:blip r:embed="rId5">
            <a:extLst>
              <a:ext uri="{28A0092B-C50C-407E-A947-70E740481C1C}">
                <a14:useLocalDpi xmlns:a14="http://schemas.microsoft.com/office/drawing/2010/main" val="0"/>
              </a:ext>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n-US" dirty="0"/>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E1B48D-6708-5141-8A45-C2E8F9E83312}" type="slidenum">
              <a:rPr lang="en-US" smtClean="0"/>
              <a:pPr/>
              <a:t>‹#›</a:t>
            </a:fld>
            <a:endParaRPr lang="en-US" dirty="0"/>
          </a:p>
        </p:txBody>
      </p:sp>
    </p:spTree>
    <p:extLst>
      <p:ext uri="{BB962C8B-B14F-4D97-AF65-F5344CB8AC3E}">
        <p14:creationId xmlns:p14="http://schemas.microsoft.com/office/powerpoint/2010/main" val="3663339703"/>
      </p:ext>
    </p:extLst>
  </p:cSld>
  <p:clrMap bg1="lt1" tx1="dk1" bg2="lt2" tx2="dk2" accent1="accent1" accent2="accent2" accent3="accent3" accent4="accent4" accent5="accent5" accent6="accent6" hlink="hlink" folHlink="folHlink"/>
  <p:sldLayoutIdLst>
    <p:sldLayoutId id="2147493474" r:id="rId1"/>
    <p:sldLayoutId id="2147493475" r:id="rId2"/>
    <p:sldLayoutId id="2147493476" r:id="rId3"/>
  </p:sldLayoutIdLst>
  <p:timing>
    <p:tnLst>
      <p:par>
        <p:cTn id="1" dur="indefinite" restart="never" nodeType="tmRoot"/>
      </p:par>
    </p:tnLst>
  </p:timing>
  <p:hf sldNum="0"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 name="Group 13"/>
          <p:cNvGrpSpPr/>
          <p:nvPr/>
        </p:nvGrpSpPr>
        <p:grpSpPr>
          <a:xfrm>
            <a:off x="787400" y="2804577"/>
            <a:ext cx="7543800" cy="2863135"/>
            <a:chOff x="787400" y="1852613"/>
            <a:chExt cx="7543800" cy="2863135"/>
          </a:xfrm>
        </p:grpSpPr>
        <p:sp>
          <p:nvSpPr>
            <p:cNvPr id="10" name="TextBox 9"/>
            <p:cNvSpPr txBox="1"/>
            <p:nvPr/>
          </p:nvSpPr>
          <p:spPr>
            <a:xfrm>
              <a:off x="787400" y="2130425"/>
              <a:ext cx="7543800" cy="2585323"/>
            </a:xfrm>
            <a:prstGeom prst="rect">
              <a:avLst/>
            </a:prstGeom>
            <a:noFill/>
          </p:spPr>
          <p:txBody>
            <a:bodyPr wrap="square" rtlCol="0">
              <a:spAutoFit/>
            </a:bodyPr>
            <a:lstStyle/>
            <a:p>
              <a:r>
                <a:rPr lang="en-US" sz="3200" b="1" dirty="0" smtClean="0"/>
                <a:t>Item </a:t>
              </a:r>
              <a:r>
                <a:rPr lang="en-US" sz="3200" b="1" dirty="0" smtClean="0"/>
                <a:t>8: </a:t>
              </a:r>
              <a:r>
                <a:rPr lang="en-US" sz="3200" b="1" dirty="0" smtClean="0"/>
                <a:t>PRS Report </a:t>
              </a:r>
            </a:p>
            <a:p>
              <a:endParaRPr lang="en-US" b="1" dirty="0" smtClean="0"/>
            </a:p>
            <a:p>
              <a:r>
                <a:rPr lang="en-US" sz="2000" dirty="0" smtClean="0"/>
                <a:t>John </a:t>
              </a:r>
              <a:r>
                <a:rPr lang="en-US" sz="2000" dirty="0" err="1" smtClean="0"/>
                <a:t>Varnell</a:t>
              </a:r>
              <a:endParaRPr lang="en-US" sz="2000" dirty="0"/>
            </a:p>
            <a:p>
              <a:r>
                <a:rPr lang="en-US" sz="2000" dirty="0" smtClean="0"/>
                <a:t>2014 PRS Chair</a:t>
              </a:r>
              <a:endParaRPr lang="en-US" sz="2000" dirty="0"/>
            </a:p>
            <a:p>
              <a:r>
                <a:rPr lang="en-US" dirty="0" smtClean="0"/>
                <a:t> </a:t>
              </a:r>
            </a:p>
            <a:p>
              <a:r>
                <a:rPr lang="en-US" dirty="0" smtClean="0"/>
                <a:t>Technical Advisory Committee (TAC) Meeting</a:t>
              </a:r>
            </a:p>
            <a:p>
              <a:r>
                <a:rPr lang="en-US" dirty="0" smtClean="0"/>
                <a:t>ERCOT Public</a:t>
              </a:r>
            </a:p>
            <a:p>
              <a:r>
                <a:rPr lang="en-US" dirty="0" smtClean="0"/>
                <a:t>January 28, 2014</a:t>
              </a:r>
              <a:endParaRPr lang="en-US" dirty="0" smtClean="0"/>
            </a:p>
          </p:txBody>
        </p:sp>
        <p:cxnSp>
          <p:nvCxnSpPr>
            <p:cNvPr id="13" name="Straight Connector 12"/>
            <p:cNvCxnSpPr/>
            <p:nvPr/>
          </p:nvCxnSpPr>
          <p:spPr>
            <a:xfrm flipV="1">
              <a:off x="787400" y="1852613"/>
              <a:ext cx="6286500" cy="1270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46979799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5133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r>
              <a:rPr lang="en-US" sz="1600" dirty="0"/>
              <a:t>Revision Requests Recommended for Approval by </a:t>
            </a:r>
            <a:r>
              <a:rPr lang="en-US" sz="1600" dirty="0" smtClean="0"/>
              <a:t>PRS </a:t>
            </a:r>
            <a:r>
              <a:rPr lang="en-US" sz="1600" dirty="0"/>
              <a:t>– Unopposed (Vote</a:t>
            </a:r>
            <a:r>
              <a:rPr lang="en-US" sz="1600" dirty="0" smtClean="0"/>
              <a:t>):</a:t>
            </a:r>
            <a:endParaRPr lang="en-US" sz="1600" b="1" dirty="0" smtClean="0"/>
          </a:p>
          <a:p>
            <a:pPr lvl="0" hangingPunct="0"/>
            <a:r>
              <a:rPr lang="en-US" sz="1600" dirty="0" smtClean="0"/>
              <a:t>NPRR556</a:t>
            </a:r>
            <a:r>
              <a:rPr lang="en-US" sz="1600" dirty="0"/>
              <a:t>, Resource Adequacy During Transmission Equipment Outage – U</a:t>
            </a:r>
            <a:r>
              <a:rPr lang="en-US" sz="1600" cap="small" dirty="0"/>
              <a:t>rgent</a:t>
            </a:r>
            <a:endParaRPr lang="en-US" sz="1600" dirty="0"/>
          </a:p>
          <a:p>
            <a:pPr lvl="0" hangingPunct="0"/>
            <a:r>
              <a:rPr lang="en-US" sz="1600" dirty="0"/>
              <a:t>NPRR573, Alignment of PRC Calculation</a:t>
            </a:r>
          </a:p>
          <a:p>
            <a:pPr lvl="0" hangingPunct="0"/>
            <a:r>
              <a:rPr lang="en-US" sz="1600" dirty="0"/>
              <a:t>NPRR577, As-Built Clarification for Portion of WGR Group GREDP Evaluation*</a:t>
            </a:r>
          </a:p>
          <a:p>
            <a:pPr lvl="0" hangingPunct="0"/>
            <a:r>
              <a:rPr lang="en-US" sz="1600" dirty="0"/>
              <a:t>NPRR580, Establishment of a Rolling CRR Balancing Account Fund</a:t>
            </a:r>
          </a:p>
          <a:p>
            <a:pPr lvl="0" hangingPunct="0"/>
            <a:r>
              <a:rPr lang="en-US" sz="1600" dirty="0"/>
              <a:t>NPRR581, Add Fast Responding Regulation Service as a Subset of Regulation Service</a:t>
            </a:r>
          </a:p>
          <a:p>
            <a:pPr lvl="0" hangingPunct="0"/>
            <a:r>
              <a:rPr lang="en-US" sz="1600" dirty="0"/>
              <a:t>NPRR591, As-Built Clarification and Corrections Related to NPRR568 and NPRR555 – U</a:t>
            </a:r>
            <a:r>
              <a:rPr lang="en-US" sz="1600" cap="small" dirty="0"/>
              <a:t>rgent*</a:t>
            </a:r>
            <a:endParaRPr lang="en-US" sz="1600" dirty="0"/>
          </a:p>
          <a:p>
            <a:pPr lvl="0" hangingPunct="0"/>
            <a:r>
              <a:rPr lang="en-US" sz="1600" dirty="0" smtClean="0"/>
              <a:t>SCR778</a:t>
            </a:r>
            <a:r>
              <a:rPr lang="en-US" sz="1600" dirty="0"/>
              <a:t>, Exposure Calculations for NOIE Options Linked to RTM PTP Obligations</a:t>
            </a:r>
          </a:p>
          <a:p>
            <a:pPr marL="0" indent="0">
              <a:spcBef>
                <a:spcPts val="0"/>
              </a:spcBef>
              <a:buNone/>
              <a:defRPr/>
            </a:pPr>
            <a:endParaRPr lang="en-US" sz="1600" dirty="0"/>
          </a:p>
          <a:p>
            <a:pPr marL="0" indent="0">
              <a:spcBef>
                <a:spcPts val="0"/>
              </a:spcBef>
              <a:buNone/>
              <a:defRPr/>
            </a:pPr>
            <a:r>
              <a:rPr lang="en-US" sz="1600" dirty="0"/>
              <a:t>Revision Requests Recommended for Approval by </a:t>
            </a:r>
            <a:r>
              <a:rPr lang="en-US" sz="1600" dirty="0" smtClean="0"/>
              <a:t>PRS </a:t>
            </a:r>
            <a:r>
              <a:rPr lang="en-US" sz="1600" dirty="0"/>
              <a:t>– With Opposing Votes (Vote):</a:t>
            </a:r>
          </a:p>
          <a:p>
            <a:pPr lvl="1">
              <a:spcBef>
                <a:spcPts val="0"/>
              </a:spcBef>
              <a:buFont typeface="Arial" panose="020B0604020202020204" pitchFamily="34" charset="0"/>
              <a:buChar char="•"/>
              <a:defRPr/>
            </a:pPr>
            <a:endParaRPr lang="en-US" sz="1600" b="1" dirty="0" smtClean="0"/>
          </a:p>
          <a:p>
            <a:pPr>
              <a:spcBef>
                <a:spcPts val="0"/>
              </a:spcBef>
              <a:defRPr/>
            </a:pPr>
            <a:r>
              <a:rPr lang="en-US" sz="1600" dirty="0"/>
              <a:t>NPRR503, Removal of Language Related to NPRR219</a:t>
            </a:r>
            <a:r>
              <a:rPr lang="en-US" sz="1600" dirty="0" smtClean="0"/>
              <a:t>*</a:t>
            </a:r>
          </a:p>
          <a:p>
            <a:pPr lvl="0" hangingPunct="0"/>
            <a:r>
              <a:rPr lang="en-US" sz="1600" dirty="0"/>
              <a:t>SCR774, Enhancement to Outage Scheduler and Reports</a:t>
            </a:r>
          </a:p>
          <a:p>
            <a:pPr lvl="0" hangingPunct="0"/>
            <a:r>
              <a:rPr lang="en-US" sz="1600" dirty="0"/>
              <a:t>SCR775, Posting Results of Real-Time Data in a Display Format</a:t>
            </a:r>
          </a:p>
          <a:p>
            <a:pPr lvl="0" hangingPunct="0"/>
            <a:r>
              <a:rPr lang="en-US" sz="1600" dirty="0"/>
              <a:t>SCR777, Bilateral CRR Interface Enhancement</a:t>
            </a:r>
          </a:p>
          <a:p>
            <a:pPr marL="0" indent="0">
              <a:spcBef>
                <a:spcPts val="0"/>
              </a:spcBef>
              <a:buNone/>
              <a:defRPr/>
            </a:pPr>
            <a:endParaRPr lang="en-US" sz="1600" dirty="0" smtClean="0"/>
          </a:p>
          <a:p>
            <a:pPr marL="0" indent="0">
              <a:spcBef>
                <a:spcPts val="0"/>
              </a:spcBef>
              <a:buNone/>
              <a:defRPr/>
            </a:pPr>
            <a:r>
              <a:rPr lang="en-US" sz="1600" i="1" dirty="0" smtClean="0"/>
              <a:t>(* denotes no impact)</a:t>
            </a:r>
            <a:endParaRPr lang="en-US" sz="1600" i="1" dirty="0"/>
          </a:p>
          <a:p>
            <a:pPr marL="0" indent="0">
              <a:spcBef>
                <a:spcPts val="0"/>
              </a:spcBef>
              <a:buNone/>
              <a:defRPr/>
            </a:pPr>
            <a:endParaRPr lang="en-US" sz="1800" dirty="0"/>
          </a:p>
          <a:p>
            <a:pPr marL="0" indent="0">
              <a:spcBef>
                <a:spcPts val="0"/>
              </a:spcBef>
              <a:spcAft>
                <a:spcPts val="1200"/>
              </a:spcAft>
              <a:buFontTx/>
              <a:buNone/>
              <a:defRPr/>
            </a:pPr>
            <a:endParaRPr lang="en-US" sz="1800" dirty="0" smtClean="0"/>
          </a:p>
          <a:p>
            <a:pPr marL="0" indent="0">
              <a:spcBef>
                <a:spcPts val="0"/>
              </a:spcBef>
              <a:buNone/>
              <a:defRPr/>
            </a:pPr>
            <a:endParaRPr lang="en-US" sz="1800" dirty="0"/>
          </a:p>
        </p:txBody>
      </p:sp>
      <p:sp>
        <p:nvSpPr>
          <p:cNvPr id="9" name="Title 8"/>
          <p:cNvSpPr>
            <a:spLocks noGrp="1"/>
          </p:cNvSpPr>
          <p:nvPr>
            <p:ph type="title"/>
          </p:nvPr>
        </p:nvSpPr>
        <p:spPr>
          <a:xfrm>
            <a:off x="379663" y="179143"/>
            <a:ext cx="8444685" cy="461665"/>
          </a:xfrm>
        </p:spPr>
        <p:txBody>
          <a:bodyPr/>
          <a:lstStyle/>
          <a:p>
            <a:r>
              <a:rPr lang="en-US" dirty="0"/>
              <a:t>Summary of </a:t>
            </a:r>
            <a:r>
              <a:rPr lang="en-US" dirty="0" smtClean="0"/>
              <a:t>PRS </a:t>
            </a:r>
            <a:r>
              <a:rPr lang="en-US" dirty="0"/>
              <a:t>Update</a:t>
            </a:r>
          </a:p>
        </p:txBody>
      </p:sp>
    </p:spTree>
    <p:extLst>
      <p:ext uri="{BB962C8B-B14F-4D97-AF65-F5344CB8AC3E}">
        <p14:creationId xmlns:p14="http://schemas.microsoft.com/office/powerpoint/2010/main" val="319163610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 name="Group 8"/>
          <p:cNvGrpSpPr/>
          <p:nvPr/>
        </p:nvGrpSpPr>
        <p:grpSpPr>
          <a:xfrm>
            <a:off x="1295400" y="2736053"/>
            <a:ext cx="6553200" cy="1385895"/>
            <a:chOff x="1295400" y="2799182"/>
            <a:chExt cx="6553200" cy="1385895"/>
          </a:xfrm>
        </p:grpSpPr>
        <p:sp>
          <p:nvSpPr>
            <p:cNvPr id="2" name="TextBox 1"/>
            <p:cNvSpPr txBox="1"/>
            <p:nvPr/>
          </p:nvSpPr>
          <p:spPr>
            <a:xfrm>
              <a:off x="1295400" y="2820346"/>
              <a:ext cx="6553200" cy="1231106"/>
            </a:xfrm>
            <a:prstGeom prst="rect">
              <a:avLst/>
            </a:prstGeom>
            <a:noFill/>
          </p:spPr>
          <p:txBody>
            <a:bodyPr wrap="square" rtlCol="0">
              <a:spAutoFit/>
            </a:bodyPr>
            <a:lstStyle/>
            <a:p>
              <a:pPr algn="ctr" eaLnBrk="0" hangingPunct="0"/>
              <a:r>
                <a:rPr lang="en-US" sz="2800" dirty="0"/>
                <a:t>Revision Requests Recommended </a:t>
              </a:r>
            </a:p>
            <a:p>
              <a:pPr algn="ctr" eaLnBrk="0" hangingPunct="0"/>
              <a:r>
                <a:rPr lang="en-US" sz="2800" dirty="0"/>
                <a:t>for Approval by </a:t>
              </a:r>
              <a:r>
                <a:rPr lang="en-US" sz="2800" dirty="0" smtClean="0"/>
                <a:t>PRS</a:t>
              </a:r>
            </a:p>
            <a:p>
              <a:pPr algn="ctr"/>
              <a:r>
                <a:rPr lang="en-US" dirty="0" smtClean="0"/>
                <a:t>(with Opposing Votes)</a:t>
              </a:r>
            </a:p>
          </p:txBody>
        </p:sp>
        <p:cxnSp>
          <p:nvCxnSpPr>
            <p:cNvPr id="4" name="Straight Connector 3"/>
            <p:cNvCxnSpPr/>
            <p:nvPr/>
          </p:nvCxnSpPr>
          <p:spPr>
            <a:xfrm>
              <a:off x="1428750" y="2799182"/>
              <a:ext cx="6286500" cy="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cxnSp>
          <p:nvCxnSpPr>
            <p:cNvPr id="6" name="Straight Connector 5"/>
            <p:cNvCxnSpPr/>
            <p:nvPr/>
          </p:nvCxnSpPr>
          <p:spPr>
            <a:xfrm>
              <a:off x="1438275" y="4185077"/>
              <a:ext cx="6286500" cy="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33874217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endParaRPr lang="en-US" sz="1800" dirty="0"/>
          </a:p>
        </p:txBody>
      </p:sp>
      <p:sp>
        <p:nvSpPr>
          <p:cNvPr id="9" name="Title 8"/>
          <p:cNvSpPr>
            <a:spLocks noGrp="1"/>
          </p:cNvSpPr>
          <p:nvPr>
            <p:ph type="title"/>
          </p:nvPr>
        </p:nvSpPr>
        <p:spPr>
          <a:xfrm>
            <a:off x="379663" y="252835"/>
            <a:ext cx="8444685" cy="461665"/>
          </a:xfrm>
        </p:spPr>
        <p:txBody>
          <a:bodyPr/>
          <a:lstStyle/>
          <a:p>
            <a:r>
              <a:rPr lang="en-US" sz="2200" dirty="0" smtClean="0"/>
              <a:t>NPRR503, </a:t>
            </a:r>
            <a:r>
              <a:rPr lang="en-US" sz="2200" dirty="0" smtClean="0"/>
              <a:t>Modifications to Planning Reserve Margin</a:t>
            </a:r>
            <a:r>
              <a:rPr lang="en-US" dirty="0"/>
              <a:t/>
            </a:r>
            <a:br>
              <a:rPr lang="en-US" dirty="0"/>
            </a:br>
            <a:endParaRPr lang="en-US" dirty="0"/>
          </a:p>
        </p:txBody>
      </p:sp>
      <p:graphicFrame>
        <p:nvGraphicFramePr>
          <p:cNvPr id="6" name="Table 5"/>
          <p:cNvGraphicFramePr>
            <a:graphicFrameLocks noGrp="1"/>
          </p:cNvGraphicFramePr>
          <p:nvPr>
            <p:extLst>
              <p:ext uri="{D42A27DB-BD31-4B8C-83A1-F6EECF244321}">
                <p14:modId xmlns:p14="http://schemas.microsoft.com/office/powerpoint/2010/main" val="74597527"/>
              </p:ext>
            </p:extLst>
          </p:nvPr>
        </p:nvGraphicFramePr>
        <p:xfrm>
          <a:off x="403749" y="714499"/>
          <a:ext cx="8273526" cy="5600576"/>
        </p:xfrm>
        <a:graphic>
          <a:graphicData uri="http://schemas.openxmlformats.org/drawingml/2006/table">
            <a:tbl>
              <a:tblPr firstRow="1" firstCol="1" lastRow="1" lastCol="1" bandRow="1">
                <a:tableStyleId>{22838BEF-8BB2-4498-84A7-C5851F593DF1}</a:tableStyleId>
              </a:tblPr>
              <a:tblGrid>
                <a:gridCol w="1758426"/>
                <a:gridCol w="6515100"/>
              </a:tblGrid>
              <a:tr h="1645198">
                <a:tc>
                  <a:txBody>
                    <a:bodyPr/>
                    <a:lstStyle/>
                    <a:p>
                      <a:r>
                        <a:rPr lang="en-US" sz="1600" dirty="0" smtClean="0"/>
                        <a:t>Purpose</a:t>
                      </a:r>
                    </a:p>
                    <a:p>
                      <a:r>
                        <a:rPr lang="en-US" sz="1600" b="0" dirty="0" smtClean="0"/>
                        <a:t>(NDSWG)</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b="0" kern="1200" dirty="0" smtClean="0">
                          <a:solidFill>
                            <a:schemeClr val="dk1"/>
                          </a:solidFill>
                          <a:effectLst/>
                          <a:latin typeface="+mn-lt"/>
                          <a:ea typeface="+mn-ea"/>
                          <a:cs typeface="+mn-cs"/>
                        </a:rPr>
                        <a:t>Removes two grey-boxes associated with NPRR219, Resolution of Alignment Items A33, A92, A106, and A150 - TSPs Must Submit Outages for Resource Owned Equipment and Clarification of Changes in Status of Transmission Element Postings. </a:t>
                      </a:r>
                      <a:endParaRPr lang="en-US" sz="1650" b="0" kern="1200" baseline="0" dirty="0" smtClean="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2286987">
                <a:tc>
                  <a:txBody>
                    <a:bodyPr/>
                    <a:lstStyle/>
                    <a:p>
                      <a:r>
                        <a:rPr lang="en-US" sz="1600" dirty="0" smtClean="0"/>
                        <a:t>PRS</a:t>
                      </a:r>
                      <a:r>
                        <a:rPr lang="en-US" sz="1600" baseline="0" dirty="0" smtClean="0"/>
                        <a:t> </a:t>
                      </a:r>
                      <a:r>
                        <a:rPr lang="en-US" sz="1600" baseline="0" dirty="0" smtClean="0"/>
                        <a:t>Vote</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800" b="0" kern="1200" dirty="0" smtClean="0">
                          <a:solidFill>
                            <a:schemeClr val="dk1"/>
                          </a:solidFill>
                          <a:effectLst/>
                          <a:latin typeface="+mn-lt"/>
                          <a:ea typeface="+mn-ea"/>
                          <a:cs typeface="+mn-cs"/>
                        </a:rPr>
                        <a:t>On 12/19/13, PRS voted to recommend approval of NPRR503 as submitted.  There was one opposing vote from the Independent Generator Market Segment and one abstention from the IPM Market Segment.  On 1/16/14, PRS endorsed and forwarded the 12/19/13 PRS Report and Impact Analysis for NPRR503 to TAC.  There were two abstentions from the Independent Generator Market Segment.</a:t>
                      </a:r>
                      <a:r>
                        <a:rPr lang="en-US" sz="1650" b="0" kern="1200" baseline="0" dirty="0" smtClean="0">
                          <a:solidFill>
                            <a:schemeClr val="tx1"/>
                          </a:solidFill>
                          <a:latin typeface="+mn-lt"/>
                          <a:ea typeface="+mn-ea"/>
                          <a:cs typeface="+mn-cs"/>
                        </a:rPr>
                        <a:t> </a:t>
                      </a:r>
                      <a:endParaRPr lang="en-US" sz="1650" b="0" kern="1200" baseline="0" dirty="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653942">
                <a:tc>
                  <a:txBody>
                    <a:bodyPr/>
                    <a:lstStyle/>
                    <a:p>
                      <a:r>
                        <a:rPr lang="en-US" sz="1600" dirty="0" smtClean="0"/>
                        <a:t>Effective Date/Priority</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50" b="0" kern="1200" dirty="0" smtClean="0">
                          <a:solidFill>
                            <a:schemeClr val="tx1"/>
                          </a:solidFill>
                          <a:latin typeface="+mn-lt"/>
                          <a:ea typeface="+mn-ea"/>
                          <a:cs typeface="+mn-cs"/>
                        </a:rPr>
                        <a:t>March 1, 2014</a:t>
                      </a:r>
                      <a:endParaRPr lang="en-US" sz="1650" b="0" kern="1200" dirty="0" smtClean="0">
                        <a:solidFill>
                          <a:schemeClr val="tx1"/>
                        </a:solidFill>
                        <a:latin typeface="+mn-lt"/>
                        <a:ea typeface="+mn-ea"/>
                        <a:cs typeface="+mn-cs"/>
                      </a:endParaRPr>
                    </a:p>
                    <a:p>
                      <a:endParaRPr lang="en-US" sz="165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7275">
                <a:tc>
                  <a:txBody>
                    <a:bodyPr/>
                    <a:lstStyle/>
                    <a:p>
                      <a:r>
                        <a:rPr lang="en-US" sz="1600" dirty="0" smtClean="0"/>
                        <a:t>ERCOT Impact</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50" b="0" dirty="0" smtClean="0"/>
                        <a:t>No impacts.</a:t>
                      </a:r>
                      <a:endParaRPr lang="en-US" sz="165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637174">
                <a:tc>
                  <a:txBody>
                    <a:bodyPr/>
                    <a:lstStyle/>
                    <a:p>
                      <a:r>
                        <a:rPr lang="en-US" sz="1600" dirty="0" smtClean="0"/>
                        <a:t>Business Case</a:t>
                      </a:r>
                      <a:r>
                        <a:rPr lang="en-US" sz="1600" baseline="0" dirty="0" smtClean="0"/>
                        <a:t> Highlights</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50" b="0" dirty="0" smtClean="0"/>
                        <a:t>Cost savings by not implementing NPRR219</a:t>
                      </a:r>
                      <a:r>
                        <a:rPr lang="en-US" sz="1650" b="0" baseline="0" dirty="0" smtClean="0"/>
                        <a:t> language.</a:t>
                      </a:r>
                      <a:endParaRPr lang="en-US" sz="165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401460465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endParaRPr lang="en-US" sz="1800" dirty="0"/>
          </a:p>
        </p:txBody>
      </p:sp>
      <p:sp>
        <p:nvSpPr>
          <p:cNvPr id="9" name="Title 8"/>
          <p:cNvSpPr>
            <a:spLocks noGrp="1"/>
          </p:cNvSpPr>
          <p:nvPr>
            <p:ph type="title"/>
          </p:nvPr>
        </p:nvSpPr>
        <p:spPr>
          <a:xfrm>
            <a:off x="379663" y="252835"/>
            <a:ext cx="8444685" cy="461665"/>
          </a:xfrm>
        </p:spPr>
        <p:txBody>
          <a:bodyPr/>
          <a:lstStyle/>
          <a:p>
            <a:r>
              <a:rPr lang="en-US" sz="2200" dirty="0" smtClean="0"/>
              <a:t>SCR774, </a:t>
            </a:r>
            <a:r>
              <a:rPr lang="en-US" sz="2000" dirty="0"/>
              <a:t>Enhancement to Outage Scheduler and Reports </a:t>
            </a:r>
            <a:r>
              <a:rPr lang="en-US" sz="2000" dirty="0" smtClean="0"/>
              <a:t>- U</a:t>
            </a:r>
            <a:r>
              <a:rPr lang="en-US" sz="2000" cap="small" dirty="0" smtClean="0"/>
              <a:t>rgent</a:t>
            </a:r>
            <a:r>
              <a:rPr lang="en-US" dirty="0"/>
              <a:t/>
            </a:r>
            <a:br>
              <a:rPr lang="en-US" dirty="0"/>
            </a:br>
            <a:endParaRPr lang="en-US" dirty="0"/>
          </a:p>
        </p:txBody>
      </p:sp>
      <p:graphicFrame>
        <p:nvGraphicFramePr>
          <p:cNvPr id="6" name="Table 5"/>
          <p:cNvGraphicFramePr>
            <a:graphicFrameLocks noGrp="1"/>
          </p:cNvGraphicFramePr>
          <p:nvPr>
            <p:extLst>
              <p:ext uri="{D42A27DB-BD31-4B8C-83A1-F6EECF244321}">
                <p14:modId xmlns:p14="http://schemas.microsoft.com/office/powerpoint/2010/main" val="2726828506"/>
              </p:ext>
            </p:extLst>
          </p:nvPr>
        </p:nvGraphicFramePr>
        <p:xfrm>
          <a:off x="403749" y="714499"/>
          <a:ext cx="8273526" cy="5428563"/>
        </p:xfrm>
        <a:graphic>
          <a:graphicData uri="http://schemas.openxmlformats.org/drawingml/2006/table">
            <a:tbl>
              <a:tblPr firstRow="1" firstCol="1" lastRow="1" lastCol="1" bandRow="1">
                <a:tableStyleId>{22838BEF-8BB2-4498-84A7-C5851F593DF1}</a:tableStyleId>
              </a:tblPr>
              <a:tblGrid>
                <a:gridCol w="1758426"/>
                <a:gridCol w="6515100"/>
              </a:tblGrid>
              <a:tr h="895226">
                <a:tc>
                  <a:txBody>
                    <a:bodyPr/>
                    <a:lstStyle/>
                    <a:p>
                      <a:r>
                        <a:rPr lang="en-US" sz="1600" dirty="0" smtClean="0"/>
                        <a:t>Purpose</a:t>
                      </a:r>
                    </a:p>
                    <a:p>
                      <a:r>
                        <a:rPr lang="en-US" sz="1600" b="0" dirty="0" smtClean="0"/>
                        <a:t>(Edison Mission)</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dk1"/>
                          </a:solidFill>
                          <a:effectLst/>
                          <a:latin typeface="+mn-lt"/>
                          <a:ea typeface="+mn-ea"/>
                          <a:cs typeface="+mn-cs"/>
                        </a:rPr>
                        <a:t>This SCR adds fields to the Outage Scheduler in order to provide information on changes to approved Outages, and adds a report on cancelled Outages. </a:t>
                      </a:r>
                      <a:endParaRPr lang="en-US" sz="1600" b="0" kern="1200" baseline="0" dirty="0" smtClean="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2272541">
                <a:tc>
                  <a:txBody>
                    <a:bodyPr/>
                    <a:lstStyle/>
                    <a:p>
                      <a:r>
                        <a:rPr lang="en-US" sz="1600" dirty="0" smtClean="0"/>
                        <a:t>PRS</a:t>
                      </a:r>
                      <a:r>
                        <a:rPr lang="en-US" sz="1600" baseline="0" dirty="0" smtClean="0"/>
                        <a:t> </a:t>
                      </a:r>
                      <a:r>
                        <a:rPr lang="en-US" sz="1600" baseline="0" dirty="0" smtClean="0"/>
                        <a:t>Vote</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On 10/17/13, PRS voted to recommend approval of SCR774 as amended by the 10/11/13 ROS comments and as revised by PRS.  There was one abstention from the IPM Market Segment.  On 11/21/13, PRS voted to endorse the 10/17/13 PRS Report for SCR774 as revised by PRS and to bring a revised Impact Analysis back to PRS for consideration.  There was one opposing vote from the Independent Generator Market Segment and one abstention from the IPM Market Segment.  On 12/19/13, PRS unanimously voted to endorse and forward the 11/21/13 PRS Report and Impact Analysis for SCR774 to TAC with a recommended priority of 2014 and rank of 1070.</a:t>
                      </a:r>
                      <a:r>
                        <a:rPr lang="en-US" sz="1600" b="0" kern="1200" baseline="0" dirty="0" smtClean="0">
                          <a:solidFill>
                            <a:schemeClr val="tx1"/>
                          </a:solidFill>
                          <a:latin typeface="+mn-lt"/>
                          <a:ea typeface="+mn-ea"/>
                          <a:cs typeface="+mn-cs"/>
                        </a:rPr>
                        <a:t> </a:t>
                      </a:r>
                      <a:endParaRPr lang="en-US" sz="1600" b="0" kern="1200" baseline="0" dirty="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88521">
                <a:tc>
                  <a:txBody>
                    <a:bodyPr/>
                    <a:lstStyle/>
                    <a:p>
                      <a:r>
                        <a:rPr lang="en-US" sz="1600" dirty="0" smtClean="0"/>
                        <a:t>Effective Date/Priority</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tx1"/>
                          </a:solidFill>
                          <a:latin typeface="+mn-lt"/>
                          <a:ea typeface="+mn-ea"/>
                          <a:cs typeface="+mn-cs"/>
                        </a:rPr>
                        <a:t>Upon System Implementation – Priority 2014; Rank 1070</a:t>
                      </a:r>
                      <a:endParaRPr lang="en-US" sz="1600" b="0" kern="1200" dirty="0" smtClean="0">
                        <a:solidFill>
                          <a:schemeClr val="tx1"/>
                        </a:solidFill>
                        <a:latin typeface="+mn-lt"/>
                        <a:ea typeface="+mn-ea"/>
                        <a:cs typeface="+mn-cs"/>
                      </a:endParaRPr>
                    </a:p>
                    <a:p>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48176">
                <a:tc>
                  <a:txBody>
                    <a:bodyPr/>
                    <a:lstStyle/>
                    <a:p>
                      <a:r>
                        <a:rPr lang="en-US" sz="1600" b="1" dirty="0" smtClean="0"/>
                        <a:t>ERCOT Impact</a:t>
                      </a:r>
                      <a:endParaRPr lang="en-US" sz="1600" b="1"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$20k - $30k; impacts to Outage Scheduler, CDR, and MIS</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88030">
                <a:tc>
                  <a:txBody>
                    <a:bodyPr/>
                    <a:lstStyle/>
                    <a:p>
                      <a:r>
                        <a:rPr lang="en-US" sz="1600" dirty="0" smtClean="0"/>
                        <a:t>Business Case</a:t>
                      </a:r>
                      <a:r>
                        <a:rPr lang="en-US" sz="1600" baseline="0" dirty="0" smtClean="0"/>
                        <a:t> Highlights</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dirty="0" smtClean="0"/>
                        <a:t>Provides transparency</a:t>
                      </a:r>
                      <a:r>
                        <a:rPr lang="en-US" sz="1600" b="0" baseline="0" dirty="0" smtClean="0"/>
                        <a:t> in the Outage Scheduler through insight into Transmission Owner performance in scheduling and completing Outages.</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281031104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endParaRPr lang="en-US" sz="1800" dirty="0"/>
          </a:p>
        </p:txBody>
      </p:sp>
      <p:sp>
        <p:nvSpPr>
          <p:cNvPr id="9" name="Title 8"/>
          <p:cNvSpPr>
            <a:spLocks noGrp="1"/>
          </p:cNvSpPr>
          <p:nvPr>
            <p:ph type="title"/>
          </p:nvPr>
        </p:nvSpPr>
        <p:spPr>
          <a:xfrm>
            <a:off x="379663" y="252835"/>
            <a:ext cx="8444685" cy="461665"/>
          </a:xfrm>
        </p:spPr>
        <p:txBody>
          <a:bodyPr/>
          <a:lstStyle/>
          <a:p>
            <a:r>
              <a:rPr lang="en-US" sz="2200" dirty="0" smtClean="0"/>
              <a:t>SCR775, </a:t>
            </a:r>
            <a:r>
              <a:rPr lang="en-US" sz="2000" dirty="0"/>
              <a:t>Posting Results of Real-Time Data in a Display Format </a:t>
            </a:r>
            <a:r>
              <a:rPr lang="en-US" dirty="0"/>
              <a:t/>
            </a:r>
            <a:br>
              <a:rPr lang="en-US" dirty="0"/>
            </a:br>
            <a:endParaRPr lang="en-US" dirty="0"/>
          </a:p>
        </p:txBody>
      </p:sp>
      <p:graphicFrame>
        <p:nvGraphicFramePr>
          <p:cNvPr id="6" name="Table 5"/>
          <p:cNvGraphicFramePr>
            <a:graphicFrameLocks noGrp="1"/>
          </p:cNvGraphicFramePr>
          <p:nvPr>
            <p:extLst>
              <p:ext uri="{D42A27DB-BD31-4B8C-83A1-F6EECF244321}">
                <p14:modId xmlns:p14="http://schemas.microsoft.com/office/powerpoint/2010/main" val="3121581213"/>
              </p:ext>
            </p:extLst>
          </p:nvPr>
        </p:nvGraphicFramePr>
        <p:xfrm>
          <a:off x="403749" y="714499"/>
          <a:ext cx="8273526" cy="6087817"/>
        </p:xfrm>
        <a:graphic>
          <a:graphicData uri="http://schemas.openxmlformats.org/drawingml/2006/table">
            <a:tbl>
              <a:tblPr firstRow="1" firstCol="1" lastRow="1" lastCol="1" bandRow="1">
                <a:tableStyleId>{22838BEF-8BB2-4498-84A7-C5851F593DF1}</a:tableStyleId>
              </a:tblPr>
              <a:tblGrid>
                <a:gridCol w="1758426"/>
                <a:gridCol w="6515100"/>
              </a:tblGrid>
              <a:tr h="895226">
                <a:tc>
                  <a:txBody>
                    <a:bodyPr/>
                    <a:lstStyle/>
                    <a:p>
                      <a:r>
                        <a:rPr lang="en-US" sz="1600" dirty="0" smtClean="0"/>
                        <a:t>Purpose</a:t>
                      </a:r>
                    </a:p>
                    <a:p>
                      <a:r>
                        <a:rPr lang="en-US" sz="1600" b="0" dirty="0" smtClean="0"/>
                        <a:t>(ERCOT Steel Companies)</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dk1"/>
                          </a:solidFill>
                          <a:effectLst/>
                          <a:latin typeface="+mn-lt"/>
                          <a:ea typeface="+mn-ea"/>
                          <a:cs typeface="+mn-cs"/>
                        </a:rPr>
                        <a:t>This SCR adds two new displays to the Day-Ahead and Real-Time data displays section under the Market Information tab on the ERCOT MIS:  RTD Load Zone Forecasted Prices and RTD Hub Forecasted Prices.  Each pricing display would automatically update with new revised prices on each execution of Real-Time data and delete the oldest data. </a:t>
                      </a:r>
                      <a:endParaRPr lang="en-US" sz="1600" b="0" kern="1200" baseline="0" dirty="0" smtClean="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2272541">
                <a:tc>
                  <a:txBody>
                    <a:bodyPr/>
                    <a:lstStyle/>
                    <a:p>
                      <a:r>
                        <a:rPr lang="en-US" sz="1600" dirty="0" smtClean="0"/>
                        <a:t>PRS</a:t>
                      </a:r>
                      <a:r>
                        <a:rPr lang="en-US" sz="1600" baseline="0" dirty="0" smtClean="0"/>
                        <a:t> </a:t>
                      </a:r>
                      <a:r>
                        <a:rPr lang="en-US" sz="1600" baseline="0" dirty="0" smtClean="0"/>
                        <a:t>Vote</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On 11/21/13, PRS voted to recommend approval of SCR775 as submitted.  There were two opposing votes from the IOU and Municipal Market Segments and two abstentions from the IPM and Municipal Market Segments.  On 1/16/14, PRS voted via roll call vote to endorse and forward the 12/19/13 PRS Report as revised by PRS and Impact Analysis for SCR775 to TAC with a recommended priority of 2014 and rank of 1100.  There were four opposing votes from the Independent Generator, IPM, and IOU (2) Market Segments and seven abstentions from the Consumer, Cooperative (3), IPM, IOU, and Municipal Market Segments.</a:t>
                      </a:r>
                      <a:r>
                        <a:rPr lang="en-US" sz="1600" b="0" kern="1200" baseline="0" dirty="0" smtClean="0">
                          <a:solidFill>
                            <a:schemeClr val="tx1"/>
                          </a:solidFill>
                          <a:latin typeface="+mn-lt"/>
                          <a:ea typeface="+mn-ea"/>
                          <a:cs typeface="+mn-cs"/>
                        </a:rPr>
                        <a:t> </a:t>
                      </a:r>
                      <a:endParaRPr lang="en-US" sz="1600" b="0" kern="1200" baseline="0" dirty="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88521">
                <a:tc>
                  <a:txBody>
                    <a:bodyPr/>
                    <a:lstStyle/>
                    <a:p>
                      <a:r>
                        <a:rPr lang="en-US" sz="1600" dirty="0" smtClean="0"/>
                        <a:t>Effective Date/Priority</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tx1"/>
                          </a:solidFill>
                          <a:latin typeface="+mn-lt"/>
                          <a:ea typeface="+mn-ea"/>
                          <a:cs typeface="+mn-cs"/>
                        </a:rPr>
                        <a:t>Upon System Implementation – Priority 2014; Rank 1100</a:t>
                      </a:r>
                      <a:endParaRPr lang="en-US" sz="1600" b="0" kern="1200" dirty="0" smtClean="0">
                        <a:solidFill>
                          <a:schemeClr val="tx1"/>
                        </a:solidFill>
                        <a:latin typeface="+mn-lt"/>
                        <a:ea typeface="+mn-ea"/>
                        <a:cs typeface="+mn-cs"/>
                      </a:endParaRPr>
                    </a:p>
                    <a:p>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48176">
                <a:tc>
                  <a:txBody>
                    <a:bodyPr/>
                    <a:lstStyle/>
                    <a:p>
                      <a:r>
                        <a:rPr lang="en-US" sz="1600" b="1" dirty="0" smtClean="0"/>
                        <a:t>ERCOT Impact</a:t>
                      </a:r>
                      <a:endParaRPr lang="en-US" sz="1600" b="1"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$50k - $75k; impacts to MIS, ERCOT.com, CDR, and MMS</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88030">
                <a:tc>
                  <a:txBody>
                    <a:bodyPr/>
                    <a:lstStyle/>
                    <a:p>
                      <a:r>
                        <a:rPr lang="en-US" sz="1600" dirty="0" smtClean="0"/>
                        <a:t>Business Case</a:t>
                      </a:r>
                      <a:r>
                        <a:rPr lang="en-US" sz="1600" baseline="0" dirty="0" smtClean="0"/>
                        <a:t> Highlights</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dirty="0" smtClean="0"/>
                        <a:t>Provides large</a:t>
                      </a:r>
                      <a:r>
                        <a:rPr lang="en-US" sz="1600" b="0" baseline="0" dirty="0" smtClean="0"/>
                        <a:t> energy consumers direct access to ERCOT price forecasts; reduced energy costs to participate in voluntary Load response thereby providing another Resource adequacy tool to manage reliability.</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367058558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403749" y="714500"/>
            <a:ext cx="8492601"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0"/>
              </a:spcBef>
              <a:buNone/>
              <a:defRPr/>
            </a:pPr>
            <a:endParaRPr lang="en-US" sz="1800" dirty="0"/>
          </a:p>
        </p:txBody>
      </p:sp>
      <p:sp>
        <p:nvSpPr>
          <p:cNvPr id="9" name="Title 8"/>
          <p:cNvSpPr>
            <a:spLocks noGrp="1"/>
          </p:cNvSpPr>
          <p:nvPr>
            <p:ph type="title"/>
          </p:nvPr>
        </p:nvSpPr>
        <p:spPr>
          <a:xfrm>
            <a:off x="379663" y="252835"/>
            <a:ext cx="8444685" cy="461665"/>
          </a:xfrm>
        </p:spPr>
        <p:txBody>
          <a:bodyPr/>
          <a:lstStyle/>
          <a:p>
            <a:r>
              <a:rPr lang="en-US" sz="2200" dirty="0" smtClean="0"/>
              <a:t>SCR777, </a:t>
            </a:r>
            <a:r>
              <a:rPr lang="en-US" sz="2000" dirty="0"/>
              <a:t>Bilateral CRR Interface Enhancement </a:t>
            </a:r>
            <a:r>
              <a:rPr lang="en-US" dirty="0"/>
              <a:t/>
            </a:r>
            <a:br>
              <a:rPr lang="en-US" dirty="0"/>
            </a:br>
            <a:endParaRPr lang="en-US" dirty="0"/>
          </a:p>
        </p:txBody>
      </p:sp>
      <p:graphicFrame>
        <p:nvGraphicFramePr>
          <p:cNvPr id="6" name="Table 5"/>
          <p:cNvGraphicFramePr>
            <a:graphicFrameLocks noGrp="1"/>
          </p:cNvGraphicFramePr>
          <p:nvPr>
            <p:extLst>
              <p:ext uri="{D42A27DB-BD31-4B8C-83A1-F6EECF244321}">
                <p14:modId xmlns:p14="http://schemas.microsoft.com/office/powerpoint/2010/main" val="3722220875"/>
              </p:ext>
            </p:extLst>
          </p:nvPr>
        </p:nvGraphicFramePr>
        <p:xfrm>
          <a:off x="403749" y="714499"/>
          <a:ext cx="8273526" cy="5600576"/>
        </p:xfrm>
        <a:graphic>
          <a:graphicData uri="http://schemas.openxmlformats.org/drawingml/2006/table">
            <a:tbl>
              <a:tblPr firstRow="1" firstCol="1" lastRow="1" lastCol="1" bandRow="1">
                <a:tableStyleId>{22838BEF-8BB2-4498-84A7-C5851F593DF1}</a:tableStyleId>
              </a:tblPr>
              <a:tblGrid>
                <a:gridCol w="1758426"/>
                <a:gridCol w="6515100"/>
              </a:tblGrid>
              <a:tr h="1112738">
                <a:tc>
                  <a:txBody>
                    <a:bodyPr/>
                    <a:lstStyle/>
                    <a:p>
                      <a:r>
                        <a:rPr lang="en-US" sz="1600" dirty="0" smtClean="0"/>
                        <a:t>Purpose</a:t>
                      </a:r>
                    </a:p>
                    <a:p>
                      <a:r>
                        <a:rPr lang="en-US" sz="1600" b="0" dirty="0" smtClean="0"/>
                        <a:t>(SESCO)</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dk1"/>
                          </a:solidFill>
                          <a:effectLst/>
                          <a:latin typeface="+mn-lt"/>
                          <a:ea typeface="+mn-ea"/>
                          <a:cs typeface="+mn-cs"/>
                        </a:rPr>
                        <a:t>Currently, the CRR interface allows for manual, discrete data entering.  This SCR would implement a file upload/download feature for bilateral CRR transactions via the CRR interface. </a:t>
                      </a:r>
                      <a:endParaRPr lang="en-US" sz="1600" b="0" kern="1200" baseline="0" dirty="0" smtClean="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2592649">
                <a:tc>
                  <a:txBody>
                    <a:bodyPr/>
                    <a:lstStyle/>
                    <a:p>
                      <a:r>
                        <a:rPr lang="en-US" sz="1600" dirty="0" smtClean="0"/>
                        <a:t>PRS</a:t>
                      </a:r>
                      <a:r>
                        <a:rPr lang="en-US" sz="1600" baseline="0" dirty="0" smtClean="0"/>
                        <a:t> </a:t>
                      </a:r>
                      <a:r>
                        <a:rPr lang="en-US" sz="1600" baseline="0" dirty="0" smtClean="0"/>
                        <a:t>Vote</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On 12/19/13, PRS unanimously voted to recommend approval of SCR777 as submitted.  On 1/16/14, PRS voted to endorse and forward the 12/19/13 PRS Report and Impact Analysis for SCR777 to TAC with a recommended priority of 2014 and rank of 1110.  There were two opposing votes from the Cooperative Market Segment and four abstentions from the Consumer, IOU and Municipal (2) Market Segments.</a:t>
                      </a:r>
                      <a:r>
                        <a:rPr lang="en-US" sz="1600" b="0" kern="1200" baseline="0" dirty="0" smtClean="0">
                          <a:solidFill>
                            <a:schemeClr val="tx1"/>
                          </a:solidFill>
                          <a:latin typeface="+mn-lt"/>
                          <a:ea typeface="+mn-ea"/>
                          <a:cs typeface="+mn-cs"/>
                        </a:rPr>
                        <a:t> </a:t>
                      </a:r>
                      <a:endParaRPr lang="en-US" sz="1600" b="0" kern="1200" baseline="0" dirty="0">
                        <a:solidFill>
                          <a:schemeClr val="tx1"/>
                        </a:solidFill>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731514">
                <a:tc>
                  <a:txBody>
                    <a:bodyPr/>
                    <a:lstStyle/>
                    <a:p>
                      <a:r>
                        <a:rPr lang="en-US" sz="1600" dirty="0" smtClean="0"/>
                        <a:t>Effective Date/Priority</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600" b="0" kern="1200" dirty="0" smtClean="0">
                          <a:solidFill>
                            <a:schemeClr val="tx1"/>
                          </a:solidFill>
                          <a:latin typeface="+mn-lt"/>
                          <a:ea typeface="+mn-ea"/>
                          <a:cs typeface="+mn-cs"/>
                        </a:rPr>
                        <a:t>Upon System Implementation – Priority 2014; Rank 1110</a:t>
                      </a:r>
                      <a:endParaRPr lang="en-US" sz="1600" b="0" kern="1200" dirty="0" smtClean="0">
                        <a:solidFill>
                          <a:schemeClr val="tx1"/>
                        </a:solidFill>
                        <a:latin typeface="+mn-lt"/>
                        <a:ea typeface="+mn-ea"/>
                        <a:cs typeface="+mn-cs"/>
                      </a:endParaRPr>
                    </a:p>
                    <a:p>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32772">
                <a:tc>
                  <a:txBody>
                    <a:bodyPr/>
                    <a:lstStyle/>
                    <a:p>
                      <a:r>
                        <a:rPr lang="en-US" sz="1600" b="1" dirty="0" smtClean="0"/>
                        <a:t>ERCOT Impact</a:t>
                      </a:r>
                      <a:endParaRPr lang="en-US" sz="1600" b="1"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kern="1200" dirty="0" smtClean="0">
                          <a:solidFill>
                            <a:schemeClr val="dk1"/>
                          </a:solidFill>
                          <a:effectLst/>
                          <a:latin typeface="+mn-lt"/>
                          <a:ea typeface="+mn-ea"/>
                          <a:cs typeface="+mn-cs"/>
                        </a:rPr>
                        <a:t>$65k - $85k; impacts to CRR</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730903">
                <a:tc>
                  <a:txBody>
                    <a:bodyPr/>
                    <a:lstStyle/>
                    <a:p>
                      <a:r>
                        <a:rPr lang="en-US" sz="1600" dirty="0" smtClean="0"/>
                        <a:t>Business Case</a:t>
                      </a:r>
                      <a:r>
                        <a:rPr lang="en-US" sz="1600" baseline="0" dirty="0" smtClean="0"/>
                        <a:t> Highlights</a:t>
                      </a:r>
                      <a:endParaRPr 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600" b="0" dirty="0" smtClean="0"/>
                        <a:t>Time and resource savings to ERCOT and Market Participants.</a:t>
                      </a:r>
                      <a:endParaRPr 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80857468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ERCOT Colors">
      <a:dk1>
        <a:sysClr val="windowText" lastClr="000000"/>
      </a:dk1>
      <a:lt1>
        <a:sysClr val="window" lastClr="FFFFFF"/>
      </a:lt1>
      <a:dk2>
        <a:srgbClr val="00385E"/>
      </a:dk2>
      <a:lt2>
        <a:srgbClr val="EEECE1"/>
      </a:lt2>
      <a:accent1>
        <a:srgbClr val="008373"/>
      </a:accent1>
      <a:accent2>
        <a:srgbClr val="056BB8"/>
      </a:accent2>
      <a:accent3>
        <a:srgbClr val="680546"/>
      </a:accent3>
      <a:accent4>
        <a:srgbClr val="FDC709"/>
      </a:accent4>
      <a:accent5>
        <a:srgbClr val="E5E5E2"/>
      </a:accent5>
      <a:accent6>
        <a:srgbClr val="1F8A45"/>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B6F2769-7194-4217-93D3-3AF3A4742282}">
  <ds:schemaRefs>
    <ds:schemaRef ds:uri="http://purl.org/dc/terms/"/>
    <ds:schemaRef ds:uri="c34af464-7aa1-4edd-9be4-83dffc1cb926"/>
    <ds:schemaRef ds:uri="http://purl.org/dc/elements/1.1/"/>
    <ds:schemaRef ds:uri="http://schemas.microsoft.com/office/2006/metadata/properties"/>
    <ds:schemaRef ds:uri="http://schemas.openxmlformats.org/package/2006/metadata/core-properties"/>
    <ds:schemaRef ds:uri="http://schemas.microsoft.com/office/2006/documentManagement/types"/>
    <ds:schemaRef ds:uri="http://schemas.microsoft.com/office/infopath/2007/PartnerControls"/>
    <ds:schemaRef ds:uri="http://www.w3.org/XML/1998/namespace"/>
    <ds:schemaRef ds:uri="http://purl.org/dc/dcmitype/"/>
  </ds:schemaRefs>
</ds:datastoreItem>
</file>

<file path=customXml/itemProps3.xml><?xml version="1.0" encoding="utf-8"?>
<ds:datastoreItem xmlns:ds="http://schemas.openxmlformats.org/officeDocument/2006/customXml" ds:itemID="{87D2A1B0-FF3E-4009-940D-AED0EB70AA20}">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6448</TotalTime>
  <Words>928</Words>
  <Application>Microsoft Office PowerPoint</Application>
  <PresentationFormat>On-screen Show (4:3)</PresentationFormat>
  <Paragraphs>79</Paragraphs>
  <Slides>7</Slides>
  <Notes>1</Notes>
  <HiddenSlides>0</HiddenSlides>
  <MMClips>0</MMClips>
  <ScaleCrop>false</ScaleCrop>
  <HeadingPairs>
    <vt:vector size="4" baseType="variant">
      <vt:variant>
        <vt:lpstr>Theme</vt:lpstr>
      </vt:variant>
      <vt:variant>
        <vt:i4>2</vt:i4>
      </vt:variant>
      <vt:variant>
        <vt:lpstr>Slide Titles</vt:lpstr>
      </vt:variant>
      <vt:variant>
        <vt:i4>7</vt:i4>
      </vt:variant>
    </vt:vector>
  </HeadingPairs>
  <TitlesOfParts>
    <vt:vector size="9" baseType="lpstr">
      <vt:lpstr>Office Theme</vt:lpstr>
      <vt:lpstr>Custom Design</vt:lpstr>
      <vt:lpstr>PowerPoint Presentation</vt:lpstr>
      <vt:lpstr>Summary of PRS Update</vt:lpstr>
      <vt:lpstr>PowerPoint Presentation</vt:lpstr>
      <vt:lpstr>NPRR503, Modifications to Planning Reserve Margin </vt:lpstr>
      <vt:lpstr>SCR774, Enhancement to Outage Scheduler and Reports - Urgent </vt:lpstr>
      <vt:lpstr>SCR775, Posting Results of Real-Time Data in a Display Format  </vt:lpstr>
      <vt:lpstr>SCR777, Bilateral CRR Interface Enhancement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A. Boren</cp:lastModifiedBy>
  <cp:revision>183</cp:revision>
  <cp:lastPrinted>2013-01-30T23:16:36Z</cp:lastPrinted>
  <dcterms:created xsi:type="dcterms:W3CDTF">2010-04-12T23:12:02Z</dcterms:created>
  <dcterms:modified xsi:type="dcterms:W3CDTF">2014-01-22T16:09:22Z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