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7" r:id="rId5"/>
  </p:sldMasterIdLst>
  <p:notesMasterIdLst>
    <p:notesMasterId r:id="rId12"/>
  </p:notesMasterIdLst>
  <p:handoutMasterIdLst>
    <p:handoutMasterId r:id="rId13"/>
  </p:handoutMasterIdLst>
  <p:sldIdLst>
    <p:sldId id="267" r:id="rId6"/>
    <p:sldId id="268" r:id="rId7"/>
    <p:sldId id="272" r:id="rId8"/>
    <p:sldId id="273" r:id="rId9"/>
    <p:sldId id="274" r:id="rId10"/>
    <p:sldId id="275" r:id="rId11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D1E2"/>
    <a:srgbClr val="C4E3E1"/>
    <a:srgbClr val="005386"/>
    <a:srgbClr val="55BAB7"/>
    <a:srgbClr val="00385E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71" autoAdjust="0"/>
    <p:restoredTop sz="94595" autoAdjust="0"/>
  </p:normalViewPr>
  <p:slideViewPr>
    <p:cSldViewPr snapToGrid="0" snapToObjects="1">
      <p:cViewPr>
        <p:scale>
          <a:sx n="75" d="100"/>
          <a:sy n="75" d="100"/>
        </p:scale>
        <p:origin x="-726" y="-240"/>
      </p:cViewPr>
      <p:guideLst>
        <p:guide orient="horz" pos="4032"/>
        <p:guide orient="horz" pos="840"/>
        <p:guide pos="2272"/>
        <p:guide pos="456"/>
        <p:guide pos="3960"/>
        <p:guide pos="537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 showGuide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viewProps" Target="viewProps.xml"/><Relationship Id="rId10" Type="http://schemas.openxmlformats.org/officeDocument/2006/relationships/slide" Target="slides/slide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DE495-51AC-4723-A7B4-B1B58AAC8C5A}" type="datetimeFigureOut">
              <a:rPr lang="en-US" smtClean="0"/>
              <a:t>1/21/2014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1E90-E9C6-42A2-8EB7-24DAC221AC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787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DF52B9-7E6C-4146-83FC-76B5AB271E46}" type="datetimeFigureOut">
              <a:rPr lang="en-US" smtClean="0"/>
              <a:t>1/21/2014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3D22-F502-4A52-A06E-717BD3D70E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13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B3D22-F502-4A52-A06E-717BD3D70E2C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80784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1474"/>
            <a:ext cx="3008313" cy="892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71474"/>
            <a:ext cx="5111750" cy="558323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6365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33480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-47625" y="0"/>
            <a:ext cx="923925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pic>
        <p:nvPicPr>
          <p:cNvPr id="13" name="Picture 12"/>
          <p:cNvPicPr>
            <a:picLocks/>
          </p:cNvPicPr>
          <p:nvPr userDrawn="1"/>
        </p:nvPicPr>
        <p:blipFill rotWithShape="1"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pic>
        <p:nvPicPr>
          <p:cNvPr id="9" name="Picture 8" descr="ERCOT cmyk-01.png"/>
          <p:cNvPicPr>
            <a:picLocks noChangeAspect="1"/>
          </p:cNvPicPr>
          <p:nvPr userDrawn="1"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7650" y="6024691"/>
            <a:ext cx="817615" cy="3464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7" r:id="rId1"/>
    <p:sldLayoutId id="2147493458" r:id="rId2"/>
    <p:sldLayoutId id="2147493459" r:id="rId3"/>
    <p:sldLayoutId id="2147493460" r:id="rId4"/>
    <p:sldLayoutId id="2147493461" r:id="rId5"/>
    <p:sldLayoutId id="2147493462" r:id="rId6"/>
    <p:sldLayoutId id="2147493463" r:id="rId7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  <p:sldLayoutId id="2147493475" r:id="rId2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13"/>
          <p:cNvGrpSpPr>
            <a:grpSpLocks/>
          </p:cNvGrpSpPr>
          <p:nvPr/>
        </p:nvGrpSpPr>
        <p:grpSpPr bwMode="auto">
          <a:xfrm>
            <a:off x="603250" y="1498600"/>
            <a:ext cx="7727950" cy="3861740"/>
            <a:chOff x="603250" y="546100"/>
            <a:chExt cx="7727950" cy="3862061"/>
          </a:xfrm>
        </p:grpSpPr>
        <p:pic>
          <p:nvPicPr>
            <p:cNvPr id="4099" name="Picture 8" descr="ERCOT cmyk-01.png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603250" y="546100"/>
              <a:ext cx="2457704" cy="10414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sp>
          <p:nvSpPr>
            <p:cNvPr id="4100" name="TextBox 9"/>
            <p:cNvSpPr txBox="1">
              <a:spLocks noChangeArrowheads="1"/>
            </p:cNvSpPr>
            <p:nvPr/>
          </p:nvSpPr>
          <p:spPr bwMode="auto">
            <a:xfrm>
              <a:off x="787400" y="2130425"/>
              <a:ext cx="7543800" cy="227773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  <a:cs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  <a:cs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  <a:cs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  <a:cs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  <a:cs typeface="Arial" charset="0"/>
                </a:defRPr>
              </a:lvl5pPr>
              <a:lvl6pPr marL="25146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  <a:cs typeface="Arial" charset="0"/>
                </a:defRPr>
              </a:lvl6pPr>
              <a:lvl7pPr marL="29718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  <a:cs typeface="Arial" charset="0"/>
                </a:defRPr>
              </a:lvl7pPr>
              <a:lvl8pPr marL="34290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  <a:cs typeface="Arial" charset="0"/>
                </a:defRPr>
              </a:lvl8pPr>
              <a:lvl9pPr marL="38862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  <a:cs typeface="Arial" charset="0"/>
                </a:defRPr>
              </a:lvl9pPr>
            </a:lstStyle>
            <a:p>
              <a:pPr eaLnBrk="1" hangingPunct="1"/>
              <a:r>
                <a:rPr lang="en-US" sz="3200" b="1" dirty="0" smtClean="0"/>
                <a:t>Credit </a:t>
              </a:r>
              <a:r>
                <a:rPr lang="en-US" sz="3200" b="1" dirty="0" smtClean="0"/>
                <a:t>Initiatives </a:t>
              </a:r>
              <a:r>
                <a:rPr lang="en-US" sz="3200" b="1" dirty="0" smtClean="0"/>
                <a:t>Review	</a:t>
              </a:r>
              <a:endParaRPr lang="en-US" sz="3200" b="1" dirty="0"/>
            </a:p>
            <a:p>
              <a:pPr eaLnBrk="1" hangingPunct="1"/>
              <a:endParaRPr lang="en-US" b="1" dirty="0"/>
            </a:p>
            <a:p>
              <a:pPr eaLnBrk="1" hangingPunct="1"/>
              <a:endParaRPr lang="en-US" sz="2000" i="1" dirty="0"/>
            </a:p>
            <a:p>
              <a:pPr eaLnBrk="1" hangingPunct="1"/>
              <a:r>
                <a:rPr lang="en-US" dirty="0"/>
                <a:t> </a:t>
              </a:r>
            </a:p>
            <a:p>
              <a:pPr eaLnBrk="1" hangingPunct="1"/>
              <a:r>
                <a:rPr lang="en-US" dirty="0" smtClean="0"/>
                <a:t>TAC</a:t>
              </a:r>
              <a:endParaRPr lang="en-US" dirty="0"/>
            </a:p>
            <a:p>
              <a:pPr eaLnBrk="1" hangingPunct="1"/>
              <a:r>
                <a:rPr lang="en-US" dirty="0" smtClean="0"/>
                <a:t>January 28, 2014</a:t>
              </a:r>
            </a:p>
            <a:p>
              <a:pPr eaLnBrk="1" hangingPunct="1"/>
              <a:r>
                <a:rPr lang="en-US" dirty="0" smtClean="0"/>
                <a:t>ERCOT Public</a:t>
              </a:r>
              <a:endParaRPr lang="en-US" dirty="0"/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722"/>
              <a:ext cx="6286500" cy="12701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33400" y="863600"/>
            <a:ext cx="8153400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/>
              <a:t>ERCOT Credit is working with Stakeholders and CWG on a number of initiatives.</a:t>
            </a:r>
          </a:p>
          <a:p>
            <a:endParaRPr lang="en-US" sz="2000" dirty="0" smtClean="0"/>
          </a:p>
          <a:p>
            <a:r>
              <a:rPr lang="en-US" sz="2000" dirty="0" smtClean="0"/>
              <a:t>Objectives are to: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 smtClean="0"/>
              <a:t>More appropriately shape collateral requirements to risk to reduce collateral requirements where feasible without increasing risk to the market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 smtClean="0"/>
              <a:t>Look for opportunities to make credit calculations more forward-looking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 smtClean="0"/>
              <a:t>Provide additional transparency to exposure calculations</a:t>
            </a:r>
            <a:endParaRPr lang="en-US" sz="2000" dirty="0" smtClean="0"/>
          </a:p>
        </p:txBody>
      </p:sp>
      <p:sp>
        <p:nvSpPr>
          <p:cNvPr id="4" name="Title 1"/>
          <p:cNvSpPr txBox="1">
            <a:spLocks/>
          </p:cNvSpPr>
          <p:nvPr/>
        </p:nvSpPr>
        <p:spPr bwMode="auto">
          <a:xfrm>
            <a:off x="304800" y="0"/>
            <a:ext cx="8763000" cy="67491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9pPr>
          </a:lstStyle>
          <a:p>
            <a:r>
              <a:rPr lang="en-US" dirty="0" smtClean="0"/>
              <a:t>Update on Credit Initiatives</a:t>
            </a:r>
            <a:endParaRPr lang="en-US" dirty="0" smtClean="0"/>
          </a:p>
        </p:txBody>
      </p:sp>
      <p:sp>
        <p:nvSpPr>
          <p:cNvPr id="7" name="TextBox 6"/>
          <p:cNvSpPr txBox="1"/>
          <p:nvPr/>
        </p:nvSpPr>
        <p:spPr>
          <a:xfrm>
            <a:off x="1090665" y="6151691"/>
            <a:ext cx="6867526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50" dirty="0" smtClean="0"/>
              <a:t>ERCOT</a:t>
            </a:r>
            <a:r>
              <a:rPr lang="en-US" sz="1050" baseline="0" dirty="0" smtClean="0"/>
              <a:t> Public</a:t>
            </a:r>
            <a:endParaRPr lang="en-US" sz="1050" dirty="0"/>
          </a:p>
        </p:txBody>
      </p:sp>
    </p:spTree>
    <p:extLst>
      <p:ext uri="{BB962C8B-B14F-4D97-AF65-F5344CB8AC3E}">
        <p14:creationId xmlns:p14="http://schemas.microsoft.com/office/powerpoint/2010/main" val="34539641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33400" y="863600"/>
            <a:ext cx="81534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/>
              <a:t>Draft NPRRs</a:t>
            </a:r>
          </a:p>
        </p:txBody>
      </p:sp>
      <p:sp>
        <p:nvSpPr>
          <p:cNvPr id="4" name="Title 1"/>
          <p:cNvSpPr txBox="1">
            <a:spLocks/>
          </p:cNvSpPr>
          <p:nvPr/>
        </p:nvSpPr>
        <p:spPr bwMode="auto">
          <a:xfrm>
            <a:off x="304800" y="0"/>
            <a:ext cx="8763000" cy="67491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9pPr>
          </a:lstStyle>
          <a:p>
            <a:r>
              <a:rPr lang="en-US" dirty="0" smtClean="0"/>
              <a:t>Update on Credit Initiatives</a:t>
            </a:r>
            <a:endParaRPr lang="en-US" dirty="0" smtClean="0"/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729496" y="1435100"/>
            <a:ext cx="7685008" cy="1643527"/>
          </a:xfrm>
          <a:prstGeom prst="rect">
            <a:avLst/>
          </a:prstGeom>
          <a:gradFill flip="none" rotWithShape="1">
            <a:gsLst>
              <a:gs pos="98000">
                <a:srgbClr val="C0D1E2">
                  <a:shade val="30000"/>
                  <a:satMod val="115000"/>
                  <a:lumMod val="57000"/>
                  <a:lumOff val="43000"/>
                </a:srgbClr>
              </a:gs>
              <a:gs pos="2000">
                <a:srgbClr val="C0D1E2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>
            <a:sp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buNone/>
            </a:pPr>
            <a:r>
              <a:rPr lang="en-US" sz="1800" b="0" u="sng" kern="0" dirty="0" smtClean="0"/>
              <a:t>Counter-Party Specific M1 Calculation</a:t>
            </a:r>
            <a:endParaRPr lang="en-US" sz="1800" b="0" u="sng" kern="0" dirty="0" smtClean="0"/>
          </a:p>
          <a:p>
            <a:pPr eaLnBrk="1" hangingPunct="1"/>
            <a:r>
              <a:rPr lang="en-US" sz="1800" b="0" kern="0" dirty="0" smtClean="0"/>
              <a:t>For Counter-Parties </a:t>
            </a:r>
            <a:r>
              <a:rPr lang="en-US" sz="1800" b="0" kern="0" dirty="0" smtClean="0"/>
              <a:t>with Load, r</a:t>
            </a:r>
            <a:r>
              <a:rPr lang="en-US" sz="1800" b="0" kern="0" dirty="0" smtClean="0"/>
              <a:t>elates M1 variable associated with Mass Transition risk to the number of Counter-Party ESIIDs</a:t>
            </a:r>
            <a:endParaRPr lang="en-US" sz="1800" b="0" kern="0" dirty="0" smtClean="0"/>
          </a:p>
          <a:p>
            <a:pPr eaLnBrk="1" hangingPunct="1"/>
            <a:r>
              <a:rPr lang="en-US" sz="1800" b="0" kern="0" dirty="0" smtClean="0"/>
              <a:t>Sets minimum value applicable to all Counter-Parties</a:t>
            </a:r>
          </a:p>
          <a:p>
            <a:pPr eaLnBrk="1" hangingPunct="1"/>
            <a:r>
              <a:rPr lang="en-US" sz="1800" b="0" kern="0" dirty="0" smtClean="0"/>
              <a:t>Will reduce aggregate market collateralization requirements</a:t>
            </a:r>
            <a:endParaRPr lang="en-US" sz="1800" b="0" kern="0" dirty="0" smtClean="0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723900" y="3733800"/>
            <a:ext cx="7685008" cy="1643527"/>
          </a:xfrm>
          <a:prstGeom prst="rect">
            <a:avLst/>
          </a:prstGeom>
          <a:gradFill flip="none" rotWithShape="1">
            <a:gsLst>
              <a:gs pos="98000">
                <a:srgbClr val="C0D1E2">
                  <a:shade val="30000"/>
                  <a:satMod val="115000"/>
                  <a:lumMod val="57000"/>
                  <a:lumOff val="43000"/>
                </a:srgbClr>
              </a:gs>
              <a:gs pos="2000">
                <a:srgbClr val="C0D1E2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>
            <a:sp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buNone/>
            </a:pPr>
            <a:r>
              <a:rPr lang="en-US" sz="1800" b="0" u="sng" kern="0" dirty="0" smtClean="0"/>
              <a:t>Shortened Cure Period</a:t>
            </a:r>
            <a:endParaRPr lang="en-US" sz="1800" b="0" u="sng" kern="0" dirty="0" smtClean="0"/>
          </a:p>
          <a:p>
            <a:pPr eaLnBrk="1" hangingPunct="1"/>
            <a:r>
              <a:rPr lang="en-US" sz="1800" b="0" kern="0" dirty="0" smtClean="0"/>
              <a:t>Reduces cure period after Payment Breach to one day</a:t>
            </a:r>
            <a:endParaRPr lang="en-US" sz="1800" b="0" kern="0" dirty="0" smtClean="0"/>
          </a:p>
          <a:p>
            <a:pPr eaLnBrk="1" hangingPunct="1"/>
            <a:r>
              <a:rPr lang="en-US" sz="1800" b="0" kern="0" dirty="0" smtClean="0"/>
              <a:t>Eliminates inconsistencies between Protocols and Standard Form Agreement</a:t>
            </a:r>
          </a:p>
          <a:p>
            <a:pPr eaLnBrk="1" hangingPunct="1"/>
            <a:r>
              <a:rPr lang="en-US" sz="1800" b="0" kern="0" dirty="0" smtClean="0"/>
              <a:t>Clarifies conditions of Late Payments and Payment Breaches</a:t>
            </a:r>
            <a:endParaRPr lang="en-US" sz="1800" b="0" kern="0" dirty="0" smtClean="0"/>
          </a:p>
        </p:txBody>
      </p:sp>
      <p:sp>
        <p:nvSpPr>
          <p:cNvPr id="9" name="TextBox 8"/>
          <p:cNvSpPr txBox="1"/>
          <p:nvPr/>
        </p:nvSpPr>
        <p:spPr>
          <a:xfrm>
            <a:off x="1090665" y="6151691"/>
            <a:ext cx="6867526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50" dirty="0" smtClean="0"/>
              <a:t>ERCOT</a:t>
            </a:r>
            <a:r>
              <a:rPr lang="en-US" sz="1050" baseline="0" dirty="0" smtClean="0"/>
              <a:t> Public</a:t>
            </a:r>
            <a:endParaRPr lang="en-US" sz="1050" dirty="0"/>
          </a:p>
        </p:txBody>
      </p:sp>
    </p:spTree>
    <p:extLst>
      <p:ext uri="{BB962C8B-B14F-4D97-AF65-F5344CB8AC3E}">
        <p14:creationId xmlns:p14="http://schemas.microsoft.com/office/powerpoint/2010/main" val="18365380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33400" y="863600"/>
            <a:ext cx="81534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/>
              <a:t>Draft NPRRs</a:t>
            </a:r>
          </a:p>
        </p:txBody>
      </p:sp>
      <p:sp>
        <p:nvSpPr>
          <p:cNvPr id="4" name="Title 1"/>
          <p:cNvSpPr txBox="1">
            <a:spLocks/>
          </p:cNvSpPr>
          <p:nvPr/>
        </p:nvSpPr>
        <p:spPr bwMode="auto">
          <a:xfrm>
            <a:off x="304800" y="0"/>
            <a:ext cx="8763000" cy="67491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9pPr>
          </a:lstStyle>
          <a:p>
            <a:r>
              <a:rPr lang="en-US" dirty="0" smtClean="0"/>
              <a:t>Update on Credit Initiatives</a:t>
            </a:r>
            <a:endParaRPr lang="en-US" dirty="0" smtClean="0"/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729496" y="1435100"/>
            <a:ext cx="7685008" cy="2142125"/>
          </a:xfrm>
          <a:prstGeom prst="rect">
            <a:avLst/>
          </a:prstGeom>
          <a:gradFill flip="none" rotWithShape="1">
            <a:gsLst>
              <a:gs pos="98000">
                <a:srgbClr val="C0D1E2">
                  <a:shade val="30000"/>
                  <a:satMod val="115000"/>
                  <a:lumMod val="57000"/>
                  <a:lumOff val="43000"/>
                </a:srgbClr>
              </a:gs>
              <a:gs pos="2000">
                <a:srgbClr val="C0D1E2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>
            <a:sp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buNone/>
            </a:pPr>
            <a:r>
              <a:rPr lang="en-US" sz="1800" b="0" u="sng" kern="0" dirty="0" smtClean="0"/>
              <a:t>Revisions to Price Components of EAL</a:t>
            </a:r>
            <a:endParaRPr lang="en-US" sz="1800" b="0" u="sng" kern="0" dirty="0" smtClean="0"/>
          </a:p>
          <a:p>
            <a:pPr eaLnBrk="1" hangingPunct="1"/>
            <a:r>
              <a:rPr lang="en-US" sz="1800" b="0" kern="0" dirty="0" smtClean="0"/>
              <a:t>Goal is to reflect seasonality with a forward bias; exposure calculations would increase heading into summer rather than rely solely on </a:t>
            </a:r>
            <a:r>
              <a:rPr lang="en-US" sz="1800" b="0" kern="0" dirty="0" err="1" smtClean="0"/>
              <a:t>lookback</a:t>
            </a:r>
            <a:r>
              <a:rPr lang="en-US" sz="1800" b="0" kern="0" dirty="0" smtClean="0"/>
              <a:t> values</a:t>
            </a:r>
          </a:p>
          <a:p>
            <a:pPr eaLnBrk="1" hangingPunct="1"/>
            <a:r>
              <a:rPr lang="en-US" sz="1800" b="0" kern="0" dirty="0" smtClean="0"/>
              <a:t>Settlement point prices replaced by settlement-point specific historic values averaged up to three years, looking three weeks forward and one week back from the current Calendar Day</a:t>
            </a:r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729496" y="4021725"/>
            <a:ext cx="7685008" cy="1643527"/>
          </a:xfrm>
          <a:prstGeom prst="rect">
            <a:avLst/>
          </a:prstGeom>
          <a:gradFill flip="none" rotWithShape="1">
            <a:gsLst>
              <a:gs pos="98000">
                <a:srgbClr val="C0D1E2">
                  <a:shade val="30000"/>
                  <a:satMod val="115000"/>
                  <a:lumMod val="57000"/>
                  <a:lumOff val="43000"/>
                </a:srgbClr>
              </a:gs>
              <a:gs pos="2000">
                <a:srgbClr val="C0D1E2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>
            <a:sp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buNone/>
            </a:pPr>
            <a:r>
              <a:rPr lang="en-US" sz="1800" b="0" u="sng" kern="0" dirty="0" smtClean="0"/>
              <a:t>Collateral Requirements for Counter-Parties with no Load or Generation</a:t>
            </a:r>
            <a:endParaRPr lang="en-US" sz="1800" b="0" u="sng" kern="0" dirty="0" smtClean="0"/>
          </a:p>
          <a:p>
            <a:pPr eaLnBrk="1" hangingPunct="1"/>
            <a:r>
              <a:rPr lang="en-US" sz="1800" b="0" kern="0" dirty="0" smtClean="0"/>
              <a:t>Shortens </a:t>
            </a:r>
            <a:r>
              <a:rPr lang="en-US" sz="1800" b="0" kern="0" dirty="0" err="1" smtClean="0"/>
              <a:t>lookback</a:t>
            </a:r>
            <a:r>
              <a:rPr lang="en-US" sz="1800" b="0" kern="0" dirty="0" smtClean="0"/>
              <a:t> period for Counter-Parties with trading activity only</a:t>
            </a:r>
          </a:p>
          <a:p>
            <a:pPr eaLnBrk="1" hangingPunct="1"/>
            <a:r>
              <a:rPr lang="en-US" sz="1800" b="0" kern="0" dirty="0" smtClean="0"/>
              <a:t>Establishes Initial Estimated Liability (IEL) requirement for new traders entering the market</a:t>
            </a:r>
          </a:p>
          <a:p>
            <a:pPr eaLnBrk="1" hangingPunct="1"/>
            <a:r>
              <a:rPr lang="en-US" sz="1800" b="0" kern="0" dirty="0" smtClean="0"/>
              <a:t>Adjusts Minimum Current Exposure (MCE) calculation for traders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90665" y="6151691"/>
            <a:ext cx="6867526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50" dirty="0" smtClean="0"/>
              <a:t>ERCOT</a:t>
            </a:r>
            <a:r>
              <a:rPr lang="en-US" sz="1050" baseline="0" dirty="0" smtClean="0"/>
              <a:t> Public</a:t>
            </a:r>
            <a:endParaRPr lang="en-US" sz="1050" dirty="0"/>
          </a:p>
        </p:txBody>
      </p:sp>
    </p:spTree>
    <p:extLst>
      <p:ext uri="{BB962C8B-B14F-4D97-AF65-F5344CB8AC3E}">
        <p14:creationId xmlns:p14="http://schemas.microsoft.com/office/powerpoint/2010/main" val="19138687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33400" y="863600"/>
            <a:ext cx="81534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/>
              <a:t>Draft NPRRs</a:t>
            </a:r>
          </a:p>
        </p:txBody>
      </p:sp>
      <p:sp>
        <p:nvSpPr>
          <p:cNvPr id="4" name="Title 1"/>
          <p:cNvSpPr txBox="1">
            <a:spLocks/>
          </p:cNvSpPr>
          <p:nvPr/>
        </p:nvSpPr>
        <p:spPr bwMode="auto">
          <a:xfrm>
            <a:off x="304800" y="0"/>
            <a:ext cx="8763000" cy="67491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9pPr>
          </a:lstStyle>
          <a:p>
            <a:r>
              <a:rPr lang="en-US" dirty="0" smtClean="0"/>
              <a:t>Update on Credit Initiatives</a:t>
            </a:r>
            <a:endParaRPr lang="en-US" dirty="0" smtClean="0"/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729496" y="1435100"/>
            <a:ext cx="7685008" cy="1255728"/>
          </a:xfrm>
          <a:prstGeom prst="rect">
            <a:avLst/>
          </a:prstGeom>
          <a:gradFill flip="none" rotWithShape="1">
            <a:gsLst>
              <a:gs pos="98000">
                <a:srgbClr val="C0D1E2">
                  <a:shade val="30000"/>
                  <a:satMod val="115000"/>
                  <a:lumMod val="57000"/>
                  <a:lumOff val="43000"/>
                </a:srgbClr>
              </a:gs>
              <a:gs pos="2000">
                <a:srgbClr val="C0D1E2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>
            <a:sp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buNone/>
            </a:pPr>
            <a:r>
              <a:rPr lang="en-US" sz="1800" b="0" u="sng" kern="0" dirty="0" smtClean="0"/>
              <a:t>Incremental Exposure to POLRs</a:t>
            </a:r>
            <a:endParaRPr lang="en-US" sz="1800" b="0" u="sng" kern="0" dirty="0" smtClean="0"/>
          </a:p>
          <a:p>
            <a:pPr eaLnBrk="1" hangingPunct="1"/>
            <a:r>
              <a:rPr lang="en-US" sz="1800" b="0" kern="0" dirty="0" smtClean="0"/>
              <a:t>Provides for adjustment of the exposure of a Provider of Last Resort (POLR) in the event of a Mass Transition to reflect the risk of incremental un-hedged load</a:t>
            </a:r>
            <a:endParaRPr lang="en-US" sz="1800" b="0" kern="0" dirty="0" smtClean="0"/>
          </a:p>
        </p:txBody>
      </p:sp>
      <p:sp>
        <p:nvSpPr>
          <p:cNvPr id="7" name="TextBox 6"/>
          <p:cNvSpPr txBox="1"/>
          <p:nvPr/>
        </p:nvSpPr>
        <p:spPr>
          <a:xfrm>
            <a:off x="1090665" y="6151691"/>
            <a:ext cx="6867526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50" dirty="0" smtClean="0"/>
              <a:t>ERCOT</a:t>
            </a:r>
            <a:r>
              <a:rPr lang="en-US" sz="1050" baseline="0" dirty="0" smtClean="0"/>
              <a:t> Public</a:t>
            </a:r>
            <a:endParaRPr lang="en-US" sz="1050" dirty="0"/>
          </a:p>
        </p:txBody>
      </p:sp>
      <p:sp>
        <p:nvSpPr>
          <p:cNvPr id="10" name="Rectangle 9"/>
          <p:cNvSpPr/>
          <p:nvPr/>
        </p:nvSpPr>
        <p:spPr>
          <a:xfrm>
            <a:off x="609600" y="3289300"/>
            <a:ext cx="81534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/>
              <a:t>Other items</a:t>
            </a:r>
          </a:p>
        </p:txBody>
      </p:sp>
      <p:sp>
        <p:nvSpPr>
          <p:cNvPr id="11" name="Content Placeholder 2"/>
          <p:cNvSpPr txBox="1">
            <a:spLocks/>
          </p:cNvSpPr>
          <p:nvPr/>
        </p:nvSpPr>
        <p:spPr>
          <a:xfrm>
            <a:off x="723900" y="3797300"/>
            <a:ext cx="7685008" cy="369332"/>
          </a:xfrm>
          <a:prstGeom prst="rect">
            <a:avLst/>
          </a:prstGeom>
          <a:gradFill flip="none" rotWithShape="1">
            <a:gsLst>
              <a:gs pos="98000">
                <a:srgbClr val="C0D1E2">
                  <a:shade val="30000"/>
                  <a:satMod val="115000"/>
                  <a:lumMod val="57000"/>
                  <a:lumOff val="43000"/>
                </a:srgbClr>
              </a:gs>
              <a:gs pos="2000">
                <a:srgbClr val="C0D1E2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>
            <a:sp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eaLnBrk="1" hangingPunct="1"/>
            <a:r>
              <a:rPr lang="en-US" sz="1800" b="0" kern="0" dirty="0" smtClean="0"/>
              <a:t>Review of default uplift allocation</a:t>
            </a:r>
            <a:endParaRPr lang="en-US" sz="1800" b="0" kern="0" dirty="0" smtClean="0"/>
          </a:p>
        </p:txBody>
      </p:sp>
    </p:spTree>
    <p:extLst>
      <p:ext uri="{BB962C8B-B14F-4D97-AF65-F5344CB8AC3E}">
        <p14:creationId xmlns:p14="http://schemas.microsoft.com/office/powerpoint/2010/main" val="5659991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2408487" y="3067175"/>
            <a:ext cx="3758677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algn="ctr">
              <a:buFontTx/>
              <a:buNone/>
            </a:pPr>
            <a:r>
              <a:rPr lang="en-US" kern="0" dirty="0" smtClean="0"/>
              <a:t>Feedback / Questions</a:t>
            </a:r>
            <a:endParaRPr lang="en-US" kern="0" dirty="0"/>
          </a:p>
        </p:txBody>
      </p:sp>
      <p:sp>
        <p:nvSpPr>
          <p:cNvPr id="4" name="TextBox 3"/>
          <p:cNvSpPr txBox="1"/>
          <p:nvPr/>
        </p:nvSpPr>
        <p:spPr>
          <a:xfrm>
            <a:off x="1090665" y="6151691"/>
            <a:ext cx="6867526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50" dirty="0" smtClean="0"/>
              <a:t>ERCOT</a:t>
            </a:r>
            <a:r>
              <a:rPr lang="en-US" sz="1050" baseline="0" dirty="0" smtClean="0"/>
              <a:t> Public</a:t>
            </a:r>
            <a:endParaRPr lang="en-US" sz="1050" dirty="0"/>
          </a:p>
        </p:txBody>
      </p:sp>
      <p:sp>
        <p:nvSpPr>
          <p:cNvPr id="5" name="Title 1"/>
          <p:cNvSpPr txBox="1">
            <a:spLocks/>
          </p:cNvSpPr>
          <p:nvPr/>
        </p:nvSpPr>
        <p:spPr bwMode="auto">
          <a:xfrm>
            <a:off x="304800" y="0"/>
            <a:ext cx="8763000" cy="67491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 Black" pitchFamily="34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Arial Black" pitchFamily="34" charset="0"/>
              </a:defRPr>
            </a:lvl9pPr>
          </a:lstStyle>
          <a:p>
            <a:r>
              <a:rPr lang="en-US" dirty="0" smtClean="0"/>
              <a:t>Update on Credit Initiatives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172582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purl.org/dc/terms/"/>
    <ds:schemaRef ds:uri="http://purl.org/dc/elements/1.1/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schemas.openxmlformats.org/package/2006/metadata/core-properties"/>
    <ds:schemaRef ds:uri="c34af464-7aa1-4edd-9be4-83dffc1cb926"/>
    <ds:schemaRef ds:uri="http://schemas.microsoft.com/office/2006/metadata/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5379</TotalTime>
  <Words>300</Words>
  <Application>Microsoft Office PowerPoint</Application>
  <PresentationFormat>On-screen Show (4:3)</PresentationFormat>
  <Paragraphs>47</Paragraphs>
  <Slides>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6</vt:i4>
      </vt:variant>
    </vt:vector>
  </HeadingPairs>
  <TitlesOfParts>
    <vt:vector size="8" baseType="lpstr">
      <vt:lpstr>Office Theme</vt:lpstr>
      <vt:lpstr>Custom Design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Ruane, Mark</cp:lastModifiedBy>
  <cp:revision>151</cp:revision>
  <cp:lastPrinted>2014-01-21T17:51:31Z</cp:lastPrinted>
  <dcterms:created xsi:type="dcterms:W3CDTF">2010-04-12T23:12:02Z</dcterms:created>
  <dcterms:modified xsi:type="dcterms:W3CDTF">2014-01-21T18:21:32Z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