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372" r:id="rId2"/>
    <p:sldId id="302" r:id="rId3"/>
    <p:sldId id="438" r:id="rId4"/>
    <p:sldId id="437" r:id="rId5"/>
    <p:sldId id="442" r:id="rId6"/>
    <p:sldId id="447" r:id="rId7"/>
    <p:sldId id="457" r:id="rId8"/>
    <p:sldId id="406" r:id="rId9"/>
    <p:sldId id="448" r:id="rId10"/>
    <p:sldId id="450" r:id="rId11"/>
    <p:sldId id="451" r:id="rId12"/>
    <p:sldId id="452" r:id="rId13"/>
    <p:sldId id="453" r:id="rId14"/>
    <p:sldId id="454" r:id="rId15"/>
    <p:sldId id="455" r:id="rId16"/>
    <p:sldId id="456" r:id="rId17"/>
    <p:sldId id="458" r:id="rId18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14" d="100"/>
          <a:sy n="114" d="100"/>
        </p:scale>
        <p:origin x="-27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16,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1/6/2014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668338"/>
            <a:ext cx="8943975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755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1/6/2014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668338"/>
            <a:ext cx="8943975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80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1/6/2014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663575"/>
            <a:ext cx="8943975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3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1/6/2014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668338"/>
            <a:ext cx="8943975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22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1/6/2014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663575"/>
            <a:ext cx="8943975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01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1/6/2014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668338"/>
            <a:ext cx="8943975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65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1/6/2014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673100"/>
            <a:ext cx="8943975" cy="551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8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1/6/2014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663575"/>
            <a:ext cx="8943975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18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2013 Project Spending Update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8</a:t>
            </a:r>
            <a:r>
              <a:rPr lang="en-US" sz="1600" dirty="0" smtClean="0"/>
              <a:t>-17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61999"/>
            <a:ext cx="8991600" cy="5278437"/>
          </a:xfrm>
        </p:spPr>
        <p:txBody>
          <a:bodyPr/>
          <a:lstStyle/>
          <a:p>
            <a:pPr eaLnBrk="1" hangingPunct="1"/>
            <a:r>
              <a:rPr lang="en-US" sz="1600" dirty="0" smtClean="0"/>
              <a:t>2014 Off-Cycle Go-Lives</a:t>
            </a:r>
            <a:r>
              <a:rPr lang="en-US" sz="1600" dirty="0"/>
              <a:t>	</a:t>
            </a:r>
            <a:r>
              <a:rPr lang="en-US" sz="1600" dirty="0" smtClean="0"/>
              <a:t>	</a:t>
            </a:r>
            <a:r>
              <a:rPr lang="en-US" sz="1600" i="1" dirty="0" smtClean="0"/>
              <a:t>(January 2014)</a:t>
            </a:r>
            <a:r>
              <a:rPr lang="en-US" sz="1600" i="1" dirty="0"/>
              <a:t>		</a:t>
            </a:r>
            <a:r>
              <a:rPr lang="en-US" sz="1600" i="1" dirty="0">
                <a:solidFill>
                  <a:srgbClr val="00B050"/>
                </a:solidFill>
              </a:rPr>
              <a:t> Complete</a:t>
            </a:r>
            <a:endParaRPr lang="en-US" sz="1600" i="1" dirty="0" smtClean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400" dirty="0" smtClean="0"/>
              <a:t>NPRR575 </a:t>
            </a:r>
            <a:r>
              <a:rPr lang="en-US" sz="1400" dirty="0"/>
              <a:t>– </a:t>
            </a:r>
            <a:r>
              <a:rPr lang="en-US" sz="1400" dirty="0"/>
              <a:t>Clarification of the RUC Resource Buy-Back Provision for Ancillary Services</a:t>
            </a:r>
            <a:endParaRPr lang="en-US" sz="1400" dirty="0"/>
          </a:p>
          <a:p>
            <a:pPr lvl="2" eaLnBrk="1" hangingPunct="1"/>
            <a:r>
              <a:rPr lang="en-US" sz="1200" dirty="0" smtClean="0"/>
              <a:t>Allowed NPRR416 to be implemented (originally targeted for 2013-R5)</a:t>
            </a:r>
          </a:p>
          <a:p>
            <a:pPr lvl="2" eaLnBrk="1" hangingPunct="1"/>
            <a:r>
              <a:rPr lang="en-US" sz="1200" dirty="0" smtClean="0"/>
              <a:t>Implemented 1/7/2014  (s</a:t>
            </a:r>
            <a:r>
              <a:rPr lang="en-US" sz="1200" dirty="0" smtClean="0"/>
              <a:t>ee market notice dated 12/23/2013)</a:t>
            </a:r>
          </a:p>
          <a:p>
            <a:pPr lvl="1" eaLnBrk="1" hangingPunct="1"/>
            <a:r>
              <a:rPr lang="en-US" sz="1400" dirty="0"/>
              <a:t>Emergency Notification System Hardware </a:t>
            </a:r>
            <a:r>
              <a:rPr lang="en-US" sz="1400" dirty="0" smtClean="0"/>
              <a:t>Refresh</a:t>
            </a:r>
          </a:p>
          <a:p>
            <a:pPr lvl="1" eaLnBrk="1" hangingPunct="1"/>
            <a:r>
              <a:rPr lang="en-US" sz="1400" dirty="0"/>
              <a:t>Dev Hardware Refresh and Virtualization Expansion</a:t>
            </a:r>
            <a:endParaRPr lang="en-US" sz="1400" dirty="0"/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600" dirty="0" smtClean="0"/>
              <a:t>2014 </a:t>
            </a:r>
            <a:r>
              <a:rPr lang="en-US" sz="1600" dirty="0" smtClean="0"/>
              <a:t>Release 1 Go-Lives</a:t>
            </a:r>
            <a:r>
              <a:rPr lang="en-US" sz="1600" dirty="0"/>
              <a:t>	</a:t>
            </a:r>
            <a:r>
              <a:rPr lang="en-US" sz="1600" dirty="0" smtClean="0"/>
              <a:t>	</a:t>
            </a:r>
            <a:r>
              <a:rPr lang="en-US" sz="1600" i="1" dirty="0" smtClean="0"/>
              <a:t>(February 2014)</a:t>
            </a:r>
            <a:r>
              <a:rPr lang="en-US" sz="1600" i="1" dirty="0"/>
              <a:t>		</a:t>
            </a:r>
            <a:r>
              <a:rPr lang="en-US" sz="1600" i="1" dirty="0">
                <a:solidFill>
                  <a:srgbClr val="00B050"/>
                </a:solidFill>
              </a:rPr>
              <a:t> </a:t>
            </a:r>
            <a:r>
              <a:rPr lang="en-US" sz="1600" i="1" dirty="0" smtClean="0">
                <a:solidFill>
                  <a:srgbClr val="00B050"/>
                </a:solidFill>
              </a:rPr>
              <a:t>In-Flight</a:t>
            </a:r>
            <a:endParaRPr lang="en-US" sz="16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400" dirty="0"/>
              <a:t>NPRR240 – Proxy Energy Offer Curve</a:t>
            </a:r>
            <a:endParaRPr lang="en-US" sz="1400" dirty="0" smtClean="0"/>
          </a:p>
          <a:p>
            <a:pPr lvl="2" eaLnBrk="1" hangingPunct="1"/>
            <a:r>
              <a:rPr lang="en-US" sz="1200" dirty="0" smtClean="0"/>
              <a:t>Part of 2014 Market System Enhancements project</a:t>
            </a:r>
          </a:p>
          <a:p>
            <a:pPr lvl="1" eaLnBrk="1" hangingPunct="1"/>
            <a:r>
              <a:rPr lang="en-US" sz="1400" dirty="0" smtClean="0"/>
              <a:t>NPRR425 </a:t>
            </a:r>
            <a:r>
              <a:rPr lang="en-US" sz="1400" dirty="0"/>
              <a:t>– Creation of a WGR Group for GREDP and Base Point Deviation Evaluation</a:t>
            </a:r>
          </a:p>
          <a:p>
            <a:pPr lvl="2" eaLnBrk="1" hangingPunct="1"/>
            <a:r>
              <a:rPr lang="en-US" sz="1200" dirty="0"/>
              <a:t>Phase </a:t>
            </a:r>
            <a:r>
              <a:rPr lang="en-US" sz="1200" dirty="0" smtClean="0"/>
              <a:t>2 </a:t>
            </a:r>
            <a:r>
              <a:rPr lang="en-US" sz="1200" dirty="0"/>
              <a:t>– </a:t>
            </a:r>
            <a:r>
              <a:rPr lang="en-US" sz="1200" dirty="0" smtClean="0"/>
              <a:t>GREDP and EIS </a:t>
            </a:r>
            <a:r>
              <a:rPr lang="en-US" sz="1200" dirty="0"/>
              <a:t>components</a:t>
            </a:r>
          </a:p>
          <a:p>
            <a:pPr lvl="1" eaLnBrk="1" hangingPunct="1"/>
            <a:r>
              <a:rPr lang="en-US" sz="1400" dirty="0"/>
              <a:t>NPRR509 – Shortened RTM Settlement Timeline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NOGRR105 </a:t>
            </a:r>
            <a:r>
              <a:rPr lang="en-US" sz="1400" dirty="0"/>
              <a:t>– Generation Resource Frequency Response Test Procedure</a:t>
            </a:r>
          </a:p>
          <a:p>
            <a:pPr lvl="1" eaLnBrk="1" hangingPunct="1"/>
            <a:r>
              <a:rPr lang="en-US" sz="1400" dirty="0" smtClean="0"/>
              <a:t>Alstom Load Forecasting Upgrade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Disaster Recovery: S&amp;B, Retail and Market Data Transparency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Cyber-Security </a:t>
            </a:r>
            <a:r>
              <a:rPr lang="en-US" sz="1400" dirty="0" smtClean="0"/>
              <a:t>Project #14</a:t>
            </a:r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116637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053877460"/>
              </p:ext>
            </p:extLst>
          </p:nvPr>
        </p:nvGraphicFramePr>
        <p:xfrm>
          <a:off x="36444" y="762000"/>
          <a:ext cx="9067801" cy="4400403"/>
        </p:xfrm>
        <a:graphic>
          <a:graphicData uri="http://schemas.openxmlformats.org/drawingml/2006/table">
            <a:tbl>
              <a:tblPr/>
              <a:tblGrid>
                <a:gridCol w="1030356"/>
                <a:gridCol w="1143000"/>
                <a:gridCol w="1143000"/>
                <a:gridCol w="1143000"/>
                <a:gridCol w="1143000"/>
                <a:gridCol w="1143000"/>
                <a:gridCol w="1219200"/>
                <a:gridCol w="1103245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2/11 – 2/15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4/22 – 4/26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6/10 – 6/14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7/29 – 8/2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9/23 – 9/29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12/9-12/13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(1a)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4267200" y="6400800"/>
            <a:ext cx="15621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b="0" dirty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799" y="3717022"/>
            <a:ext cx="11429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066800" y="3717022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2578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3428999" y="5878666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7150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257800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8999" y="5561757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95800" y="3717022"/>
            <a:ext cx="11430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81800" y="3717022"/>
            <a:ext cx="12192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October</a:t>
            </a:r>
            <a:endParaRPr lang="en-US" sz="110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717022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352800" y="3717022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May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8001000" y="3306837"/>
            <a:ext cx="1075266" cy="4308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Moved to Future Years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599" y="5257800"/>
            <a:ext cx="2370667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NPRR407(a) – MMS portion</a:t>
            </a:r>
          </a:p>
          <a:p>
            <a:pPr eaLnBrk="1" hangingPunct="1"/>
            <a:r>
              <a:rPr lang="en-US" sz="800" b="0" dirty="0"/>
              <a:t>NPRR407(b) – CRR </a:t>
            </a:r>
            <a:r>
              <a:rPr lang="en-US" sz="800" b="0" dirty="0" smtClean="0"/>
              <a:t>portion</a:t>
            </a:r>
          </a:p>
          <a:p>
            <a:pPr eaLnBrk="1" hangingPunct="1"/>
            <a:r>
              <a:rPr lang="en-US" sz="800" b="0" dirty="0" smtClean="0"/>
              <a:t>NPRR425(a) – RARF, EMS portions</a:t>
            </a:r>
          </a:p>
          <a:p>
            <a:pPr eaLnBrk="1" hangingPunct="1"/>
            <a:r>
              <a:rPr lang="en-US" sz="800" b="0" dirty="0" smtClean="0"/>
              <a:t>NPRR484(1a) – initial CMM/CRR components</a:t>
            </a:r>
          </a:p>
          <a:p>
            <a:pPr eaLnBrk="1" hangingPunct="1"/>
            <a:r>
              <a:rPr lang="en-US" sz="800" b="0" dirty="0"/>
              <a:t>NPRR520(a) – </a:t>
            </a:r>
            <a:r>
              <a:rPr lang="en-US" sz="800" b="0" dirty="0" smtClean="0"/>
              <a:t>MMS, MIS, CDR portions</a:t>
            </a:r>
          </a:p>
          <a:p>
            <a:pPr eaLnBrk="1" hangingPunct="1"/>
            <a:r>
              <a:rPr lang="en-US" sz="800" b="0" dirty="0" smtClean="0"/>
              <a:t>NPRR520(b)</a:t>
            </a:r>
            <a:r>
              <a:rPr lang="en-US" sz="800" b="0" dirty="0"/>
              <a:t> – </a:t>
            </a:r>
            <a:r>
              <a:rPr lang="en-US" sz="800" b="0" dirty="0" smtClean="0"/>
              <a:t>EMS, NMMS, ICCP portions</a:t>
            </a:r>
          </a:p>
          <a:p>
            <a:pPr eaLnBrk="1" hangingPunct="1"/>
            <a:r>
              <a:rPr lang="en-US" sz="800" b="0" dirty="0" smtClean="0"/>
              <a:t>SCR760(d) – final phase</a:t>
            </a:r>
            <a:endParaRPr lang="en-US" sz="8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1859280" y="334387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67938" y="334387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10940" y="427896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67938" y="427896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10940" y="3336316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76800" y="33483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19800" y="33528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93280" y="4343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39000" y="33528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0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</a:t>
            </a:r>
            <a:r>
              <a:rPr lang="en-US" sz="1800" dirty="0" smtClean="0"/>
              <a:t>Year-End Total</a:t>
            </a:r>
            <a:endParaRPr lang="en-US" sz="1800" dirty="0" smtClean="0"/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ERCOT Board of Directors approved a project budget increase of $1M on 5/14/2013</a:t>
            </a:r>
          </a:p>
          <a:p>
            <a:pPr algn="ctr" eaLnBrk="1" hangingPunct="1"/>
            <a:endParaRPr lang="en-US" sz="800" b="0" dirty="0"/>
          </a:p>
          <a:p>
            <a:pPr algn="ctr" eaLnBrk="1" hangingPunct="1"/>
            <a:r>
              <a:rPr lang="en-US" sz="1000" b="0" dirty="0" smtClean="0"/>
              <a:t>Revised 2013 project budget is $16M</a:t>
            </a:r>
            <a:endParaRPr lang="en-US" sz="1000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762000"/>
            <a:ext cx="8991600" cy="5117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7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96162601"/>
              </p:ext>
            </p:extLst>
          </p:nvPr>
        </p:nvGraphicFramePr>
        <p:xfrm>
          <a:off x="76200" y="762000"/>
          <a:ext cx="8991599" cy="4669794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05226"/>
                <a:gridCol w="1075918"/>
                <a:gridCol w="1152769"/>
                <a:gridCol w="1085687"/>
                <a:gridCol w="1142999"/>
              </a:tblGrid>
              <a:tr h="5443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572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NPRR240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NPRR559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16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  <a:endParaRPr kumimoji="0" lang="en-US" sz="10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NPRR570</a:t>
                      </a:r>
                      <a:endParaRPr kumimoji="0" lang="en-US" sz="105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4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85999" y="2895600"/>
            <a:ext cx="12191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28956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2895600"/>
            <a:ext cx="1115568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832832" y="3276600"/>
            <a:ext cx="1091967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28956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2895600"/>
            <a:ext cx="1106424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June–1</a:t>
            </a:r>
            <a:r>
              <a:rPr lang="en-US" sz="1050" baseline="30000" dirty="0" smtClean="0"/>
              <a:t>st</a:t>
            </a:r>
            <a:r>
              <a:rPr lang="en-US" sz="1050" dirty="0" smtClean="0"/>
              <a:t> week</a:t>
            </a:r>
            <a:endParaRPr lang="en-US" sz="105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486400"/>
            <a:ext cx="226853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SCR756(b</a:t>
            </a:r>
            <a:r>
              <a:rPr lang="en-US" sz="800" b="0" dirty="0" smtClean="0"/>
              <a:t>) – Remaining portions of SCR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11138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49052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79448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7924800" y="3962400"/>
            <a:ext cx="1115568" cy="246221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Moved to 2015</a:t>
            </a:r>
            <a:endParaRPr lang="en-US" sz="1000" dirty="0"/>
          </a:p>
        </p:txBody>
      </p:sp>
      <p:cxnSp>
        <p:nvCxnSpPr>
          <p:cNvPr id="23" name="Straight Connector 22"/>
          <p:cNvCxnSpPr/>
          <p:nvPr/>
        </p:nvCxnSpPr>
        <p:spPr bwMode="auto">
          <a:xfrm flipH="1">
            <a:off x="6841223" y="3158455"/>
            <a:ext cx="1083577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H="1">
            <a:off x="7924800" y="3166844"/>
            <a:ext cx="1117136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1501140" y="44958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= $25M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3" y="758826"/>
            <a:ext cx="9010567" cy="5128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1/6/2014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1/6/2014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58813"/>
            <a:ext cx="9058275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615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61091</TotalTime>
  <Words>600</Words>
  <Application>Microsoft Office PowerPoint</Application>
  <PresentationFormat>On-screen Show (4:3)</PresentationFormat>
  <Paragraphs>255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PowerPoint Presentation</vt:lpstr>
      <vt:lpstr>2013 Project Update – Agenda</vt:lpstr>
      <vt:lpstr>Recent/Upcoming Project Highlights</vt:lpstr>
      <vt:lpstr>2013 Release Targets – Board-Approved NPRRs/SCRs/xGRRs</vt:lpstr>
      <vt:lpstr>2013 Cash Flow Projection – Year-End Total</vt:lpstr>
      <vt:lpstr>2014 Release Targets – Board-Approved NPRRs/SCRs/xGRRs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1474</cp:revision>
  <cp:lastPrinted>2013-09-18T20:40:57Z</cp:lastPrinted>
  <dcterms:created xsi:type="dcterms:W3CDTF">2005-04-21T14:28:35Z</dcterms:created>
  <dcterms:modified xsi:type="dcterms:W3CDTF">2014-01-15T21:27:33Z</dcterms:modified>
</cp:coreProperties>
</file>