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89" r:id="rId3"/>
    <p:sldId id="292" r:id="rId4"/>
    <p:sldId id="291" r:id="rId5"/>
    <p:sldId id="293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29" autoAdjust="0"/>
    <p:restoredTop sz="87774" autoAdjust="0"/>
  </p:normalViewPr>
  <p:slideViewPr>
    <p:cSldViewPr>
      <p:cViewPr>
        <p:scale>
          <a:sx n="60" d="100"/>
          <a:sy n="60" d="100"/>
        </p:scale>
        <p:origin x="-10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DE27D-2181-4773-BDDC-072BF9903F67}" type="datetimeFigureOut">
              <a:rPr lang="en-US" smtClean="0"/>
              <a:pPr/>
              <a:t>1/7/2014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33ED3D-1155-4D8A-B6FF-B5155C9492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25807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3ED3D-1155-4D8A-B6FF-B5155C94929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3ED3D-1155-4D8A-B6FF-B5155C94929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3ED3D-1155-4D8A-B6FF-B5155C94929B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ECBC7-9E06-47BF-8D4E-7E8CDB86D28B}" type="datetimeFigureOut">
              <a:rPr lang="en-US"/>
              <a:pPr>
                <a:defRPr/>
              </a:pPr>
              <a:t>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9F1BE-1397-49E4-A1CF-EC81619E14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2EB6D-E942-4EE4-8754-021C1705C35A}" type="datetimeFigureOut">
              <a:rPr lang="en-US"/>
              <a:pPr>
                <a:defRPr/>
              </a:pPr>
              <a:t>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E706F-C3D7-417C-9576-36CD1905F1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D6B19-4652-4780-AC47-BFAE15D343EB}" type="datetimeFigureOut">
              <a:rPr lang="en-US"/>
              <a:pPr>
                <a:defRPr/>
              </a:pPr>
              <a:t>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5EBE2-E62C-46AB-92C2-967779A3DE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15164-698D-45E2-8314-D243672FB991}" type="datetimeFigureOut">
              <a:rPr lang="en-US"/>
              <a:pPr>
                <a:defRPr/>
              </a:pPr>
              <a:t>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5414A-C40A-4DE6-8576-F1CB7D8FF8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EBAAB-1BDE-41AB-815F-46AABD971191}" type="datetimeFigureOut">
              <a:rPr lang="en-US"/>
              <a:pPr>
                <a:defRPr/>
              </a:pPr>
              <a:t>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A19D0-1D2C-419E-AF2F-A095D13512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3F1BA-B418-4638-B80F-0150DEBE3858}" type="datetimeFigureOut">
              <a:rPr lang="en-US"/>
              <a:pPr>
                <a:defRPr/>
              </a:pPr>
              <a:t>1/7/2014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E692E-5442-4DAE-A399-4FAF8B690E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F0CE1-917E-4328-8114-FC265CCE400D}" type="datetimeFigureOut">
              <a:rPr lang="en-US"/>
              <a:pPr>
                <a:defRPr/>
              </a:pPr>
              <a:t>1/7/2014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14ED1-AB06-4457-8A23-58F5C851F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C4609-289D-49B6-8428-8A347ED9DF12}" type="datetimeFigureOut">
              <a:rPr lang="en-US"/>
              <a:pPr>
                <a:defRPr/>
              </a:pPr>
              <a:t>1/7/2014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53349-BBE1-43F3-993C-1AA4524DB6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06C89-BB5B-46A6-A8D0-B87D3F37406F}" type="datetimeFigureOut">
              <a:rPr lang="en-US"/>
              <a:pPr>
                <a:defRPr/>
              </a:pPr>
              <a:t>1/7/2014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F5363-AA3E-4B42-AFE9-EF9221DD99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9F6B5-04BE-4C8F-B23D-98B8605DE3B4}" type="datetimeFigureOut">
              <a:rPr lang="en-US"/>
              <a:pPr>
                <a:defRPr/>
              </a:pPr>
              <a:t>1/7/2014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91297-C4DA-4746-8F46-0E67B86B0F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935B2-4B57-4C01-AD17-ED02F05A590F}" type="datetimeFigureOut">
              <a:rPr lang="en-US"/>
              <a:pPr>
                <a:defRPr/>
              </a:pPr>
              <a:t>1/7/2014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28F8A-9B12-433F-BDC8-E6A29B20B6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31703C4-F062-492D-ABB2-F0A6CF0B2439}" type="datetimeFigureOut">
              <a:rPr lang="en-US"/>
              <a:pPr>
                <a:defRPr/>
              </a:pPr>
              <a:t>1/7/2014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DEE1DF-EE83-465D-8F14-9714803D4D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470025"/>
          </a:xfrm>
        </p:spPr>
        <p:txBody>
          <a:bodyPr/>
          <a:lstStyle/>
          <a:p>
            <a:r>
              <a:rPr lang="en-US" dirty="0" smtClean="0"/>
              <a:t>CMWG Update to WMS</a:t>
            </a:r>
            <a:br>
              <a:rPr lang="en-US" dirty="0" smtClean="0"/>
            </a:br>
            <a:r>
              <a:rPr lang="en-US" dirty="0" smtClean="0"/>
              <a:t>1-8-14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3600" dirty="0" smtClean="0"/>
          </a:p>
          <a:p>
            <a:pPr fontAlgn="auto">
              <a:spcAft>
                <a:spcPts val="0"/>
              </a:spcAft>
              <a:defRPr/>
            </a:pPr>
            <a:r>
              <a:rPr lang="en-US" sz="3600" dirty="0" smtClean="0"/>
              <a:t>Report of CMWG Meeting of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3600" dirty="0" smtClean="0"/>
              <a:t>1-8-14</a:t>
            </a:r>
          </a:p>
          <a:p>
            <a:pPr fontAlgn="auto">
              <a:spcAft>
                <a:spcPts val="0"/>
              </a:spcAft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defRPr/>
            </a:pPr>
            <a:r>
              <a:rPr lang="en-US" sz="1800" dirty="0" smtClean="0"/>
              <a:t>M. Wagner Edison Mission Marketing &amp; Trading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9067800" cy="639762"/>
          </a:xfrm>
        </p:spPr>
        <p:txBody>
          <a:bodyPr/>
          <a:lstStyle/>
          <a:p>
            <a:r>
              <a:rPr lang="en-US" dirty="0" smtClean="0"/>
              <a:t>Assignment: </a:t>
            </a:r>
            <a:r>
              <a:rPr lang="en-US" sz="3000" dirty="0" smtClean="0"/>
              <a:t>Element Competitiveness Index (ECI)</a:t>
            </a:r>
            <a:endParaRPr lang="en-US" sz="3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066800"/>
            <a:ext cx="8610600" cy="4800600"/>
          </a:xfrm>
        </p:spPr>
        <p:txBody>
          <a:bodyPr/>
          <a:lstStyle/>
          <a:p>
            <a:r>
              <a:rPr lang="en-US" sz="2500" dirty="0" smtClean="0"/>
              <a:t>ECI—Currently 2300—seems to be working except where constraint designation flips often.  For next CMWG, ERCOT will analyze intervals where constraint noncompetitive:</a:t>
            </a:r>
          </a:p>
          <a:p>
            <a:pPr lvl="1"/>
            <a:r>
              <a:rPr lang="en-US" sz="2500" dirty="0" smtClean="0"/>
              <a:t>Study it as competitive and look at difference in congestion component. If results show that mitigated result and non-mitigated result are similar— further work on test may not be needed.</a:t>
            </a:r>
          </a:p>
          <a:p>
            <a:pPr lvl="1"/>
            <a:r>
              <a:rPr lang="en-US" sz="2500" dirty="0" smtClean="0"/>
              <a:t>Study instances where ECI was high (4000-5000) and again where ECI was lower (around 2000) and try to see what is causing constraint to be noncompetitive</a:t>
            </a:r>
          </a:p>
          <a:p>
            <a:pPr lvl="2"/>
            <a:endParaRPr lang="en-US" sz="2500" dirty="0" smtClean="0"/>
          </a:p>
          <a:p>
            <a:pPr lvl="1">
              <a:buNone/>
            </a:pPr>
            <a:endParaRPr lang="en-US" sz="16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39762"/>
          </a:xfrm>
        </p:spPr>
        <p:txBody>
          <a:bodyPr/>
          <a:lstStyle/>
          <a:p>
            <a:r>
              <a:rPr lang="en-US" sz="3200" dirty="0" smtClean="0"/>
              <a:t>ECI ERCOT Analysis 7/1/13 – November 2013</a:t>
            </a: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914400"/>
          <a:ext cx="8229598" cy="55181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3807"/>
                <a:gridCol w="1276109"/>
                <a:gridCol w="1692797"/>
                <a:gridCol w="833377"/>
                <a:gridCol w="833377"/>
                <a:gridCol w="833377"/>
                <a:gridCol w="833377"/>
                <a:gridCol w="833377"/>
              </a:tblGrid>
              <a:tr h="436239">
                <a:tc rowSpan="2" gridSpan="2"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solidFill>
                      <a:srgbClr val="92D05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Prior to Implementation of NPRR 520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solidFill>
                      <a:srgbClr val="92D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After Implementation of NPRR 520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solidFill>
                      <a:srgbClr val="92D050"/>
                    </a:solidFill>
                  </a:tcPr>
                </a:tc>
              </a:tr>
              <a:tr h="50460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Jul-13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Aug-13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Sep-13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Oct-13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Nov-13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solidFill>
                      <a:srgbClr val="92D050"/>
                    </a:solidFill>
                  </a:tcPr>
                </a:tc>
              </a:tr>
              <a:tr h="436413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ECI Methodology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sf</a:t>
                      </a:r>
                      <a:r>
                        <a:rPr lang="en-US" sz="1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*HSL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>
                          <a:effectLst/>
                        </a:rPr>
                        <a:t>sf*sf*HSL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 err="1">
                          <a:effectLst/>
                        </a:rPr>
                        <a:t>sf</a:t>
                      </a:r>
                      <a:r>
                        <a:rPr lang="en-US" sz="1400" b="0" u="none" strike="noStrike" dirty="0">
                          <a:effectLst/>
                        </a:rPr>
                        <a:t>*</a:t>
                      </a:r>
                      <a:r>
                        <a:rPr lang="en-US" sz="1400" b="0" u="none" strike="noStrike" dirty="0" err="1">
                          <a:effectLst/>
                        </a:rPr>
                        <a:t>sf</a:t>
                      </a:r>
                      <a:r>
                        <a:rPr lang="en-US" sz="1400" b="0" u="none" strike="noStrike" dirty="0">
                          <a:effectLst/>
                        </a:rPr>
                        <a:t>*HSL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 err="1">
                          <a:effectLst/>
                        </a:rPr>
                        <a:t>sf</a:t>
                      </a:r>
                      <a:r>
                        <a:rPr lang="en-US" sz="1400" b="0" u="none" strike="noStrike" dirty="0">
                          <a:effectLst/>
                        </a:rPr>
                        <a:t>*</a:t>
                      </a:r>
                      <a:r>
                        <a:rPr lang="en-US" sz="1400" b="0" u="none" strike="noStrike" dirty="0" err="1">
                          <a:effectLst/>
                        </a:rPr>
                        <a:t>sf</a:t>
                      </a:r>
                      <a:r>
                        <a:rPr lang="en-US" sz="1400" b="0" u="none" strike="noStrike" dirty="0">
                          <a:effectLst/>
                        </a:rPr>
                        <a:t>*HSL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 err="1">
                          <a:effectLst/>
                        </a:rPr>
                        <a:t>sf</a:t>
                      </a:r>
                      <a:r>
                        <a:rPr lang="en-US" sz="1400" b="0" u="none" strike="noStrike" dirty="0">
                          <a:effectLst/>
                        </a:rPr>
                        <a:t>*</a:t>
                      </a:r>
                      <a:r>
                        <a:rPr lang="en-US" sz="1400" b="0" u="none" strike="noStrike" dirty="0" err="1">
                          <a:effectLst/>
                        </a:rPr>
                        <a:t>sf</a:t>
                      </a:r>
                      <a:r>
                        <a:rPr lang="en-US" sz="1400" b="0" u="none" strike="noStrike" dirty="0">
                          <a:effectLst/>
                        </a:rPr>
                        <a:t>*HSL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 err="1">
                          <a:effectLst/>
                        </a:rPr>
                        <a:t>sf</a:t>
                      </a:r>
                      <a:r>
                        <a:rPr lang="en-US" sz="1400" b="0" u="none" strike="noStrike" dirty="0">
                          <a:effectLst/>
                        </a:rPr>
                        <a:t>*</a:t>
                      </a:r>
                      <a:r>
                        <a:rPr lang="en-US" sz="1400" b="0" u="none" strike="noStrike" dirty="0" err="1">
                          <a:effectLst/>
                        </a:rPr>
                        <a:t>sf</a:t>
                      </a:r>
                      <a:r>
                        <a:rPr lang="en-US" sz="1400" b="0" u="none" strike="noStrike" dirty="0">
                          <a:effectLst/>
                        </a:rPr>
                        <a:t>*HSL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/>
                </a:tc>
              </a:tr>
              <a:tr h="436413">
                <a:tc gridSpan="2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dirty="0" smtClean="0">
                          <a:effectLst/>
                        </a:rPr>
                        <a:t>ECI Threshold on The Export Side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3,000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/>
                </a:tc>
              </a:tr>
              <a:tr h="436413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ECI Threshold on </a:t>
                      </a:r>
                      <a:r>
                        <a:rPr lang="en-US" sz="1400" b="1" u="none" strike="noStrike" dirty="0" smtClean="0">
                          <a:effectLst/>
                        </a:rPr>
                        <a:t>The Import Side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 smtClean="0">
                          <a:effectLst/>
                        </a:rPr>
                        <a:t>2,500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2,300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2,300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2,300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2,300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2,300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/>
                </a:tc>
              </a:tr>
              <a:tr h="649596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smtClean="0">
                          <a:effectLst/>
                        </a:rPr>
                        <a:t>Percentage </a:t>
                      </a:r>
                      <a:r>
                        <a:rPr lang="en-US" sz="1400" b="1" u="none" strike="noStrike" dirty="0">
                          <a:effectLst/>
                        </a:rPr>
                        <a:t>of Mitigated Resources for </a:t>
                      </a:r>
                      <a:r>
                        <a:rPr lang="en-US" sz="1400" b="1" u="none" strike="noStrike" dirty="0" smtClean="0">
                          <a:effectLst/>
                        </a:rPr>
                        <a:t>Each </a:t>
                      </a:r>
                      <a:r>
                        <a:rPr lang="en-US" sz="1400" b="1" u="none" strike="noStrike" dirty="0">
                          <a:effectLst/>
                        </a:rPr>
                        <a:t>SCED Interval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100%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4.80%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3.08%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5.73%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4.08%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2.42%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/>
                </a:tc>
              </a:tr>
              <a:tr h="436413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Average </a:t>
                      </a:r>
                      <a:r>
                        <a:rPr lang="en-US" sz="1400" b="1" u="none" strike="noStrike" dirty="0" smtClean="0">
                          <a:effectLst/>
                        </a:rPr>
                        <a:t>System </a:t>
                      </a:r>
                      <a:r>
                        <a:rPr lang="en-US" sz="1400" b="1" u="none" strike="noStrike" dirty="0">
                          <a:effectLst/>
                        </a:rPr>
                        <a:t>Lambda Increase ($/</a:t>
                      </a:r>
                      <a:r>
                        <a:rPr lang="en-US" sz="1400" b="1" u="none" strike="noStrike" dirty="0" err="1">
                          <a:effectLst/>
                        </a:rPr>
                        <a:t>MWh</a:t>
                      </a:r>
                      <a:r>
                        <a:rPr lang="en-US" sz="1400" b="1" u="none" strike="noStrike" dirty="0">
                          <a:effectLst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N/A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 smtClean="0">
                          <a:effectLst/>
                        </a:rPr>
                        <a:t>0.20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>
                          <a:effectLst/>
                        </a:rPr>
                        <a:t>0.25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>
                          <a:effectLst/>
                        </a:rPr>
                        <a:t>1.37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1.57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1.19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/>
                </a:tc>
              </a:tr>
              <a:tr h="436413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Cumulative PNM Increase </a:t>
                      </a:r>
                      <a:endParaRPr lang="en-US" sz="1400" b="1" u="none" strike="noStrike" dirty="0" smtClean="0">
                        <a:effectLst/>
                      </a:endParaRPr>
                    </a:p>
                    <a:p>
                      <a:pPr algn="l" fontAlgn="b"/>
                      <a:r>
                        <a:rPr lang="en-US" sz="1400" b="1" u="none" strike="noStrike" dirty="0" smtClean="0">
                          <a:effectLst/>
                        </a:rPr>
                        <a:t>($/</a:t>
                      </a:r>
                      <a:r>
                        <a:rPr lang="en-US" sz="1400" b="1" u="none" strike="noStrike" dirty="0">
                          <a:effectLst/>
                        </a:rPr>
                        <a:t>MW)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N/A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80.63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>
                          <a:effectLst/>
                        </a:rPr>
                        <a:t>180.75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979.48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1,169.32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850.7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/>
                </a:tc>
              </a:tr>
              <a:tr h="436413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Total </a:t>
                      </a:r>
                      <a:r>
                        <a:rPr lang="en-US" sz="1400" b="1" u="none" strike="noStrike" dirty="0" smtClean="0">
                          <a:effectLst/>
                        </a:rPr>
                        <a:t>Number </a:t>
                      </a:r>
                      <a:r>
                        <a:rPr lang="en-US" sz="1400" b="1" u="none" strike="noStrike" dirty="0">
                          <a:effectLst/>
                        </a:rPr>
                        <a:t>of </a:t>
                      </a:r>
                      <a:r>
                        <a:rPr lang="en-US" sz="1400" b="1" u="none" strike="noStrike" dirty="0" smtClean="0">
                          <a:effectLst/>
                        </a:rPr>
                        <a:t>Non-competitive Constraints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95.00%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96.60%</a:t>
                      </a: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88.20%</a:t>
                      </a: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90.95%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85.64%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/>
                </a:tc>
              </a:tr>
              <a:tr h="436413">
                <a:tc rowSpan="3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Non-competitive Constraints</a:t>
                      </a:r>
                      <a:endParaRPr lang="en-US" sz="12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ECI &gt;= 2300</a:t>
                      </a:r>
                      <a:endParaRPr lang="en-US" sz="12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95.6%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88.3%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73.05%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84.08%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/>
                </a:tc>
              </a:tr>
              <a:tr h="436413">
                <a:tc vMerge="1">
                  <a:txBody>
                    <a:bodyPr/>
                    <a:lstStyle/>
                    <a:p>
                      <a:pPr algn="l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Pivotal Players Exist</a:t>
                      </a:r>
                      <a:endParaRPr lang="en-US" sz="12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31.1%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34.5%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21.39%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3.49%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/>
                </a:tc>
              </a:tr>
              <a:tr h="436413">
                <a:tc vMerge="1">
                  <a:txBody>
                    <a:bodyPr/>
                    <a:lstStyle/>
                    <a:p>
                      <a:pPr algn="l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SF &lt;= -0.02</a:t>
                      </a:r>
                      <a:endParaRPr lang="en-US" sz="12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1.1%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1.9%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10.76%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3.28%</a:t>
                      </a:r>
                      <a:endParaRPr lang="en-US" sz="1400" b="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562600"/>
          </a:xfrm>
        </p:spPr>
        <p:txBody>
          <a:bodyPr/>
          <a:lstStyle/>
          <a:p>
            <a:r>
              <a:rPr lang="en-US" sz="2500" dirty="0" smtClean="0"/>
              <a:t>NPRR 580 Establishment of CRR Balancing Fund - @ TAC</a:t>
            </a:r>
          </a:p>
          <a:p>
            <a:r>
              <a:rPr lang="en-US" sz="2500" dirty="0" smtClean="0"/>
              <a:t>NPRR 586 Align Credit Lock for CRR Auctions w/ Transaction Submission Deadline</a:t>
            </a:r>
          </a:p>
          <a:p>
            <a:pPr lvl="1"/>
            <a:r>
              <a:rPr lang="en-US" sz="2500" dirty="0" smtClean="0"/>
              <a:t>Aligns credit lock with bid submission—eliminates opportunity cost to market for tying up credit. </a:t>
            </a:r>
          </a:p>
          <a:p>
            <a:pPr lvl="1"/>
            <a:r>
              <a:rPr lang="en-US" sz="2500" dirty="0" smtClean="0"/>
              <a:t>@ PRS</a:t>
            </a:r>
          </a:p>
          <a:p>
            <a:r>
              <a:rPr lang="en-US" sz="2500" dirty="0" smtClean="0"/>
              <a:t>SCR 774 Enhancement to OS -- @ Jan 14 TAC</a:t>
            </a:r>
          </a:p>
          <a:p>
            <a:r>
              <a:rPr lang="en-US" sz="2500" dirty="0" smtClean="0"/>
              <a:t>SCR 777 – Bilateral CRR Interface Enhancement	</a:t>
            </a:r>
          </a:p>
          <a:p>
            <a:pPr lvl="1"/>
            <a:r>
              <a:rPr lang="en-US" sz="2500" dirty="0" smtClean="0"/>
              <a:t>Would create more automated way to transfer, potential benefits for ERCOT &amp; MPs.  @ PRS for IA</a:t>
            </a:r>
          </a:p>
          <a:p>
            <a:r>
              <a:rPr lang="en-US" sz="2500" dirty="0" smtClean="0"/>
              <a:t>SCR 779 –CRR Transaction Limit Changes </a:t>
            </a:r>
          </a:p>
          <a:p>
            <a:pPr lvl="1"/>
            <a:r>
              <a:rPr lang="en-US" sz="2500" dirty="0" smtClean="0"/>
              <a:t>Would add 100,000 to current 200k bid limit for CRR auction . @ PRS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68362"/>
          </a:xfrm>
        </p:spPr>
        <p:txBody>
          <a:bodyPr/>
          <a:lstStyle/>
          <a:p>
            <a:r>
              <a:rPr lang="en-US" dirty="0" smtClean="0"/>
              <a:t>Various NPRRs/SCRs Discussed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76200" y="76200"/>
            <a:ext cx="90678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Assignment: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Work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Toward Fully Funded CRRs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6200" y="990600"/>
            <a:ext cx="8686800" cy="5715000"/>
          </a:xfrm>
        </p:spPr>
        <p:txBody>
          <a:bodyPr/>
          <a:lstStyle/>
          <a:p>
            <a:r>
              <a:rPr lang="en-US" altLang="en-US" sz="2500" dirty="0" smtClean="0"/>
              <a:t>Balancing Account – NPRR 580</a:t>
            </a:r>
          </a:p>
          <a:p>
            <a:r>
              <a:rPr lang="en-US" altLang="en-US" sz="2500" dirty="0" smtClean="0"/>
              <a:t>CRR Model Alignment with Monthly RT Operations</a:t>
            </a:r>
          </a:p>
          <a:p>
            <a:pPr lvl="1"/>
            <a:r>
              <a:rPr lang="en-US" altLang="en-US" sz="2500" dirty="0" smtClean="0"/>
              <a:t>Other ISOs – what do other regions look at</a:t>
            </a:r>
          </a:p>
          <a:p>
            <a:pPr lvl="1"/>
            <a:r>
              <a:rPr lang="en-US" altLang="en-US" sz="2500" dirty="0" smtClean="0"/>
              <a:t>Discussed use of “indicative scheduling” information. Concept---details not defined or discussed:</a:t>
            </a:r>
          </a:p>
          <a:p>
            <a:pPr lvl="2"/>
            <a:r>
              <a:rPr lang="en-US" altLang="en-US" sz="2100" dirty="0" smtClean="0"/>
              <a:t>To capture outages we know are coming, but dates not yet firm and thus not yet in Outage Scheduler</a:t>
            </a:r>
          </a:p>
          <a:p>
            <a:pPr lvl="2"/>
            <a:r>
              <a:rPr lang="en-US" altLang="en-US" sz="2100" dirty="0" smtClean="0"/>
              <a:t>Data submitted by TOs </a:t>
            </a:r>
          </a:p>
          <a:p>
            <a:pPr lvl="2"/>
            <a:r>
              <a:rPr lang="en-US" altLang="en-US" sz="2100" dirty="0" smtClean="0"/>
              <a:t>Not used by ERCOT to build models or for purposes of Outage Scheduling</a:t>
            </a:r>
          </a:p>
          <a:p>
            <a:pPr lvl="2"/>
            <a:r>
              <a:rPr lang="en-US" altLang="en-US" sz="2100" dirty="0" smtClean="0"/>
              <a:t>Would be used by MPs in their own valuation and planning for CRR auctions</a:t>
            </a:r>
          </a:p>
          <a:p>
            <a:pPr lvl="2"/>
            <a:endParaRPr lang="en-US" altLang="en-US" sz="2100" dirty="0" smtClean="0"/>
          </a:p>
          <a:p>
            <a:pPr lvl="1"/>
            <a:endParaRPr lang="en-US" altLang="en-US" sz="1600" dirty="0" smtClean="0"/>
          </a:p>
          <a:p>
            <a:pPr lvl="1"/>
            <a:endParaRPr lang="en-US" altLang="en-US" sz="1200" dirty="0" smtClean="0"/>
          </a:p>
          <a:p>
            <a:pPr lvl="1">
              <a:buNone/>
            </a:pPr>
            <a:endParaRPr lang="en-US" altLang="en-US" sz="1600" dirty="0" smtClean="0"/>
          </a:p>
          <a:p>
            <a:pPr lvl="1"/>
            <a:endParaRPr lang="en-US" altLang="en-US" sz="16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3598</TotalTime>
  <Words>432</Words>
  <Application>Microsoft Office PowerPoint</Application>
  <PresentationFormat>On-screen Show (4:3)</PresentationFormat>
  <Paragraphs>117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CMWG Update to WMS 1-8-14</vt:lpstr>
      <vt:lpstr>Assignment: Element Competitiveness Index (ECI)</vt:lpstr>
      <vt:lpstr>ECI ERCOT Analysis 7/1/13 – November 2013</vt:lpstr>
      <vt:lpstr>Various NPRRs/SCRs Discussed</vt:lpstr>
      <vt:lpstr>Slide 5</vt:lpstr>
    </vt:vector>
  </TitlesOfParts>
  <Company>Edison Mission Energy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CMWG Update to WMS</dc:title>
  <dc:creator>mwagner</dc:creator>
  <cp:lastModifiedBy>MW</cp:lastModifiedBy>
  <cp:revision>290</cp:revision>
  <dcterms:created xsi:type="dcterms:W3CDTF">2011-05-08T18:13:52Z</dcterms:created>
  <dcterms:modified xsi:type="dcterms:W3CDTF">2014-01-07T20:45:39Z</dcterms:modified>
</cp:coreProperties>
</file>