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0"/>
  </p:notesMasterIdLst>
  <p:handoutMasterIdLst>
    <p:handoutMasterId r:id="rId11"/>
  </p:handoutMasterIdLst>
  <p:sldIdLst>
    <p:sldId id="260" r:id="rId6"/>
    <p:sldId id="261" r:id="rId7"/>
    <p:sldId id="276" r:id="rId8"/>
    <p:sldId id="277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264" y="-16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90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497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1"/>
            <a:chOff x="603250" y="546100"/>
            <a:chExt cx="7727950" cy="3861871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4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Default Uplift Max </a:t>
              </a:r>
              <a:r>
                <a:rPr lang="en-US" sz="3200" b="1" dirty="0" err="1" smtClean="0"/>
                <a:t>MWh</a:t>
              </a:r>
              <a:r>
                <a:rPr lang="en-US" sz="3200" b="1" dirty="0" smtClean="0"/>
                <a:t> Activity Total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Matthew Tozer</a:t>
              </a:r>
            </a:p>
            <a:p>
              <a:r>
                <a:rPr lang="en-US" dirty="0" smtClean="0"/>
                <a:t>Manager, Settlements and Billing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WMS </a:t>
              </a:r>
            </a:p>
            <a:p>
              <a:r>
                <a:rPr lang="en-US" dirty="0" smtClean="0"/>
                <a:t>1/8/2014</a:t>
              </a:r>
              <a:endParaRPr 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952499"/>
          </a:xfrm>
        </p:spPr>
        <p:txBody>
          <a:bodyPr>
            <a:normAutofit fontScale="92500"/>
          </a:bodyPr>
          <a:lstStyle/>
          <a:p>
            <a:r>
              <a:rPr lang="en-US" sz="1600" b="1" kern="0" dirty="0" smtClean="0"/>
              <a:t>The table below shows the total MMA and the break down per market activity type</a:t>
            </a:r>
          </a:p>
          <a:p>
            <a:r>
              <a:rPr lang="en-US" sz="1600" b="1" kern="0" dirty="0" smtClean="0"/>
              <a:t>These numbers are based on latest settlements for the month of November </a:t>
            </a:r>
            <a:r>
              <a:rPr lang="en-US" sz="1600" b="1" kern="0" dirty="0" smtClean="0"/>
              <a:t>2013 as of December 31, 2013</a:t>
            </a:r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000" dirty="0"/>
              <a:t>Counterparty Max Activity &amp; </a:t>
            </a:r>
            <a:r>
              <a:rPr lang="en-US" altLang="en-US" sz="2000" dirty="0" smtClean="0"/>
              <a:t>Counts for November 2013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82" y="2085975"/>
            <a:ext cx="8547218" cy="340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91982" y="5495924"/>
            <a:ext cx="2857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400" dirty="0"/>
              <a:t>CP = Counter-Party</a:t>
            </a:r>
          </a:p>
          <a:p>
            <a:pPr eaLnBrk="1" hangingPunct="1"/>
            <a:r>
              <a:rPr lang="en-US" altLang="en-US" sz="1400" dirty="0"/>
              <a:t>MMA = Maximum </a:t>
            </a:r>
            <a:r>
              <a:rPr lang="en-US" altLang="en-US" sz="1400" dirty="0" err="1"/>
              <a:t>MWh</a:t>
            </a:r>
            <a:r>
              <a:rPr lang="en-US" altLang="en-US" sz="1400" dirty="0"/>
              <a:t> Activity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4048125" y="5870614"/>
            <a:ext cx="46153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MMATOT = </a:t>
            </a:r>
            <a:r>
              <a:rPr lang="en-US" b="1" i="1" dirty="0">
                <a:solidFill>
                  <a:srgbClr val="FF0000"/>
                </a:solidFill>
              </a:rPr>
              <a:t>Maximum </a:t>
            </a:r>
            <a:r>
              <a:rPr lang="en-US" b="1" i="1" dirty="0" err="1">
                <a:solidFill>
                  <a:srgbClr val="FF0000"/>
                </a:solidFill>
              </a:rPr>
              <a:t>MWh</a:t>
            </a:r>
            <a:r>
              <a:rPr lang="en-US" b="1" i="1" dirty="0">
                <a:solidFill>
                  <a:srgbClr val="FF0000"/>
                </a:solidFill>
              </a:rPr>
              <a:t> Activity </a:t>
            </a:r>
            <a:r>
              <a:rPr lang="en-US" b="1" i="1" dirty="0" smtClean="0">
                <a:solidFill>
                  <a:srgbClr val="FF0000"/>
                </a:solidFill>
              </a:rPr>
              <a:t>Total</a:t>
            </a:r>
          </a:p>
          <a:p>
            <a:r>
              <a:rPr lang="en-US" sz="1200" dirty="0" smtClean="0"/>
              <a:t>The </a:t>
            </a:r>
            <a:r>
              <a:rPr lang="en-US" sz="1200" dirty="0"/>
              <a:t>sum of all Counter-Party’s Maximum </a:t>
            </a:r>
            <a:r>
              <a:rPr lang="en-US" sz="1200" dirty="0" err="1"/>
              <a:t>MWh</a:t>
            </a:r>
            <a:r>
              <a:rPr lang="en-US" sz="1200" dirty="0"/>
              <a:t> Activity.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981450" y="5143500"/>
            <a:ext cx="1368487" cy="4286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3" idx="4"/>
          </p:cNvCxnSpPr>
          <p:nvPr/>
        </p:nvCxnSpPr>
        <p:spPr>
          <a:xfrm>
            <a:off x="4665694" y="5572125"/>
            <a:ext cx="373031" cy="2984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 txBox="1">
            <a:spLocks/>
          </p:cNvSpPr>
          <p:nvPr/>
        </p:nvSpPr>
        <p:spPr>
          <a:xfrm>
            <a:off x="438150" y="148736"/>
            <a:ext cx="76009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b="1" dirty="0" smtClean="0"/>
              <a:t>Default Uplift Allocation - Overview</a:t>
            </a:r>
            <a:endParaRPr lang="en-US" sz="2000" b="1" dirty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379664" y="828675"/>
            <a:ext cx="8229600" cy="33147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sz="1500" b="1" kern="0" dirty="0" smtClean="0">
                <a:solidFill>
                  <a:schemeClr val="tx1"/>
                </a:solidFill>
              </a:rPr>
              <a:t>Refer to Protocol Section 9.19.1, Default Uplift Invoices</a:t>
            </a:r>
          </a:p>
          <a:p>
            <a:pPr marL="342900" indent="-342900" algn="l">
              <a:buFont typeface="Arial"/>
              <a:buChar char="•"/>
              <a:defRPr/>
            </a:pPr>
            <a:endParaRPr lang="en-US" sz="1500" b="1" kern="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/>
              <a:buChar char="•"/>
              <a:defRPr/>
            </a:pPr>
            <a:r>
              <a:rPr lang="en-US" sz="1500" b="1" kern="0" dirty="0" smtClean="0">
                <a:solidFill>
                  <a:schemeClr val="tx1"/>
                </a:solidFill>
              </a:rPr>
              <a:t>Allocation </a:t>
            </a:r>
            <a:r>
              <a:rPr lang="en-US" sz="1500" b="1" kern="0" dirty="0">
                <a:solidFill>
                  <a:schemeClr val="tx1"/>
                </a:solidFill>
              </a:rPr>
              <a:t>Methodology</a:t>
            </a:r>
          </a:p>
          <a:p>
            <a:pPr marL="800100" lvl="2" indent="-342900" algn="l">
              <a:buFont typeface="Arial"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</a:rPr>
              <a:t>Use True-Up data from the month PRIOR to the default month</a:t>
            </a:r>
          </a:p>
          <a:p>
            <a:pPr marL="800100" lvl="2" indent="-342900" algn="l">
              <a:buFont typeface="Arial"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</a:rPr>
              <a:t>For each Counterparty determine its “maximum </a:t>
            </a:r>
            <a:r>
              <a:rPr lang="en-US" sz="1800" kern="0" dirty="0" err="1">
                <a:solidFill>
                  <a:schemeClr val="tx1"/>
                </a:solidFill>
              </a:rPr>
              <a:t>MWh</a:t>
            </a:r>
            <a:r>
              <a:rPr lang="en-US" sz="1800" kern="0" dirty="0">
                <a:solidFill>
                  <a:schemeClr val="tx1"/>
                </a:solidFill>
              </a:rPr>
              <a:t> activity ratio share” (MMARS)</a:t>
            </a:r>
          </a:p>
          <a:p>
            <a:pPr marL="800100" lvl="2" indent="-342900" algn="l">
              <a:buFont typeface="Arial"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</a:rPr>
              <a:t>Allocate the default to each counterparty according to its MMARS</a:t>
            </a:r>
          </a:p>
          <a:p>
            <a:pPr marL="800100" lvl="2" indent="-342900" algn="l">
              <a:buFont typeface="Arial"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</a:rPr>
              <a:t>The maximum </a:t>
            </a:r>
            <a:r>
              <a:rPr lang="en-US" sz="1800" kern="0" dirty="0" err="1">
                <a:solidFill>
                  <a:schemeClr val="tx1"/>
                </a:solidFill>
              </a:rPr>
              <a:t>MWh</a:t>
            </a:r>
            <a:r>
              <a:rPr lang="en-US" sz="1800" kern="0" dirty="0">
                <a:solidFill>
                  <a:schemeClr val="tx1"/>
                </a:solidFill>
              </a:rPr>
              <a:t> activity ratio share is determined using the most recent DAM and CRR Auction data, and RTM True-Up data for the month prior to the default</a:t>
            </a:r>
          </a:p>
          <a:p>
            <a:pPr marL="800100" lvl="2" indent="-342900" algn="l">
              <a:buFont typeface="Arial"/>
              <a:buChar char="•"/>
              <a:defRPr/>
            </a:pPr>
            <a:r>
              <a:rPr lang="en-US" sz="1800" kern="0" dirty="0">
                <a:solidFill>
                  <a:schemeClr val="tx1"/>
                </a:solidFill>
              </a:rPr>
              <a:t>Further allocate the default to QSEs or CRRAHs under the counterparty according to their pro-rata share of the </a:t>
            </a:r>
            <a:r>
              <a:rPr lang="en-US" sz="1800" kern="0" dirty="0" err="1">
                <a:solidFill>
                  <a:schemeClr val="tx1"/>
                </a:solidFill>
              </a:rPr>
              <a:t>MWhs</a:t>
            </a:r>
            <a:r>
              <a:rPr lang="en-US" sz="1800" kern="0" dirty="0">
                <a:solidFill>
                  <a:schemeClr val="tx1"/>
                </a:solidFill>
              </a:rPr>
              <a:t> that contributed to the MMARS (necessary because ERCOT only settles with QSEs / CRRAHs)</a:t>
            </a:r>
          </a:p>
          <a:p>
            <a:pPr marL="342900" indent="-342900" algn="l">
              <a:buFont typeface="Arial"/>
              <a:buChar char="•"/>
            </a:pPr>
            <a:endParaRPr lang="en-US" sz="15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082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6699" y="622519"/>
            <a:ext cx="8020051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dirty="0">
                <a:latin typeface="Arial" charset="0"/>
              </a:rPr>
              <a:t>(2) Each Counter-Party’s share of the uplift is calculated using True-Up Settlement data for each Operating Day in the month prior to the month in which the default occurred, and is calculated as follows:</a:t>
            </a:r>
          </a:p>
          <a:p>
            <a:pPr>
              <a:defRPr/>
            </a:pPr>
            <a:r>
              <a:rPr lang="en-US" sz="1000" b="1" dirty="0">
                <a:latin typeface="Arial" charset="0"/>
              </a:rPr>
              <a:t> </a:t>
            </a:r>
          </a:p>
          <a:p>
            <a:pPr>
              <a:defRPr/>
            </a:pPr>
            <a:r>
              <a:rPr lang="pt-BR" sz="1000" b="1" dirty="0">
                <a:latin typeface="Arial" charset="0"/>
              </a:rPr>
              <a:t>DURSCP </a:t>
            </a:r>
            <a:r>
              <a:rPr lang="pt-BR" sz="1000" b="1" i="1" baseline="-25000" dirty="0">
                <a:latin typeface="Arial" charset="0"/>
              </a:rPr>
              <a:t>cp </a:t>
            </a:r>
            <a:r>
              <a:rPr lang="pt-BR" sz="1000" b="1" baseline="-25000" dirty="0">
                <a:latin typeface="Arial" charset="0"/>
              </a:rPr>
              <a:t> </a:t>
            </a:r>
            <a:r>
              <a:rPr lang="pt-BR" sz="1000" b="1" dirty="0">
                <a:latin typeface="Arial" charset="0"/>
              </a:rPr>
              <a:t>=</a:t>
            </a:r>
            <a:r>
              <a:rPr lang="pt-BR" sz="1000" b="1" baseline="-25000" dirty="0">
                <a:latin typeface="Arial" charset="0"/>
              </a:rPr>
              <a:t> </a:t>
            </a:r>
            <a:r>
              <a:rPr lang="pt-BR" sz="1000" b="1" dirty="0">
                <a:latin typeface="Arial" charset="0"/>
              </a:rPr>
              <a:t>TSPA * MMARS </a:t>
            </a:r>
            <a:r>
              <a:rPr lang="pt-BR" sz="1000" b="1" i="1" baseline="-25000" dirty="0">
                <a:latin typeface="Arial" charset="0"/>
              </a:rPr>
              <a:t>cp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endParaRPr lang="pt-BR" sz="1000" dirty="0">
              <a:latin typeface="Arial" charset="0"/>
            </a:endParaRPr>
          </a:p>
          <a:p>
            <a:pPr>
              <a:defRPr/>
            </a:pPr>
            <a:r>
              <a:rPr lang="pt-BR" sz="1000" dirty="0">
                <a:latin typeface="Arial" charset="0"/>
              </a:rPr>
              <a:t>Where: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pt-BR" sz="1000" dirty="0">
                <a:latin typeface="Arial" charset="0"/>
              </a:rPr>
              <a:t>MMARS </a:t>
            </a:r>
            <a:r>
              <a:rPr lang="pt-BR" sz="1000" i="1" baseline="-25000" dirty="0">
                <a:latin typeface="Arial" charset="0"/>
              </a:rPr>
              <a:t>cp</a:t>
            </a:r>
            <a:r>
              <a:rPr lang="pt-BR" sz="1000" dirty="0">
                <a:latin typeface="Arial" charset="0"/>
              </a:rPr>
              <a:t> = MMA </a:t>
            </a:r>
            <a:r>
              <a:rPr lang="pt-BR" sz="1000" i="1" baseline="-25000" dirty="0">
                <a:latin typeface="Arial" charset="0"/>
              </a:rPr>
              <a:t>cp</a:t>
            </a:r>
            <a:r>
              <a:rPr lang="pt-BR" sz="1000" dirty="0">
                <a:latin typeface="Arial" charset="0"/>
              </a:rPr>
              <a:t> / MMATOT</a:t>
            </a:r>
          </a:p>
          <a:p>
            <a:pPr>
              <a:defRPr/>
            </a:pP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pt-BR" sz="1000" dirty="0">
                <a:latin typeface="Arial" charset="0"/>
              </a:rPr>
              <a:t>MMA </a:t>
            </a:r>
            <a:r>
              <a:rPr lang="en-US" sz="1000" i="1" baseline="-25000" dirty="0" err="1">
                <a:latin typeface="Arial" charset="0"/>
              </a:rPr>
              <a:t>cp</a:t>
            </a:r>
            <a:r>
              <a:rPr lang="pt-BR" sz="1000" dirty="0">
                <a:latin typeface="Arial" charset="0"/>
              </a:rPr>
              <a:t> = Max</a:t>
            </a:r>
            <a:r>
              <a:rPr lang="en-US" sz="1000" dirty="0">
                <a:latin typeface="Arial" charset="0"/>
              </a:rPr>
              <a:t> { 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(URTMG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+ URTDCIMP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)</a:t>
            </a:r>
            <a:r>
              <a:rPr lang="en-US" sz="1000" baseline="-25000" dirty="0">
                <a:latin typeface="Arial" charset="0"/>
              </a:rPr>
              <a:t>,  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RTM Metered </a:t>
            </a:r>
            <a:r>
              <a:rPr lang="en-US" sz="1000" i="1" dirty="0">
                <a:solidFill>
                  <a:srgbClr val="FF0000"/>
                </a:solidFill>
                <a:latin typeface="MS Sans Serif"/>
                <a:sym typeface="Wingdings" pitchFamily="2" charset="2"/>
              </a:rPr>
              <a:t>Ge</a:t>
            </a:r>
            <a:r>
              <a:rPr lang="en-US" sz="1000" i="1" dirty="0">
                <a:solidFill>
                  <a:srgbClr val="FF0000"/>
                </a:solidFill>
                <a:latin typeface="MS Sans Serif"/>
              </a:rPr>
              <a:t>neration and DC Tie Imports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URTAML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, 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RTM Adjusted Metered Load</a:t>
            </a:r>
          </a:p>
          <a:p>
            <a:pPr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 </a:t>
            </a:r>
            <a:r>
              <a:rPr lang="en-US" sz="1000" dirty="0">
                <a:latin typeface="Arial" charset="0"/>
              </a:rPr>
              <a:t>URTQQES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, 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RTM QSE to QSE Energy Sales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URTQQEP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, 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RTM QSE to QSE Energy Purchases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UDAES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,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DAM Energy Sales (TPO and Energy-Only)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UDAEP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,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DAM Energy Purchases</a:t>
            </a: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en-US" sz="1000" baseline="-25000" dirty="0">
                <a:latin typeface="Arial" charset="0"/>
              </a:rPr>
              <a:t>	 </a:t>
            </a:r>
            <a:r>
              <a:rPr lang="en-US" sz="1000" dirty="0">
                <a:latin typeface="Arial" charset="0"/>
              </a:rPr>
              <a:t>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</a:t>
            </a:r>
            <a:r>
              <a:rPr lang="en-US" sz="1000" dirty="0" smtClean="0">
                <a:latin typeface="Arial" charset="0"/>
              </a:rPr>
              <a:t>(URTOBL</a:t>
            </a:r>
            <a:r>
              <a:rPr lang="en-US" sz="1000" i="1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 smtClean="0">
                <a:latin typeface="Arial" charset="0"/>
              </a:rPr>
              <a:t> +URTOBLLO</a:t>
            </a:r>
            <a:r>
              <a:rPr lang="en-US" sz="1000" i="1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 smtClean="0">
                <a:latin typeface="Arial" charset="0"/>
              </a:rPr>
              <a:t>)</a:t>
            </a:r>
            <a:r>
              <a:rPr lang="en-US" sz="1000" dirty="0">
                <a:latin typeface="Arial" charset="0"/>
              </a:rPr>
              <a:t> </a:t>
            </a:r>
            <a:r>
              <a:rPr lang="en-US" sz="1000" baseline="-25000" dirty="0" smtClean="0">
                <a:latin typeface="Arial" charset="0"/>
              </a:rPr>
              <a:t>, 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RTM PTP Obligations</a:t>
            </a:r>
            <a:endParaRPr lang="en-US" sz="1000" dirty="0">
              <a:latin typeface="Arial" charset="0"/>
            </a:endParaRPr>
          </a:p>
          <a:p>
            <a:pPr fontAlgn="b"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(UDAOPT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+ UDAOBL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+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UOPTS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+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UOBLS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),  </a:t>
            </a:r>
            <a:r>
              <a:rPr lang="en-US" sz="10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1000" i="1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US" sz="1000" i="1" dirty="0">
                <a:solidFill>
                  <a:srgbClr val="FF0000"/>
                </a:solidFill>
                <a:latin typeface="MS Sans Serif"/>
              </a:rPr>
              <a:t>CRR  Auction Sales &amp; CRR Ownership in DAM</a:t>
            </a:r>
          </a:p>
          <a:p>
            <a:pPr>
              <a:defRPr/>
            </a:pPr>
            <a:r>
              <a:rPr lang="en-US" sz="1000" dirty="0">
                <a:latin typeface="Arial" charset="0"/>
              </a:rPr>
              <a:t>	∑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 (UOPTP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+ UOBLP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)} </a:t>
            </a:r>
            <a:r>
              <a:rPr lang="en-US" sz="1000" i="1" dirty="0">
                <a:solidFill>
                  <a:srgbClr val="FF0000"/>
                </a:solidFill>
                <a:latin typeface="MS Sans Serif"/>
                <a:sym typeface="Wingdings" pitchFamily="2" charset="2"/>
              </a:rPr>
              <a:t> </a:t>
            </a:r>
            <a:r>
              <a:rPr lang="en-US" sz="1000" i="1" dirty="0">
                <a:solidFill>
                  <a:srgbClr val="FF0000"/>
                </a:solidFill>
                <a:latin typeface="MS Sans Serif"/>
              </a:rPr>
              <a:t>CRR  Auction Purchases</a:t>
            </a:r>
          </a:p>
          <a:p>
            <a:pPr>
              <a:defRPr/>
            </a:pPr>
            <a:endParaRPr lang="en-US" sz="1000" dirty="0">
              <a:latin typeface="Arial" charset="0"/>
            </a:endParaRPr>
          </a:p>
          <a:p>
            <a:pPr>
              <a:defRPr/>
            </a:pPr>
            <a:r>
              <a:rPr lang="en-US" sz="1000" dirty="0">
                <a:latin typeface="Arial" charset="0"/>
              </a:rPr>
              <a:t>MMATOT = ∑</a:t>
            </a:r>
            <a:r>
              <a:rPr lang="en-US" sz="1000" i="1" baseline="-25000" dirty="0" err="1">
                <a:latin typeface="Arial" charset="0"/>
              </a:rPr>
              <a:t>cp</a:t>
            </a:r>
            <a:r>
              <a:rPr lang="en-US" sz="1000" dirty="0">
                <a:latin typeface="Arial" charset="0"/>
              </a:rPr>
              <a:t> (</a:t>
            </a:r>
            <a:r>
              <a:rPr lang="pt-BR" sz="1000" dirty="0">
                <a:latin typeface="Arial" charset="0"/>
              </a:rPr>
              <a:t>MMA </a:t>
            </a:r>
            <a:r>
              <a:rPr lang="en-US" sz="1000" i="1" baseline="-25000" dirty="0" err="1">
                <a:latin typeface="Arial" charset="0"/>
              </a:rPr>
              <a:t>cp</a:t>
            </a:r>
            <a:r>
              <a:rPr lang="en-US" sz="1000" dirty="0">
                <a:latin typeface="Arial" charset="0"/>
              </a:rPr>
              <a:t>)</a:t>
            </a:r>
          </a:p>
          <a:p>
            <a:pPr>
              <a:defRPr/>
            </a:pPr>
            <a:endParaRPr lang="en-US" sz="1000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Where:</a:t>
            </a: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URTMG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p, r,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 (RTMG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r,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), excluding RTMG for RMR Resources and RTMG in Reliability Unit Commitment (RUC)-Committed Intervals for RUC-committed Resources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URTDCIMP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= ∑</a:t>
            </a:r>
            <a:r>
              <a:rPr lang="en-US" sz="1000" i="1" baseline="-25000" dirty="0">
                <a:latin typeface="Arial" charset="0"/>
              </a:rPr>
              <a:t>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 (RTDCIMP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) / 4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URTAML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 (RTAML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URTQQES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 (RTQQES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) / 4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URTQQEP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 (RTQQEP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</a:t>
            </a:r>
            <a:r>
              <a:rPr lang="en-US" sz="1000" i="1" baseline="-25000" dirty="0" err="1">
                <a:latin typeface="Arial" charset="0"/>
              </a:rPr>
              <a:t>i</a:t>
            </a:r>
            <a:r>
              <a:rPr lang="en-US" sz="1000" dirty="0">
                <a:latin typeface="Arial" charset="0"/>
              </a:rPr>
              <a:t>) / 4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UDAES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p, h</a:t>
            </a:r>
            <a:r>
              <a:rPr lang="en-US" sz="1000" dirty="0">
                <a:latin typeface="Arial" charset="0"/>
              </a:rPr>
              <a:t> (DAES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h</a:t>
            </a:r>
            <a:r>
              <a:rPr lang="en-US" sz="1000" dirty="0">
                <a:latin typeface="Arial" charset="0"/>
              </a:rPr>
              <a:t>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UDAEP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p, h</a:t>
            </a:r>
            <a:r>
              <a:rPr lang="en-US" sz="1000" dirty="0">
                <a:latin typeface="Arial" charset="0"/>
              </a:rPr>
              <a:t> (DAEP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p, h</a:t>
            </a:r>
            <a:r>
              <a:rPr lang="en-US" sz="1000" dirty="0" smtClean="0">
                <a:latin typeface="Arial" charset="0"/>
              </a:rPr>
              <a:t>)</a:t>
            </a:r>
            <a:r>
              <a:rPr lang="en-US" altLang="en-US" sz="1000" dirty="0"/>
              <a:t> Default Uplift Allocation – Formula (9.19.1 (2))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URTOBL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dirty="0">
                <a:latin typeface="Arial" charset="0"/>
              </a:rPr>
              <a:t> (RTOBL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(j, k), h</a:t>
            </a:r>
            <a:r>
              <a:rPr lang="en-US" sz="1000" dirty="0" smtClean="0">
                <a:latin typeface="Arial" charset="0"/>
              </a:rPr>
              <a:t>)</a:t>
            </a:r>
          </a:p>
          <a:p>
            <a:pPr lvl="2">
              <a:defRPr/>
            </a:pPr>
            <a:r>
              <a:rPr lang="en-US" sz="1000" dirty="0"/>
              <a:t>URTOBLLO </a:t>
            </a:r>
            <a:r>
              <a:rPr lang="en-US" sz="1000" i="1" baseline="-25000" dirty="0" err="1"/>
              <a:t>mp</a:t>
            </a:r>
            <a:r>
              <a:rPr lang="en-US" sz="1000" dirty="0"/>
              <a:t> = ∑</a:t>
            </a:r>
            <a:r>
              <a:rPr lang="en-US" sz="1000" i="1" baseline="-25000" dirty="0"/>
              <a:t>(j, k), h</a:t>
            </a:r>
            <a:r>
              <a:rPr lang="en-US" sz="1000" dirty="0"/>
              <a:t> (RTOBLLO</a:t>
            </a:r>
            <a:r>
              <a:rPr lang="en-US" sz="1000" baseline="-25000" dirty="0"/>
              <a:t> </a:t>
            </a:r>
            <a:r>
              <a:rPr lang="en-US" sz="1000" i="1" baseline="-25000" dirty="0" err="1"/>
              <a:t>mp</a:t>
            </a:r>
            <a:r>
              <a:rPr lang="en-US" sz="1000" i="1" baseline="-25000" dirty="0"/>
              <a:t>, (j, k), h</a:t>
            </a:r>
            <a:r>
              <a:rPr lang="en-US" sz="1000" dirty="0"/>
              <a:t>)</a:t>
            </a:r>
            <a:endParaRPr lang="en-US" sz="1000" b="1" dirty="0"/>
          </a:p>
          <a:p>
            <a:pPr lvl="2">
              <a:defRPr/>
            </a:pPr>
            <a:r>
              <a:rPr lang="en-US" sz="1000" dirty="0" smtClean="0">
                <a:latin typeface="Arial" charset="0"/>
              </a:rPr>
              <a:t>UDAOPT</a:t>
            </a:r>
            <a:r>
              <a:rPr lang="en-US" sz="1000" dirty="0">
                <a:latin typeface="Arial" charset="0"/>
              </a:rPr>
              <a:t>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dirty="0">
                <a:latin typeface="Arial" charset="0"/>
              </a:rPr>
              <a:t> (DAOPT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(j, k), h</a:t>
            </a:r>
            <a:r>
              <a:rPr lang="en-US" sz="1000" dirty="0">
                <a:latin typeface="Arial" charset="0"/>
              </a:rPr>
              <a:t>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UDAOBL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dirty="0">
                <a:latin typeface="Arial" charset="0"/>
              </a:rPr>
              <a:t> (DAOBL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(j, k), h</a:t>
            </a:r>
            <a:r>
              <a:rPr lang="en-US" sz="1000" dirty="0">
                <a:latin typeface="Arial" charset="0"/>
              </a:rPr>
              <a:t>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UOPTS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dirty="0">
                <a:latin typeface="Arial" charset="0"/>
              </a:rPr>
              <a:t> (OPTS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(j, k), h</a:t>
            </a:r>
            <a:r>
              <a:rPr lang="en-US" sz="1000" dirty="0">
                <a:latin typeface="Arial" charset="0"/>
              </a:rPr>
              <a:t>) 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UOBLS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i="1" dirty="0">
                <a:latin typeface="Arial" charset="0"/>
              </a:rPr>
              <a:t> </a:t>
            </a:r>
            <a:r>
              <a:rPr lang="en-US" sz="1000" dirty="0">
                <a:latin typeface="Arial" charset="0"/>
              </a:rPr>
              <a:t>(OBLS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(j, k), h</a:t>
            </a:r>
            <a:r>
              <a:rPr lang="en-US" sz="1000" dirty="0">
                <a:latin typeface="Arial" charset="0"/>
              </a:rPr>
              <a:t>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UOPTP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dirty="0">
                <a:latin typeface="Arial" charset="0"/>
              </a:rPr>
              <a:t> (OPTP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j, h</a:t>
            </a:r>
            <a:r>
              <a:rPr lang="en-US" sz="1000" dirty="0">
                <a:latin typeface="Arial" charset="0"/>
              </a:rPr>
              <a:t>)</a:t>
            </a:r>
            <a:endParaRPr lang="en-US" sz="1000" b="1" dirty="0">
              <a:latin typeface="Arial" charset="0"/>
            </a:endParaRPr>
          </a:p>
          <a:p>
            <a:pPr lvl="2">
              <a:defRPr/>
            </a:pPr>
            <a:r>
              <a:rPr lang="en-US" sz="1000" dirty="0">
                <a:latin typeface="Arial" charset="0"/>
              </a:rPr>
              <a:t>UOBLP 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dirty="0">
                <a:latin typeface="Arial" charset="0"/>
              </a:rPr>
              <a:t> 	= ∑</a:t>
            </a:r>
            <a:r>
              <a:rPr lang="en-US" sz="1000" i="1" baseline="-25000" dirty="0">
                <a:latin typeface="Arial" charset="0"/>
              </a:rPr>
              <a:t>(j, k), h</a:t>
            </a:r>
            <a:r>
              <a:rPr lang="en-US" sz="1000" dirty="0">
                <a:latin typeface="Arial" charset="0"/>
              </a:rPr>
              <a:t> (OBLP</a:t>
            </a:r>
            <a:r>
              <a:rPr lang="en-US" sz="1000" baseline="-25000" dirty="0">
                <a:latin typeface="Arial" charset="0"/>
              </a:rPr>
              <a:t> </a:t>
            </a:r>
            <a:r>
              <a:rPr lang="en-US" sz="1000" i="1" baseline="-25000" dirty="0" err="1">
                <a:latin typeface="Arial" charset="0"/>
              </a:rPr>
              <a:t>mp</a:t>
            </a:r>
            <a:r>
              <a:rPr lang="en-US" sz="1000" i="1" baseline="-25000" dirty="0">
                <a:latin typeface="Arial" charset="0"/>
              </a:rPr>
              <a:t>, (j, k), h</a:t>
            </a:r>
            <a:r>
              <a:rPr lang="en-US" sz="1000" dirty="0">
                <a:latin typeface="Arial" charset="0"/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699" y="133350"/>
            <a:ext cx="5743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000" b="1" dirty="0"/>
              <a:t>Default Uplift Allocation – Formula (9.19.1 (2))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33415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c34af464-7aa1-4edd-9be4-83dffc1cb926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268</Words>
  <Application>Microsoft Office PowerPoint</Application>
  <PresentationFormat>On-screen Show (4:3)</PresentationFormat>
  <Paragraphs>60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Counterparty Max Activity &amp; Counts for November 2013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PRS 10172013</cp:lastModifiedBy>
  <cp:revision>119</cp:revision>
  <cp:lastPrinted>2013-01-30T23:16:36Z</cp:lastPrinted>
  <dcterms:created xsi:type="dcterms:W3CDTF">2010-04-12T23:12:02Z</dcterms:created>
  <dcterms:modified xsi:type="dcterms:W3CDTF">2014-01-06T14:14:09Z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