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92" r:id="rId1"/>
  </p:sldMasterIdLst>
  <p:notesMasterIdLst>
    <p:notesMasterId r:id="rId24"/>
  </p:notesMasterIdLst>
  <p:sldIdLst>
    <p:sldId id="256" r:id="rId2"/>
    <p:sldId id="287" r:id="rId3"/>
    <p:sldId id="266" r:id="rId4"/>
    <p:sldId id="261" r:id="rId5"/>
    <p:sldId id="276" r:id="rId6"/>
    <p:sldId id="279" r:id="rId7"/>
    <p:sldId id="286" r:id="rId8"/>
    <p:sldId id="268" r:id="rId9"/>
    <p:sldId id="281" r:id="rId10"/>
    <p:sldId id="275" r:id="rId11"/>
    <p:sldId id="260" r:id="rId12"/>
    <p:sldId id="283" r:id="rId13"/>
    <p:sldId id="263" r:id="rId14"/>
    <p:sldId id="258" r:id="rId15"/>
    <p:sldId id="265" r:id="rId16"/>
    <p:sldId id="278" r:id="rId17"/>
    <p:sldId id="282" r:id="rId18"/>
    <p:sldId id="271" r:id="rId19"/>
    <p:sldId id="277" r:id="rId20"/>
    <p:sldId id="273" r:id="rId21"/>
    <p:sldId id="270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DA2B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5" autoAdjust="0"/>
    <p:restoredTop sz="93653" autoAdjust="0"/>
  </p:normalViewPr>
  <p:slideViewPr>
    <p:cSldViewPr>
      <p:cViewPr varScale="1">
        <p:scale>
          <a:sx n="92" d="100"/>
          <a:sy n="92" d="100"/>
        </p:scale>
        <p:origin x="-217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345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-4056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F8A12-491D-4EBF-A99D-283E80C050CA}" type="datetimeFigureOut">
              <a:rPr lang="en-US" smtClean="0"/>
              <a:pPr/>
              <a:t>01/07/2014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1A100-B962-41D9-A357-E78FFB6B162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28711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1A100-B962-41D9-A357-E78FFB6B162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71027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1A100-B962-41D9-A357-E78FFB6B162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45528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1A100-B962-41D9-A357-E78FFB6B162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43427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kumimoji="0" lang="en-US" smtClean="0">
                <a:solidFill>
                  <a:schemeClr val="accent1">
                    <a:tint val="20000"/>
                  </a:schemeClr>
                </a:solidFill>
              </a:rPr>
              <a:t>ERCOT ROS Meeting 01/09/2014 DWG Carol Chessmore PGRR 33</a:t>
            </a:r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r>
              <a:rPr lang="en-US" smtClean="0"/>
              <a:t>Slide </a:t>
            </a:r>
            <a:fld id="{FC2CB071-03E1-4313-A45F-FB4E1281BD82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r>
              <a:rPr lang="en-US" smtClean="0"/>
              <a:t>Slide </a:t>
            </a:r>
            <a:fld id="{FC2CB071-03E1-4313-A45F-FB4E1281BD82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407944"/>
            <a:ext cx="4267200" cy="365125"/>
          </a:xfrm>
        </p:spPr>
        <p:txBody>
          <a:bodyPr/>
          <a:lstStyle>
            <a:extLst/>
          </a:lstStyle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r>
              <a:rPr lang="en-US" smtClean="0"/>
              <a:t>Slide </a:t>
            </a:r>
            <a:fld id="{FC2CB071-03E1-4313-A45F-FB4E1281BD82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r>
              <a:rPr lang="en-US" smtClean="0"/>
              <a:t>Slide </a:t>
            </a:r>
            <a:fld id="{FC2CB071-03E1-4313-A45F-FB4E1281BD82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r>
              <a:rPr lang="en-US" smtClean="0"/>
              <a:t>Slide </a:t>
            </a:r>
            <a:fld id="{FC2CB071-03E1-4313-A45F-FB4E1281BD82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endParaRPr lang="en-US" smtClean="0"/>
          </a:p>
          <a:p>
            <a:r>
              <a:rPr lang="en-US" smtClean="0"/>
              <a:t>Slide </a:t>
            </a:r>
            <a:fld id="{FC2CB071-03E1-4313-A45F-FB4E1281BD82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r>
              <a:rPr lang="en-US" smtClean="0"/>
              <a:t>Slide </a:t>
            </a:r>
            <a:fld id="{FC2CB071-03E1-4313-A45F-FB4E1281BD82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r>
              <a:rPr lang="en-US" smtClean="0"/>
              <a:t>Slide </a:t>
            </a:r>
            <a:fld id="{FC2CB071-03E1-4313-A45F-FB4E1281BD82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r>
              <a:rPr lang="en-US" smtClean="0"/>
              <a:t>Slide </a:t>
            </a:r>
            <a:fld id="{FC2CB071-03E1-4313-A45F-FB4E1281BD82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Slide </a:t>
            </a:r>
            <a:fld id="{FC2CB071-03E1-4313-A45F-FB4E1281BD82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848600" y="6407944"/>
            <a:ext cx="116443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Slide </a:t>
            </a:r>
            <a:fld id="{FC2CB071-03E1-4313-A45F-FB4E1281BD82}" type="slidenum">
              <a:rPr lang="en-US" smtClean="0"/>
              <a:pPr/>
              <a:t>‹#›</a:t>
            </a:fld>
            <a:r>
              <a:rPr lang="en-US" smtClean="0"/>
              <a:t> of 18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w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10" Type="http://schemas.openxmlformats.org/officeDocument/2006/relationships/image" Target="../media/image10.gif"/><Relationship Id="rId4" Type="http://schemas.openxmlformats.org/officeDocument/2006/relationships/image" Target="../media/image5.wmf"/><Relationship Id="rId9" Type="http://schemas.openxmlformats.org/officeDocument/2006/relationships/hyperlink" Target="http://www.ercot.com/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PGRR33: </a:t>
            </a:r>
            <a:br>
              <a:rPr lang="en-US" dirty="0" smtClean="0"/>
            </a:br>
            <a:r>
              <a:rPr lang="en-US" dirty="0" smtClean="0"/>
              <a:t>Dynamics Flat Start Cases Preparation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19400"/>
            <a:ext cx="7772400" cy="1199704"/>
          </a:xfrm>
        </p:spPr>
        <p:txBody>
          <a:bodyPr>
            <a:noAutofit/>
          </a:bodyPr>
          <a:lstStyle/>
          <a:p>
            <a:pPr algn="ctr"/>
            <a:r>
              <a:rPr lang="en-US" sz="1600" dirty="0" smtClean="0"/>
              <a:t>Carol Chessmore</a:t>
            </a:r>
          </a:p>
          <a:p>
            <a:pPr algn="ctr"/>
            <a:r>
              <a:rPr lang="en-US" sz="1600" dirty="0" smtClean="0"/>
              <a:t>Oncor</a:t>
            </a:r>
          </a:p>
          <a:p>
            <a:pPr algn="ctr"/>
            <a:r>
              <a:rPr lang="en-US" sz="1600" dirty="0" smtClean="0"/>
              <a:t>2013 DWG Vice Chair</a:t>
            </a:r>
          </a:p>
          <a:p>
            <a:pPr algn="ctr"/>
            <a:r>
              <a:rPr lang="en-US" sz="1600" dirty="0" smtClean="0"/>
              <a:t>2014 DWG Chair - Pending ROS Approval</a:t>
            </a:r>
          </a:p>
          <a:p>
            <a:pPr algn="ctr"/>
            <a:endParaRPr lang="en-US" sz="600" dirty="0" smtClean="0"/>
          </a:p>
          <a:p>
            <a:pPr algn="ctr"/>
            <a:r>
              <a:rPr lang="en-US" sz="1600" dirty="0" smtClean="0"/>
              <a:t>January 9, 2014</a:t>
            </a:r>
          </a:p>
          <a:p>
            <a:pPr algn="ctr"/>
            <a:r>
              <a:rPr lang="en-US" sz="1600" dirty="0" smtClean="0"/>
              <a:t>ERCOT ROS Meeting</a:t>
            </a:r>
          </a:p>
          <a:p>
            <a:pPr algn="ctr"/>
            <a:r>
              <a:rPr lang="en-US" sz="1600" dirty="0" smtClean="0"/>
              <a:t>Austin, TX</a:t>
            </a:r>
          </a:p>
          <a:p>
            <a:pPr algn="ctr"/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Summary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1295400"/>
            <a:ext cx="3962400" cy="9144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 smtClean="0"/>
              <a:t>ERCOT as the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 smtClean="0"/>
              <a:t>Coordinator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xfrm>
            <a:off x="4800600" y="1295400"/>
            <a:ext cx="3962400" cy="914400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TSPs as the </a:t>
            </a:r>
          </a:p>
          <a:p>
            <a:r>
              <a:rPr lang="en-US" dirty="0" smtClean="0"/>
              <a:t>Coordinator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609600" y="2209801"/>
            <a:ext cx="3962400" cy="3962400"/>
          </a:xfrm>
          <a:ln w="25400" cmpd="sng">
            <a:solidFill>
              <a:schemeClr val="accent1"/>
            </a:solidFill>
            <a:prstDash val="solid"/>
          </a:ln>
        </p:spPr>
        <p:txBody>
          <a:bodyPr>
            <a:normAutofit/>
          </a:bodyPr>
          <a:lstStyle/>
          <a:p>
            <a:endParaRPr lang="en-US" sz="1200" dirty="0" smtClean="0"/>
          </a:p>
          <a:p>
            <a:pPr>
              <a:spcBef>
                <a:spcPts val="0"/>
              </a:spcBef>
            </a:pPr>
            <a:r>
              <a:rPr lang="en-US" sz="1800" dirty="0" smtClean="0"/>
              <a:t>ERCOT needs to maintain one person who is experienced enough to troubleshoot across the ERCOT system</a:t>
            </a:r>
          </a:p>
          <a:p>
            <a:pPr>
              <a:spcBef>
                <a:spcPts val="0"/>
              </a:spcBef>
            </a:pPr>
            <a:r>
              <a:rPr lang="en-US" sz="1800" dirty="0" smtClean="0"/>
              <a:t>ERCOT Impact Analysis 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Half of an FTE</a:t>
            </a:r>
          </a:p>
          <a:p>
            <a:pPr lvl="1">
              <a:spcBef>
                <a:spcPts val="0"/>
              </a:spcBef>
            </a:pPr>
            <a:endParaRPr lang="en-US" sz="1600" dirty="0" smtClean="0"/>
          </a:p>
          <a:p>
            <a:pPr lvl="1">
              <a:spcBef>
                <a:spcPts val="0"/>
              </a:spcBef>
            </a:pPr>
            <a:r>
              <a:rPr lang="en-US" sz="1600" dirty="0" smtClean="0"/>
              <a:t>$120k-$130k to support 3 Flat Starts per year</a:t>
            </a:r>
          </a:p>
          <a:p>
            <a:pPr>
              <a:spcBef>
                <a:spcPts val="0"/>
              </a:spcBef>
            </a:pPr>
            <a:endParaRPr lang="en-US" sz="1800" b="1" dirty="0" smtClean="0"/>
          </a:p>
          <a:p>
            <a:pPr>
              <a:spcBef>
                <a:spcPts val="0"/>
              </a:spcBef>
            </a:pPr>
            <a:r>
              <a:rPr lang="en-US" sz="1800" b="1" dirty="0" smtClean="0"/>
              <a:t>Cost </a:t>
            </a:r>
            <a:r>
              <a:rPr lang="en-US" sz="1800" b="1" dirty="0" smtClean="0"/>
              <a:t>savings</a:t>
            </a:r>
          </a:p>
          <a:p>
            <a:pPr lvl="1">
              <a:spcBef>
                <a:spcPts val="0"/>
              </a:spcBef>
            </a:pPr>
            <a:r>
              <a:rPr lang="en-US" sz="1600" b="1" dirty="0" smtClean="0"/>
              <a:t> $60k-$</a:t>
            </a:r>
            <a:r>
              <a:rPr lang="en-US" sz="1600" b="1" dirty="0" smtClean="0"/>
              <a:t>170k+ </a:t>
            </a:r>
            <a:r>
              <a:rPr lang="en-US" sz="1600" b="1" dirty="0" smtClean="0"/>
              <a:t>per year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800600" y="2209800"/>
            <a:ext cx="3962401" cy="3941763"/>
          </a:xfrm>
          <a:noFill/>
          <a:ln w="25400" cmpd="sng">
            <a:solidFill>
              <a:schemeClr val="accent1"/>
            </a:solidFill>
            <a:prstDash val="solid"/>
          </a:ln>
        </p:spPr>
        <p:txBody>
          <a:bodyPr>
            <a:normAutofit/>
          </a:bodyPr>
          <a:lstStyle/>
          <a:p>
            <a:endParaRPr lang="en-US" sz="1200" dirty="0" smtClean="0"/>
          </a:p>
          <a:p>
            <a:r>
              <a:rPr lang="en-US" sz="1800" dirty="0" smtClean="0"/>
              <a:t>Each TSP needs to maintain a person who is experienced enough to troubleshoot both inside and outside their Area</a:t>
            </a:r>
          </a:p>
          <a:p>
            <a:r>
              <a:rPr lang="en-US" sz="1800" dirty="0" smtClean="0"/>
              <a:t>TSP Impact Analysis</a:t>
            </a:r>
          </a:p>
          <a:p>
            <a:pPr lvl="1"/>
            <a:r>
              <a:rPr lang="en-US" sz="1600" dirty="0" smtClean="0"/>
              <a:t>Third of an FTE per TSP, </a:t>
            </a:r>
          </a:p>
          <a:p>
            <a:pPr lvl="1">
              <a:buNone/>
            </a:pPr>
            <a:r>
              <a:rPr lang="en-US" sz="1600" dirty="0" smtClean="0"/>
              <a:t>    Total 2 FTE  for 6 TSPs</a:t>
            </a:r>
          </a:p>
          <a:p>
            <a:pPr lvl="1"/>
            <a:r>
              <a:rPr lang="en-US" sz="1600" dirty="0" smtClean="0"/>
              <a:t>$45k-$50k per TSP per year $180k-</a:t>
            </a:r>
            <a:r>
              <a:rPr lang="en-US" sz="1600" dirty="0" smtClean="0"/>
              <a:t>$</a:t>
            </a:r>
            <a:r>
              <a:rPr lang="en-US" sz="1600" dirty="0" smtClean="0"/>
              <a:t>300k+ </a:t>
            </a:r>
            <a:r>
              <a:rPr lang="en-US" sz="1600" dirty="0" smtClean="0"/>
              <a:t>per year for TSPs to support all 3 Flat Starts</a:t>
            </a:r>
          </a:p>
          <a:p>
            <a:pPr lvl="1"/>
            <a:endParaRPr lang="en-US" sz="1400" dirty="0" smtClean="0"/>
          </a:p>
          <a:p>
            <a:pPr>
              <a:buNone/>
            </a:pPr>
            <a:endParaRPr lang="en-US" sz="2000" dirty="0" smtClean="0"/>
          </a:p>
          <a:p>
            <a:pPr lvl="1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10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5344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sz="2600" dirty="0" smtClean="0"/>
              <a:t>DWG and PLWG support PGRR 33</a:t>
            </a:r>
          </a:p>
          <a:p>
            <a:endParaRPr lang="en-US" dirty="0" smtClean="0"/>
          </a:p>
          <a:p>
            <a:r>
              <a:rPr lang="en-US" sz="2600" dirty="0" smtClean="0"/>
              <a:t>ERCOT is the NERC Planning Coordinator and NERC Resource Planner so ERCOT is the </a:t>
            </a:r>
            <a:r>
              <a:rPr lang="en-US" sz="2600" b="1" u="sng" dirty="0" smtClean="0"/>
              <a:t>Appropriate Entity</a:t>
            </a:r>
            <a:r>
              <a:rPr lang="en-US" sz="2600" dirty="0" smtClean="0"/>
              <a:t>  to be the Flat Start Coordinator</a:t>
            </a:r>
          </a:p>
          <a:p>
            <a:endParaRPr lang="en-US" sz="2600" dirty="0" smtClean="0"/>
          </a:p>
          <a:p>
            <a:r>
              <a:rPr lang="en-US" sz="2600" b="1" u="sng" dirty="0" smtClean="0"/>
              <a:t>Cost Savings</a:t>
            </a:r>
            <a:r>
              <a:rPr lang="en-US" sz="2600" b="1" dirty="0" smtClean="0"/>
              <a:t>, </a:t>
            </a:r>
            <a:r>
              <a:rPr lang="en-US" sz="2600" b="1" u="sng" dirty="0" smtClean="0"/>
              <a:t>Improved Efficiency</a:t>
            </a:r>
            <a:r>
              <a:rPr lang="en-US" sz="2600" b="1" dirty="0" smtClean="0"/>
              <a:t> , </a:t>
            </a:r>
            <a:r>
              <a:rPr lang="en-US" sz="2600" b="1" u="sng" dirty="0" smtClean="0"/>
              <a:t>Reduced Delays</a:t>
            </a:r>
            <a:r>
              <a:rPr lang="en-US" sz="2600" b="1" dirty="0" smtClean="0"/>
              <a:t> </a:t>
            </a:r>
            <a:r>
              <a:rPr lang="en-US" sz="2600" dirty="0" smtClean="0"/>
              <a:t>from reducing pool of Flat Start Coordinators from 6+ Entities to One Entity</a:t>
            </a:r>
          </a:p>
          <a:p>
            <a:endParaRPr lang="en-US" dirty="0" smtClean="0"/>
          </a:p>
          <a:p>
            <a:r>
              <a:rPr lang="en-US" sz="2600" dirty="0" smtClean="0"/>
              <a:t>Having a single entity as the Flat Start Coordinator leads to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Improved </a:t>
            </a:r>
            <a:r>
              <a:rPr lang="en-US" b="1" u="sng" dirty="0" smtClean="0"/>
              <a:t>Consistency</a:t>
            </a:r>
            <a:r>
              <a:rPr lang="en-US" dirty="0" smtClean="0"/>
              <a:t>  of the Flat Start process and Dynamic models</a:t>
            </a:r>
          </a:p>
          <a:p>
            <a:pPr lvl="1"/>
            <a:r>
              <a:rPr lang="en-US" dirty="0" smtClean="0"/>
              <a:t>Improved </a:t>
            </a:r>
            <a:r>
              <a:rPr lang="en-US" b="1" u="sng" dirty="0" smtClean="0"/>
              <a:t>Communication</a:t>
            </a:r>
            <a:r>
              <a:rPr lang="en-US" b="1" dirty="0" smtClean="0"/>
              <a:t>  </a:t>
            </a:r>
            <a:r>
              <a:rPr lang="en-US" dirty="0" smtClean="0"/>
              <a:t>between ERCOT, Generators and TSPs</a:t>
            </a:r>
            <a:endParaRPr lang="en-US" b="1" dirty="0" smtClean="0"/>
          </a:p>
          <a:p>
            <a:pPr lvl="1"/>
            <a:r>
              <a:rPr lang="en-US" dirty="0" smtClean="0"/>
              <a:t>Improved </a:t>
            </a:r>
            <a:r>
              <a:rPr lang="en-US" b="1" u="sng" dirty="0" smtClean="0"/>
              <a:t>Compliance</a:t>
            </a:r>
            <a:r>
              <a:rPr lang="en-US" dirty="0" smtClean="0"/>
              <a:t> with NERC standards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11 of 22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Flat Start Case Building Details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Needed by both ERCOT and TSPs</a:t>
            </a:r>
          </a:p>
          <a:p>
            <a:r>
              <a:rPr lang="en-US" sz="2000" b="1" u="sng" dirty="0" smtClean="0"/>
              <a:t>New and Existing Dynamic Data Submissions</a:t>
            </a:r>
            <a:r>
              <a:rPr lang="en-US" sz="2000" dirty="0" smtClean="0"/>
              <a:t> are tested in the Dynamics Case.  </a:t>
            </a:r>
          </a:p>
          <a:p>
            <a:pPr lvl="1"/>
            <a:r>
              <a:rPr lang="en-US" sz="1600" dirty="0" smtClean="0"/>
              <a:t>Issues can be seen that are not caught earlier since generators are interacting together in the system</a:t>
            </a:r>
          </a:p>
          <a:p>
            <a:r>
              <a:rPr lang="en-US" sz="2000" dirty="0" smtClean="0"/>
              <a:t>A Stable No Disturbance Case with a good initialization is </a:t>
            </a:r>
            <a:r>
              <a:rPr lang="en-US" sz="2000" b="1" u="sng" dirty="0" smtClean="0"/>
              <a:t>required</a:t>
            </a:r>
            <a:r>
              <a:rPr lang="en-US" sz="2000" dirty="0" smtClean="0"/>
              <a:t> for both ERCOT and TSPs to perform Dynamic Analysis studies on the transmission system</a:t>
            </a:r>
          </a:p>
          <a:p>
            <a:r>
              <a:rPr lang="en-US" sz="2000" dirty="0" smtClean="0"/>
              <a:t>Dynamic Analysis studies are </a:t>
            </a:r>
            <a:r>
              <a:rPr lang="en-US" sz="2000" b="1" u="sng" dirty="0" smtClean="0"/>
              <a:t>required</a:t>
            </a:r>
            <a:r>
              <a:rPr lang="en-US" sz="2000" dirty="0" smtClean="0"/>
              <a:t> by NERC standards and the ERCOT Planning Guide</a:t>
            </a:r>
          </a:p>
          <a:p>
            <a:r>
              <a:rPr lang="en-US" sz="2000" dirty="0" smtClean="0"/>
              <a:t>Dynamic Analysis can lead to projects that help stabilize the Transmission Grid around Generators</a:t>
            </a:r>
          </a:p>
          <a:p>
            <a:pPr lvl="1"/>
            <a:r>
              <a:rPr lang="en-US" sz="1600" dirty="0" smtClean="0"/>
              <a:t>Example: CREZ Reactive Study resulted in SVCs and Reactors</a:t>
            </a:r>
          </a:p>
          <a:p>
            <a:pPr lvl="1"/>
            <a:r>
              <a:rPr lang="en-US" sz="1600" dirty="0" smtClean="0"/>
              <a:t>Example: Parkdale and Renner SVCs in the DFW Area</a:t>
            </a:r>
          </a:p>
          <a:p>
            <a:pPr lvl="1"/>
            <a:r>
              <a:rPr lang="en-US" sz="1600" dirty="0" smtClean="0"/>
              <a:t>Example: ERCOT Panhandle Study</a:t>
            </a:r>
          </a:p>
          <a:p>
            <a:r>
              <a:rPr lang="en-US" sz="2000" dirty="0" smtClean="0"/>
              <a:t>VSAT and TSAT - used by ERCOT Operations</a:t>
            </a:r>
          </a:p>
          <a:p>
            <a:pPr lvl="1"/>
            <a:r>
              <a:rPr lang="en-US" sz="1600" dirty="0" smtClean="0"/>
              <a:t>ERCOT maintains VSAT and TSAT models</a:t>
            </a:r>
          </a:p>
          <a:p>
            <a:pPr lvl="1"/>
            <a:r>
              <a:rPr lang="en-US" sz="1600" dirty="0" smtClean="0"/>
              <a:t>ERCOT uses PSSE models as a basis for VSAT and TSAT models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13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Need for a Flat Start Dynamics Case</a:t>
            </a:r>
            <a:endParaRPr lang="en-US" sz="3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sz="2000" b="1" dirty="0" smtClean="0"/>
              <a:t>Standard TPL-001-0.1-System Performance Under Normal Conditions</a:t>
            </a:r>
          </a:p>
          <a:p>
            <a:pPr lvl="1"/>
            <a:r>
              <a:rPr lang="en-US" sz="1600" b="1" dirty="0" smtClean="0"/>
              <a:t>B. R1.  </a:t>
            </a:r>
            <a:r>
              <a:rPr lang="en-US" sz="1600" dirty="0" smtClean="0"/>
              <a:t> </a:t>
            </a:r>
            <a:r>
              <a:rPr lang="en-US" sz="1600" b="1" u="sng" dirty="0" smtClean="0"/>
              <a:t>The Planning Authority and Transmission Planner </a:t>
            </a:r>
            <a:r>
              <a:rPr lang="en-US" sz="1600" dirty="0" smtClean="0"/>
              <a:t>shall each demonstrate through a valid assessment that </a:t>
            </a:r>
            <a:r>
              <a:rPr lang="en-US" sz="1600" b="1" u="sng" dirty="0" smtClean="0"/>
              <a:t>its portion of the interconnected transmission system</a:t>
            </a:r>
            <a:r>
              <a:rPr lang="en-US" sz="1600" dirty="0" smtClean="0"/>
              <a:t> is planned such that, with all transmission facilities in service and with normal (pre-contingency) operating procedures in effect, the Network can be operated to supply projected customer demands and projected Firm (non- recallable reserved) Transmission Services at all Demand levels over the range of forecast system demands,</a:t>
            </a:r>
          </a:p>
          <a:p>
            <a:r>
              <a:rPr lang="en-US" sz="2000" dirty="0" smtClean="0"/>
              <a:t>The following standards </a:t>
            </a:r>
            <a:r>
              <a:rPr lang="en-US" sz="2000" b="1" u="sng" dirty="0" smtClean="0"/>
              <a:t>require</a:t>
            </a:r>
            <a:r>
              <a:rPr lang="en-US" sz="2000" dirty="0" smtClean="0"/>
              <a:t> a Base Case or Flat Start Dynamic Case (No Contingency case) in order for analysis to be completed. </a:t>
            </a:r>
          </a:p>
          <a:p>
            <a:pPr lvl="1"/>
            <a:r>
              <a:rPr lang="en-US" sz="1600" b="1" dirty="0" smtClean="0"/>
              <a:t>Standard TPL-002-0b:  </a:t>
            </a:r>
            <a:r>
              <a:rPr lang="en-US" sz="1600" dirty="0" smtClean="0"/>
              <a:t>Loss of a Single BES Element (Category B)</a:t>
            </a:r>
          </a:p>
          <a:p>
            <a:pPr lvl="1"/>
            <a:r>
              <a:rPr lang="en-US" sz="1600" b="1" dirty="0" smtClean="0"/>
              <a:t>Standard TPL-003-0b </a:t>
            </a:r>
            <a:r>
              <a:rPr lang="en-US" sz="1600" dirty="0" smtClean="0"/>
              <a:t>:  Loss of Two or More BES Elements (Category C)</a:t>
            </a:r>
          </a:p>
          <a:p>
            <a:pPr lvl="1"/>
            <a:r>
              <a:rPr lang="en-US" sz="1600" b="1" dirty="0" smtClean="0"/>
              <a:t>Standard TPL-004-0a</a:t>
            </a:r>
            <a:r>
              <a:rPr lang="en-US" sz="1600" dirty="0" smtClean="0"/>
              <a:t>: Extreme BES Events (Category D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14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NERC Standards Require a Flat Start Case</a:t>
            </a:r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b="1" dirty="0" smtClean="0"/>
              <a:t>Approved by ROS on July 11, 2013</a:t>
            </a:r>
          </a:p>
          <a:p>
            <a:pPr lvl="0"/>
            <a:r>
              <a:rPr lang="en-US" sz="2400" b="1" dirty="0" smtClean="0"/>
              <a:t>4.1.1 Schedule for Dynamic Data Updates and Flat Start Cases</a:t>
            </a:r>
          </a:p>
          <a:p>
            <a:pPr lvl="1"/>
            <a:r>
              <a:rPr lang="en-US" sz="1800" dirty="0" smtClean="0"/>
              <a:t>Each February, the DWG shall prepare a schedule for updating dynamics data and preparing the DWG flat start cases</a:t>
            </a:r>
          </a:p>
          <a:p>
            <a:pPr lvl="1"/>
            <a:r>
              <a:rPr lang="en-US" sz="1800" dirty="0" smtClean="0"/>
              <a:t>The DWG shall prepare the following flat start cases based on the following SSWG steady state cases: </a:t>
            </a:r>
          </a:p>
          <a:p>
            <a:pPr lvl="2"/>
            <a:r>
              <a:rPr lang="en-US" sz="1800" dirty="0" smtClean="0"/>
              <a:t>Dataset A summer on-peak</a:t>
            </a:r>
          </a:p>
          <a:p>
            <a:pPr lvl="2"/>
            <a:r>
              <a:rPr lang="en-US" sz="1800" dirty="0" smtClean="0"/>
              <a:t>A future year Dataset B summer on-peak case</a:t>
            </a:r>
          </a:p>
          <a:p>
            <a:pPr lvl="2"/>
            <a:r>
              <a:rPr lang="en-US" sz="1800" dirty="0" smtClean="0"/>
              <a:t>The future year Dataset B high wind low load case </a:t>
            </a:r>
          </a:p>
          <a:p>
            <a:pPr lvl="1"/>
            <a:r>
              <a:rPr lang="en-US" sz="1800" dirty="0" smtClean="0"/>
              <a:t>The DWG may choose to flat start additional cases   </a:t>
            </a:r>
          </a:p>
          <a:p>
            <a:pPr lvl="1"/>
            <a:r>
              <a:rPr lang="en-US" sz="1800" b="1" u="sng" dirty="0" smtClean="0">
                <a:solidFill>
                  <a:schemeClr val="bg2">
                    <a:lumMod val="25000"/>
                  </a:schemeClr>
                </a:solidFill>
              </a:rPr>
              <a:t>After January 1</a:t>
            </a:r>
            <a:r>
              <a:rPr lang="en-US" sz="1800" b="1" u="sng" baseline="30000" dirty="0" smtClean="0">
                <a:solidFill>
                  <a:schemeClr val="bg2">
                    <a:lumMod val="25000"/>
                  </a:schemeClr>
                </a:solidFill>
              </a:rPr>
              <a:t>st</a:t>
            </a:r>
            <a:r>
              <a:rPr lang="en-US" sz="1800" b="1" u="sng" dirty="0" smtClean="0">
                <a:solidFill>
                  <a:schemeClr val="bg2">
                    <a:lumMod val="25000"/>
                  </a:schemeClr>
                </a:solidFill>
              </a:rPr>
              <a:t>, 2015, ERCOT shall prepare all the flat start cases</a:t>
            </a:r>
            <a:endParaRPr lang="en-US" sz="1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01000" y="6407944"/>
            <a:ext cx="1012032" cy="365125"/>
          </a:xfrm>
        </p:spPr>
        <p:txBody>
          <a:bodyPr/>
          <a:lstStyle/>
          <a:p>
            <a:fld id="{FC2CB071-03E1-4313-A45F-FB4E1281BD82}" type="slidenum">
              <a:rPr lang="en-US" smtClean="0"/>
              <a:pPr/>
              <a:t>15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DWG Manual Revision 8 Full Language </a:t>
            </a:r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88091"/>
          </a:xfrm>
        </p:spPr>
        <p:txBody>
          <a:bodyPr>
            <a:normAutofit fontScale="92500" lnSpcReduction="20000"/>
          </a:bodyPr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US" dirty="0" smtClean="0"/>
          </a:p>
          <a:p>
            <a:r>
              <a:rPr lang="en-US" sz="2900" dirty="0" smtClean="0"/>
              <a:t>2010 </a:t>
            </a:r>
            <a:r>
              <a:rPr lang="en-US" sz="2200" dirty="0" smtClean="0"/>
              <a:t>- Does not include CREZ Reactive Study Flat Starts</a:t>
            </a:r>
          </a:p>
          <a:p>
            <a:pPr lvl="1"/>
            <a:r>
              <a:rPr lang="en-US" dirty="0" smtClean="0"/>
              <a:t>CY2011 – ERCOT Staff</a:t>
            </a:r>
          </a:p>
          <a:p>
            <a:pPr lvl="1"/>
            <a:r>
              <a:rPr lang="en-US" dirty="0" smtClean="0"/>
              <a:t>FY2013 – ERCOT Staff</a:t>
            </a:r>
          </a:p>
          <a:p>
            <a:r>
              <a:rPr lang="en-US" sz="2900" dirty="0" smtClean="0"/>
              <a:t>2011</a:t>
            </a:r>
          </a:p>
          <a:p>
            <a:pPr lvl="1"/>
            <a:r>
              <a:rPr lang="en-US" dirty="0" smtClean="0"/>
              <a:t>CY2011 – ERCOT Staff</a:t>
            </a:r>
          </a:p>
          <a:p>
            <a:pPr lvl="1"/>
            <a:r>
              <a:rPr lang="en-US" dirty="0" smtClean="0"/>
              <a:t>FY2015 – ERCOT Staff</a:t>
            </a:r>
          </a:p>
          <a:p>
            <a:r>
              <a:rPr lang="en-US" sz="2900" dirty="0" smtClean="0"/>
              <a:t>2012</a:t>
            </a:r>
          </a:p>
          <a:p>
            <a:pPr lvl="1"/>
            <a:r>
              <a:rPr lang="en-US" dirty="0" smtClean="0"/>
              <a:t>CY2012 – ERCOT Staff</a:t>
            </a:r>
          </a:p>
          <a:p>
            <a:pPr lvl="1"/>
            <a:r>
              <a:rPr lang="en-US" dirty="0" smtClean="0"/>
              <a:t>FY2017- TSP prepared (AEP)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900" dirty="0" smtClean="0"/>
              <a:t>2013  </a:t>
            </a:r>
            <a:r>
              <a:rPr lang="en-US" sz="2200" dirty="0" smtClean="0"/>
              <a:t>- Added HWLL Flat Start requirement</a:t>
            </a:r>
          </a:p>
          <a:p>
            <a:pPr lvl="1"/>
            <a:r>
              <a:rPr lang="en-US" dirty="0" smtClean="0"/>
              <a:t>CY2013 – ERCOT Staff</a:t>
            </a:r>
          </a:p>
          <a:p>
            <a:pPr lvl="1"/>
            <a:r>
              <a:rPr lang="en-US" dirty="0" smtClean="0"/>
              <a:t>HWLL2016 – ERCOT Staff</a:t>
            </a:r>
          </a:p>
          <a:p>
            <a:pPr lvl="1"/>
            <a:r>
              <a:rPr lang="en-US" dirty="0" smtClean="0"/>
              <a:t>FY2018 – TSP prepared (Austin Energy)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16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Flat Start Coordinator History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2014</a:t>
            </a:r>
          </a:p>
          <a:p>
            <a:pPr lvl="1"/>
            <a:r>
              <a:rPr lang="en-US" dirty="0" smtClean="0"/>
              <a:t>CY2014 – TSP Prepared (LCRA)</a:t>
            </a:r>
          </a:p>
          <a:p>
            <a:pPr lvl="1"/>
            <a:r>
              <a:rPr lang="en-US" dirty="0" smtClean="0"/>
              <a:t>HWLL2017 – TSP Prepared (AEP)</a:t>
            </a:r>
          </a:p>
          <a:p>
            <a:pPr lvl="1"/>
            <a:r>
              <a:rPr lang="en-US" dirty="0" smtClean="0"/>
              <a:t>FY2019 – TSP Prepared (</a:t>
            </a:r>
            <a:r>
              <a:rPr lang="en-US" dirty="0" err="1" smtClean="0"/>
              <a:t>Oncor</a:t>
            </a:r>
            <a:r>
              <a:rPr lang="en-US" dirty="0" smtClean="0"/>
              <a:t>)</a:t>
            </a:r>
          </a:p>
          <a:p>
            <a:r>
              <a:rPr lang="en-US" dirty="0" smtClean="0"/>
              <a:t>2015</a:t>
            </a:r>
          </a:p>
          <a:p>
            <a:pPr lvl="1"/>
            <a:r>
              <a:rPr lang="en-US" dirty="0" smtClean="0"/>
              <a:t>CY2015 – TSP Prepared (CNP)</a:t>
            </a:r>
          </a:p>
          <a:p>
            <a:pPr lvl="1"/>
            <a:r>
              <a:rPr lang="en-US" dirty="0" smtClean="0"/>
              <a:t>HWLL2018 – ERCOT Staff (With PGRR33 Approval)</a:t>
            </a:r>
          </a:p>
          <a:p>
            <a:pPr lvl="1"/>
            <a:r>
              <a:rPr lang="en-US" dirty="0" smtClean="0"/>
              <a:t>FY2020 –ERCOT Staff (With PGRR33 Approval)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17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Flat Start Schedule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18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What is a Flat Start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 l="1466" t="28332" r="66571" b="41493"/>
          <a:stretch>
            <a:fillRect/>
          </a:stretch>
        </p:blipFill>
        <p:spPr bwMode="auto">
          <a:xfrm>
            <a:off x="1447801" y="3952806"/>
            <a:ext cx="3048000" cy="204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324" t="27325" r="66006" b="40654"/>
          <a:stretch>
            <a:fillRect/>
          </a:stretch>
        </p:blipFill>
        <p:spPr bwMode="auto">
          <a:xfrm>
            <a:off x="4724400" y="3943638"/>
            <a:ext cx="2971800" cy="207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1"/>
          <p:cNvSpPr txBox="1">
            <a:spLocks/>
          </p:cNvSpPr>
          <p:nvPr/>
        </p:nvSpPr>
        <p:spPr>
          <a:xfrm>
            <a:off x="381000" y="1447800"/>
            <a:ext cx="8229600" cy="2252472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Stable No Disturbance Base Case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Stable Base Case is indicated by flat lines on time plots since there is no changes that force the generator control systems to respond. 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a Contingency, a nearby generator would initially oscillate as it responds to the disturbance.  Then it would damp down to a new stable steady value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 poor or inconsistent data, generators oscillate without disturbance or go completely unstable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21364" y="3581400"/>
            <a:ext cx="15937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Unstable Case</a:t>
            </a:r>
            <a:endParaRPr lang="en-US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358135" y="3581400"/>
            <a:ext cx="1329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Stable Case</a:t>
            </a:r>
            <a:endParaRPr lang="en-US" sz="1600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 between a Steady State Study and a Dynamics Study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3962400" cy="9144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 smtClean="0"/>
              <a:t>Steady State Study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xfrm>
            <a:off x="4800600" y="1524000"/>
            <a:ext cx="3962400" cy="914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Dynamic Study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609600" y="2438401"/>
            <a:ext cx="3962400" cy="3505199"/>
          </a:xfrm>
          <a:ln w="25400" cmpd="sng">
            <a:solidFill>
              <a:schemeClr val="accent1"/>
            </a:solidFill>
            <a:prstDash val="solid"/>
          </a:ln>
        </p:spPr>
        <p:txBody>
          <a:bodyPr>
            <a:noAutofit/>
          </a:bodyPr>
          <a:lstStyle/>
          <a:p>
            <a:pPr>
              <a:buNone/>
            </a:pPr>
            <a:endParaRPr lang="en-US" sz="600" dirty="0" smtClean="0"/>
          </a:p>
          <a:p>
            <a:pPr>
              <a:lnSpc>
                <a:spcPct val="120000"/>
              </a:lnSpc>
            </a:pPr>
            <a:r>
              <a:rPr lang="en-US" sz="1600" dirty="0" smtClean="0"/>
              <a:t>Time is not considered</a:t>
            </a:r>
          </a:p>
          <a:p>
            <a:pPr>
              <a:lnSpc>
                <a:spcPct val="120000"/>
              </a:lnSpc>
            </a:pPr>
            <a:r>
              <a:rPr lang="en-US" sz="1600" dirty="0" smtClean="0"/>
              <a:t>Uses Simple Generator Model</a:t>
            </a:r>
          </a:p>
          <a:p>
            <a:pPr lvl="1">
              <a:lnSpc>
                <a:spcPct val="120000"/>
              </a:lnSpc>
            </a:pPr>
            <a:r>
              <a:rPr lang="en-US" sz="1400" dirty="0" err="1" smtClean="0"/>
              <a:t>Pmax</a:t>
            </a:r>
            <a:r>
              <a:rPr lang="en-US" sz="1400" dirty="0" smtClean="0"/>
              <a:t>, </a:t>
            </a:r>
            <a:r>
              <a:rPr lang="en-US" sz="1400" dirty="0" err="1" smtClean="0"/>
              <a:t>Pmin</a:t>
            </a:r>
            <a:r>
              <a:rPr lang="en-US" sz="1400" dirty="0" smtClean="0"/>
              <a:t>, </a:t>
            </a:r>
            <a:r>
              <a:rPr lang="en-US" sz="1400" dirty="0" err="1" smtClean="0"/>
              <a:t>Qmax</a:t>
            </a:r>
            <a:r>
              <a:rPr lang="en-US" sz="1400" dirty="0" smtClean="0"/>
              <a:t>, </a:t>
            </a:r>
            <a:r>
              <a:rPr lang="en-US" sz="1400" dirty="0" err="1" smtClean="0"/>
              <a:t>Qmin</a:t>
            </a:r>
            <a:endParaRPr lang="en-US" sz="1600" dirty="0" smtClean="0"/>
          </a:p>
          <a:p>
            <a:pPr>
              <a:lnSpc>
                <a:spcPct val="120000"/>
              </a:lnSpc>
              <a:buNone/>
            </a:pP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sz="1600" dirty="0" smtClean="0"/>
              <a:t>Does not use fault impedance data</a:t>
            </a:r>
          </a:p>
          <a:p>
            <a:pPr>
              <a:lnSpc>
                <a:spcPct val="120000"/>
              </a:lnSpc>
            </a:pPr>
            <a:r>
              <a:rPr lang="en-US" sz="1600" dirty="0" smtClean="0"/>
              <a:t>Uses Matrix Math</a:t>
            </a:r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No Initialization</a:t>
            </a:r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Less sensitive to Parameter Changes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962401" cy="3505200"/>
          </a:xfrm>
          <a:noFill/>
          <a:ln w="25400" cmpd="sng">
            <a:solidFill>
              <a:schemeClr val="accent1"/>
            </a:solidFill>
            <a:prstDash val="solid"/>
          </a:ln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400"/>
              </a:spcBef>
              <a:buNone/>
            </a:pPr>
            <a:endParaRPr lang="en-US" sz="600" dirty="0" smtClean="0"/>
          </a:p>
          <a:p>
            <a:pPr>
              <a:lnSpc>
                <a:spcPct val="120000"/>
              </a:lnSpc>
              <a:spcBef>
                <a:spcPts val="400"/>
              </a:spcBef>
            </a:pPr>
            <a:r>
              <a:rPr lang="en-US" sz="1600" dirty="0" smtClean="0"/>
              <a:t>Adds time as a parameter</a:t>
            </a:r>
          </a:p>
          <a:p>
            <a:pPr>
              <a:lnSpc>
                <a:spcPct val="120000"/>
              </a:lnSpc>
              <a:spcBef>
                <a:spcPts val="400"/>
              </a:spcBef>
            </a:pPr>
            <a:r>
              <a:rPr lang="en-US" sz="1600" dirty="0" smtClean="0"/>
              <a:t>Adds Generator Component data</a:t>
            </a:r>
          </a:p>
          <a:p>
            <a:pPr lvl="1">
              <a:lnSpc>
                <a:spcPct val="120000"/>
              </a:lnSpc>
              <a:spcBef>
                <a:spcPts val="400"/>
              </a:spcBef>
            </a:pPr>
            <a:r>
              <a:rPr lang="en-US" sz="1400" dirty="0" smtClean="0"/>
              <a:t>Turbine, Governor, Exciter, Power System Stabilizer, Over Excitation Limiter, etc</a:t>
            </a:r>
          </a:p>
          <a:p>
            <a:pPr>
              <a:lnSpc>
                <a:spcPct val="120000"/>
              </a:lnSpc>
              <a:spcBef>
                <a:spcPts val="400"/>
              </a:spcBef>
            </a:pPr>
            <a:r>
              <a:rPr lang="en-US" sz="1600" dirty="0" smtClean="0"/>
              <a:t>Uses Fault Impedance data to model a fault condition</a:t>
            </a:r>
          </a:p>
          <a:p>
            <a:pPr>
              <a:lnSpc>
                <a:spcPct val="120000"/>
              </a:lnSpc>
              <a:spcBef>
                <a:spcPts val="400"/>
              </a:spcBef>
            </a:pPr>
            <a:r>
              <a:rPr lang="en-US" sz="1600" dirty="0" smtClean="0"/>
              <a:t>Uses Differential Equations</a:t>
            </a:r>
          </a:p>
          <a:p>
            <a:pPr lvl="1">
              <a:lnSpc>
                <a:spcPct val="120000"/>
              </a:lnSpc>
              <a:spcBef>
                <a:spcPts val="400"/>
              </a:spcBef>
            </a:pPr>
            <a:r>
              <a:rPr lang="en-US" sz="1400" dirty="0" smtClean="0"/>
              <a:t>Initialization</a:t>
            </a:r>
          </a:p>
          <a:p>
            <a:pPr lvl="1">
              <a:lnSpc>
                <a:spcPct val="120000"/>
              </a:lnSpc>
              <a:spcBef>
                <a:spcPts val="400"/>
              </a:spcBef>
            </a:pPr>
            <a:r>
              <a:rPr lang="en-US" sz="1400" dirty="0" smtClean="0"/>
              <a:t>Sensitive to Parameter Changes</a:t>
            </a:r>
          </a:p>
          <a:p>
            <a:pPr marL="365760" lvl="1" indent="-256032">
              <a:lnSpc>
                <a:spcPct val="120000"/>
              </a:lnSpc>
              <a:spcBef>
                <a:spcPts val="400"/>
              </a:spcBef>
            </a:pPr>
            <a:endParaRPr lang="en-US" sz="1600" dirty="0" smtClean="0"/>
          </a:p>
          <a:p>
            <a:pPr>
              <a:lnSpc>
                <a:spcPct val="120000"/>
              </a:lnSpc>
              <a:spcBef>
                <a:spcPts val="400"/>
              </a:spcBef>
              <a:buNone/>
            </a:pPr>
            <a:endParaRPr lang="en-US" sz="1600" dirty="0" smtClean="0"/>
          </a:p>
          <a:p>
            <a:pPr lvl="1"/>
            <a:endParaRPr lang="en-US" sz="1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19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Brings Planning Guide consistent with approved procedures</a:t>
            </a:r>
          </a:p>
          <a:p>
            <a:r>
              <a:rPr lang="en-US" dirty="0" smtClean="0"/>
              <a:t>ERCOT Staff prepare Dynamic Flat Start Cases</a:t>
            </a:r>
          </a:p>
          <a:p>
            <a:r>
              <a:rPr lang="en-US" dirty="0" smtClean="0"/>
              <a:t>ROS Approved in July 11, 2013 as part of DWG Procedure Manual Revision 8</a:t>
            </a:r>
          </a:p>
          <a:p>
            <a:r>
              <a:rPr lang="en-US" dirty="0" smtClean="0"/>
              <a:t>Supports ERCOT as the “One Stop Shop” for data collection and study cases</a:t>
            </a:r>
          </a:p>
          <a:p>
            <a:r>
              <a:rPr lang="en-US" dirty="0" smtClean="0"/>
              <a:t>Supports consistency with RARF, SSWG and SPWG data preparation</a:t>
            </a:r>
          </a:p>
          <a:p>
            <a:r>
              <a:rPr lang="en-US" dirty="0" smtClean="0"/>
              <a:t>DWG and PLWG support the Revision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2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ROS Approval of PGRR33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208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/>
          <p:cNvSpPr/>
          <p:nvPr/>
        </p:nvSpPr>
        <p:spPr>
          <a:xfrm>
            <a:off x="3200400" y="1295400"/>
            <a:ext cx="1676400" cy="4114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4" name="Straight Arrow Connector 143"/>
          <p:cNvCxnSpPr>
            <a:stCxn id="113" idx="5"/>
          </p:cNvCxnSpPr>
          <p:nvPr/>
        </p:nvCxnSpPr>
        <p:spPr>
          <a:xfrm>
            <a:off x="2674330" y="3480967"/>
            <a:ext cx="830870" cy="86243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3505200" y="3886200"/>
            <a:ext cx="1066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2514600" y="3276600"/>
            <a:ext cx="9906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2286000" y="5867400"/>
            <a:ext cx="5791200" cy="307777"/>
          </a:xfrm>
          <a:prstGeom prst="rect">
            <a:avLst/>
          </a:prstGeom>
          <a:solidFill>
            <a:schemeClr val="bg2">
              <a:lumMod val="90000"/>
            </a:schemeClr>
          </a:solidFill>
          <a:ln w="50800" cmpd="thinThick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Pass Case Posted for Review by DWG and ERCOT</a:t>
            </a:r>
            <a:endParaRPr lang="en-US" sz="1400" dirty="0"/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20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94" name="Down Arrow 93"/>
          <p:cNvSpPr/>
          <p:nvPr/>
        </p:nvSpPr>
        <p:spPr>
          <a:xfrm flipV="1">
            <a:off x="2209800" y="3581400"/>
            <a:ext cx="304800" cy="2286000"/>
          </a:xfrm>
          <a:prstGeom prst="down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Down Arrow 96"/>
          <p:cNvSpPr/>
          <p:nvPr/>
        </p:nvSpPr>
        <p:spPr>
          <a:xfrm flipV="1">
            <a:off x="3886200" y="5410200"/>
            <a:ext cx="304800" cy="457200"/>
          </a:xfrm>
          <a:prstGeom prst="down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3505200" y="5029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DWG</a:t>
            </a:r>
            <a:endParaRPr lang="en-US" dirty="0"/>
          </a:p>
        </p:txBody>
      </p:sp>
      <p:sp>
        <p:nvSpPr>
          <p:cNvPr id="148" name="Down Arrow 147"/>
          <p:cNvSpPr/>
          <p:nvPr/>
        </p:nvSpPr>
        <p:spPr>
          <a:xfrm flipV="1">
            <a:off x="7772400" y="2438400"/>
            <a:ext cx="304800" cy="457200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Down Arrow 148"/>
          <p:cNvSpPr/>
          <p:nvPr/>
        </p:nvSpPr>
        <p:spPr>
          <a:xfrm>
            <a:off x="7848600" y="4495800"/>
            <a:ext cx="228600" cy="1371600"/>
          </a:xfrm>
          <a:prstGeom prst="down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1828800" y="2895600"/>
            <a:ext cx="990600" cy="685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228600" y="762000"/>
            <a:ext cx="8305800" cy="4267200"/>
            <a:chOff x="381000" y="685800"/>
            <a:chExt cx="8305800" cy="4267200"/>
          </a:xfrm>
        </p:grpSpPr>
        <p:cxnSp>
          <p:nvCxnSpPr>
            <p:cNvPr id="55" name="Straight Arrow Connector 54"/>
            <p:cNvCxnSpPr>
              <a:endCxn id="47" idx="1"/>
            </p:cNvCxnSpPr>
            <p:nvPr/>
          </p:nvCxnSpPr>
          <p:spPr>
            <a:xfrm>
              <a:off x="3200400" y="3200400"/>
              <a:ext cx="251460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endCxn id="41" idx="1"/>
            </p:cNvCxnSpPr>
            <p:nvPr/>
          </p:nvCxnSpPr>
          <p:spPr>
            <a:xfrm flipV="1">
              <a:off x="2819400" y="2019300"/>
              <a:ext cx="838200" cy="8763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ectangle 99"/>
            <p:cNvSpPr/>
            <p:nvPr/>
          </p:nvSpPr>
          <p:spPr>
            <a:xfrm>
              <a:off x="7543800" y="2819400"/>
              <a:ext cx="1066800" cy="1524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7543800" y="685800"/>
              <a:ext cx="1143000" cy="1600200"/>
            </a:xfrm>
            <a:prstGeom prst="rect">
              <a:avLst/>
            </a:prstGeom>
            <a:solidFill>
              <a:srgbClr val="2DA2BF">
                <a:alpha val="3882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715000" y="2286000"/>
              <a:ext cx="1371600" cy="1828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657600" y="1524000"/>
              <a:ext cx="1066800" cy="9906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33400" y="3352800"/>
              <a:ext cx="1143000" cy="16002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33400" y="1371600"/>
              <a:ext cx="1143000" cy="1752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81000" y="2362200"/>
              <a:ext cx="1447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Conventional</a:t>
              </a:r>
            </a:p>
            <a:p>
              <a:pPr algn="ctr"/>
              <a:r>
                <a:rPr lang="en-US" sz="1200" dirty="0" smtClean="0"/>
                <a:t>Gen RARF</a:t>
              </a:r>
            </a:p>
            <a:p>
              <a:pPr algn="ctr"/>
              <a:r>
                <a:rPr lang="en-US" sz="1200" dirty="0" smtClean="0"/>
                <a:t>Models</a:t>
              </a:r>
              <a:endParaRPr lang="en-US" sz="1200" dirty="0"/>
            </a:p>
          </p:txBody>
        </p:sp>
        <p:pic>
          <p:nvPicPr>
            <p:cNvPr id="1026" name="Picture 2" descr="C:\Documents and Settings\uslz\Local Settings\Temporary Internet Files\Content.IE5\184L2P8X\MC90018347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9600" y="1447800"/>
              <a:ext cx="907511" cy="9144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381000" y="4267200"/>
              <a:ext cx="1447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Renewable</a:t>
              </a:r>
            </a:p>
            <a:p>
              <a:pPr algn="ctr"/>
              <a:r>
                <a:rPr lang="en-US" sz="1200" dirty="0" smtClean="0"/>
                <a:t>Gen RARF Models</a:t>
              </a:r>
              <a:endParaRPr lang="en-US" sz="1200" dirty="0"/>
            </a:p>
          </p:txBody>
        </p:sp>
        <p:pic>
          <p:nvPicPr>
            <p:cNvPr id="7" name="Picture 2" descr="C:\Documents and Settings\uslz\Local Settings\Temporary Internet Files\Content.IE5\3CAVHQNM\MC900183474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600" y="3429000"/>
              <a:ext cx="900101" cy="890626"/>
            </a:xfrm>
            <a:prstGeom prst="rect">
              <a:avLst/>
            </a:prstGeom>
            <a:noFill/>
          </p:spPr>
        </p:pic>
        <p:cxnSp>
          <p:nvCxnSpPr>
            <p:cNvPr id="25" name="Straight Arrow Connector 24"/>
            <p:cNvCxnSpPr>
              <a:stCxn id="15" idx="3"/>
            </p:cNvCxnSpPr>
            <p:nvPr/>
          </p:nvCxnSpPr>
          <p:spPr>
            <a:xfrm flipV="1">
              <a:off x="1676400" y="3505200"/>
              <a:ext cx="609600" cy="6477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14" idx="3"/>
            </p:cNvCxnSpPr>
            <p:nvPr/>
          </p:nvCxnSpPr>
          <p:spPr>
            <a:xfrm>
              <a:off x="1676400" y="2247900"/>
              <a:ext cx="533400" cy="6477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34" name="Picture 10" descr="C:\Documents and Settings\uslz\Local Settings\Temporary Internet Files\Content.IE5\0AD8FCB1\MC90038952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86200" y="1600200"/>
              <a:ext cx="609600" cy="630044"/>
            </a:xfrm>
            <a:prstGeom prst="rect">
              <a:avLst/>
            </a:prstGeom>
            <a:noFill/>
          </p:spPr>
        </p:pic>
        <p:pic>
          <p:nvPicPr>
            <p:cNvPr id="1036" name="Picture 12" descr="C:\Documents and Settings\uslz\Local Settings\Temporary Internet Files\Content.IE5\0AD8FCB1\MC90038952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86200" y="3886200"/>
              <a:ext cx="612073" cy="632599"/>
            </a:xfrm>
            <a:prstGeom prst="rect">
              <a:avLst/>
            </a:prstGeom>
            <a:noFill/>
          </p:spPr>
        </p:pic>
        <p:pic>
          <p:nvPicPr>
            <p:cNvPr id="1037" name="Picture 13" descr="C:\Documents and Settings\uslz\Local Settings\Temporary Internet Files\Content.IE5\9MFA6KF2\MC900363356[1].wm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943600" y="2514600"/>
              <a:ext cx="914400" cy="910304"/>
            </a:xfrm>
            <a:prstGeom prst="rect">
              <a:avLst/>
            </a:prstGeom>
            <a:noFill/>
          </p:spPr>
        </p:pic>
        <p:pic>
          <p:nvPicPr>
            <p:cNvPr id="1038" name="Picture 14" descr="C:\Documents and Settings\uslz\Local Settings\Temporary Internet Files\Content.IE5\PSN6YPFS\MC900441448[1]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96200" y="2895600"/>
              <a:ext cx="838028" cy="838028"/>
            </a:xfrm>
            <a:prstGeom prst="rect">
              <a:avLst/>
            </a:prstGeom>
            <a:noFill/>
          </p:spPr>
        </p:pic>
        <p:sp>
          <p:nvSpPr>
            <p:cNvPr id="37" name="TextBox 36"/>
            <p:cNvSpPr txBox="1"/>
            <p:nvPr/>
          </p:nvSpPr>
          <p:spPr>
            <a:xfrm>
              <a:off x="5791200" y="3505200"/>
              <a:ext cx="1219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Flat Start Coordinator</a:t>
              </a:r>
              <a:endParaRPr lang="en-US" sz="14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962400" y="4495800"/>
              <a:ext cx="4940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TSP</a:t>
              </a:r>
              <a:endParaRPr lang="en-US" sz="14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962400" y="2209800"/>
              <a:ext cx="4940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TSP</a:t>
              </a:r>
              <a:endParaRPr lang="en-US" sz="1400" dirty="0"/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>
              <a:off x="7162800" y="3276600"/>
              <a:ext cx="38100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4724400" y="1981200"/>
              <a:ext cx="990600" cy="6858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51" idx="3"/>
            </p:cNvCxnSpPr>
            <p:nvPr/>
          </p:nvCxnSpPr>
          <p:spPr>
            <a:xfrm flipV="1">
              <a:off x="4724400" y="3733800"/>
              <a:ext cx="990600" cy="5715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46" name="Picture 22" descr="C:\Documents and Settings\uslz\Local Settings\Temporary Internet Files\Content.IE5\MEOIWFB9\MC900432606[1]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20000" y="762000"/>
              <a:ext cx="990600" cy="990600"/>
            </a:xfrm>
            <a:prstGeom prst="rect">
              <a:avLst/>
            </a:prstGeom>
            <a:noFill/>
          </p:spPr>
        </p:pic>
        <p:sp>
          <p:nvSpPr>
            <p:cNvPr id="95" name="TextBox 94"/>
            <p:cNvSpPr txBox="1"/>
            <p:nvPr/>
          </p:nvSpPr>
          <p:spPr>
            <a:xfrm>
              <a:off x="7467600" y="1752600"/>
              <a:ext cx="1219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Final Case Package</a:t>
              </a:r>
              <a:endParaRPr lang="en-US" sz="1400" b="1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7467600" y="3581400"/>
              <a:ext cx="12192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Pass Case Package</a:t>
              </a:r>
            </a:p>
            <a:p>
              <a:pPr algn="ctr"/>
              <a:r>
                <a:rPr lang="en-US" sz="1400" dirty="0" smtClean="0"/>
                <a:t>(100MB)</a:t>
              </a:r>
              <a:endParaRPr lang="en-US" sz="1400" dirty="0"/>
            </a:p>
          </p:txBody>
        </p:sp>
        <p:pic>
          <p:nvPicPr>
            <p:cNvPr id="1031" name="Picture 7" descr="Electric Reliability Council of Texas (ERCOT)">
              <a:hlinkClick r:id="rId9" tooltip="Electric Reliability Council of Texas (ERCOT)"/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905000" y="2895600"/>
              <a:ext cx="1219200" cy="568961"/>
            </a:xfrm>
            <a:prstGeom prst="rect">
              <a:avLst/>
            </a:prstGeom>
            <a:noFill/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Case Creation Flow Chart</a:t>
            </a:r>
            <a:endParaRPr lang="en-US" dirty="0"/>
          </a:p>
        </p:txBody>
      </p:sp>
      <p:sp>
        <p:nvSpPr>
          <p:cNvPr id="185" name="Rectangle 184"/>
          <p:cNvSpPr/>
          <p:nvPr/>
        </p:nvSpPr>
        <p:spPr>
          <a:xfrm>
            <a:off x="3505200" y="2743200"/>
            <a:ext cx="10668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6" name="Picture 12" descr="C:\Documents and Settings\uslz\Local Settings\Temporary Internet Files\Content.IE5\0AD8FCB1\MC90038952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2819400"/>
            <a:ext cx="612073" cy="632599"/>
          </a:xfrm>
          <a:prstGeom prst="rect">
            <a:avLst/>
          </a:prstGeom>
          <a:noFill/>
        </p:spPr>
      </p:pic>
      <p:sp>
        <p:nvSpPr>
          <p:cNvPr id="187" name="TextBox 186"/>
          <p:cNvSpPr txBox="1"/>
          <p:nvPr/>
        </p:nvSpPr>
        <p:spPr>
          <a:xfrm>
            <a:off x="3810000" y="3429000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TSP</a:t>
            </a:r>
            <a:endParaRPr lang="en-US" sz="1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Uses a SSWG seed case</a:t>
            </a:r>
          </a:p>
          <a:p>
            <a:r>
              <a:rPr lang="en-US" sz="2400" dirty="0" smtClean="0"/>
              <a:t>Adds dynamic models for Generator Components</a:t>
            </a:r>
          </a:p>
          <a:p>
            <a:pPr lvl="1"/>
            <a:r>
              <a:rPr lang="en-US" sz="2000" dirty="0" smtClean="0"/>
              <a:t>Turbine, Governor, Exciter, Power System Stabilizer, Over Excitation Limiter, etc</a:t>
            </a:r>
          </a:p>
          <a:p>
            <a:pPr lvl="1"/>
            <a:r>
              <a:rPr lang="en-US" sz="2000" dirty="0" smtClean="0"/>
              <a:t>TSPs do not directly see the PSSE datasheets in the RARF</a:t>
            </a:r>
          </a:p>
          <a:p>
            <a:pPr lvl="1"/>
            <a:r>
              <a:rPr lang="en-US" sz="2000" dirty="0" smtClean="0"/>
              <a:t>ERCOT disseminates generator updates to TSPs</a:t>
            </a:r>
          </a:p>
          <a:p>
            <a:r>
              <a:rPr lang="en-US" sz="2400" dirty="0" smtClean="0"/>
              <a:t>Combined Cycle Dispatch </a:t>
            </a:r>
          </a:p>
          <a:p>
            <a:pPr lvl="1"/>
            <a:r>
              <a:rPr lang="en-US" sz="2000" dirty="0" smtClean="0"/>
              <a:t>adjusted with Historical Dispatch Data using a Python program to match Steam Turbine Governor Models</a:t>
            </a:r>
          </a:p>
          <a:p>
            <a:r>
              <a:rPr lang="en-US" sz="2400" dirty="0" smtClean="0"/>
              <a:t>Adds collector systems for Wind Generators</a:t>
            </a:r>
          </a:p>
          <a:p>
            <a:r>
              <a:rPr lang="en-US" sz="2400" dirty="0" smtClean="0"/>
              <a:t>User Defined Model data is compiled into a form that PSSE can use for simulation</a:t>
            </a:r>
          </a:p>
          <a:p>
            <a:pPr lvl="1">
              <a:buNone/>
            </a:pPr>
            <a:endParaRPr lang="en-US" sz="21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21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Input Data</a:t>
            </a:r>
            <a:r>
              <a:rPr lang="en-US" dirty="0"/>
              <a:t> </a:t>
            </a:r>
            <a:r>
              <a:rPr lang="en-US" dirty="0" smtClean="0"/>
              <a:t>for Flat Starts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Each Case has to be individually tuned to that Generation Dispatch, Load Level, and Topology</a:t>
            </a:r>
          </a:p>
          <a:p>
            <a:r>
              <a:rPr lang="en-US" sz="1800" dirty="0" smtClean="0"/>
              <a:t>Process is iterative and time consuming</a:t>
            </a:r>
          </a:p>
          <a:p>
            <a:r>
              <a:rPr lang="en-US" sz="1800" dirty="0" smtClean="0"/>
              <a:t>Because Dynamic Analysis uses a Differential Equation Solution Process, the analysis is sensitive to changes in parameter data</a:t>
            </a:r>
          </a:p>
          <a:p>
            <a:r>
              <a:rPr lang="en-US" sz="1800" dirty="0" smtClean="0"/>
              <a:t>Changes in Generation Dispatch, </a:t>
            </a:r>
            <a:r>
              <a:rPr lang="en-US" sz="1800" dirty="0" err="1" smtClean="0"/>
              <a:t>Zsource</a:t>
            </a:r>
            <a:r>
              <a:rPr lang="en-US" sz="1800" dirty="0" smtClean="0"/>
              <a:t>, voltage tuning, are made to obtain a Stable No Disturbance Case with a good initialization (no out of limit messages)</a:t>
            </a:r>
          </a:p>
          <a:p>
            <a:r>
              <a:rPr lang="en-US" sz="1800" dirty="0" smtClean="0"/>
              <a:t>If the case does not initialize well, then the simulation stops until the case is tuned to obtain a good initialization.  Problems with initialization can be because of missing data or Dynamic Data that does not match Steady State Data</a:t>
            </a:r>
          </a:p>
          <a:p>
            <a:r>
              <a:rPr lang="en-US" sz="1800" dirty="0" smtClean="0"/>
              <a:t>A case that initializes but has errors might have Dispatches that force the generator to its dynamic limit and/or over its dynamic limit.  Parameters are adjusted to get a match between the Steady State and Dynamic data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22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Labor Costs: </a:t>
            </a:r>
            <a:br>
              <a:rPr lang="en-US" sz="4400" dirty="0" smtClean="0"/>
            </a:br>
            <a:r>
              <a:rPr lang="en-US" sz="4400" dirty="0" smtClean="0"/>
              <a:t>Tuning an Unstable Base Case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b="1" dirty="0" smtClean="0"/>
              <a:t>DWG Manual Revision 8 - Approved by ROS on July 11, 2013</a:t>
            </a:r>
          </a:p>
          <a:p>
            <a:pPr lvl="1"/>
            <a:r>
              <a:rPr lang="en-US" sz="2400" b="1" u="sng" dirty="0" smtClean="0">
                <a:solidFill>
                  <a:schemeClr val="bg2">
                    <a:lumMod val="25000"/>
                  </a:schemeClr>
                </a:solidFill>
              </a:rPr>
              <a:t>After January 1</a:t>
            </a:r>
            <a:r>
              <a:rPr lang="en-US" sz="2400" b="1" u="sng" baseline="30000" dirty="0" smtClean="0">
                <a:solidFill>
                  <a:schemeClr val="bg2">
                    <a:lumMod val="25000"/>
                  </a:schemeClr>
                </a:solidFill>
              </a:rPr>
              <a:t>st</a:t>
            </a:r>
            <a:r>
              <a:rPr lang="en-US" sz="2400" b="1" u="sng" dirty="0" smtClean="0">
                <a:solidFill>
                  <a:schemeClr val="bg2">
                    <a:lumMod val="25000"/>
                  </a:schemeClr>
                </a:solidFill>
              </a:rPr>
              <a:t>, 2015, ERCOT shall prepare all the flat start cases</a:t>
            </a:r>
            <a:endParaRPr lang="en-US" sz="2200" b="1" dirty="0" smtClean="0"/>
          </a:p>
          <a:p>
            <a:r>
              <a:rPr lang="en-US" sz="2600" b="1" dirty="0" smtClean="0"/>
              <a:t>PGRR 33 revision to Planning Guide section 6.2.4</a:t>
            </a:r>
          </a:p>
          <a:p>
            <a:pPr lvl="1"/>
            <a:r>
              <a:rPr lang="x-none" sz="2200" smtClean="0"/>
              <a:t>(</a:t>
            </a:r>
            <a:r>
              <a:rPr lang="x-none" sz="2200" dirty="0" smtClean="0"/>
              <a:t>1)</a:t>
            </a:r>
            <a:r>
              <a:rPr lang="en-US" sz="2200" dirty="0" smtClean="0"/>
              <a:t>  </a:t>
            </a:r>
            <a:r>
              <a:rPr lang="x-none" sz="2200" dirty="0" smtClean="0"/>
              <a:t>In order to maintain simulation-ready base cases and associated dynamics data files for use in dynamic simulations, </a:t>
            </a:r>
            <a:r>
              <a:rPr lang="x-none" sz="2200" b="1" strike="sngStrike" dirty="0" smtClean="0">
                <a:solidFill>
                  <a:srgbClr val="FF0000"/>
                </a:solidFill>
              </a:rPr>
              <a:t>the DWG</a:t>
            </a:r>
            <a:r>
              <a:rPr lang="en-US" sz="2200" b="1" dirty="0" smtClean="0"/>
              <a:t> </a:t>
            </a:r>
            <a:r>
              <a:rPr lang="en-US" sz="2200" b="1" dirty="0" smtClean="0">
                <a:solidFill>
                  <a:srgbClr val="FF0000"/>
                </a:solidFill>
              </a:rPr>
              <a:t>ERCOT</a:t>
            </a:r>
            <a:r>
              <a:rPr lang="x-none" sz="2200" dirty="0" smtClean="0"/>
              <a:t>, in consultation with </a:t>
            </a:r>
            <a:r>
              <a:rPr lang="x-none" sz="2200" b="1" strike="sngStrike" dirty="0" smtClean="0">
                <a:solidFill>
                  <a:srgbClr val="FF0000"/>
                </a:solidFill>
              </a:rPr>
              <a:t>ERCOT</a:t>
            </a:r>
            <a:r>
              <a:rPr lang="en-US" sz="2200" b="1" dirty="0" smtClean="0"/>
              <a:t> </a:t>
            </a:r>
            <a:r>
              <a:rPr lang="en-US" sz="2200" b="1" dirty="0" smtClean="0">
                <a:solidFill>
                  <a:srgbClr val="FF0000"/>
                </a:solidFill>
              </a:rPr>
              <a:t>the DWG</a:t>
            </a:r>
            <a:r>
              <a:rPr lang="x-none" sz="2200" dirty="0" smtClean="0">
                <a:solidFill>
                  <a:srgbClr val="FF0000"/>
                </a:solidFill>
              </a:rPr>
              <a:t>, </a:t>
            </a:r>
            <a:r>
              <a:rPr lang="x-none" sz="2200" dirty="0" smtClean="0"/>
              <a:t>shall perform dynamic simulations, called flat-start simulations, as described in the Dynamics Working Group </a:t>
            </a:r>
            <a:r>
              <a:rPr lang="x-none" sz="2200" b="1" strike="sngStrike" dirty="0" smtClean="0">
                <a:solidFill>
                  <a:srgbClr val="FF0000"/>
                </a:solidFill>
              </a:rPr>
              <a:t>Procedure</a:t>
            </a:r>
            <a:r>
              <a:rPr lang="x-none" sz="2200" b="1" dirty="0" smtClean="0"/>
              <a:t> </a:t>
            </a:r>
            <a:r>
              <a:rPr lang="en-US" sz="2200" b="1" dirty="0" smtClean="0">
                <a:solidFill>
                  <a:srgbClr val="FF0000"/>
                </a:solidFill>
              </a:rPr>
              <a:t>Procedural </a:t>
            </a:r>
            <a:r>
              <a:rPr lang="x-none" sz="2200" dirty="0" smtClean="0"/>
              <a:t>Manual</a:t>
            </a:r>
            <a:endParaRPr lang="en-US" sz="2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3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PGRR33 Change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Planning Authority  (Planning Coordinator in new standard) </a:t>
            </a:r>
          </a:p>
          <a:p>
            <a:pPr lvl="1"/>
            <a:r>
              <a:rPr lang="en-US" sz="1600" dirty="0" smtClean="0"/>
              <a:t>The responsible entity that coordinates and integrates transmission facility and service plans, resource plans, and protection systems</a:t>
            </a:r>
          </a:p>
          <a:p>
            <a:pPr lvl="1"/>
            <a:r>
              <a:rPr lang="en-US" sz="1600" b="1" u="sng" dirty="0" smtClean="0">
                <a:solidFill>
                  <a:schemeClr val="accent1">
                    <a:lumMod val="75000"/>
                  </a:schemeClr>
                </a:solidFill>
              </a:rPr>
              <a:t>ERCOT</a:t>
            </a:r>
            <a:r>
              <a:rPr lang="en-US" sz="1600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600" dirty="0" smtClean="0"/>
              <a:t>is the registered Planning Authority (PA)</a:t>
            </a:r>
          </a:p>
          <a:p>
            <a:r>
              <a:rPr lang="en-US" sz="2000" b="1" dirty="0" smtClean="0"/>
              <a:t>Resource Planner</a:t>
            </a:r>
          </a:p>
          <a:p>
            <a:pPr lvl="1"/>
            <a:r>
              <a:rPr lang="en-US" sz="1600" dirty="0" smtClean="0"/>
              <a:t>The entity that develops a long-term (generally one year and beyond) plan for the resource adequacy of specific loads (customer demand and energy requirements) within a Planning Authority Area. </a:t>
            </a:r>
          </a:p>
          <a:p>
            <a:pPr lvl="1"/>
            <a:r>
              <a:rPr lang="en-US" sz="1600" b="1" u="sng" dirty="0" smtClean="0">
                <a:solidFill>
                  <a:schemeClr val="accent1">
                    <a:lumMod val="75000"/>
                  </a:schemeClr>
                </a:solidFill>
              </a:rPr>
              <a:t>ERCOT</a:t>
            </a:r>
            <a:r>
              <a:rPr lang="en-US" sz="1600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600" dirty="0" smtClean="0"/>
              <a:t>is the registered Resource Planner (RP)</a:t>
            </a:r>
            <a:endParaRPr lang="en-US" sz="2000" b="1" dirty="0" smtClean="0"/>
          </a:p>
          <a:p>
            <a:r>
              <a:rPr lang="en-US" sz="2000" b="1" dirty="0" smtClean="0"/>
              <a:t>Transmission Planner</a:t>
            </a:r>
          </a:p>
          <a:p>
            <a:pPr lvl="1"/>
            <a:r>
              <a:rPr lang="en-US" sz="1600" dirty="0" smtClean="0"/>
              <a:t>The entity that develops a long-term (generally one year and beyond) plan for the reliability (adequacy) of the interconnected bulk electric transmission systems </a:t>
            </a:r>
            <a:r>
              <a:rPr lang="en-US" sz="1600" b="1" dirty="0" smtClean="0"/>
              <a:t>within its portion of the Planning Authority Area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b="1" u="sng" dirty="0" smtClean="0">
                <a:solidFill>
                  <a:schemeClr val="accent1">
                    <a:lumMod val="75000"/>
                  </a:schemeClr>
                </a:solidFill>
              </a:rPr>
              <a:t>TSPs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600" dirty="0" smtClean="0"/>
              <a:t> such as Oncor, CNP, AEP , LCRA, etc are registered Transmission Planners (TPs)</a:t>
            </a:r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4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NERC Roles</a:t>
            </a:r>
            <a:r>
              <a:rPr lang="en-US" dirty="0"/>
              <a:t> </a:t>
            </a:r>
            <a:r>
              <a:rPr lang="en-US" dirty="0" smtClean="0"/>
              <a:t>and Definitions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295400"/>
            <a:ext cx="8382000" cy="4953000"/>
          </a:xfrm>
          <a:noFill/>
          <a:ln>
            <a:noFill/>
          </a:ln>
        </p:spPr>
        <p:txBody>
          <a:bodyPr>
            <a:noAutofit/>
          </a:bodyPr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400" b="1" dirty="0" smtClean="0"/>
              <a:t>ERCOT</a:t>
            </a:r>
            <a:r>
              <a:rPr lang="en-US" sz="2400" dirty="0" smtClean="0"/>
              <a:t> is the Appropriate Entity for the Flat Start Coordinator</a:t>
            </a:r>
          </a:p>
          <a:p>
            <a:pPr marL="603504" lvl="2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u="sng" dirty="0" smtClean="0"/>
              <a:t>Precedent</a:t>
            </a:r>
          </a:p>
          <a:p>
            <a:pPr marL="886968" lvl="3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dirty="0" smtClean="0"/>
              <a:t>ERCOT inputs Generator data into the SSWG case</a:t>
            </a:r>
          </a:p>
          <a:p>
            <a:pPr marL="886968" lvl="3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dirty="0" smtClean="0"/>
              <a:t>ERCOT has been the DWG Flat Start Coordinator in the past</a:t>
            </a:r>
          </a:p>
          <a:p>
            <a:pPr marL="603504" lvl="2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 smtClean="0"/>
              <a:t>ERCOT has </a:t>
            </a:r>
            <a:r>
              <a:rPr lang="en-US" sz="2000" u="sng" dirty="0" smtClean="0"/>
              <a:t>Experienced</a:t>
            </a:r>
            <a:r>
              <a:rPr lang="en-US" sz="2000" dirty="0" smtClean="0"/>
              <a:t> Dynamic staff</a:t>
            </a:r>
          </a:p>
          <a:p>
            <a:pPr marL="886968" lvl="3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dirty="0" smtClean="0"/>
              <a:t>Flat Start Case Building requires advanced skills and knowledge of a wide variety of models both Conventional and Renewable</a:t>
            </a:r>
          </a:p>
          <a:p>
            <a:pPr marL="886968" lvl="3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dirty="0" smtClean="0"/>
              <a:t>Some TSPs do not have Wind generators or other </a:t>
            </a:r>
            <a:r>
              <a:rPr lang="en-US" sz="1800" dirty="0" err="1" smtClean="0"/>
              <a:t>renewables</a:t>
            </a:r>
            <a:r>
              <a:rPr lang="en-US" sz="1800" dirty="0" smtClean="0"/>
              <a:t> in their area and are unfamiliar with Renewable Generator models</a:t>
            </a:r>
          </a:p>
          <a:p>
            <a:pPr marL="603504" lvl="2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dirty="0" smtClean="0"/>
              <a:t>Improved Data and Process </a:t>
            </a:r>
            <a:r>
              <a:rPr lang="en-US" sz="1800" u="sng" dirty="0" smtClean="0"/>
              <a:t>Consistency</a:t>
            </a:r>
            <a:r>
              <a:rPr lang="en-US" sz="1800" dirty="0" smtClean="0"/>
              <a:t> </a:t>
            </a:r>
          </a:p>
          <a:p>
            <a:pPr marL="886968" lvl="3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dirty="0" smtClean="0"/>
              <a:t>ERCOT is used to looking across the whole system</a:t>
            </a:r>
          </a:p>
          <a:p>
            <a:pPr marL="886968" lvl="3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dirty="0" smtClean="0"/>
              <a:t>ERCOT has access to the Dynamic portion of the RARF. TSPs do not have full access to the Dynamic datasheets attached to the RARF</a:t>
            </a:r>
          </a:p>
          <a:p>
            <a:pPr marL="886968" lvl="3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US" sz="1800" dirty="0" smtClean="0"/>
          </a:p>
          <a:p>
            <a:pPr marL="603504" lvl="2" indent="-256032">
              <a:spcBef>
                <a:spcPts val="400"/>
              </a:spcBef>
              <a:buSzPct val="68000"/>
              <a:buNone/>
            </a:pPr>
            <a:endParaRPr lang="en-US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5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Appropriate Entity for Coordinator</a:t>
            </a:r>
            <a:endParaRPr lang="en-US" sz="3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400" b="1" dirty="0" smtClean="0"/>
              <a:t>ERCOT</a:t>
            </a:r>
            <a:r>
              <a:rPr lang="en-US" sz="2400" dirty="0" smtClean="0"/>
              <a:t> is the Appropriate Entity for the Flat Start Coordinator (Continued)</a:t>
            </a:r>
          </a:p>
          <a:p>
            <a:pPr marL="603504" lvl="2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 smtClean="0"/>
              <a:t>Improved </a:t>
            </a:r>
            <a:r>
              <a:rPr lang="en-US" sz="2000" u="sng" dirty="0" smtClean="0"/>
              <a:t>Communication</a:t>
            </a:r>
          </a:p>
          <a:p>
            <a:pPr marL="886968" lvl="3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dirty="0" smtClean="0"/>
              <a:t>Close the loop between Flat Start Model Adjustments and the RARF Model Submission</a:t>
            </a:r>
          </a:p>
          <a:p>
            <a:pPr marL="886968" lvl="3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dirty="0" smtClean="0"/>
              <a:t>As ERCOT Flat Start Coordinator, ERCOT communicates better with generators since they are more aware of common model issues</a:t>
            </a:r>
          </a:p>
          <a:p>
            <a:pPr marL="886968" lvl="3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dirty="0" smtClean="0"/>
              <a:t>ERCOT has a built-in system (website posting) for distributing large files.  </a:t>
            </a:r>
          </a:p>
          <a:p>
            <a:pPr marL="1115568" lvl="4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700" dirty="0" smtClean="0"/>
              <a:t>Outside companies as Flat Start Coordinator have to give the package (100Mb) to ERCOT to post.  </a:t>
            </a:r>
          </a:p>
          <a:p>
            <a:pPr marL="1115568" lvl="4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700" dirty="0" smtClean="0"/>
              <a:t>Most TSPs don’t have FTP sites and email file limits may force the Pass Case package to be chopped into pieces.</a:t>
            </a:r>
          </a:p>
          <a:p>
            <a:pPr marL="1115568" lvl="4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700" dirty="0" smtClean="0"/>
              <a:t>FTP site to FTP site communication brings up security and IT issues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6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Appropriate Entity for Coordinator</a:t>
            </a:r>
            <a:endParaRPr lang="en-US" sz="3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400" b="1" dirty="0" smtClean="0"/>
              <a:t>ERCOT</a:t>
            </a:r>
            <a:r>
              <a:rPr lang="en-US" sz="2400" dirty="0" smtClean="0"/>
              <a:t> is the Appropriate Entity for the Flat Start Coordinator (Continued)</a:t>
            </a:r>
          </a:p>
          <a:p>
            <a:pPr marL="603504" lvl="2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 smtClean="0"/>
              <a:t>Improved </a:t>
            </a:r>
            <a:r>
              <a:rPr lang="en-US" sz="2000" u="sng" dirty="0" smtClean="0"/>
              <a:t>Compliance</a:t>
            </a:r>
            <a:r>
              <a:rPr lang="en-US" sz="2000" dirty="0" smtClean="0"/>
              <a:t> with NERC Standards</a:t>
            </a:r>
          </a:p>
          <a:p>
            <a:pPr marL="886968" lvl="3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dirty="0" smtClean="0"/>
              <a:t>Documented communication between ERCOT, TSPs, and Generators on Dynamic Models</a:t>
            </a:r>
          </a:p>
          <a:p>
            <a:pPr marL="886968" lvl="3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dirty="0" smtClean="0"/>
              <a:t>If ERCOT is the Coordinator, TSPs and Generators receive direct confirmation that data submittal was received by ERCOT</a:t>
            </a:r>
          </a:p>
          <a:p>
            <a:pPr marL="886968" lvl="3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dirty="0" smtClean="0"/>
              <a:t>TSPs and Generators have direct confirmation that ERCOT is aware of tuning that needed to be done on Dynamic models</a:t>
            </a:r>
          </a:p>
          <a:p>
            <a:pPr marL="886968" lvl="3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1800" dirty="0" smtClean="0"/>
              <a:t>ERCOT manages the RARF process so any needed changes shown by the Flat Start process can be followed up by ERCOT directly with the Generator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7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Appropriate Entity for Coordinator</a:t>
            </a:r>
            <a:endParaRPr lang="en-US" sz="3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534400" cy="5257800"/>
          </a:xfrm>
        </p:spPr>
        <p:txBody>
          <a:bodyPr>
            <a:noAutofit/>
          </a:bodyPr>
          <a:lstStyle/>
          <a:p>
            <a:endParaRPr lang="en-US" sz="1100" dirty="0" smtClean="0"/>
          </a:p>
          <a:p>
            <a:r>
              <a:rPr lang="en-US" sz="2000" dirty="0" smtClean="0"/>
              <a:t>TSPs take turns so 3 TSPs for 3 Flat </a:t>
            </a:r>
            <a:r>
              <a:rPr lang="en-US" sz="2000" dirty="0" smtClean="0"/>
              <a:t>Starts per year</a:t>
            </a:r>
            <a:endParaRPr lang="en-US" sz="2000" dirty="0" smtClean="0"/>
          </a:p>
          <a:p>
            <a:pPr lvl="1"/>
            <a:r>
              <a:rPr lang="en-US" sz="1600" dirty="0" smtClean="0"/>
              <a:t>Oncor, CNP, AEP, LCRA, CPS, Austin Energy, and STEC actively participate in DWG </a:t>
            </a:r>
          </a:p>
          <a:p>
            <a:pPr lvl="1"/>
            <a:r>
              <a:rPr lang="en-US" sz="1600" dirty="0" smtClean="0"/>
              <a:t>However, if one TSP is required to do it, then all TSPs (even non-active DWG members) need to serve a term as coordinator</a:t>
            </a:r>
          </a:p>
          <a:p>
            <a:pPr lvl="2"/>
            <a:r>
              <a:rPr lang="en-US" sz="1400" dirty="0" smtClean="0"/>
              <a:t>Costs quickly balloon under this scenario</a:t>
            </a:r>
            <a:endParaRPr lang="en-US" sz="1400" dirty="0" smtClean="0"/>
          </a:p>
          <a:p>
            <a:r>
              <a:rPr lang="en-US" sz="2000" dirty="0" smtClean="0"/>
              <a:t>Personnel Requirements per TSP</a:t>
            </a:r>
          </a:p>
          <a:p>
            <a:pPr lvl="1"/>
            <a:r>
              <a:rPr lang="en-US" sz="1600" dirty="0" smtClean="0"/>
              <a:t>Each TSP needs to maintain a person who is experienced enough to troubleshoot both inside and outside its Area</a:t>
            </a:r>
          </a:p>
          <a:p>
            <a:pPr lvl="1"/>
            <a:r>
              <a:rPr lang="en-US" sz="1600" dirty="0" smtClean="0"/>
              <a:t>Even if </a:t>
            </a:r>
            <a:r>
              <a:rPr lang="en-US" sz="1600" dirty="0" smtClean="0"/>
              <a:t>a TSP </a:t>
            </a:r>
            <a:r>
              <a:rPr lang="en-US" sz="1600" u="sng" dirty="0" smtClean="0"/>
              <a:t>does not</a:t>
            </a:r>
            <a:r>
              <a:rPr lang="en-US" sz="1600" dirty="0" smtClean="0"/>
              <a:t> perform a Flat Start that year, the TSP needs to maintain a person with the skill set to perform a DWG Flat Start</a:t>
            </a:r>
          </a:p>
          <a:p>
            <a:pPr lvl="1"/>
            <a:r>
              <a:rPr lang="en-US" sz="1600" dirty="0" smtClean="0"/>
              <a:t>At present, TSPs do not have the long term resources to plan for the resources/budget/schedule needed to perform the flat start case </a:t>
            </a:r>
          </a:p>
          <a:p>
            <a:pPr lvl="1"/>
            <a:r>
              <a:rPr lang="en-US" sz="1600" dirty="0" smtClean="0"/>
              <a:t>May require </a:t>
            </a:r>
            <a:r>
              <a:rPr lang="en-US" sz="1600" b="1" dirty="0" smtClean="0"/>
              <a:t>each TSP to add a Third of a Full Time Employee (FTE)</a:t>
            </a:r>
          </a:p>
          <a:p>
            <a:pPr lvl="1"/>
            <a:r>
              <a:rPr lang="en-US" sz="1600" dirty="0" smtClean="0"/>
              <a:t>Possibility of delays in publishing the case and performing studies</a:t>
            </a:r>
          </a:p>
          <a:p>
            <a:r>
              <a:rPr lang="en-US" sz="2000" b="1" dirty="0" smtClean="0"/>
              <a:t>Summary</a:t>
            </a:r>
          </a:p>
          <a:p>
            <a:pPr lvl="1"/>
            <a:r>
              <a:rPr lang="en-US" sz="1600" b="1" dirty="0" smtClean="0"/>
              <a:t>Third of FTE per </a:t>
            </a:r>
            <a:r>
              <a:rPr lang="en-US" sz="1600" b="1" dirty="0" smtClean="0"/>
              <a:t>TSP with a Total </a:t>
            </a:r>
            <a:r>
              <a:rPr lang="en-US" sz="1600" b="1" dirty="0" smtClean="0"/>
              <a:t>of </a:t>
            </a:r>
            <a:r>
              <a:rPr lang="en-US" sz="1600" b="1" dirty="0" smtClean="0"/>
              <a:t>2+ </a:t>
            </a:r>
            <a:r>
              <a:rPr lang="en-US" sz="1600" b="1" dirty="0" smtClean="0"/>
              <a:t>FTE for </a:t>
            </a:r>
            <a:r>
              <a:rPr lang="en-US" sz="1600" b="1" dirty="0" smtClean="0"/>
              <a:t>TSPs </a:t>
            </a:r>
            <a:endParaRPr lang="en-US" sz="16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8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Cost Impact to TSPs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 smtClean="0"/>
              <a:t>Impact </a:t>
            </a:r>
          </a:p>
          <a:p>
            <a:pPr lvl="1"/>
            <a:r>
              <a:rPr lang="en-US" sz="1800" dirty="0" smtClean="0"/>
              <a:t>$45k per TSP to support one Flat Start per year </a:t>
            </a:r>
          </a:p>
          <a:p>
            <a:pPr lvl="2"/>
            <a:r>
              <a:rPr lang="en-US" sz="1600" dirty="0" smtClean="0"/>
              <a:t>Assuming the Coordinator is experienced with the ERCOT system and Wind generator models and other renewable models</a:t>
            </a:r>
          </a:p>
          <a:p>
            <a:pPr lvl="1"/>
            <a:r>
              <a:rPr lang="en-US" sz="1800" dirty="0" smtClean="0"/>
              <a:t>$50k per TSP to support one Flat Start </a:t>
            </a:r>
          </a:p>
          <a:p>
            <a:pPr lvl="2"/>
            <a:r>
              <a:rPr lang="en-US" sz="1600" dirty="0" smtClean="0"/>
              <a:t>For Coordinators unfamiliar with ERCOT </a:t>
            </a:r>
          </a:p>
          <a:p>
            <a:pPr lvl="2"/>
            <a:r>
              <a:rPr lang="en-US" sz="1600" dirty="0" smtClean="0"/>
              <a:t>TSPs lacking Wind generators and other </a:t>
            </a:r>
            <a:r>
              <a:rPr lang="en-US" sz="1600" dirty="0" err="1" smtClean="0"/>
              <a:t>renewables</a:t>
            </a:r>
            <a:r>
              <a:rPr lang="en-US" sz="1600" dirty="0" smtClean="0"/>
              <a:t> in their area, </a:t>
            </a:r>
          </a:p>
          <a:p>
            <a:pPr lvl="1"/>
            <a:r>
              <a:rPr lang="en-US" sz="1800" dirty="0" smtClean="0"/>
              <a:t>Experienced</a:t>
            </a:r>
          </a:p>
          <a:p>
            <a:pPr lvl="2"/>
            <a:r>
              <a:rPr lang="en-US" sz="1600" dirty="0" smtClean="0"/>
              <a:t>$45k * 6 TSPs = $270k per year</a:t>
            </a:r>
          </a:p>
          <a:p>
            <a:pPr lvl="2"/>
            <a:r>
              <a:rPr lang="en-US" sz="1600" dirty="0" smtClean="0"/>
              <a:t>$45k * 4 TSPs = $180k per year</a:t>
            </a:r>
          </a:p>
          <a:p>
            <a:pPr lvl="1"/>
            <a:r>
              <a:rPr lang="en-US" sz="1800" dirty="0" smtClean="0"/>
              <a:t>Inexperienced</a:t>
            </a:r>
          </a:p>
          <a:p>
            <a:pPr lvl="2"/>
            <a:r>
              <a:rPr lang="en-US" sz="1600" dirty="0" smtClean="0"/>
              <a:t>$50k * 6 TSPs = $300k per year</a:t>
            </a:r>
          </a:p>
          <a:p>
            <a:pPr lvl="2"/>
            <a:r>
              <a:rPr lang="en-US" sz="1600" dirty="0" smtClean="0"/>
              <a:t>$50k * 4 TSPs = $200k per </a:t>
            </a:r>
            <a:r>
              <a:rPr lang="en-US" sz="1600" dirty="0" smtClean="0"/>
              <a:t>year</a:t>
            </a:r>
          </a:p>
          <a:p>
            <a:pPr lvl="1"/>
            <a:r>
              <a:rPr lang="en-US" sz="1800" dirty="0" smtClean="0"/>
              <a:t>As more TSPs begin to participate to take their turn as coordinator, costs escalate above $300k per year</a:t>
            </a:r>
          </a:p>
          <a:p>
            <a:r>
              <a:rPr lang="en-US" sz="2400" b="1" dirty="0" smtClean="0"/>
              <a:t>$180k-</a:t>
            </a:r>
            <a:r>
              <a:rPr lang="en-US" sz="2400" b="1" dirty="0" smtClean="0"/>
              <a:t>$</a:t>
            </a:r>
            <a:r>
              <a:rPr lang="en-US" sz="2400" b="1" dirty="0" smtClean="0"/>
              <a:t>300k+ </a:t>
            </a:r>
            <a:r>
              <a:rPr lang="en-US" sz="2400" b="1" dirty="0" smtClean="0"/>
              <a:t>per year for TSPs to support DWG Flat Starts</a:t>
            </a:r>
            <a:endParaRPr lang="en-US" sz="3600" b="1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CB071-03E1-4313-A45F-FB4E1281BD82}" type="slidenum">
              <a:rPr lang="en-US" smtClean="0"/>
              <a:pPr/>
              <a:t>9</a:t>
            </a:fld>
            <a:r>
              <a:rPr lang="en-US" dirty="0" smtClean="0"/>
              <a:t> of 22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Impact to TSPs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ROS Meeting 01/09/2014 DWG Carol Chessmore PGRR 33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2394</Words>
  <Application>Microsoft Office PowerPoint</Application>
  <PresentationFormat>On-screen Show (4:3)</PresentationFormat>
  <Paragraphs>283</Paragraphs>
  <Slides>22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Concourse</vt:lpstr>
      <vt:lpstr>PGRR33:  Dynamics Flat Start Cases Preparation</vt:lpstr>
      <vt:lpstr>ROS Approval of PGRR33</vt:lpstr>
      <vt:lpstr>Proposed PGRR33 Change</vt:lpstr>
      <vt:lpstr>NERC Roles and Definitions</vt:lpstr>
      <vt:lpstr>Appropriate Entity for Coordinator</vt:lpstr>
      <vt:lpstr>Appropriate Entity for Coordinator</vt:lpstr>
      <vt:lpstr>Appropriate Entity for Coordinator</vt:lpstr>
      <vt:lpstr>Cost Impact to TSPs</vt:lpstr>
      <vt:lpstr>Cost Impact to TSPs</vt:lpstr>
      <vt:lpstr>Cost Summary</vt:lpstr>
      <vt:lpstr>Conclusion</vt:lpstr>
      <vt:lpstr>Appendix</vt:lpstr>
      <vt:lpstr>Need for a Flat Start Dynamics Case</vt:lpstr>
      <vt:lpstr>NERC Standards Require a Flat Start Case</vt:lpstr>
      <vt:lpstr>DWG Manual Revision 8 Full Language </vt:lpstr>
      <vt:lpstr>Flat Start Coordinator History</vt:lpstr>
      <vt:lpstr>Future Flat Start Schedule</vt:lpstr>
      <vt:lpstr>What is a Flat Start</vt:lpstr>
      <vt:lpstr>Difference between a Steady State Study and a Dynamics Study</vt:lpstr>
      <vt:lpstr>Case Creation Flow Chart</vt:lpstr>
      <vt:lpstr>Input Data for Flat Starts</vt:lpstr>
      <vt:lpstr>Labor Costs:  Tuning an Unstable Base Case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2014-01-03T17:02:46Z</dcterms:created>
  <dcterms:modified xsi:type="dcterms:W3CDTF">2014-01-07T20:37:21Z</dcterms:modified>
</cp:coreProperties>
</file>