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sldIdLst>
    <p:sldId id="261" r:id="rId2"/>
    <p:sldId id="311" r:id="rId3"/>
    <p:sldId id="310" r:id="rId4"/>
    <p:sldId id="382" r:id="rId5"/>
    <p:sldId id="309" r:id="rId6"/>
    <p:sldId id="306" r:id="rId7"/>
    <p:sldId id="368" r:id="rId8"/>
    <p:sldId id="390" r:id="rId9"/>
    <p:sldId id="304" r:id="rId10"/>
    <p:sldId id="385" r:id="rId11"/>
    <p:sldId id="387" r:id="rId12"/>
    <p:sldId id="372" r:id="rId13"/>
    <p:sldId id="373" r:id="rId14"/>
    <p:sldId id="378" r:id="rId15"/>
    <p:sldId id="383" r:id="rId16"/>
    <p:sldId id="384" r:id="rId17"/>
    <p:sldId id="388" r:id="rId18"/>
    <p:sldId id="345" r:id="rId19"/>
    <p:sldId id="370" r:id="rId20"/>
    <p:sldId id="371" r:id="rId21"/>
    <p:sldId id="376" r:id="rId22"/>
    <p:sldId id="281" r:id="rId23"/>
    <p:sldId id="374" r:id="rId24"/>
    <p:sldId id="375" r:id="rId25"/>
    <p:sldId id="329" r:id="rId26"/>
    <p:sldId id="379" r:id="rId27"/>
    <p:sldId id="380" r:id="rId28"/>
    <p:sldId id="389" r:id="rId29"/>
    <p:sldId id="312" r:id="rId30"/>
  </p:sldIdLst>
  <p:sldSz cx="9144000" cy="6858000" type="screen4x3"/>
  <p:notesSz cx="7188200" cy="9448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CC9900"/>
    <a:srgbClr val="3399FF"/>
    <a:srgbClr val="003296"/>
    <a:srgbClr val="0066CC"/>
    <a:srgbClr val="004487"/>
    <a:srgbClr val="005092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62" autoAdjust="0"/>
  </p:normalViewPr>
  <p:slideViewPr>
    <p:cSldViewPr>
      <p:cViewPr>
        <p:scale>
          <a:sx n="80" d="100"/>
          <a:sy n="80" d="100"/>
        </p:scale>
        <p:origin x="-167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162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91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0350" y="0"/>
            <a:ext cx="31162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91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9138" y="4489450"/>
            <a:ext cx="5749925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1162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91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0350" y="8974138"/>
            <a:ext cx="31162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913">
              <a:defRPr sz="1200">
                <a:latin typeface="Arial" charset="0"/>
              </a:defRPr>
            </a:lvl1pPr>
          </a:lstStyle>
          <a:p>
            <a:pPr>
              <a:defRPr/>
            </a:pPr>
            <a:fld id="{B329C74D-B450-4B42-BEA1-F6B173EBC9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788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IROLs (W-N and N-H).</a:t>
            </a:r>
          </a:p>
          <a:p>
            <a:endParaRPr lang="en-US" dirty="0"/>
          </a:p>
          <a:p>
            <a:r>
              <a:rPr lang="en-US" dirty="0" smtClean="0"/>
              <a:t>Chart shows the count, by duration, of IROL </a:t>
            </a:r>
            <a:r>
              <a:rPr lang="en-US" dirty="0" err="1" smtClean="0"/>
              <a:t>exceedances</a:t>
            </a:r>
            <a:r>
              <a:rPr lang="en-US" dirty="0" smtClean="0"/>
              <a:t> for each quarter.</a:t>
            </a:r>
          </a:p>
          <a:p>
            <a:r>
              <a:rPr lang="en-US" dirty="0" smtClean="0"/>
              <a:t>Also reported to NERC as part of ALR3-5.</a:t>
            </a:r>
            <a:endParaRPr lang="en-US" dirty="0"/>
          </a:p>
          <a:p>
            <a:r>
              <a:rPr lang="en-US" dirty="0" smtClean="0"/>
              <a:t>W-N represents virtually all of these </a:t>
            </a:r>
            <a:r>
              <a:rPr lang="en-US" dirty="0" err="1" smtClean="0"/>
              <a:t>exceedances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 err="1" smtClean="0"/>
              <a:t>exceedances</a:t>
            </a:r>
            <a:r>
              <a:rPr lang="en-US" dirty="0" smtClean="0"/>
              <a:t> &gt; 20 minutes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Blue line shows total duration for the quarter of IROL </a:t>
            </a:r>
            <a:r>
              <a:rPr lang="en-US" dirty="0" err="1" smtClean="0"/>
              <a:t>exceedances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Recent </a:t>
            </a:r>
            <a:r>
              <a:rPr lang="en-US" dirty="0" err="1" smtClean="0"/>
              <a:t>exceedances</a:t>
            </a:r>
            <a:r>
              <a:rPr lang="en-US" dirty="0" smtClean="0"/>
              <a:t> &gt;10 min have explanations in yellow bubbles.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29C74D-B450-4B42-BEA1-F6B173EBC99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86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Thermal limits.</a:t>
            </a:r>
          </a:p>
          <a:p>
            <a:r>
              <a:rPr lang="en-US" dirty="0" smtClean="0"/>
              <a:t>Data source from MIS “Security violations and Binding Constraints”</a:t>
            </a:r>
          </a:p>
          <a:p>
            <a:endParaRPr lang="en-US" dirty="0"/>
          </a:p>
          <a:p>
            <a:r>
              <a:rPr lang="en-US" dirty="0" smtClean="0"/>
              <a:t>File is sorted/filtered for post-contingency overloads &gt; 100% of rating.</a:t>
            </a:r>
          </a:p>
          <a:p>
            <a:endParaRPr lang="en-US" dirty="0"/>
          </a:p>
          <a:p>
            <a:r>
              <a:rPr lang="en-US" dirty="0" smtClean="0"/>
              <a:t>Lines represent # circuits with </a:t>
            </a:r>
            <a:r>
              <a:rPr lang="en-US" dirty="0"/>
              <a:t>post-contingency overloads &gt; 100% of rating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Bars represent </a:t>
            </a:r>
            <a:r>
              <a:rPr lang="en-US" dirty="0" err="1" smtClean="0"/>
              <a:t>avg</a:t>
            </a:r>
            <a:r>
              <a:rPr lang="en-US" dirty="0" smtClean="0"/>
              <a:t> hours per circuit of constraint</a:t>
            </a:r>
          </a:p>
          <a:p>
            <a:endParaRPr lang="en-US" dirty="0"/>
          </a:p>
          <a:p>
            <a:r>
              <a:rPr lang="en-US" dirty="0" smtClean="0"/>
              <a:t>Does not take into account if a RAP, SPS, MP, or TOAP is in place.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29C74D-B450-4B42-BEA1-F6B173EBC99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29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TSP Planners derive target seasonal voltage profiles each year.</a:t>
            </a:r>
          </a:p>
          <a:p>
            <a:r>
              <a:rPr lang="en-US" dirty="0" smtClean="0"/>
              <a:t>ERCOT protocols &amp; guides require generators to be within 2% of their profile.</a:t>
            </a:r>
          </a:p>
          <a:p>
            <a:r>
              <a:rPr lang="en-US" dirty="0" smtClean="0"/>
              <a:t>Chart shows 52 generation buses scattered throughout the system in relation to the seasonal voltage profile for the month.</a:t>
            </a:r>
          </a:p>
          <a:p>
            <a:r>
              <a:rPr lang="en-US" dirty="0" smtClean="0"/>
              <a:t>Includes both wind and non-wind generators.</a:t>
            </a:r>
          </a:p>
          <a:p>
            <a:r>
              <a:rPr lang="en-US" dirty="0" smtClean="0"/>
              <a:t>Data is normalized so that the 1.0 PU line represents the seasonal profile target.</a:t>
            </a:r>
          </a:p>
          <a:p>
            <a:r>
              <a:rPr lang="en-US" dirty="0" smtClean="0"/>
              <a:t>Boxes show the 25%/75% </a:t>
            </a:r>
            <a:r>
              <a:rPr lang="en-US" dirty="0" err="1" smtClean="0"/>
              <a:t>iles</a:t>
            </a:r>
            <a:r>
              <a:rPr lang="en-US" dirty="0" smtClean="0"/>
              <a:t>.  Leader lines show the min/max values.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29C74D-B450-4B42-BEA1-F6B173EBC99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7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29C74D-B450-4B42-BEA1-F6B173EBC99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7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29C74D-B450-4B42-BEA1-F6B173EBC99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7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29C74D-B450-4B42-BEA1-F6B173EBC99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29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Important metric</a:t>
            </a:r>
            <a:r>
              <a:rPr lang="en-US" baseline="0" dirty="0" smtClean="0"/>
              <a:t> for consideration in reserve margin calculations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29C74D-B450-4B42-BEA1-F6B173EBC99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29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29C74D-B450-4B42-BEA1-F6B173EBC99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29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72D6B1-A503-4BFC-A5CC-2F83AAF264C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974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0" y="6019800"/>
            <a:ext cx="9144000" cy="46038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/>
          </a:p>
        </p:txBody>
      </p: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0" y="1600200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/>
          </a:p>
        </p:txBody>
      </p:sp>
      <p:pic>
        <p:nvPicPr>
          <p:cNvPr id="7" name="Picture 14" descr="TRE Logo_2010_CMYK_HiRes_padding_trans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3352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581400"/>
            <a:ext cx="7315200" cy="1143000"/>
          </a:xfrm>
        </p:spPr>
        <p:txBody>
          <a:bodyPr/>
          <a:lstStyle>
            <a:lvl1pPr marL="0" indent="0" algn="ctr">
              <a:buFont typeface="Arial" charset="0"/>
              <a:buNone/>
              <a:defRPr b="0">
                <a:solidFill>
                  <a:srgbClr val="003296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7315200" cy="1241425"/>
          </a:xfrm>
        </p:spPr>
        <p:txBody>
          <a:bodyPr/>
          <a:lstStyle>
            <a:lvl1pPr algn="ctr">
              <a:defRPr sz="32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324600"/>
            <a:ext cx="243840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6400800" y="6286500"/>
            <a:ext cx="2286000" cy="41910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533374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120465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0955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1341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386503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3486230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4072623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3581400" cy="47244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581400" cy="47244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143726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406047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52026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3518487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25107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153586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73152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8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82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1722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  <a:p>
            <a:pPr>
              <a:defRPr/>
            </a:pPr>
            <a:r>
              <a:rPr lang="en-US" dirty="0"/>
              <a:t>Date </a:t>
            </a:r>
          </a:p>
        </p:txBody>
      </p:sp>
      <p:sp>
        <p:nvSpPr>
          <p:cNvPr id="1031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B1D24C9-3E0E-4BD4-B080-4072BA8C4DD6}" type="slidenum">
              <a:rPr lang="en-US" sz="1200"/>
              <a:pPr algn="ctr"/>
              <a:t>‹#›</a:t>
            </a:fld>
            <a:endParaRPr lang="en-US" sz="1200" dirty="0"/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0" y="822325"/>
            <a:ext cx="9144000" cy="92075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/>
          </a:p>
        </p:txBody>
      </p:sp>
      <p:sp>
        <p:nvSpPr>
          <p:cNvPr id="1033" name="Text Box 21"/>
          <p:cNvSpPr txBox="1">
            <a:spLocks noChangeArrowheads="1"/>
          </p:cNvSpPr>
          <p:nvPr/>
        </p:nvSpPr>
        <p:spPr bwMode="auto">
          <a:xfrm>
            <a:off x="0" y="6049963"/>
            <a:ext cx="9144000" cy="46037"/>
          </a:xfrm>
          <a:prstGeom prst="rect">
            <a:avLst/>
          </a:prstGeom>
          <a:gradFill rotWithShape="1">
            <a:gsLst>
              <a:gs pos="0">
                <a:srgbClr val="003296"/>
              </a:gs>
              <a:gs pos="100000">
                <a:srgbClr val="ADADA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dirty="0" smtClean="0"/>
          </a:p>
        </p:txBody>
      </p:sp>
      <p:pic>
        <p:nvPicPr>
          <p:cNvPr id="1034" name="Picture 11" descr="TRE Logo_2010_CMYK_HiRes_padding_transp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172200"/>
            <a:ext cx="1676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3296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●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9900"/>
        </a:buClr>
        <a:buFont typeface="Arial" charset="0"/>
        <a:buChar char="♦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rc.com/pa/RAPA/PA/Performance%20Analysis%20DL/2013_SOR_May%2015.pdf" TargetMode="External"/><Relationship Id="rId2" Type="http://schemas.openxmlformats.org/officeDocument/2006/relationships/hyperlink" Target="http://www.texasre.org/CPDL/2012%20Texas%20RE%20State%20of%20Reliability%20Report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62400"/>
            <a:ext cx="73152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Texas </a:t>
            </a:r>
            <a:r>
              <a:rPr lang="en-US" dirty="0"/>
              <a:t>Reliability Entity, Inc</a:t>
            </a:r>
            <a:r>
              <a:rPr lang="en-US" dirty="0" smtClean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Reliability Performance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685800"/>
          </a:xfrm>
        </p:spPr>
        <p:txBody>
          <a:bodyPr/>
          <a:lstStyle/>
          <a:p>
            <a:r>
              <a:rPr lang="en-US" dirty="0" smtClean="0"/>
              <a:t>ERCOT Region TADS </a:t>
            </a:r>
            <a:r>
              <a:rPr lang="en-US" dirty="0"/>
              <a:t>Data for </a:t>
            </a:r>
            <a:r>
              <a:rPr lang="en-US" dirty="0" smtClean="0"/>
              <a:t>2011-2013</a:t>
            </a:r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242657"/>
              </p:ext>
            </p:extLst>
          </p:nvPr>
        </p:nvGraphicFramePr>
        <p:xfrm>
          <a:off x="1371600" y="914400"/>
          <a:ext cx="6629400" cy="10610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111"/>
                <a:gridCol w="756551"/>
                <a:gridCol w="1003138"/>
                <a:gridCol w="591274"/>
                <a:gridCol w="1006996"/>
                <a:gridCol w="753297"/>
                <a:gridCol w="925033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2011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2012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0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2013 (thru Q3)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 smtClean="0">
                          <a:effectLst/>
                          <a:latin typeface="Arial Rounded MT Bold" panose="020F0704030504030204" pitchFamily="34" charset="0"/>
                        </a:rPr>
                        <a:t>Outage</a:t>
                      </a:r>
                      <a:r>
                        <a:rPr lang="en-US" sz="1200" b="0" u="none" strike="noStrike" baseline="0" dirty="0" smtClean="0">
                          <a:effectLst/>
                          <a:latin typeface="Arial Rounded MT Bold" panose="020F0704030504030204" pitchFamily="34" charset="0"/>
                        </a:rPr>
                        <a:t> Information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Count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Duration (</a:t>
                      </a:r>
                      <a:r>
                        <a:rPr lang="en-US" sz="1200" b="0" u="sng" strike="noStrike" dirty="0" err="1" smtClean="0">
                          <a:effectLst/>
                          <a:latin typeface="Arial Rounded MT Bold" panose="020F0704030504030204" pitchFamily="34" charset="0"/>
                        </a:rPr>
                        <a:t>hrs</a:t>
                      </a:r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)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Count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Duration (</a:t>
                      </a:r>
                      <a:r>
                        <a:rPr lang="en-US" sz="1200" b="0" u="sng" strike="noStrike" dirty="0" err="1" smtClean="0">
                          <a:effectLst/>
                          <a:latin typeface="Arial Rounded MT Bold" panose="020F0704030504030204" pitchFamily="34" charset="0"/>
                        </a:rPr>
                        <a:t>hrs</a:t>
                      </a:r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)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Count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Duration (</a:t>
                      </a:r>
                      <a:r>
                        <a:rPr lang="en-US" sz="1200" b="0" u="sng" strike="noStrike" dirty="0" err="1" smtClean="0">
                          <a:effectLst/>
                          <a:latin typeface="Arial Rounded MT Bold" panose="020F0704030504030204" pitchFamily="34" charset="0"/>
                        </a:rPr>
                        <a:t>hrs</a:t>
                      </a:r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)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 smtClean="0">
                          <a:effectLst/>
                          <a:latin typeface="Arial Rounded MT Bold" panose="020F0704030504030204" pitchFamily="34" charset="0"/>
                        </a:rPr>
                        <a:t>Automatic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>
                          <a:effectLst/>
                          <a:latin typeface="Arial Rounded MT Bold" panose="020F0704030504030204" pitchFamily="34" charset="0"/>
                        </a:rPr>
                        <a:t>279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>
                          <a:effectLst/>
                          <a:latin typeface="Arial Rounded MT Bold" panose="020F0704030504030204" pitchFamily="34" charset="0"/>
                        </a:rPr>
                        <a:t>1908.6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>
                          <a:effectLst/>
                          <a:latin typeface="Arial Rounded MT Bold" panose="020F0704030504030204" pitchFamily="34" charset="0"/>
                        </a:rPr>
                        <a:t>230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>
                          <a:effectLst/>
                          <a:latin typeface="Arial Rounded MT Bold" panose="020F0704030504030204" pitchFamily="34" charset="0"/>
                        </a:rPr>
                        <a:t>682.6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139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1396.8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 smtClean="0">
                          <a:effectLst/>
                          <a:latin typeface="Arial Rounded MT Bold" panose="020F0704030504030204" pitchFamily="34" charset="0"/>
                        </a:rPr>
                        <a:t>Non-Automatic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787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>
                          <a:effectLst/>
                          <a:latin typeface="Arial Rounded MT Bold" panose="020F0704030504030204" pitchFamily="34" charset="0"/>
                        </a:rPr>
                        <a:t>46712.4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516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 smtClean="0">
                          <a:effectLst/>
                          <a:latin typeface="Arial Rounded MT Bold" panose="020F0704030504030204" pitchFamily="34" charset="0"/>
                        </a:rPr>
                        <a:t>36295.1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467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39832.6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701394"/>
              </p:ext>
            </p:extLst>
          </p:nvPr>
        </p:nvGraphicFramePr>
        <p:xfrm>
          <a:off x="76200" y="2041284"/>
          <a:ext cx="8991600" cy="47405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3600"/>
                <a:gridCol w="1026062"/>
                <a:gridCol w="1107538"/>
                <a:gridCol w="1295400"/>
                <a:gridCol w="1219200"/>
                <a:gridCol w="1066800"/>
                <a:gridCol w="1143000"/>
              </a:tblGrid>
              <a:tr h="20875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2011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2012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2013 (thru Q3)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2011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sng" strike="noStrike" dirty="0" smtClean="0">
                          <a:effectLst/>
                          <a:latin typeface="Arial Rounded MT Bold" panose="020F0704030504030204" pitchFamily="34" charset="0"/>
                        </a:rPr>
                        <a:t>2012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2013 (thru Q3)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8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Voltage Class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300-399 kV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300-399 kV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300-399 kV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>
                          <a:effectLst/>
                          <a:latin typeface="Arial Rounded MT Bold" panose="020F0704030504030204" pitchFamily="34" charset="0"/>
                        </a:rPr>
                        <a:t>300-399 kV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300-399 kV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300-399 kV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8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Metric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Outages/Number of circuits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Outages/100 mi/year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1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AC Transmission Outages - Failed Protection System Equipment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0.0305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0.0262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0.0204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0.0926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0.0804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0.0602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0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AC Transmission Outages - Human Error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0.0677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0.0426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0.0175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0.2057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0.1307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0.0516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01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>
                          <a:effectLst/>
                          <a:latin typeface="Arial Rounded MT Bold" panose="020F0704030504030204" pitchFamily="34" charset="0"/>
                        </a:rPr>
                        <a:t>AC Transmission Outages - Failed AC Substation Equipment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0.1320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0.0589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0.0204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0.4011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0.1809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0.0602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01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AC Transmission Outages - Failed AC Circuit Equipment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0.0508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0.0458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0.0087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0.1543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0.1407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0.0258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0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AC Transmission Outages - Lightning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0.2067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0.2055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0.1309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0.6376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0.6333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0.3872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0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AC Transmission Outages - Contamination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0.1667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0.1011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0.1018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0.5142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0.3116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0.3011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0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AC Transmission Outages - Foreign Interference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0.0567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0.0620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0.0029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0.1748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0.1910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0.0086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51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Total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0.9300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0.7504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0.4112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2.8694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2.3121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1.1960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0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Element Availability Percentage (APC)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98.0625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98.6192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98.6287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0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Transmission System Unavailability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1.9375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1.3808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Rounded MT Bold" panose="020F0704030504030204" pitchFamily="34" charset="0"/>
                        </a:rPr>
                        <a:t>1.3713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800" b="0" dirty="0">
                        <a:latin typeface="Arial Rounded MT Bold" panose="020F07040305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16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Availability – ALR </a:t>
            </a:r>
            <a:r>
              <a:rPr lang="en-US" dirty="0" smtClean="0"/>
              <a:t>Metrics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33466"/>
              </p:ext>
            </p:extLst>
          </p:nvPr>
        </p:nvGraphicFramePr>
        <p:xfrm>
          <a:off x="158750" y="1222178"/>
          <a:ext cx="8785220" cy="45958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2784"/>
                <a:gridCol w="1628994"/>
                <a:gridCol w="780593"/>
                <a:gridCol w="928026"/>
                <a:gridCol w="718619"/>
                <a:gridCol w="837060"/>
                <a:gridCol w="780593"/>
                <a:gridCol w="799517"/>
                <a:gridCol w="799517"/>
                <a:gridCol w="799517"/>
              </a:tblGrid>
              <a:tr h="221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 (thru Q3)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4613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Metric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Definition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ERCOT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Metric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NERC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Metric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ERCOT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Metric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NERC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Metric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ERCOT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Metric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NERC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Metric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ERCOT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Metric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NERC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Metric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782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ALR6-11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Automatic Outages Initiated by Failed Protection Equipment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4.95%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6.26%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3.05%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5.55%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2.62%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5.19%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2.04%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3.43%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869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ALR6-12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Automatic Outages Initiated by Human Error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1.41%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6.57%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6.77%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6.87%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4.26%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6.55%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1.75%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3.78%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782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ALR6-13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Automatic Outages Initiated by Failed AC Substation Equipment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8.13%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5.59%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13.2%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8.14%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5.89%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6.19%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2.04%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2.66%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826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ALR6-14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Automatic Outages Initiated by Failed AC Circuit Equipment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2.83%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5.89%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5.08%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5.37%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4.58%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5.01%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0.87%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1.89%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869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ALR6-15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Element Availability Percentage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98.64%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98.41%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98.06%</a:t>
                      </a:r>
                      <a:endParaRPr lang="en-US" sz="1200" b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97.86%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98.62%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97.89%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98.63%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2"/>
                          </a:solidFill>
                          <a:effectLst/>
                          <a:latin typeface="Arial Rounded MT Bold" panose="020F0704030504030204" pitchFamily="34" charset="0"/>
                          <a:ea typeface="Calibri"/>
                          <a:cs typeface="Arial" pitchFamily="34" charset="0"/>
                        </a:rPr>
                        <a:t>98.94%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Arial Rounded MT Bold" panose="020F0704030504030204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8749" y="914400"/>
            <a:ext cx="8985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Comparison of ERCOT to NERC metrics for Adequate Level of Reliability (ALR)  measurements for 300-399 kV </a:t>
            </a:r>
          </a:p>
        </p:txBody>
      </p:sp>
    </p:spTree>
    <p:extLst>
      <p:ext uri="{BB962C8B-B14F-4D97-AF65-F5344CB8AC3E}">
        <p14:creationId xmlns:p14="http://schemas.microsoft.com/office/powerpoint/2010/main" val="409216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Limits – IROL </a:t>
            </a:r>
            <a:r>
              <a:rPr lang="en-US" dirty="0" err="1" smtClean="0"/>
              <a:t>Exceedances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7010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685800" y="5712023"/>
            <a:ext cx="7924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Count of Interconnection Reliability Operation Limit (IROL) </a:t>
            </a:r>
            <a:r>
              <a:rPr lang="en-US" sz="1400" dirty="0" err="1" smtClean="0"/>
              <a:t>exceedances</a:t>
            </a:r>
            <a:r>
              <a:rPr lang="en-US" sz="1400" dirty="0" smtClean="0"/>
              <a:t>, categorized by duration</a:t>
            </a:r>
            <a:endParaRPr lang="en-US" sz="1400" dirty="0"/>
          </a:p>
        </p:txBody>
      </p:sp>
      <p:sp>
        <p:nvSpPr>
          <p:cNvPr id="18" name="Oval Callout 17"/>
          <p:cNvSpPr/>
          <p:nvPr/>
        </p:nvSpPr>
        <p:spPr>
          <a:xfrm>
            <a:off x="4444725" y="3052964"/>
            <a:ext cx="2216731" cy="570383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652627" y="3203131"/>
            <a:ext cx="1976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West-North </a:t>
            </a:r>
            <a:r>
              <a:rPr lang="en-US" sz="800" b="1" dirty="0" err="1" smtClean="0"/>
              <a:t>Exceedance</a:t>
            </a:r>
            <a:r>
              <a:rPr lang="en-US" sz="800" b="1" dirty="0" smtClean="0"/>
              <a:t> for 13 minutes due to forced outages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300646" y="3699547"/>
            <a:ext cx="0" cy="1219200"/>
          </a:xfrm>
          <a:prstGeom prst="straightConnector1">
            <a:avLst/>
          </a:prstGeom>
          <a:ln>
            <a:solidFill>
              <a:srgbClr val="0032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Callout 20"/>
          <p:cNvSpPr/>
          <p:nvPr/>
        </p:nvSpPr>
        <p:spPr>
          <a:xfrm>
            <a:off x="2610349" y="1981199"/>
            <a:ext cx="2799851" cy="762000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818251" y="2131366"/>
            <a:ext cx="2476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West-North </a:t>
            </a:r>
            <a:r>
              <a:rPr lang="en-US" sz="800" b="1" dirty="0" err="1" smtClean="0"/>
              <a:t>Exceedance</a:t>
            </a:r>
            <a:r>
              <a:rPr lang="en-US" sz="800" b="1" dirty="0" smtClean="0"/>
              <a:t> for 11 minutes (Limit reduced due to unsolved contingencies. Transmission Watch issued)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971800" y="2861995"/>
            <a:ext cx="482834" cy="840433"/>
          </a:xfrm>
          <a:prstGeom prst="straightConnector1">
            <a:avLst/>
          </a:prstGeom>
          <a:ln>
            <a:solidFill>
              <a:srgbClr val="0032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101476"/>
              </p:ext>
            </p:extLst>
          </p:nvPr>
        </p:nvGraphicFramePr>
        <p:xfrm>
          <a:off x="7086600" y="943988"/>
          <a:ext cx="1981201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589"/>
                <a:gridCol w="634011"/>
                <a:gridCol w="609601"/>
              </a:tblGrid>
              <a:tr h="243538">
                <a:tc gridSpan="3"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NERC ALR 3-5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IROL/SOL </a:t>
                      </a:r>
                      <a:r>
                        <a:rPr lang="en-US" sz="1400" b="1" baseline="0" dirty="0" err="1" smtClean="0">
                          <a:solidFill>
                            <a:schemeClr val="tx1"/>
                          </a:solidFill>
                        </a:rPr>
                        <a:t>Exceedance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(&lt; 30 minutes)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2012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EI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194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172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WECC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734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927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TRE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103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 gridSpan="3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Note:  IROL/SOL violations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from 10 sec to  &lt; 30 minutes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59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Limits (Line Binding Constraints)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61207" y="5334000"/>
            <a:ext cx="85541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Lines represent the total number of lines which are a constraint during the month (i.e. a post-contingency overload &gt; 100%)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Bars represent the total hours during </a:t>
            </a:r>
            <a:r>
              <a:rPr lang="en-US" sz="1400" dirty="0"/>
              <a:t>the </a:t>
            </a:r>
            <a:r>
              <a:rPr lang="en-US" sz="1400" dirty="0" smtClean="0"/>
              <a:t>month that the line constraints occurred</a:t>
            </a:r>
            <a:endParaRPr lang="en-US" sz="14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89916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92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Transmission </a:t>
            </a:r>
            <a:r>
              <a:rPr lang="en-US" dirty="0" smtClean="0"/>
              <a:t>Outages </a:t>
            </a:r>
            <a:r>
              <a:rPr lang="en-US" dirty="0"/>
              <a:t>– Common/Dependent Mode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921326"/>
            <a:ext cx="63246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●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Font typeface="Arial" charset="0"/>
              <a:buChar char="♦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/>
              <a:t>Common Mode and Dependent Mode Outage Statistics</a:t>
            </a:r>
            <a:endParaRPr lang="en-US" kern="0" dirty="0" smtClean="0"/>
          </a:p>
          <a:p>
            <a:endParaRPr lang="en-US" kern="0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48400" y="1066800"/>
            <a:ext cx="2895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Dependent Mode outages (defined as an automatic outage of an element which occurred as a result of another </a:t>
            </a:r>
            <a:r>
              <a:rPr lang="en-US" sz="1400" dirty="0" smtClean="0"/>
              <a:t>outage)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Common </a:t>
            </a:r>
            <a:r>
              <a:rPr lang="en-US" sz="1400" dirty="0"/>
              <a:t>Mode outages (defined as one or more automatic outages with the same initiating cause and occur nearly </a:t>
            </a:r>
            <a:r>
              <a:rPr lang="en-US" sz="1400" dirty="0" smtClean="0"/>
              <a:t>simultaneously).</a:t>
            </a:r>
            <a:endParaRPr lang="en-US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2801"/>
            <a:ext cx="3225800" cy="2385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162800"/>
            <a:ext cx="3009900" cy="2385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3869"/>
            <a:ext cx="3225800" cy="2435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1" y="3583868"/>
            <a:ext cx="3009900" cy="2435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713800"/>
              </p:ext>
            </p:extLst>
          </p:nvPr>
        </p:nvGraphicFramePr>
        <p:xfrm>
          <a:off x="6268845" y="3353949"/>
          <a:ext cx="28194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645"/>
                <a:gridCol w="902246"/>
                <a:gridCol w="867509"/>
              </a:tblGrid>
              <a:tr h="243538">
                <a:tc gridSpan="3"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Common Mode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&amp; Dependent Mode Outage Comparison</a:t>
                      </a:r>
                    </a:p>
                    <a:p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2010-2013 (Q3)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TRE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NERC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Momentary Cause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8.1%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15.6%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Sustained Cause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33.2%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28.9%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Sustained Duration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49.1%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49.4%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 gridSpan="3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Note:  Multi-year average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03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534400" cy="685800"/>
          </a:xfrm>
        </p:spPr>
        <p:txBody>
          <a:bodyPr/>
          <a:lstStyle/>
          <a:p>
            <a:r>
              <a:rPr lang="en-US" dirty="0" smtClean="0"/>
              <a:t>Voltage Control (Generation Buses) – Dec 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1" y="5105401"/>
            <a:ext cx="899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One-minute PI data from 52 generation buses (138kV and 345kV).  Includes both fossil and wind generation.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Boxes represent the 25%/75% percentiles.  Leader lines show the min/max voltage during the period.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Data is normalized so that the 1.0 per-unit value represents the control point from the seasonal voltage profile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1" y="913974"/>
            <a:ext cx="8980488" cy="4191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4800600" y="335280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14" idx="8"/>
          </p:cNvCxnSpPr>
          <p:nvPr/>
        </p:nvCxnSpPr>
        <p:spPr>
          <a:xfrm flipV="1">
            <a:off x="3973503" y="3586547"/>
            <a:ext cx="822149" cy="433561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Callout 13"/>
          <p:cNvSpPr/>
          <p:nvPr/>
        </p:nvSpPr>
        <p:spPr>
          <a:xfrm rot="10800000">
            <a:off x="1964871" y="4100899"/>
            <a:ext cx="2835729" cy="646331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099953" y="4270175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Telemetry flat-lined since 11/25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42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534400" cy="685800"/>
          </a:xfrm>
        </p:spPr>
        <p:txBody>
          <a:bodyPr/>
          <a:lstStyle/>
          <a:p>
            <a:r>
              <a:rPr lang="en-US" dirty="0" smtClean="0"/>
              <a:t>Voltage Control (Transmission Buses) – Dec 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5008" y="54864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One-minute PI data from 61 345kV transmission buses.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Boxes represent the 25%/75% percentiles.  Leader lines show the min/max voltage during the period.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08" y="990601"/>
            <a:ext cx="8991600" cy="449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15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09" y="76200"/>
            <a:ext cx="8810391" cy="685800"/>
          </a:xfrm>
        </p:spPr>
        <p:txBody>
          <a:bodyPr/>
          <a:lstStyle/>
          <a:p>
            <a:r>
              <a:rPr lang="en-US" dirty="0" smtClean="0"/>
              <a:t>Voltage Control by </a:t>
            </a:r>
            <a:r>
              <a:rPr lang="en-US" dirty="0"/>
              <a:t>Weather Zone</a:t>
            </a:r>
            <a:br>
              <a:rPr lang="en-US" dirty="0"/>
            </a:br>
            <a:r>
              <a:rPr lang="en-US" sz="1400" dirty="0">
                <a:latin typeface="+mn-lt"/>
              </a:rPr>
              <a:t>One-minute PI data from one selected generation bus in each weather zone, normalized from seasonal </a:t>
            </a:r>
            <a:r>
              <a:rPr lang="en-US" sz="1400" dirty="0" smtClean="0">
                <a:latin typeface="+mn-lt"/>
              </a:rPr>
              <a:t>profile</a:t>
            </a:r>
            <a:endParaRPr lang="en-US" sz="1400" dirty="0">
              <a:latin typeface="+mn-lt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102" y="3859064"/>
            <a:ext cx="4490600" cy="29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4490599" cy="29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102" y="914400"/>
            <a:ext cx="4490600" cy="29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2" y="3859064"/>
            <a:ext cx="4490599" cy="292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790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Reliability – </a:t>
            </a:r>
            <a:r>
              <a:rPr lang="en-US" dirty="0"/>
              <a:t>Key Observations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/>
              <a:t>Mandatory GADS reporting for units &gt; 50 MW began in Jan 2012</a:t>
            </a:r>
          </a:p>
          <a:p>
            <a:r>
              <a:rPr lang="en-US" dirty="0" smtClean="0"/>
              <a:t>Mandatory </a:t>
            </a:r>
            <a:r>
              <a:rPr lang="en-US" dirty="0"/>
              <a:t>GADS reporting for units &gt; 20 MW (excluding wind) began Jan 2013</a:t>
            </a:r>
          </a:p>
          <a:p>
            <a:r>
              <a:rPr lang="en-US" dirty="0" smtClean="0"/>
              <a:t>Immediate forced outage and forced de-rate events were </a:t>
            </a:r>
            <a:r>
              <a:rPr lang="en-US" dirty="0"/>
              <a:t>reviewed for common failure modes</a:t>
            </a:r>
          </a:p>
          <a:p>
            <a:r>
              <a:rPr lang="en-US" dirty="0" smtClean="0"/>
              <a:t>ERCOT-region </a:t>
            </a:r>
            <a:r>
              <a:rPr lang="en-US" dirty="0"/>
              <a:t>GADS metrics compare favorably with NERC fleet-wide </a:t>
            </a:r>
            <a:r>
              <a:rPr lang="en-US" dirty="0" smtClean="0"/>
              <a:t>metrics in most cases</a:t>
            </a:r>
          </a:p>
          <a:p>
            <a:r>
              <a:rPr lang="en-US" dirty="0" smtClean="0"/>
              <a:t>Quarterly GADS summary is shared with PDCWG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2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ERCOT-Region GADS Data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5257800"/>
            <a:ext cx="8894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err="1" smtClean="0"/>
              <a:t>EFORd</a:t>
            </a:r>
            <a:r>
              <a:rPr lang="en-US" sz="1400" dirty="0" smtClean="0"/>
              <a:t>:  Equivalent Forced Outage Rate Demand.  Measures the </a:t>
            </a:r>
            <a:r>
              <a:rPr lang="en-US" sz="1400" dirty="0"/>
              <a:t>probability that a unit will not meet its demand periods for generating </a:t>
            </a:r>
            <a:r>
              <a:rPr lang="en-US" sz="1400" dirty="0" smtClean="0"/>
              <a:t>requirements because of forced outages or </a:t>
            </a:r>
            <a:r>
              <a:rPr lang="en-US" sz="1400" dirty="0" err="1" smtClean="0"/>
              <a:t>derates</a:t>
            </a:r>
            <a:r>
              <a:rPr lang="en-US" sz="1400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ERCOT units only, based on GADS </a:t>
            </a:r>
            <a:r>
              <a:rPr lang="en-US" sz="1400" dirty="0"/>
              <a:t>submittal data (no wind, or units under 50 MW in 2012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814607"/>
              </p:ext>
            </p:extLst>
          </p:nvPr>
        </p:nvGraphicFramePr>
        <p:xfrm>
          <a:off x="7315200" y="944563"/>
          <a:ext cx="1678380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611580"/>
              </a:tblGrid>
              <a:tr h="243538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NERC 2008-2012 Fleet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Avg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EFORd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Fossil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9.71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    Coal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8.29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    Gas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16.63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    Lignite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6.99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Nuclear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3.94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Jet Engine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9.87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Gas Turbine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10.49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CC Block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4.57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60" y="944563"/>
            <a:ext cx="7111340" cy="431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36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purpose of the presentation is to review </a:t>
            </a:r>
            <a:r>
              <a:rPr lang="en-US" dirty="0" smtClean="0"/>
              <a:t>the performance data for the ERCOT region.</a:t>
            </a:r>
            <a:endParaRPr lang="en-US" dirty="0"/>
          </a:p>
          <a:p>
            <a:endParaRPr lang="en-US" dirty="0"/>
          </a:p>
          <a:p>
            <a:pPr marL="857250" lvl="1" indent="-457200"/>
            <a:r>
              <a:rPr lang="en-US" dirty="0"/>
              <a:t>Overview of the reliability areas </a:t>
            </a:r>
            <a:r>
              <a:rPr lang="en-US" dirty="0" smtClean="0"/>
              <a:t>of interest</a:t>
            </a:r>
            <a:endParaRPr lang="en-US" dirty="0"/>
          </a:p>
          <a:p>
            <a:pPr marL="857250" lvl="1" indent="-457200"/>
            <a:r>
              <a:rPr lang="en-US" dirty="0"/>
              <a:t>Review of key metrics for each area</a:t>
            </a:r>
          </a:p>
          <a:p>
            <a:pPr marL="857250" lvl="1" indent="-457200"/>
            <a:r>
              <a:rPr lang="en-US" dirty="0"/>
              <a:t>Review of key </a:t>
            </a:r>
            <a:r>
              <a:rPr lang="en-US" dirty="0" smtClean="0"/>
              <a:t>observations</a:t>
            </a:r>
          </a:p>
          <a:p>
            <a:pPr marL="857250" lvl="1" indent="-457200"/>
            <a:endParaRPr lang="en-US" dirty="0"/>
          </a:p>
          <a:p>
            <a:pPr marL="457200" indent="-457200"/>
            <a:r>
              <a:rPr lang="en-US" dirty="0" smtClean="0"/>
              <a:t>Data is collected under Section 800, 1000 or 1600 of the NERC Rules of Procedure, not under Section 400 (compliance and enforcement). 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74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ERCOT-Region GADS Data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5257800"/>
            <a:ext cx="8894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Equivalent Availability Factor:  Measures the percentage of net maximum generation that could be provided after all types of outages are taken into account.  Weighted </a:t>
            </a:r>
            <a:r>
              <a:rPr lang="en-US" sz="1400" dirty="0"/>
              <a:t>by </a:t>
            </a:r>
            <a:r>
              <a:rPr lang="en-US" sz="1400" dirty="0" smtClean="0"/>
              <a:t>unit MW capacity.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ERCOT units only,  based on GADS submittal data (no wind, or units under 50 MW in 2012)</a:t>
            </a:r>
            <a:endParaRPr lang="en-US" sz="1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352886"/>
              </p:ext>
            </p:extLst>
          </p:nvPr>
        </p:nvGraphicFramePr>
        <p:xfrm>
          <a:off x="7315200" y="944563"/>
          <a:ext cx="1678380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611580"/>
              </a:tblGrid>
              <a:tr h="243538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NERC 2008-2012 Fleet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Avg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WEAF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Fossil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82.90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    Coal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83.08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    Gas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82.82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    Lignite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84.80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Nuclear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87.66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Jet Engine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89.14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Gas Turbine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90.15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CC Block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86.63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44563"/>
            <a:ext cx="7162800" cy="431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73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GADS Forced Outage Data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43607"/>
              </p:ext>
            </p:extLst>
          </p:nvPr>
        </p:nvGraphicFramePr>
        <p:xfrm>
          <a:off x="228600" y="990601"/>
          <a:ext cx="8534400" cy="30462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0800"/>
                <a:gridCol w="2686832"/>
                <a:gridCol w="1503124"/>
                <a:gridCol w="1753644"/>
              </a:tblGrid>
              <a:tr h="65275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Major System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Number of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Immediate Forced Outage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events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</a:rPr>
                        <a:t>2012 and 2013 (thru Q3)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Total Duration (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hrs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Avg Duration per Event (hrs)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Boiler System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419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17823.8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42.5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Nuclear Reactor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226.9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226.9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Balance of Plant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658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23671.4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36.0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Steam Turbine/Generator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641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52916.9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82.6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Gas Turbine/ Jet Engine/Expander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1011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40525.7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40.1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Heat Recovery Steam Generator/Other Combined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  <a:effectLst/>
                        </a:rPr>
                        <a:t> Cycle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91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4047.3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44.5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Pollution Control Equipment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1068.9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21.4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External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135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3115.5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23.1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Regulatory, Safety, Environmental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9081.3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756.8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Personnel/Procedure Errors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83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562.4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6.8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14800"/>
            <a:ext cx="3612359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950" y="4114800"/>
            <a:ext cx="3612359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07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Protection System Misoperations – Key 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153400" cy="4724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Relatively flat trend </a:t>
            </a:r>
            <a:r>
              <a:rPr lang="en-US" dirty="0"/>
              <a:t>in </a:t>
            </a:r>
            <a:r>
              <a:rPr lang="en-US" dirty="0" smtClean="0"/>
              <a:t>overall </a:t>
            </a:r>
            <a:r>
              <a:rPr lang="en-US" dirty="0" err="1" smtClean="0"/>
              <a:t>misoperation</a:t>
            </a:r>
            <a:r>
              <a:rPr lang="en-US" dirty="0" smtClean="0"/>
              <a:t> </a:t>
            </a:r>
            <a:r>
              <a:rPr lang="en-US" dirty="0"/>
              <a:t>rate since Jan 2011</a:t>
            </a:r>
          </a:p>
          <a:p>
            <a:pPr lvl="1"/>
            <a:r>
              <a:rPr lang="en-US" dirty="0"/>
              <a:t>2011 overall rate of 8.85% compared to 2012 overall rate of 9.99</a:t>
            </a:r>
            <a:r>
              <a:rPr lang="en-US" dirty="0" smtClean="0"/>
              <a:t>% and 2013 rate (thru Q3) of 8.31%</a:t>
            </a:r>
            <a:endParaRPr lang="en-US" dirty="0"/>
          </a:p>
          <a:p>
            <a:pPr lvl="1"/>
            <a:r>
              <a:rPr lang="en-US" dirty="0" smtClean="0"/>
              <a:t>Slight upward trend in 345kV </a:t>
            </a:r>
            <a:r>
              <a:rPr lang="en-US" dirty="0"/>
              <a:t>rate of 9.01% in 2011 compared to 2012 345kV rate of </a:t>
            </a:r>
            <a:r>
              <a:rPr lang="en-US" dirty="0" smtClean="0"/>
              <a:t>11.34% and 2013 rate (thru Q3) of 12.30%</a:t>
            </a:r>
            <a:endParaRPr lang="en-US" dirty="0"/>
          </a:p>
          <a:p>
            <a:r>
              <a:rPr lang="en-US" dirty="0"/>
              <a:t>Incorrect settings/logic (43%), Relay failure (</a:t>
            </a:r>
            <a:r>
              <a:rPr lang="en-US" dirty="0" smtClean="0"/>
              <a:t>21%), </a:t>
            </a:r>
            <a:r>
              <a:rPr lang="en-US" dirty="0"/>
              <a:t>and Communications failure </a:t>
            </a:r>
            <a:r>
              <a:rPr lang="en-US" dirty="0" smtClean="0"/>
              <a:t>(10%) </a:t>
            </a:r>
            <a:r>
              <a:rPr lang="en-US" dirty="0"/>
              <a:t>are the main causes.  This is similar to NERC-wide trend.</a:t>
            </a:r>
          </a:p>
          <a:p>
            <a:pPr lvl="1"/>
            <a:r>
              <a:rPr lang="en-US" dirty="0"/>
              <a:t>Relay failures evenly split between electromechanical and microprocessor-based relay systems</a:t>
            </a:r>
          </a:p>
          <a:p>
            <a:r>
              <a:rPr lang="en-US" dirty="0"/>
              <a:t>Transmission lines (</a:t>
            </a:r>
            <a:r>
              <a:rPr lang="en-US" dirty="0" smtClean="0"/>
              <a:t>62%), </a:t>
            </a:r>
            <a:r>
              <a:rPr lang="en-US" dirty="0"/>
              <a:t>Transformers (</a:t>
            </a:r>
            <a:r>
              <a:rPr lang="en-US" dirty="0" smtClean="0"/>
              <a:t>12%), </a:t>
            </a:r>
            <a:r>
              <a:rPr lang="en-US" dirty="0"/>
              <a:t>and Generators </a:t>
            </a:r>
            <a:r>
              <a:rPr lang="en-US" dirty="0" smtClean="0"/>
              <a:t>(10%) </a:t>
            </a:r>
            <a:r>
              <a:rPr lang="en-US" dirty="0"/>
              <a:t>are the main facilities affected by misoperations</a:t>
            </a:r>
          </a:p>
          <a:p>
            <a:pPr lvl="1"/>
            <a:r>
              <a:rPr lang="en-US" dirty="0"/>
              <a:t>83% of generator misoperations occur with no system fault</a:t>
            </a:r>
          </a:p>
          <a:p>
            <a:r>
              <a:rPr lang="en-US" dirty="0"/>
              <a:t>52% of misoperations attributable to “human” </a:t>
            </a:r>
            <a:r>
              <a:rPr lang="en-US" dirty="0" smtClean="0"/>
              <a:t>performance</a:t>
            </a:r>
          </a:p>
          <a:p>
            <a:r>
              <a:rPr lang="en-US" dirty="0" smtClean="0"/>
              <a:t>Quarterly </a:t>
            </a:r>
            <a:r>
              <a:rPr lang="en-US" dirty="0" err="1" smtClean="0"/>
              <a:t>misoperation</a:t>
            </a:r>
            <a:r>
              <a:rPr lang="en-US" dirty="0" smtClean="0"/>
              <a:t> summaries are shared with SPWG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36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</a:t>
            </a:r>
            <a:r>
              <a:rPr lang="en-US" dirty="0" smtClean="0"/>
              <a:t>Region Protection </a:t>
            </a:r>
            <a:r>
              <a:rPr lang="en-US" dirty="0"/>
              <a:t>System </a:t>
            </a:r>
            <a:r>
              <a:rPr lang="en-US" dirty="0" err="1" smtClean="0"/>
              <a:t>Misoperations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699" y="5458691"/>
            <a:ext cx="8962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Lines show percentage of protection system operations that are </a:t>
            </a:r>
            <a:r>
              <a:rPr lang="en-US" sz="1400" dirty="0" err="1" smtClean="0"/>
              <a:t>misoperations</a:t>
            </a:r>
            <a:r>
              <a:rPr lang="en-US" sz="1400" dirty="0" smtClean="0"/>
              <a:t>, including Failure to Reclose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Percent </a:t>
            </a:r>
            <a:r>
              <a:rPr lang="en-US" sz="1400" dirty="0" err="1" smtClean="0"/>
              <a:t>Misoperation</a:t>
            </a:r>
            <a:r>
              <a:rPr lang="en-US" sz="1400" dirty="0" smtClean="0"/>
              <a:t> Rate is normalized based on number of system events</a:t>
            </a:r>
            <a:endParaRPr lang="en-US" sz="1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285445"/>
              </p:ext>
            </p:extLst>
          </p:nvPr>
        </p:nvGraphicFramePr>
        <p:xfrm>
          <a:off x="7167749" y="952711"/>
          <a:ext cx="182880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0851"/>
                <a:gridCol w="659531"/>
                <a:gridCol w="488418"/>
              </a:tblGrid>
              <a:tr h="243538">
                <a:tc gridSpan="3"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NERC 2013 Q1/Q2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</a:rPr>
                        <a:t>Misoperation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Rates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FRCC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12.8%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MRO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12.6%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11%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NPCC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7.2%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RFC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16.9%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17%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SERC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8.9%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9%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SPP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14.3%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TRE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8.9%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8%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 gridSpan="3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Note:  NERC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misoperation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rates do not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include Failure to Reclose.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8" y="990600"/>
            <a:ext cx="7044891" cy="4468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54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ERCOT Region “Human Error” Misoperation Reports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610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699" y="5458691"/>
            <a:ext cx="8962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Percentage of Protection System </a:t>
            </a:r>
            <a:r>
              <a:rPr lang="en-US" sz="1400" dirty="0" err="1" smtClean="0"/>
              <a:t>Misoperations</a:t>
            </a:r>
            <a:r>
              <a:rPr lang="en-US" sz="1400" dirty="0" smtClean="0"/>
              <a:t> due to human factors, i.e. settings errors, wiring errors, design errors, etc.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34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Control and Primary Frequency Response – </a:t>
            </a:r>
            <a:r>
              <a:rPr lang="en-US" dirty="0"/>
              <a:t>Key Observations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4876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Frequency </a:t>
            </a:r>
            <a:r>
              <a:rPr lang="en-US" dirty="0"/>
              <a:t>profile has narrowed slightly since </a:t>
            </a:r>
            <a:r>
              <a:rPr lang="en-US" dirty="0" smtClean="0"/>
              <a:t>start </a:t>
            </a:r>
            <a:r>
              <a:rPr lang="en-US" dirty="0"/>
              <a:t>of </a:t>
            </a:r>
            <a:r>
              <a:rPr lang="en-US" dirty="0" smtClean="0"/>
              <a:t>nodal market. However</a:t>
            </a:r>
            <a:r>
              <a:rPr lang="en-US" dirty="0"/>
              <a:t>, it has also shifted </a:t>
            </a:r>
            <a:r>
              <a:rPr lang="en-US" dirty="0" smtClean="0"/>
              <a:t>higher (to </a:t>
            </a:r>
            <a:r>
              <a:rPr lang="en-US" dirty="0"/>
              <a:t>approximately 60.015 Hz), in </a:t>
            </a:r>
            <a:r>
              <a:rPr lang="en-US" dirty="0" smtClean="0"/>
              <a:t>part </a:t>
            </a:r>
            <a:r>
              <a:rPr lang="en-US" dirty="0"/>
              <a:t>due to </a:t>
            </a:r>
            <a:r>
              <a:rPr lang="en-US" dirty="0" smtClean="0"/>
              <a:t>impact of governor response from wind generators for high frequencies.</a:t>
            </a:r>
            <a:endParaRPr lang="en-US" dirty="0"/>
          </a:p>
          <a:p>
            <a:r>
              <a:rPr lang="en-US" dirty="0"/>
              <a:t>For 2012, time error corrections averaged </a:t>
            </a:r>
            <a:r>
              <a:rPr lang="en-US" dirty="0" smtClean="0"/>
              <a:t>9.4 </a:t>
            </a:r>
            <a:r>
              <a:rPr lang="en-US" dirty="0"/>
              <a:t>per month (or an average of one (1) second of per day), always for slow time error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 For 2013, time error corrections averaged 1.8 each </a:t>
            </a:r>
            <a:r>
              <a:rPr lang="en-US" dirty="0"/>
              <a:t>month with zero corrections from July thru November</a:t>
            </a:r>
            <a:r>
              <a:rPr lang="en-US" dirty="0" smtClean="0"/>
              <a:t>.</a:t>
            </a:r>
          </a:p>
          <a:p>
            <a:r>
              <a:rPr lang="en-US" dirty="0"/>
              <a:t>Long term trends for primary frequency response </a:t>
            </a:r>
            <a:r>
              <a:rPr lang="en-US" dirty="0" smtClean="0"/>
              <a:t>show </a:t>
            </a:r>
            <a:r>
              <a:rPr lang="en-US" dirty="0"/>
              <a:t>improvement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Some issues with </a:t>
            </a:r>
            <a:r>
              <a:rPr lang="en-US" dirty="0"/>
              <a:t>non-frequency responsive </a:t>
            </a:r>
            <a:r>
              <a:rPr lang="en-US" dirty="0" smtClean="0"/>
              <a:t>units </a:t>
            </a:r>
            <a:r>
              <a:rPr lang="en-US" dirty="0"/>
              <a:t>providing Responsive Reserve Service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Regulation exhaustion rates have shown improvement since implementation of SCR773.</a:t>
            </a:r>
          </a:p>
          <a:p>
            <a:r>
              <a:rPr lang="en-US" dirty="0" smtClean="0"/>
              <a:t>NERC recalculated the BAL-003-1 frequency response obligation from 286 MW per 0.1 Hz to 412 MW</a:t>
            </a:r>
            <a:r>
              <a:rPr lang="en-US" dirty="0"/>
              <a:t> per 0.1 </a:t>
            </a:r>
            <a:r>
              <a:rPr lang="en-US" dirty="0" smtClean="0"/>
              <a:t>Hz.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28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Frequency Control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8764" y="5334000"/>
            <a:ext cx="84745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 smtClean="0"/>
              <a:t>Bars represent % of time that frequency is outside 30 </a:t>
            </a:r>
            <a:r>
              <a:rPr lang="en-US" sz="1400" dirty="0" err="1"/>
              <a:t>mHz</a:t>
            </a:r>
            <a:r>
              <a:rPr lang="en-US" sz="1400" dirty="0"/>
              <a:t> </a:t>
            </a:r>
            <a:r>
              <a:rPr lang="en-US" sz="1400" dirty="0" smtClean="0"/>
              <a:t>Epsilon-1 (</a:t>
            </a:r>
            <a:r>
              <a:rPr lang="el-GR" sz="1400" dirty="0" smtClean="0"/>
              <a:t>ε</a:t>
            </a:r>
            <a:r>
              <a:rPr lang="en-US" sz="1400" dirty="0" smtClean="0"/>
              <a:t>1) value </a:t>
            </a:r>
            <a:r>
              <a:rPr lang="en-US" sz="1400" dirty="0"/>
              <a:t>which is used calculation of CPS 1 for </a:t>
            </a:r>
            <a:r>
              <a:rPr lang="en-US" sz="1400" dirty="0" smtClean="0"/>
              <a:t>the ERCOT region per BAL-001 (i.e. &lt; 59.97 Hz or &gt; 60.03 Hz)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Based on one-minute PI data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700545"/>
              </p:ext>
            </p:extLst>
          </p:nvPr>
        </p:nvGraphicFramePr>
        <p:xfrm>
          <a:off x="7389420" y="944563"/>
          <a:ext cx="1678380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535380"/>
              </a:tblGrid>
              <a:tr h="243538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NERC CPS1 Performance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Eastern-2010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130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Eastern-2011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128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Eastern-2012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130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Western-2010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Western-2011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155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Western-2012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147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ERCOT-2010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ERCOT-2011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148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ERCOT-2012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9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ERCOT-2013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YTD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166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" y="935182"/>
            <a:ext cx="7315199" cy="441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04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Primary Frequency Response Performance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6477000" cy="427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53200" y="990600"/>
            <a:ext cx="246510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Primary </a:t>
            </a:r>
            <a:r>
              <a:rPr lang="en-US" sz="1400" dirty="0"/>
              <a:t>Frequency Response provided by generating units </a:t>
            </a:r>
            <a:r>
              <a:rPr lang="en-US" sz="1400" dirty="0" smtClean="0"/>
              <a:t>during loss </a:t>
            </a:r>
            <a:r>
              <a:rPr lang="en-US" sz="1400" dirty="0"/>
              <a:t>of generation events is showing </a:t>
            </a:r>
            <a:r>
              <a:rPr lang="en-US" sz="1400" dirty="0" smtClean="0"/>
              <a:t>an improving trend since summer 2012.</a:t>
            </a:r>
          </a:p>
          <a:p>
            <a:endParaRPr lang="en-US" sz="1400" dirty="0"/>
          </a:p>
          <a:p>
            <a:r>
              <a:rPr lang="en-US" sz="1400" dirty="0" smtClean="0"/>
              <a:t>ERCOT target is 420 MW per 0.1 Hz (green line).  NERC minimum is 286 MW per 0.1 Hz (red line) per BAL-003-1 for 2013 </a:t>
            </a:r>
            <a:r>
              <a:rPr lang="en-US" sz="1400" i="1" dirty="0" smtClean="0">
                <a:solidFill>
                  <a:srgbClr val="FF0000"/>
                </a:solidFill>
              </a:rPr>
              <a:t>(Will change to 412 MW per 0.1 Hz for 2014)</a:t>
            </a:r>
          </a:p>
          <a:p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Leader lines show min/max for the </a:t>
            </a:r>
            <a:r>
              <a:rPr lang="en-US" sz="1400" dirty="0" smtClean="0"/>
              <a:t>quarter.</a:t>
            </a: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Boxes indicate 25%/75% </a:t>
            </a:r>
            <a:r>
              <a:rPr lang="en-US" sz="1400" dirty="0" smtClean="0"/>
              <a:t>quartiles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114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685800"/>
          </a:xfrm>
        </p:spPr>
        <p:txBody>
          <a:bodyPr/>
          <a:lstStyle/>
          <a:p>
            <a:r>
              <a:rPr lang="en-US" dirty="0" smtClean="0"/>
              <a:t>Demand Response, Infrastructure Protection, and Ancillary Service Performance – Observations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Demand Response</a:t>
            </a:r>
          </a:p>
          <a:p>
            <a:pPr lvl="1"/>
            <a:r>
              <a:rPr lang="en-US" dirty="0"/>
              <a:t>Reported demand response capacity increased by 25% since January </a:t>
            </a:r>
            <a:r>
              <a:rPr lang="en-US" dirty="0" smtClean="0"/>
              <a:t>2013, to ~ 6000 MW as of Sept 2013</a:t>
            </a:r>
          </a:p>
          <a:p>
            <a:r>
              <a:rPr lang="en-US" dirty="0" smtClean="0"/>
              <a:t>Infrastructure Protection</a:t>
            </a:r>
          </a:p>
          <a:p>
            <a:pPr lvl="1"/>
            <a:r>
              <a:rPr lang="en-US" dirty="0"/>
              <a:t>Texas RE monitors reports from the System Security Response Group (SSRG)</a:t>
            </a:r>
          </a:p>
          <a:p>
            <a:pPr lvl="1"/>
            <a:r>
              <a:rPr lang="en-US" dirty="0"/>
              <a:t>Since Jan 2011, reports of copper theft and substation intrusion have </a:t>
            </a:r>
            <a:r>
              <a:rPr lang="en-US" dirty="0" smtClean="0"/>
              <a:t>averaged </a:t>
            </a:r>
            <a:r>
              <a:rPr lang="en-US" dirty="0"/>
              <a:t>12 per month, with a maximum of 28 in one </a:t>
            </a:r>
            <a:r>
              <a:rPr lang="en-US" dirty="0" smtClean="0"/>
              <a:t>month</a:t>
            </a:r>
          </a:p>
          <a:p>
            <a:r>
              <a:rPr lang="en-US" dirty="0" smtClean="0"/>
              <a:t>Ancillary Service/Other Performance issues</a:t>
            </a:r>
            <a:endParaRPr lang="en-US" dirty="0"/>
          </a:p>
          <a:p>
            <a:pPr lvl="1"/>
            <a:r>
              <a:rPr lang="en-US" dirty="0" smtClean="0"/>
              <a:t>Some failure of entities to maintain adequate capacity to cover ancillary service obligations</a:t>
            </a:r>
          </a:p>
          <a:p>
            <a:pPr lvl="1"/>
            <a:r>
              <a:rPr lang="en-US" dirty="0" smtClean="0"/>
              <a:t>Some generators not current with required reactive tests</a:t>
            </a:r>
          </a:p>
          <a:p>
            <a:pPr lvl="1"/>
            <a:r>
              <a:rPr lang="en-US" dirty="0" smtClean="0"/>
              <a:t>Some generators not current with required governor tests</a:t>
            </a:r>
          </a:p>
          <a:p>
            <a:pPr lvl="1"/>
            <a:r>
              <a:rPr lang="en-US" dirty="0" smtClean="0"/>
              <a:t>Some entities repeatedly fall short of TAC-approved telemetry availability level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5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19400"/>
            <a:ext cx="7315200" cy="1241425"/>
          </a:xfrm>
        </p:spPr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 algn="r"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ROS Meeting</a:t>
            </a:r>
          </a:p>
          <a:p>
            <a:pPr algn="r"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January 9, 2014</a:t>
            </a:r>
            <a:endParaRPr lang="en-US" sz="1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Texas RE Review of Reliability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495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Texas RE Assessment of Reliability Performance report for 2013 planned for publication April 2014 will provide:</a:t>
            </a:r>
          </a:p>
          <a:p>
            <a:r>
              <a:rPr lang="en-US" sz="2000" dirty="0" smtClean="0"/>
              <a:t>High-level 2013 </a:t>
            </a:r>
            <a:r>
              <a:rPr lang="en-US" sz="2000" dirty="0"/>
              <a:t>data; </a:t>
            </a:r>
          </a:p>
          <a:p>
            <a:r>
              <a:rPr lang="en-US" sz="2000" dirty="0" smtClean="0"/>
              <a:t>Associated </a:t>
            </a:r>
            <a:r>
              <a:rPr lang="en-US" sz="2000" dirty="0"/>
              <a:t>historical data; </a:t>
            </a:r>
          </a:p>
          <a:p>
            <a:r>
              <a:rPr lang="en-US" sz="2000" dirty="0" smtClean="0"/>
              <a:t>Analysis </a:t>
            </a:r>
            <a:r>
              <a:rPr lang="en-US" sz="2000" dirty="0"/>
              <a:t>of </a:t>
            </a:r>
            <a:r>
              <a:rPr lang="en-US" sz="2000" dirty="0" smtClean="0"/>
              <a:t>2013 </a:t>
            </a:r>
            <a:r>
              <a:rPr lang="en-US" sz="2000" dirty="0"/>
              <a:t>and other historical data as indicators of current state of ERCOT region; </a:t>
            </a:r>
          </a:p>
          <a:p>
            <a:r>
              <a:rPr lang="en-US" sz="2000" dirty="0" smtClean="0"/>
              <a:t>Observations </a:t>
            </a:r>
            <a:r>
              <a:rPr lang="en-US" sz="2000" dirty="0"/>
              <a:t>that help connect the state of the region today to the future; and </a:t>
            </a:r>
          </a:p>
          <a:p>
            <a:r>
              <a:rPr lang="en-US" sz="2000" dirty="0" smtClean="0"/>
              <a:t>Recommendations</a:t>
            </a:r>
            <a:r>
              <a:rPr lang="en-US" sz="2000" dirty="0"/>
              <a:t>, where possible, for addressing threats to reliability and gaps in data and analysis process. 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1400" b="0" dirty="0" smtClean="0"/>
              <a:t>2012 Texas RE Assessment of </a:t>
            </a:r>
            <a:r>
              <a:rPr lang="en-US" sz="1400" b="0" dirty="0"/>
              <a:t>Reliability </a:t>
            </a:r>
            <a:r>
              <a:rPr lang="en-US" sz="1400" b="0" dirty="0" smtClean="0"/>
              <a:t>Performance (May 2013):  </a:t>
            </a:r>
            <a:r>
              <a:rPr lang="en-US" sz="1400" b="0" dirty="0">
                <a:hlinkClick r:id="rId2"/>
              </a:rPr>
              <a:t>http://</a:t>
            </a:r>
            <a:r>
              <a:rPr lang="en-US" sz="1400" b="0" dirty="0" smtClean="0">
                <a:hlinkClick r:id="rId2"/>
              </a:rPr>
              <a:t>www.texasre.org/CPDL/2012%20Texas%20RE%20State%20of%20Reliability%20Report.pdf</a:t>
            </a:r>
            <a:endParaRPr lang="en-US" sz="1400" b="0" dirty="0" smtClean="0"/>
          </a:p>
          <a:p>
            <a:r>
              <a:rPr lang="en-US" sz="1400" b="0" dirty="0" smtClean="0"/>
              <a:t>NERC 2013 State </a:t>
            </a:r>
            <a:r>
              <a:rPr lang="en-US" sz="1400" b="0" dirty="0"/>
              <a:t>of Reliability </a:t>
            </a:r>
            <a:r>
              <a:rPr lang="en-US" sz="1400" b="0" dirty="0" smtClean="0"/>
              <a:t>Report (May 2013):  </a:t>
            </a:r>
            <a:r>
              <a:rPr lang="en-US" sz="1400" b="0" dirty="0">
                <a:hlinkClick r:id="rId3"/>
              </a:rPr>
              <a:t>http://</a:t>
            </a:r>
            <a:r>
              <a:rPr lang="en-US" sz="1400" b="0" dirty="0" smtClean="0">
                <a:hlinkClick r:id="rId3"/>
              </a:rPr>
              <a:t>www.nerc.com/pa/RAPA/PA/Performance%20Analysis%20DL/2013_SOR_May%2015.pdf</a:t>
            </a:r>
            <a:endParaRPr lang="en-US" sz="1400" b="0" dirty="0" smtClean="0"/>
          </a:p>
          <a:p>
            <a:endParaRPr lang="en-US" sz="1600" b="0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5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Reliability Impact Steering Committee’s 2013 Risks and Challenges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67922"/>
            <a:ext cx="8799693" cy="505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2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</a:t>
            </a:r>
            <a:r>
              <a:rPr lang="en-US" dirty="0" smtClean="0"/>
              <a:t>Areas with Associated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848600" cy="4724400"/>
          </a:xfrm>
        </p:spPr>
        <p:txBody>
          <a:bodyPr/>
          <a:lstStyle/>
          <a:p>
            <a:r>
              <a:rPr lang="en-US" dirty="0" smtClean="0"/>
              <a:t>Event Analysis</a:t>
            </a:r>
          </a:p>
          <a:p>
            <a:r>
              <a:rPr lang="en-US" dirty="0" smtClean="0"/>
              <a:t>Transmission Reliability Analysis (TADS)</a:t>
            </a:r>
          </a:p>
          <a:p>
            <a:r>
              <a:rPr lang="en-US" dirty="0" smtClean="0"/>
              <a:t>Generation Reliability Analysis (GADS)</a:t>
            </a:r>
            <a:endParaRPr lang="en-US" dirty="0"/>
          </a:p>
          <a:p>
            <a:r>
              <a:rPr lang="en-US" dirty="0" smtClean="0"/>
              <a:t>Protection </a:t>
            </a:r>
            <a:r>
              <a:rPr lang="en-US" dirty="0"/>
              <a:t>System </a:t>
            </a:r>
            <a:r>
              <a:rPr lang="en-US" dirty="0" err="1" smtClean="0"/>
              <a:t>Misoperations</a:t>
            </a:r>
            <a:endParaRPr lang="en-US" dirty="0" smtClean="0"/>
          </a:p>
          <a:p>
            <a:r>
              <a:rPr lang="en-US" dirty="0"/>
              <a:t>Frequency Control</a:t>
            </a:r>
          </a:p>
          <a:p>
            <a:r>
              <a:rPr lang="en-US" dirty="0"/>
              <a:t>Primary Frequency </a:t>
            </a:r>
            <a:r>
              <a:rPr lang="en-US" dirty="0" smtClean="0"/>
              <a:t>Response</a:t>
            </a:r>
          </a:p>
          <a:p>
            <a:r>
              <a:rPr lang="en-US" dirty="0" smtClean="0"/>
              <a:t>Demand Response</a:t>
            </a:r>
            <a:endParaRPr lang="en-US" dirty="0"/>
          </a:p>
          <a:p>
            <a:r>
              <a:rPr lang="en-US" dirty="0" smtClean="0"/>
              <a:t>Infrastructure Protection</a:t>
            </a:r>
          </a:p>
          <a:p>
            <a:r>
              <a:rPr lang="en-US" dirty="0" smtClean="0"/>
              <a:t>Ancillary Service and Other Performance Trends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31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Analysis – Key </a:t>
            </a:r>
            <a:r>
              <a:rPr lang="en-US" dirty="0" smtClean="0"/>
              <a:t>Observations 2011-2013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Eighty-nine (89) </a:t>
            </a:r>
            <a:r>
              <a:rPr lang="en-US" dirty="0"/>
              <a:t>reportable events </a:t>
            </a:r>
            <a:endParaRPr lang="en-US" dirty="0" smtClean="0"/>
          </a:p>
          <a:p>
            <a:pPr lvl="1"/>
            <a:r>
              <a:rPr lang="en-US" dirty="0" smtClean="0"/>
              <a:t>80 events classified as Category 0 or Category 1 (little or minimal follow-up per Events Analysis Program) </a:t>
            </a:r>
          </a:p>
          <a:p>
            <a:pPr lvl="1"/>
            <a:r>
              <a:rPr lang="en-US" dirty="0" smtClean="0"/>
              <a:t>304 </a:t>
            </a:r>
            <a:r>
              <a:rPr lang="en-US" dirty="0"/>
              <a:t>event reports received</a:t>
            </a:r>
          </a:p>
          <a:p>
            <a:pPr lvl="1"/>
            <a:r>
              <a:rPr lang="en-US" dirty="0" smtClean="0"/>
              <a:t>94 </a:t>
            </a:r>
            <a:r>
              <a:rPr lang="en-US" dirty="0"/>
              <a:t>lessons learned received</a:t>
            </a:r>
          </a:p>
          <a:p>
            <a:r>
              <a:rPr lang="en-US" dirty="0"/>
              <a:t>Weather </a:t>
            </a:r>
            <a:r>
              <a:rPr lang="en-US" dirty="0" smtClean="0"/>
              <a:t>(37%), </a:t>
            </a:r>
            <a:r>
              <a:rPr lang="en-US" dirty="0"/>
              <a:t>Equipment Failure (</a:t>
            </a:r>
            <a:r>
              <a:rPr lang="en-US" dirty="0" smtClean="0"/>
              <a:t>34%), </a:t>
            </a:r>
            <a:r>
              <a:rPr lang="en-US" dirty="0"/>
              <a:t>and Relaying Issues </a:t>
            </a:r>
            <a:r>
              <a:rPr lang="en-US" dirty="0" smtClean="0"/>
              <a:t>(9%) </a:t>
            </a:r>
            <a:r>
              <a:rPr lang="en-US" dirty="0"/>
              <a:t>are the main causes</a:t>
            </a:r>
          </a:p>
          <a:p>
            <a:r>
              <a:rPr lang="en-US" dirty="0" smtClean="0"/>
              <a:t>14 </a:t>
            </a:r>
            <a:r>
              <a:rPr lang="en-US" dirty="0"/>
              <a:t>events in </a:t>
            </a:r>
            <a:r>
              <a:rPr lang="en-US" dirty="0" smtClean="0"/>
              <a:t>2011-2013 </a:t>
            </a:r>
            <a:r>
              <a:rPr lang="en-US" dirty="0"/>
              <a:t>involved multiple generator trips</a:t>
            </a:r>
          </a:p>
          <a:p>
            <a:r>
              <a:rPr lang="en-US" dirty="0"/>
              <a:t>Generation trips &gt; 450 MW average </a:t>
            </a:r>
            <a:r>
              <a:rPr lang="en-US" dirty="0" smtClean="0"/>
              <a:t>18 </a:t>
            </a:r>
            <a:r>
              <a:rPr lang="en-US" dirty="0"/>
              <a:t>per quarter</a:t>
            </a:r>
          </a:p>
          <a:p>
            <a:pPr lvl="1"/>
            <a:r>
              <a:rPr lang="en-US" dirty="0" smtClean="0"/>
              <a:t>Boiler </a:t>
            </a:r>
            <a:r>
              <a:rPr lang="en-US" dirty="0"/>
              <a:t>system </a:t>
            </a:r>
            <a:r>
              <a:rPr lang="en-US" dirty="0" smtClean="0"/>
              <a:t>(25 </a:t>
            </a:r>
            <a:r>
              <a:rPr lang="en-US" dirty="0"/>
              <a:t>events), steam turbine/generator </a:t>
            </a:r>
            <a:r>
              <a:rPr lang="en-US" dirty="0" smtClean="0"/>
              <a:t>(21 </a:t>
            </a:r>
            <a:r>
              <a:rPr lang="en-US" dirty="0"/>
              <a:t>events), external to plant (</a:t>
            </a:r>
            <a:r>
              <a:rPr lang="en-US" dirty="0" smtClean="0"/>
              <a:t>13 </a:t>
            </a:r>
            <a:r>
              <a:rPr lang="en-US" dirty="0"/>
              <a:t>events), and balance of plant </a:t>
            </a:r>
            <a:r>
              <a:rPr lang="en-US" dirty="0" smtClean="0"/>
              <a:t>(49 </a:t>
            </a:r>
            <a:r>
              <a:rPr lang="en-US" dirty="0"/>
              <a:t>events) are the major </a:t>
            </a:r>
            <a:r>
              <a:rPr lang="en-US" dirty="0" smtClean="0"/>
              <a:t>causes.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65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Analysis – Summary Data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90598"/>
            <a:ext cx="2936418" cy="243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24600" y="3657600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Weather (37%), Equipment Failure (34%), and Relaying Issues (9%) are the main </a:t>
            </a:r>
            <a:r>
              <a:rPr lang="en-US" dirty="0" smtClean="0"/>
              <a:t>causes of events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990598"/>
            <a:ext cx="6139543" cy="472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88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Analysis – Summary Data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0" y="61722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09606" y="3888386"/>
            <a:ext cx="43819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NERC metrics ALR6-2, ALR6-3, ALR2-5 and ALR2-5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Average three DCS events per year since 2008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Average four OE-417 reportable outage events per year with average customer impact of 490,000 per year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" y="976949"/>
            <a:ext cx="4567052" cy="2895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2551"/>
            <a:ext cx="4572001" cy="2895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040" y="976950"/>
            <a:ext cx="4575959" cy="2895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49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Reliability – </a:t>
            </a:r>
            <a:r>
              <a:rPr lang="en-US" dirty="0"/>
              <a:t>Key 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4724400"/>
          </a:xfrm>
        </p:spPr>
        <p:txBody>
          <a:bodyPr>
            <a:noAutofit/>
          </a:bodyPr>
          <a:lstStyle/>
          <a:p>
            <a:r>
              <a:rPr lang="en-US" sz="1800" dirty="0" smtClean="0"/>
              <a:t>842 </a:t>
            </a:r>
            <a:r>
              <a:rPr lang="en-US" sz="1800" dirty="0"/>
              <a:t>automatic outages and </a:t>
            </a:r>
            <a:r>
              <a:rPr lang="en-US" sz="1800" dirty="0" smtClean="0"/>
              <a:t>2343 </a:t>
            </a:r>
            <a:r>
              <a:rPr lang="en-US" sz="1800" dirty="0"/>
              <a:t>planned outages </a:t>
            </a:r>
            <a:r>
              <a:rPr lang="en-US" sz="1800" dirty="0" smtClean="0"/>
              <a:t>of 345kV lines reported </a:t>
            </a:r>
            <a:r>
              <a:rPr lang="en-US" sz="1800" dirty="0"/>
              <a:t>in Transmission Data Availability System (TADS) for </a:t>
            </a:r>
            <a:r>
              <a:rPr lang="en-US" sz="1800" dirty="0" smtClean="0"/>
              <a:t>2010-2013 </a:t>
            </a:r>
          </a:p>
          <a:p>
            <a:pPr lvl="1"/>
            <a:r>
              <a:rPr lang="en-US" sz="1600" dirty="0" smtClean="0"/>
              <a:t>Overall average circuit availability remained above 98.5%.</a:t>
            </a:r>
          </a:p>
          <a:p>
            <a:pPr lvl="1"/>
            <a:r>
              <a:rPr lang="en-US" sz="1600" dirty="0" smtClean="0"/>
              <a:t>Lightning</a:t>
            </a:r>
            <a:r>
              <a:rPr lang="en-US" sz="1600" dirty="0"/>
              <a:t>, Contamination, and Unknown represented </a:t>
            </a:r>
            <a:r>
              <a:rPr lang="en-US" sz="1600" dirty="0" smtClean="0"/>
              <a:t>73% </a:t>
            </a:r>
            <a:r>
              <a:rPr lang="en-US" sz="1600" dirty="0"/>
              <a:t>of momentary outages.</a:t>
            </a:r>
          </a:p>
          <a:p>
            <a:pPr lvl="1"/>
            <a:r>
              <a:rPr lang="en-US" sz="1600" dirty="0"/>
              <a:t>Lightning, Failed Substation Equipment, and Human Error represented </a:t>
            </a:r>
            <a:r>
              <a:rPr lang="en-US" sz="1600" dirty="0" smtClean="0"/>
              <a:t>50% </a:t>
            </a:r>
            <a:r>
              <a:rPr lang="en-US" sz="1600" dirty="0"/>
              <a:t>of sustained outages.</a:t>
            </a:r>
          </a:p>
          <a:p>
            <a:pPr lvl="1"/>
            <a:r>
              <a:rPr lang="en-US" sz="1600" dirty="0" smtClean="0"/>
              <a:t>“</a:t>
            </a:r>
            <a:r>
              <a:rPr lang="en-US" sz="1600" dirty="0"/>
              <a:t>Unknown” represents 20% of momentary outages.  More accurate cause coding will help future analysis.</a:t>
            </a:r>
          </a:p>
          <a:p>
            <a:pPr lvl="1"/>
            <a:r>
              <a:rPr lang="en-US" sz="1600" dirty="0" smtClean="0"/>
              <a:t>“</a:t>
            </a:r>
            <a:r>
              <a:rPr lang="en-US" sz="1600" dirty="0"/>
              <a:t>Failed </a:t>
            </a:r>
            <a:r>
              <a:rPr lang="en-US" sz="1600" dirty="0" smtClean="0"/>
              <a:t>AC Substation </a:t>
            </a:r>
            <a:r>
              <a:rPr lang="en-US" sz="1600" dirty="0"/>
              <a:t>Equipment” represented </a:t>
            </a:r>
            <a:r>
              <a:rPr lang="en-US" sz="1600" dirty="0" smtClean="0"/>
              <a:t>21% </a:t>
            </a:r>
            <a:r>
              <a:rPr lang="en-US" sz="1600" dirty="0"/>
              <a:t>of sustained outage events and </a:t>
            </a:r>
            <a:r>
              <a:rPr lang="en-US" sz="1600" dirty="0" smtClean="0"/>
              <a:t>25% </a:t>
            </a:r>
            <a:r>
              <a:rPr lang="en-US" sz="1600" dirty="0"/>
              <a:t>of outage duration. </a:t>
            </a:r>
            <a:r>
              <a:rPr lang="en-US" sz="1600" dirty="0" smtClean="0"/>
              <a:t>“Failed </a:t>
            </a:r>
            <a:r>
              <a:rPr lang="en-US" sz="1600" dirty="0"/>
              <a:t>AC Circuit </a:t>
            </a:r>
            <a:r>
              <a:rPr lang="en-US" sz="1600" dirty="0" smtClean="0"/>
              <a:t>Equipment” </a:t>
            </a:r>
            <a:r>
              <a:rPr lang="en-US" sz="1600" dirty="0"/>
              <a:t>represented 7% of sustained outage </a:t>
            </a:r>
            <a:r>
              <a:rPr lang="en-US" sz="1600" dirty="0" smtClean="0"/>
              <a:t>events </a:t>
            </a:r>
            <a:r>
              <a:rPr lang="en-US" sz="1600" dirty="0"/>
              <a:t>vs. 39% of </a:t>
            </a:r>
            <a:r>
              <a:rPr lang="en-US" sz="1600" dirty="0" smtClean="0"/>
              <a:t>outage </a:t>
            </a:r>
            <a:r>
              <a:rPr lang="en-US" sz="1600" dirty="0"/>
              <a:t>duration</a:t>
            </a:r>
            <a:r>
              <a:rPr lang="en-US" sz="1600" dirty="0" smtClean="0"/>
              <a:t>.  Sharing </a:t>
            </a:r>
            <a:r>
              <a:rPr lang="en-US" sz="1600" dirty="0"/>
              <a:t>of lessons learned may reduce these events.</a:t>
            </a:r>
          </a:p>
          <a:p>
            <a:r>
              <a:rPr lang="en-US" sz="1800" dirty="0" smtClean="0"/>
              <a:t>Dependent </a:t>
            </a:r>
            <a:r>
              <a:rPr lang="en-US" sz="1800" dirty="0"/>
              <a:t>Mode and Common Mode </a:t>
            </a:r>
            <a:r>
              <a:rPr lang="en-US" sz="1800" dirty="0" smtClean="0"/>
              <a:t>outages merit deeper review </a:t>
            </a:r>
          </a:p>
          <a:p>
            <a:pPr lvl="1"/>
            <a:r>
              <a:rPr lang="en-US" sz="1600" dirty="0" smtClean="0"/>
              <a:t>Represented 8.1% of momentary outage events, 33.2% </a:t>
            </a:r>
            <a:r>
              <a:rPr lang="en-US" sz="1600" dirty="0"/>
              <a:t>of </a:t>
            </a:r>
            <a:r>
              <a:rPr lang="en-US" sz="1600" dirty="0" smtClean="0"/>
              <a:t>sustained </a:t>
            </a:r>
            <a:r>
              <a:rPr lang="en-US" sz="1600" dirty="0"/>
              <a:t>outage </a:t>
            </a:r>
            <a:r>
              <a:rPr lang="en-US" sz="1600" dirty="0" smtClean="0"/>
              <a:t>events and 49.1% </a:t>
            </a:r>
            <a:r>
              <a:rPr lang="en-US" sz="1600" dirty="0"/>
              <a:t>of sustained outage duration </a:t>
            </a:r>
            <a:r>
              <a:rPr lang="en-US" sz="1600" dirty="0" smtClean="0"/>
              <a:t>for </a:t>
            </a:r>
            <a:r>
              <a:rPr lang="en-US" sz="1600" dirty="0"/>
              <a:t>2010-2013 combined</a:t>
            </a:r>
            <a:endParaRPr lang="en-US" sz="1600" dirty="0" smtClean="0"/>
          </a:p>
          <a:p>
            <a:r>
              <a:rPr lang="en-US" sz="1800" dirty="0" smtClean="0"/>
              <a:t>Initial review of voltage control performance in progress</a:t>
            </a:r>
          </a:p>
          <a:p>
            <a:r>
              <a:rPr lang="en-US" sz="1800" dirty="0" smtClean="0"/>
              <a:t>Annual TADS summary </a:t>
            </a:r>
            <a:r>
              <a:rPr lang="en-US" sz="2000" dirty="0" smtClean="0"/>
              <a:t>is shared with OWG</a:t>
            </a:r>
            <a:endParaRPr lang="en-US" sz="20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029200" y="6248400"/>
            <a:ext cx="4114800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ROS Meeting</a:t>
            </a:r>
          </a:p>
          <a:p>
            <a:pPr>
              <a:defRPr/>
            </a:pPr>
            <a:r>
              <a:rPr lang="en-US" dirty="0" smtClean="0"/>
              <a:t>January 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86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as RE Power Point Presentation Template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Texas RE Power Point Presentation Template</Template>
  <TotalTime>1934</TotalTime>
  <Words>2662</Words>
  <Application>Microsoft Office PowerPoint</Application>
  <PresentationFormat>On-screen Show (4:3)</PresentationFormat>
  <Paragraphs>557</Paragraphs>
  <Slides>29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Texas RE Power Point Presentation Template</vt:lpstr>
      <vt:lpstr>Review of Reliability Performance Data</vt:lpstr>
      <vt:lpstr>Introduction</vt:lpstr>
      <vt:lpstr>Texas RE Review of Reliability Performance</vt:lpstr>
      <vt:lpstr>NERC Reliability Impact Steering Committee’s 2013 Risks and Challenges</vt:lpstr>
      <vt:lpstr>Reliability Areas with Associated Data</vt:lpstr>
      <vt:lpstr>Event Analysis – Key Observations 2011-2013</vt:lpstr>
      <vt:lpstr>Event Analysis – Summary Data</vt:lpstr>
      <vt:lpstr>Event Analysis – Summary Data</vt:lpstr>
      <vt:lpstr>Transmission Reliability – Key Observations</vt:lpstr>
      <vt:lpstr>ERCOT Region TADS Data for 2011-2013</vt:lpstr>
      <vt:lpstr>Transmission Availability – ALR Metrics</vt:lpstr>
      <vt:lpstr>Transmission Limits – IROL Exceedances</vt:lpstr>
      <vt:lpstr>Transmission Limits (Line Binding Constraints)</vt:lpstr>
      <vt:lpstr>Transmission Outages – Common/Dependent Mode</vt:lpstr>
      <vt:lpstr>Voltage Control (Generation Buses) – Dec 2013</vt:lpstr>
      <vt:lpstr>Voltage Control (Transmission Buses) – Dec 2013</vt:lpstr>
      <vt:lpstr>Voltage Control by Weather Zone One-minute PI data from one selected generation bus in each weather zone, normalized from seasonal profile</vt:lpstr>
      <vt:lpstr>Generation Reliability – Key Observations</vt:lpstr>
      <vt:lpstr>Review of ERCOT-Region GADS Data</vt:lpstr>
      <vt:lpstr>Review of ERCOT-Region GADS Data</vt:lpstr>
      <vt:lpstr>Review of GADS Forced Outage Data</vt:lpstr>
      <vt:lpstr>Protection System Misoperations – Key Observations</vt:lpstr>
      <vt:lpstr>ERCOT Region Protection System Misoperations</vt:lpstr>
      <vt:lpstr>ERCOT Region “Human Error” Misoperation Reports</vt:lpstr>
      <vt:lpstr>Frequency Control and Primary Frequency Response – Key Observations</vt:lpstr>
      <vt:lpstr>Frequency Control</vt:lpstr>
      <vt:lpstr>Primary Frequency Response Performance</vt:lpstr>
      <vt:lpstr>Demand Response, Infrastructure Protection, and Ancillary Service Performance – Observations</vt:lpstr>
      <vt:lpstr>Questions?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ERCOT Region  Reliability Performance Assessment</dc:title>
  <dc:creator>Rivas, Jaycee</dc:creator>
  <cp:lastModifiedBy>Texas RE</cp:lastModifiedBy>
  <cp:revision>137</cp:revision>
  <dcterms:created xsi:type="dcterms:W3CDTF">2013-05-09T16:00:28Z</dcterms:created>
  <dcterms:modified xsi:type="dcterms:W3CDTF">2014-01-03T19:42:32Z</dcterms:modified>
</cp:coreProperties>
</file>