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8"/>
  </p:notesMasterIdLst>
  <p:sldIdLst>
    <p:sldId id="372" r:id="rId2"/>
    <p:sldId id="302" r:id="rId3"/>
    <p:sldId id="438" r:id="rId4"/>
    <p:sldId id="437" r:id="rId5"/>
    <p:sldId id="442" r:id="rId6"/>
    <p:sldId id="447" r:id="rId7"/>
    <p:sldId id="406" r:id="rId8"/>
    <p:sldId id="448" r:id="rId9"/>
    <p:sldId id="449" r:id="rId10"/>
    <p:sldId id="450" r:id="rId11"/>
    <p:sldId id="451" r:id="rId12"/>
    <p:sldId id="452" r:id="rId13"/>
    <p:sldId id="453" r:id="rId14"/>
    <p:sldId id="454" r:id="rId15"/>
    <p:sldId id="455" r:id="rId16"/>
    <p:sldId id="456" r:id="rId17"/>
  </p:sldIdLst>
  <p:sldSz cx="9144000" cy="6858000" type="screen4x3"/>
  <p:notesSz cx="70104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FFFF66"/>
    <a:srgbClr val="40949A"/>
    <a:srgbClr val="0000CC"/>
    <a:srgbClr val="FF3300"/>
    <a:srgbClr val="FF9900"/>
    <a:srgbClr val="5469A2"/>
    <a:srgbClr val="2941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65" autoAdjust="0"/>
    <p:restoredTop sz="99068" autoAdjust="0"/>
  </p:normalViewPr>
  <p:slideViewPr>
    <p:cSldViewPr>
      <p:cViewPr varScale="1">
        <p:scale>
          <a:sx n="97" d="100"/>
          <a:sy n="97" d="100"/>
        </p:scale>
        <p:origin x="-1194" y="-84"/>
      </p:cViewPr>
      <p:guideLst>
        <p:guide orient="horz" pos="4224"/>
        <p:guide pos="1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931863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5388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387850"/>
            <a:ext cx="5607050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525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931863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772525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EF9FDEEA-5704-4A08-B22C-F16CA0CD24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7261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CC51442-EDE7-4953-BB55-E71AD2260C8B}" type="slidenum">
              <a:rPr lang="en-US" sz="1200" b="0" smtClean="0"/>
              <a:pPr eaLnBrk="1" hangingPunct="1"/>
              <a:t>1</a:t>
            </a:fld>
            <a:endParaRPr lang="en-US" sz="1200" b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C6C10A-D400-4959-AADD-84A684719EDF}" type="slidenum">
              <a:rPr lang="en-US" sz="1200" b="0" smtClean="0"/>
              <a:pPr eaLnBrk="1" hangingPunct="1"/>
              <a:t>2</a:t>
            </a:fld>
            <a:endParaRPr lang="en-US" sz="1200" b="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FD5EF8A-C74D-4291-9FCD-C4E7EF3299C6}" type="slidenum">
              <a:rPr lang="en-US" sz="1200" b="0" smtClean="0"/>
              <a:pPr eaLnBrk="1" hangingPunct="1"/>
              <a:t>7</a:t>
            </a:fld>
            <a:endParaRPr lang="en-US" sz="1200" b="0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129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3"/>
          <p:cNvSpPr>
            <a:spLocks noChangeArrowheads="1"/>
          </p:cNvSpPr>
          <p:nvPr userDrawn="1"/>
        </p:nvSpPr>
        <p:spPr bwMode="auto">
          <a:xfrm>
            <a:off x="0" y="1143000"/>
            <a:ext cx="9144000" cy="5715000"/>
          </a:xfrm>
          <a:prstGeom prst="rect">
            <a:avLst/>
          </a:prstGeom>
          <a:solidFill>
            <a:srgbClr val="5469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/>
          </a:p>
        </p:txBody>
      </p:sp>
      <p:sp>
        <p:nvSpPr>
          <p:cNvPr id="6" name="Line 14"/>
          <p:cNvSpPr>
            <a:spLocks noChangeShapeType="1"/>
          </p:cNvSpPr>
          <p:nvPr userDrawn="1"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343150" y="3581400"/>
            <a:ext cx="5334000" cy="1143000"/>
          </a:xfrm>
        </p:spPr>
        <p:txBody>
          <a:bodyPr/>
          <a:lstStyle>
            <a:lvl1pPr marL="0" indent="0">
              <a:buFontTx/>
              <a:buNone/>
              <a:defRPr b="0">
                <a:solidFill>
                  <a:schemeClr val="bg1"/>
                </a:solidFill>
                <a:latin typeface="Arial Black" pitchFamily="34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333625" y="1905000"/>
            <a:ext cx="6477000" cy="12414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2333625" y="5467350"/>
            <a:ext cx="2133600" cy="476250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33625" y="5067300"/>
            <a:ext cx="2895600" cy="4191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Meeting 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812494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D6BAE-A68F-473A-A2D7-CEEA128D74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610511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0"/>
            <a:ext cx="21717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0"/>
            <a:ext cx="63627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1CF20-39D3-4579-9E24-257361C91D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721034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6868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1981A-7905-41B0-8858-66AAA0FFBC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206562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CEAF1-53AD-46BE-9176-013B2A2B7A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33556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97839-E9E5-4038-9852-0A72C69A2A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64477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4D15DB-F492-417C-B3C1-95863FCAA2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41540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55851-3123-4476-B2AC-37AA765591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20575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0A38D-180F-42DE-8177-B03C76167E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834267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CC2D1-2CC9-45D0-AD2A-3A9F9D772C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953210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06BC6-3DFE-4977-B534-48CCD8B6B1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3999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ADADD4-17AA-47F5-8402-FBC938F97C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901267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400" b="0">
                <a:latin typeface="Arial" charset="0"/>
              </a:defRPr>
            </a:lvl1pPr>
          </a:lstStyle>
          <a:p>
            <a:pPr>
              <a:defRPr/>
            </a:pPr>
            <a:fld id="{E718ABEB-4B20-4DAD-9F08-0F3C9742EA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6235700"/>
            <a:ext cx="9144000" cy="622300"/>
          </a:xfrm>
          <a:prstGeom prst="rect">
            <a:avLst/>
          </a:prstGeom>
          <a:solidFill>
            <a:srgbClr val="ECEC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/>
          </a:p>
        </p:txBody>
      </p:sp>
      <p:pic>
        <p:nvPicPr>
          <p:cNvPr id="1029" name="Picture 8" descr="logo_C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6289675"/>
            <a:ext cx="85407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5469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/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0"/>
            <a:ext cx="8686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2" name="Line 11"/>
          <p:cNvSpPr>
            <a:spLocks noChangeShapeType="1"/>
          </p:cNvSpPr>
          <p:nvPr userDrawn="1"/>
        </p:nvSpPr>
        <p:spPr bwMode="auto">
          <a:xfrm>
            <a:off x="1069975" y="6457950"/>
            <a:ext cx="0" cy="219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57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1034" name="Line 12"/>
          <p:cNvSpPr>
            <a:spLocks noChangeShapeType="1"/>
          </p:cNvSpPr>
          <p:nvPr userDrawn="1"/>
        </p:nvSpPr>
        <p:spPr bwMode="auto">
          <a:xfrm>
            <a:off x="0" y="6731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5" name="Rectangle 13"/>
          <p:cNvSpPr>
            <a:spLocks noChangeArrowheads="1"/>
          </p:cNvSpPr>
          <p:nvPr userDrawn="1"/>
        </p:nvSpPr>
        <p:spPr bwMode="auto">
          <a:xfrm>
            <a:off x="8229600" y="62484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fld id="{03670EEC-6877-42F5-BF6B-1CB534FE5D5D}" type="slidenum">
              <a:rPr lang="en-US" sz="1200" b="0"/>
              <a:pPr algn="ctr"/>
              <a:t>‹#›</a:t>
            </a:fld>
            <a:endParaRPr lang="en-US" sz="1200" b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rcot.com/services/projects/inde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371600" y="2133600"/>
            <a:ext cx="7239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sz="2800" b="0" kern="0" dirty="0">
                <a:latin typeface="+mj-lt"/>
              </a:rPr>
              <a:t>Project Update and Summary of Project Priority List (PPL) Activity to Date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371600" y="3581400"/>
            <a:ext cx="2590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20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20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20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000" kern="0" dirty="0" smtClean="0">
                <a:latin typeface="+mn-lt"/>
              </a:rPr>
              <a:t>December 19, 2013</a:t>
            </a:r>
            <a:endParaRPr lang="en-US" sz="20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34938"/>
            <a:ext cx="8686800" cy="381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en-US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3316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</a:t>
            </a:r>
            <a:r>
              <a:rPr lang="en-US" sz="1800" dirty="0" smtClean="0">
                <a:solidFill>
                  <a:schemeClr val="bg1"/>
                </a:solidFill>
                <a:latin typeface="Arial Black" pitchFamily="34" charset="0"/>
              </a:rPr>
              <a:t>12/6/2013</a:t>
            </a:r>
            <a:endParaRPr lang="en-US" sz="1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638175"/>
            <a:ext cx="8963025" cy="558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755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34938"/>
            <a:ext cx="8686800" cy="381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en-US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4340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</a:t>
            </a:r>
            <a:r>
              <a:rPr lang="en-US" sz="1800" dirty="0" smtClean="0">
                <a:solidFill>
                  <a:schemeClr val="bg1"/>
                </a:solidFill>
                <a:latin typeface="Arial Black" pitchFamily="34" charset="0"/>
              </a:rPr>
              <a:t>12/6/2013</a:t>
            </a:r>
            <a:endParaRPr lang="en-US" sz="1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52463"/>
            <a:ext cx="8943975" cy="55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080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34938"/>
            <a:ext cx="8686800" cy="381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en-US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5364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</a:t>
            </a:r>
            <a:r>
              <a:rPr lang="en-US" sz="1800" dirty="0" smtClean="0">
                <a:solidFill>
                  <a:schemeClr val="bg1"/>
                </a:solidFill>
                <a:latin typeface="Arial Black" pitchFamily="34" charset="0"/>
              </a:rPr>
              <a:t>12/6/2013</a:t>
            </a:r>
            <a:endParaRPr lang="en-US" sz="1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661988"/>
            <a:ext cx="8934450" cy="553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030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34938"/>
            <a:ext cx="8686800" cy="381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en-US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5364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</a:t>
            </a:r>
            <a:r>
              <a:rPr lang="en-US" sz="1800" dirty="0" smtClean="0">
                <a:solidFill>
                  <a:schemeClr val="bg1"/>
                </a:solidFill>
                <a:latin typeface="Arial Black" pitchFamily="34" charset="0"/>
              </a:rPr>
              <a:t>12/6/2013</a:t>
            </a:r>
            <a:endParaRPr lang="en-US" sz="1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657225"/>
            <a:ext cx="897255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22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34938"/>
            <a:ext cx="8686800" cy="381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en-US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5364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</a:t>
            </a:r>
            <a:r>
              <a:rPr lang="en-US" sz="1800" dirty="0" smtClean="0">
                <a:solidFill>
                  <a:schemeClr val="bg1"/>
                </a:solidFill>
                <a:latin typeface="Arial Black" pitchFamily="34" charset="0"/>
              </a:rPr>
              <a:t>12/6/2013</a:t>
            </a:r>
            <a:endParaRPr lang="en-US" sz="1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647700"/>
            <a:ext cx="89535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401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34938"/>
            <a:ext cx="8686800" cy="381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en-US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5364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</a:t>
            </a:r>
            <a:r>
              <a:rPr lang="en-US" sz="1800" dirty="0" smtClean="0">
                <a:solidFill>
                  <a:schemeClr val="bg1"/>
                </a:solidFill>
                <a:latin typeface="Arial Black" pitchFamily="34" charset="0"/>
              </a:rPr>
              <a:t>12/6/2013</a:t>
            </a:r>
            <a:endParaRPr lang="en-US" sz="1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52463"/>
            <a:ext cx="8943975" cy="55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657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11267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</a:t>
            </a:r>
            <a:r>
              <a:rPr lang="en-US" sz="1800" dirty="0" smtClean="0">
                <a:solidFill>
                  <a:schemeClr val="bg1"/>
                </a:solidFill>
                <a:latin typeface="Arial Black" pitchFamily="34" charset="0"/>
              </a:rPr>
              <a:t>12/6/2013</a:t>
            </a:r>
            <a:endParaRPr lang="en-US" sz="1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671513"/>
            <a:ext cx="8953500" cy="551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184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0198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2013 Project Update – Agenda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90600"/>
            <a:ext cx="8305800" cy="4267200"/>
          </a:xfrm>
        </p:spPr>
        <p:txBody>
          <a:bodyPr/>
          <a:lstStyle/>
          <a:p>
            <a:pPr marL="571500" lvl="1" indent="-228600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800" dirty="0" smtClean="0"/>
              <a:t>Project Portfolio Update</a:t>
            </a:r>
            <a:r>
              <a:rPr lang="en-US" sz="1800" dirty="0"/>
              <a:t>	</a:t>
            </a:r>
            <a:r>
              <a:rPr lang="en-US" sz="1600" dirty="0"/>
              <a:t>p. </a:t>
            </a:r>
            <a:r>
              <a:rPr lang="en-US" sz="1600" dirty="0" smtClean="0"/>
              <a:t>3-7</a:t>
            </a:r>
            <a:endParaRPr lang="en-US" sz="1600" dirty="0"/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 smtClean="0"/>
              <a:t>Recent/Upcoming Project Highlights</a:t>
            </a:r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 smtClean="0"/>
              <a:t>2013 Release Targets</a:t>
            </a:r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 smtClean="0"/>
              <a:t>2013 Project Spending Update</a:t>
            </a:r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 smtClean="0"/>
              <a:t>2014 </a:t>
            </a:r>
            <a:r>
              <a:rPr lang="en-US" sz="1600" dirty="0"/>
              <a:t>Release </a:t>
            </a:r>
            <a:r>
              <a:rPr lang="en-US" sz="1600" dirty="0" smtClean="0"/>
              <a:t>Targets</a:t>
            </a:r>
          </a:p>
          <a:p>
            <a:pPr marL="342900" lvl="1" indent="0" eaLnBrk="1" hangingPunct="1">
              <a:buFontTx/>
              <a:buNone/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1000" dirty="0" smtClean="0"/>
          </a:p>
          <a:p>
            <a:pPr marL="342900" lvl="1" indent="0" eaLnBrk="1" hangingPunct="1">
              <a:buFontTx/>
              <a:buNone/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1000" dirty="0"/>
          </a:p>
          <a:p>
            <a:pPr marL="571500" lvl="1" indent="-228600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800" dirty="0" smtClean="0"/>
              <a:t>Appendix</a:t>
            </a:r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 smtClean="0"/>
              <a:t>Project Portfolio Gantt Chart</a:t>
            </a:r>
            <a:r>
              <a:rPr lang="en-US" sz="1600" dirty="0"/>
              <a:t>	</a:t>
            </a:r>
            <a:r>
              <a:rPr lang="en-US" sz="1600" dirty="0" smtClean="0"/>
              <a:t>p</a:t>
            </a:r>
            <a:r>
              <a:rPr lang="en-US" sz="1600" dirty="0"/>
              <a:t>. 8</a:t>
            </a:r>
            <a:r>
              <a:rPr lang="en-US" sz="1600" dirty="0" smtClean="0"/>
              <a:t>-17</a:t>
            </a:r>
          </a:p>
          <a:p>
            <a:pPr marL="342900" lvl="1" indent="0" eaLnBrk="1" hangingPunct="1">
              <a:buFontTx/>
              <a:buNone/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1600" dirty="0"/>
          </a:p>
          <a:p>
            <a:pPr marL="571500" lvl="1" indent="-228600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1600" dirty="0" smtClean="0"/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685800" y="5410200"/>
            <a:ext cx="7772400" cy="5762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endParaRPr lang="en-US" sz="800" b="0"/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b="0"/>
              <a:t>Location of Project Priority List (PPL):   </a:t>
            </a:r>
            <a:r>
              <a:rPr lang="en-US" b="0">
                <a:hlinkClick r:id="rId3"/>
              </a:rPr>
              <a:t>http://www.ercot.com/services/projects/index</a:t>
            </a:r>
            <a:endParaRPr lang="en-US" b="0"/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endParaRPr lang="en-US" sz="8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70104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Recent/Upcoming Project Highlights</a:t>
            </a:r>
          </a:p>
        </p:txBody>
      </p:sp>
      <p:sp>
        <p:nvSpPr>
          <p:cNvPr id="5123" name="Content Placeholder 16"/>
          <p:cNvSpPr>
            <a:spLocks noGrp="1"/>
          </p:cNvSpPr>
          <p:nvPr>
            <p:ph idx="1"/>
          </p:nvPr>
        </p:nvSpPr>
        <p:spPr>
          <a:xfrm>
            <a:off x="84664" y="761999"/>
            <a:ext cx="8991600" cy="5278437"/>
          </a:xfrm>
        </p:spPr>
        <p:txBody>
          <a:bodyPr/>
          <a:lstStyle/>
          <a:p>
            <a:pPr eaLnBrk="1" hangingPunct="1"/>
            <a:r>
              <a:rPr lang="en-US" sz="1600" dirty="0" smtClean="0"/>
              <a:t>2013 Release 6 Go-Lives</a:t>
            </a:r>
            <a:r>
              <a:rPr lang="en-US" sz="1600" dirty="0"/>
              <a:t>	</a:t>
            </a:r>
            <a:r>
              <a:rPr lang="en-US" sz="1600" dirty="0" smtClean="0"/>
              <a:t>	</a:t>
            </a:r>
            <a:r>
              <a:rPr lang="en-US" sz="1600" i="1" dirty="0" smtClean="0"/>
              <a:t>(</a:t>
            </a:r>
            <a:r>
              <a:rPr lang="en-US" sz="1600" i="1" dirty="0"/>
              <a:t>December 2013</a:t>
            </a:r>
            <a:r>
              <a:rPr lang="en-US" sz="1600" i="1" dirty="0" smtClean="0"/>
              <a:t>)</a:t>
            </a:r>
            <a:r>
              <a:rPr lang="en-US" sz="1600" i="1" dirty="0"/>
              <a:t>		</a:t>
            </a:r>
            <a:r>
              <a:rPr lang="en-US" sz="1600" i="1" dirty="0">
                <a:solidFill>
                  <a:srgbClr val="00B050"/>
                </a:solidFill>
              </a:rPr>
              <a:t> Complete</a:t>
            </a:r>
            <a:endParaRPr lang="en-US" sz="1600" i="1" dirty="0" smtClean="0">
              <a:solidFill>
                <a:srgbClr val="00B050"/>
              </a:solidFill>
            </a:endParaRPr>
          </a:p>
          <a:p>
            <a:pPr lvl="1" eaLnBrk="1" hangingPunct="1"/>
            <a:r>
              <a:rPr lang="en-US" sz="1400" dirty="0"/>
              <a:t>NPRR407 – Credit Monitoring Posting Requirements</a:t>
            </a:r>
          </a:p>
          <a:p>
            <a:pPr lvl="2" eaLnBrk="1" hangingPunct="1"/>
            <a:r>
              <a:rPr lang="en-US" sz="1200" dirty="0"/>
              <a:t>Phase 2 – CRR Portion</a:t>
            </a:r>
          </a:p>
          <a:p>
            <a:pPr lvl="1" eaLnBrk="1" hangingPunct="1"/>
            <a:r>
              <a:rPr lang="en-US" sz="1400" dirty="0"/>
              <a:t>NPRR425 – Creation of a WGR Group for GREDP and Base Point Deviation Evaluation</a:t>
            </a:r>
          </a:p>
          <a:p>
            <a:pPr lvl="2" eaLnBrk="1" hangingPunct="1"/>
            <a:r>
              <a:rPr lang="en-US" sz="1200" dirty="0"/>
              <a:t>Phase 1 – RARF and EMS components</a:t>
            </a:r>
          </a:p>
          <a:p>
            <a:pPr lvl="1" eaLnBrk="1" hangingPunct="1"/>
            <a:r>
              <a:rPr lang="en-US" sz="1400" dirty="0"/>
              <a:t>NPRR476 – Market Submitted Energy Offer Curves Disclosures</a:t>
            </a:r>
          </a:p>
          <a:p>
            <a:pPr lvl="1" eaLnBrk="1" hangingPunct="1"/>
            <a:r>
              <a:rPr lang="en-US" sz="1400" dirty="0"/>
              <a:t>NPRR492 – Addition of System Lambda Information</a:t>
            </a:r>
          </a:p>
          <a:p>
            <a:pPr lvl="1" eaLnBrk="1" hangingPunct="1"/>
            <a:r>
              <a:rPr lang="en-US" sz="1400" dirty="0"/>
              <a:t>Operator Data Display</a:t>
            </a:r>
          </a:p>
          <a:p>
            <a:pPr lvl="1" eaLnBrk="1" hangingPunct="1"/>
            <a:r>
              <a:rPr lang="en-US" sz="1400" dirty="0"/>
              <a:t>Quality Center </a:t>
            </a:r>
            <a:r>
              <a:rPr lang="en-US" sz="1400" dirty="0" smtClean="0"/>
              <a:t>Upgrade</a:t>
            </a:r>
          </a:p>
          <a:p>
            <a:pPr lvl="1"/>
            <a:r>
              <a:rPr lang="en-US" sz="1400" dirty="0" err="1"/>
              <a:t>Macomber</a:t>
            </a:r>
            <a:r>
              <a:rPr lang="en-US" sz="1400" dirty="0"/>
              <a:t> Map NERC SA/Compliance </a:t>
            </a:r>
            <a:r>
              <a:rPr lang="en-US" sz="1400" dirty="0"/>
              <a:t>Enhancements</a:t>
            </a:r>
            <a:endParaRPr lang="en-US" sz="1400" dirty="0"/>
          </a:p>
          <a:p>
            <a:pPr lvl="1" eaLnBrk="1" hangingPunct="1"/>
            <a:endParaRPr lang="en-US" sz="800" dirty="0"/>
          </a:p>
          <a:p>
            <a:pPr eaLnBrk="1" hangingPunct="1"/>
            <a:r>
              <a:rPr lang="en-US" sz="1600" dirty="0" smtClean="0"/>
              <a:t>2014 Release 1 Go-Lives</a:t>
            </a:r>
            <a:r>
              <a:rPr lang="en-US" sz="1600" dirty="0"/>
              <a:t>	</a:t>
            </a:r>
            <a:r>
              <a:rPr lang="en-US" sz="1600" dirty="0" smtClean="0"/>
              <a:t>	</a:t>
            </a:r>
            <a:r>
              <a:rPr lang="en-US" sz="1600" i="1" dirty="0" smtClean="0"/>
              <a:t>(February 2014)</a:t>
            </a:r>
            <a:r>
              <a:rPr lang="en-US" sz="1600" i="1" dirty="0"/>
              <a:t>		</a:t>
            </a:r>
            <a:r>
              <a:rPr lang="en-US" sz="1600" i="1" dirty="0">
                <a:solidFill>
                  <a:srgbClr val="00B050"/>
                </a:solidFill>
              </a:rPr>
              <a:t> </a:t>
            </a:r>
            <a:r>
              <a:rPr lang="en-US" sz="1600" i="1" dirty="0" smtClean="0">
                <a:solidFill>
                  <a:srgbClr val="00B050"/>
                </a:solidFill>
              </a:rPr>
              <a:t>In-Flight</a:t>
            </a:r>
            <a:endParaRPr lang="en-US" sz="1600" i="1" dirty="0">
              <a:solidFill>
                <a:srgbClr val="00B050"/>
              </a:solidFill>
            </a:endParaRPr>
          </a:p>
          <a:p>
            <a:pPr lvl="1" eaLnBrk="1" hangingPunct="1"/>
            <a:r>
              <a:rPr lang="en-US" sz="1400" dirty="0"/>
              <a:t>NPRR425 – Creation of a WGR Group for GREDP and Base Point Deviation Evaluation</a:t>
            </a:r>
          </a:p>
          <a:p>
            <a:pPr lvl="2" eaLnBrk="1" hangingPunct="1"/>
            <a:r>
              <a:rPr lang="en-US" sz="1200" dirty="0"/>
              <a:t>Phase </a:t>
            </a:r>
            <a:r>
              <a:rPr lang="en-US" sz="1200" dirty="0" smtClean="0"/>
              <a:t>2 </a:t>
            </a:r>
            <a:r>
              <a:rPr lang="en-US" sz="1200" dirty="0"/>
              <a:t>– </a:t>
            </a:r>
            <a:r>
              <a:rPr lang="en-US" sz="1200" dirty="0" smtClean="0"/>
              <a:t>GREDP and EIS </a:t>
            </a:r>
            <a:r>
              <a:rPr lang="en-US" sz="1200" dirty="0"/>
              <a:t>components</a:t>
            </a:r>
          </a:p>
          <a:p>
            <a:pPr lvl="1" eaLnBrk="1" hangingPunct="1"/>
            <a:r>
              <a:rPr lang="en-US" sz="1400" dirty="0" smtClean="0"/>
              <a:t>NOGRR105 </a:t>
            </a:r>
            <a:r>
              <a:rPr lang="en-US" sz="1400" dirty="0"/>
              <a:t>– Generation Resource Frequency Response Test Procedure</a:t>
            </a:r>
          </a:p>
          <a:p>
            <a:pPr lvl="1" eaLnBrk="1" hangingPunct="1"/>
            <a:r>
              <a:rPr lang="en-US" sz="1400" dirty="0" smtClean="0"/>
              <a:t>Alstom Load Forecasting Upgrade</a:t>
            </a:r>
            <a:endParaRPr lang="en-US" sz="1400" dirty="0"/>
          </a:p>
          <a:p>
            <a:pPr lvl="1" eaLnBrk="1" hangingPunct="1"/>
            <a:r>
              <a:rPr lang="en-US" sz="1400" dirty="0" smtClean="0"/>
              <a:t>Disaster Recovery: S&amp;B, Retail and Market Data Transparency</a:t>
            </a:r>
            <a:endParaRPr lang="en-US" sz="1400" dirty="0"/>
          </a:p>
          <a:p>
            <a:pPr lvl="1" eaLnBrk="1" hangingPunct="1"/>
            <a:r>
              <a:rPr lang="en-US" sz="1400" dirty="0" smtClean="0"/>
              <a:t>Emergency Notification System Hardware Refresh</a:t>
            </a:r>
            <a:endParaRPr lang="en-US" sz="1400" dirty="0"/>
          </a:p>
          <a:p>
            <a:pPr lvl="1" eaLnBrk="1" hangingPunct="1"/>
            <a:r>
              <a:rPr lang="en-US" sz="1400" dirty="0" smtClean="0"/>
              <a:t>Development Hardware Refresh and Virtualization Expansion</a:t>
            </a:r>
            <a:endParaRPr lang="en-US" sz="1200" dirty="0"/>
          </a:p>
          <a:p>
            <a:pPr lvl="1" eaLnBrk="1" hangingPunct="1"/>
            <a:r>
              <a:rPr lang="en-US" sz="1400" dirty="0" smtClean="0"/>
              <a:t>IBM AIX Operation System Upgrades</a:t>
            </a:r>
          </a:p>
          <a:p>
            <a:pPr lvl="1" eaLnBrk="1" hangingPunct="1"/>
            <a:r>
              <a:rPr lang="en-US" sz="1400" dirty="0" smtClean="0"/>
              <a:t>Cyber-Security Project #14</a:t>
            </a:r>
            <a:endParaRPr lang="en-US" sz="1600" dirty="0"/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1752600" y="6116637"/>
            <a:ext cx="6172200" cy="4365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sz="1400" b="0"/>
              <a:t>Note:  Projected Go-Live dates are subject to change.</a:t>
            </a:r>
            <a:br>
              <a:rPr lang="en-US" sz="1400" b="0"/>
            </a:br>
            <a:r>
              <a:rPr lang="en-US" sz="1400" b="0"/>
              <a:t>Please watch for market notices as the effective dates approach.</a:t>
            </a:r>
          </a:p>
        </p:txBody>
      </p:sp>
    </p:spTree>
    <p:extLst>
      <p:ext uri="{BB962C8B-B14F-4D97-AF65-F5344CB8AC3E}">
        <p14:creationId xmlns:p14="http://schemas.microsoft.com/office/powerpoint/2010/main" val="57300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0772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2013 Release Targets – Board-Approved NPRRs/SCRs/</a:t>
            </a:r>
            <a:r>
              <a:rPr lang="en-US" sz="1800" dirty="0" err="1" smtClean="0"/>
              <a:t>xGRRs</a:t>
            </a:r>
            <a:endParaRPr lang="en-US" sz="1800" dirty="0" smtClean="0"/>
          </a:p>
        </p:txBody>
      </p:sp>
      <p:graphicFrame>
        <p:nvGraphicFramePr>
          <p:cNvPr id="6" name="Group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053877460"/>
              </p:ext>
            </p:extLst>
          </p:nvPr>
        </p:nvGraphicFramePr>
        <p:xfrm>
          <a:off x="36444" y="762000"/>
          <a:ext cx="9067801" cy="4400403"/>
        </p:xfrm>
        <a:graphic>
          <a:graphicData uri="http://schemas.openxmlformats.org/drawingml/2006/table">
            <a:tbl>
              <a:tblPr/>
              <a:tblGrid>
                <a:gridCol w="1030356"/>
                <a:gridCol w="1143000"/>
                <a:gridCol w="1143000"/>
                <a:gridCol w="1143000"/>
                <a:gridCol w="1143000"/>
                <a:gridCol w="1143000"/>
                <a:gridCol w="1219200"/>
                <a:gridCol w="1103245"/>
              </a:tblGrid>
              <a:tr h="6022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Approach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2/11 – 2/15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 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4/22 – 4/26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6/10 – 6/14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7/29 – 8/2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9/23 – 9/29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12/9-12/13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2013 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  <a:tr h="1912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On-Cycle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NPRR260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NPRR377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NPRR397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NPRR407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(a)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NPRR464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NPRR469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SCR768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NPRR456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NPRR481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NPRR520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(a)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NOGRR093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sng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NPRR393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NPRR520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(b)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SCR760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(d)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NPRR207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NPRR385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NPRR457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NOGRR101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SCR770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NPRR407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(b)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NPRR425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(a)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NPRR476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NPRR492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87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Off-Cycle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SCR773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sng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NPRR479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NPRR484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(1a)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Counts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Total = 31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</a:tbl>
          </a:graphicData>
        </a:graphic>
      </p:graphicFrame>
      <p:sp>
        <p:nvSpPr>
          <p:cNvPr id="7172" name="Footer Placeholder 7"/>
          <p:cNvSpPr>
            <a:spLocks noGrp="1"/>
          </p:cNvSpPr>
          <p:nvPr>
            <p:ph type="ftr" sz="quarter" idx="4294967295"/>
          </p:nvPr>
        </p:nvSpPr>
        <p:spPr bwMode="auto">
          <a:xfrm>
            <a:off x="4267200" y="6400800"/>
            <a:ext cx="15621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200" b="0" dirty="0"/>
              <a:t>ERCOT Public</a:t>
            </a:r>
          </a:p>
        </p:txBody>
      </p:sp>
      <p:sp>
        <p:nvSpPr>
          <p:cNvPr id="7174" name="TextBox 16"/>
          <p:cNvSpPr txBox="1">
            <a:spLocks noChangeArrowheads="1"/>
          </p:cNvSpPr>
          <p:nvPr/>
        </p:nvSpPr>
        <p:spPr bwMode="auto">
          <a:xfrm>
            <a:off x="2209799" y="3717022"/>
            <a:ext cx="1142999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 smtClean="0"/>
              <a:t>Early April</a:t>
            </a:r>
            <a:endParaRPr lang="en-US" sz="1100" dirty="0"/>
          </a:p>
        </p:txBody>
      </p:sp>
      <p:sp>
        <p:nvSpPr>
          <p:cNvPr id="7177" name="TextBox 12"/>
          <p:cNvSpPr txBox="1">
            <a:spLocks noChangeArrowheads="1"/>
          </p:cNvSpPr>
          <p:nvPr/>
        </p:nvSpPr>
        <p:spPr bwMode="auto">
          <a:xfrm>
            <a:off x="1066800" y="3717022"/>
            <a:ext cx="1143000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/>
              <a:t>None</a:t>
            </a:r>
          </a:p>
        </p:txBody>
      </p:sp>
      <p:sp>
        <p:nvSpPr>
          <p:cNvPr id="7179" name="TextBox 15"/>
          <p:cNvSpPr txBox="1">
            <a:spLocks noChangeArrowheads="1"/>
          </p:cNvSpPr>
          <p:nvPr/>
        </p:nvSpPr>
        <p:spPr bwMode="auto">
          <a:xfrm>
            <a:off x="76201" y="5257800"/>
            <a:ext cx="3276599" cy="4001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 anchorCtr="1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0" dirty="0"/>
              <a:t>Go-live dates can differ from Protocol effective dates – Please refer to market notices for more details</a:t>
            </a:r>
          </a:p>
        </p:txBody>
      </p:sp>
      <p:sp>
        <p:nvSpPr>
          <p:cNvPr id="7182" name="TextBox 21"/>
          <p:cNvSpPr txBox="1">
            <a:spLocks noChangeArrowheads="1"/>
          </p:cNvSpPr>
          <p:nvPr/>
        </p:nvSpPr>
        <p:spPr bwMode="auto">
          <a:xfrm>
            <a:off x="3428999" y="5878666"/>
            <a:ext cx="3200399" cy="2462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0" dirty="0"/>
              <a:t>(a), (b), etc. indicates multiple </a:t>
            </a:r>
            <a:r>
              <a:rPr lang="en-US" sz="1000" b="0" dirty="0" smtClean="0"/>
              <a:t>phases</a:t>
            </a:r>
            <a:endParaRPr lang="en-US" sz="1000" b="0" dirty="0"/>
          </a:p>
        </p:txBody>
      </p:sp>
      <p:sp>
        <p:nvSpPr>
          <p:cNvPr id="7183" name="TextBox 22"/>
          <p:cNvSpPr txBox="1">
            <a:spLocks noChangeArrowheads="1"/>
          </p:cNvSpPr>
          <p:nvPr/>
        </p:nvSpPr>
        <p:spPr bwMode="auto">
          <a:xfrm>
            <a:off x="76200" y="5715000"/>
            <a:ext cx="3276599" cy="2616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 anchorCtr="1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100"/>
              <a:t>Release targets are subject to change</a:t>
            </a:r>
          </a:p>
        </p:txBody>
      </p:sp>
      <p:sp>
        <p:nvSpPr>
          <p:cNvPr id="7184" name="TextBox 23"/>
          <p:cNvSpPr txBox="1">
            <a:spLocks noChangeArrowheads="1"/>
          </p:cNvSpPr>
          <p:nvPr/>
        </p:nvSpPr>
        <p:spPr bwMode="auto">
          <a:xfrm>
            <a:off x="3429000" y="5257800"/>
            <a:ext cx="3200398" cy="2462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0" dirty="0"/>
              <a:t>Red Text: </a:t>
            </a:r>
            <a:r>
              <a:rPr lang="en-US" sz="1000" b="0" dirty="0" smtClean="0"/>
              <a:t>New </a:t>
            </a:r>
            <a:r>
              <a:rPr lang="en-US" sz="1000" b="0" dirty="0"/>
              <a:t>additions and target release changes</a:t>
            </a:r>
          </a:p>
        </p:txBody>
      </p:sp>
      <p:sp>
        <p:nvSpPr>
          <p:cNvPr id="7185" name="TextBox 24"/>
          <p:cNvSpPr txBox="1">
            <a:spLocks noChangeArrowheads="1"/>
          </p:cNvSpPr>
          <p:nvPr/>
        </p:nvSpPr>
        <p:spPr bwMode="auto">
          <a:xfrm>
            <a:off x="3428999" y="5561757"/>
            <a:ext cx="3200399" cy="2462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0" dirty="0"/>
              <a:t>Strike-Through Text: </a:t>
            </a:r>
            <a:r>
              <a:rPr lang="en-US" sz="1000" b="0" dirty="0" smtClean="0"/>
              <a:t>Previous </a:t>
            </a:r>
            <a:r>
              <a:rPr lang="en-US" sz="1000" b="0" dirty="0"/>
              <a:t>target release changes</a:t>
            </a:r>
          </a:p>
        </p:txBody>
      </p:sp>
      <p:sp>
        <p:nvSpPr>
          <p:cNvPr id="7175" name="TextBox 17"/>
          <p:cNvSpPr txBox="1">
            <a:spLocks noChangeArrowheads="1"/>
          </p:cNvSpPr>
          <p:nvPr/>
        </p:nvSpPr>
        <p:spPr bwMode="auto">
          <a:xfrm>
            <a:off x="4495800" y="3717022"/>
            <a:ext cx="1143001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/>
              <a:t>None</a:t>
            </a:r>
          </a:p>
        </p:txBody>
      </p:sp>
      <p:sp>
        <p:nvSpPr>
          <p:cNvPr id="7173" name="TextBox 14"/>
          <p:cNvSpPr txBox="1">
            <a:spLocks noChangeArrowheads="1"/>
          </p:cNvSpPr>
          <p:nvPr/>
        </p:nvSpPr>
        <p:spPr bwMode="auto">
          <a:xfrm>
            <a:off x="6781800" y="3717022"/>
            <a:ext cx="1219200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 smtClean="0"/>
              <a:t>October</a:t>
            </a:r>
            <a:endParaRPr lang="en-US" sz="1100" dirty="0"/>
          </a:p>
        </p:txBody>
      </p:sp>
      <p:sp>
        <p:nvSpPr>
          <p:cNvPr id="7178" name="TextBox 13"/>
          <p:cNvSpPr txBox="1">
            <a:spLocks noChangeArrowheads="1"/>
          </p:cNvSpPr>
          <p:nvPr/>
        </p:nvSpPr>
        <p:spPr bwMode="auto">
          <a:xfrm>
            <a:off x="5638800" y="3717022"/>
            <a:ext cx="1143000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/>
              <a:t>None</a:t>
            </a:r>
          </a:p>
        </p:txBody>
      </p:sp>
      <p:sp>
        <p:nvSpPr>
          <p:cNvPr id="7176" name="TextBox 18"/>
          <p:cNvSpPr txBox="1">
            <a:spLocks noChangeArrowheads="1"/>
          </p:cNvSpPr>
          <p:nvPr/>
        </p:nvSpPr>
        <p:spPr bwMode="auto">
          <a:xfrm>
            <a:off x="3352800" y="3717022"/>
            <a:ext cx="1143000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 smtClean="0"/>
              <a:t>Late May</a:t>
            </a:r>
            <a:endParaRPr lang="en-US" sz="1100" dirty="0"/>
          </a:p>
        </p:txBody>
      </p: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8001000" y="3306837"/>
            <a:ext cx="1075266" cy="4308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 smtClean="0"/>
              <a:t>Moved to Future Years</a:t>
            </a:r>
            <a:endParaRPr lang="en-US" sz="1100" dirty="0"/>
          </a:p>
        </p:txBody>
      </p: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6705599" y="5257800"/>
            <a:ext cx="2370667" cy="9541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dirty="0" smtClean="0"/>
              <a:t>NPRR407(a) – MMS portion</a:t>
            </a:r>
          </a:p>
          <a:p>
            <a:pPr eaLnBrk="1" hangingPunct="1"/>
            <a:r>
              <a:rPr lang="en-US" sz="800" b="0" dirty="0"/>
              <a:t>NPRR407(b) – CRR </a:t>
            </a:r>
            <a:r>
              <a:rPr lang="en-US" sz="800" b="0" dirty="0" smtClean="0"/>
              <a:t>portion</a:t>
            </a:r>
          </a:p>
          <a:p>
            <a:pPr eaLnBrk="1" hangingPunct="1"/>
            <a:r>
              <a:rPr lang="en-US" sz="800" b="0" dirty="0" smtClean="0"/>
              <a:t>NPRR425(a) – RARF, EMS portions</a:t>
            </a:r>
          </a:p>
          <a:p>
            <a:pPr eaLnBrk="1" hangingPunct="1"/>
            <a:r>
              <a:rPr lang="en-US" sz="800" b="0" dirty="0" smtClean="0"/>
              <a:t>NPRR484(1a) – initial CMM/CRR components</a:t>
            </a:r>
          </a:p>
          <a:p>
            <a:pPr eaLnBrk="1" hangingPunct="1"/>
            <a:r>
              <a:rPr lang="en-US" sz="800" b="0" dirty="0"/>
              <a:t>NPRR520(a) – </a:t>
            </a:r>
            <a:r>
              <a:rPr lang="en-US" sz="800" b="0" dirty="0" smtClean="0"/>
              <a:t>MMS, MIS, CDR portions</a:t>
            </a:r>
          </a:p>
          <a:p>
            <a:pPr eaLnBrk="1" hangingPunct="1"/>
            <a:r>
              <a:rPr lang="en-US" sz="800" b="0" dirty="0" smtClean="0"/>
              <a:t>NPRR520(b)</a:t>
            </a:r>
            <a:r>
              <a:rPr lang="en-US" sz="800" b="0" dirty="0"/>
              <a:t> – </a:t>
            </a:r>
            <a:r>
              <a:rPr lang="en-US" sz="800" b="0" dirty="0" smtClean="0"/>
              <a:t>EMS, NMMS, ICCP portions</a:t>
            </a:r>
          </a:p>
          <a:p>
            <a:pPr eaLnBrk="1" hangingPunct="1"/>
            <a:r>
              <a:rPr lang="en-US" sz="800" b="0" dirty="0" smtClean="0"/>
              <a:t>SCR760(d) – final phase</a:t>
            </a:r>
            <a:endParaRPr lang="en-US" sz="800" b="0" dirty="0"/>
          </a:p>
        </p:txBody>
      </p:sp>
      <p:sp>
        <p:nvSpPr>
          <p:cNvPr id="18" name="TextBox 17"/>
          <p:cNvSpPr txBox="1"/>
          <p:nvPr/>
        </p:nvSpPr>
        <p:spPr>
          <a:xfrm>
            <a:off x="1859280" y="3343870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67938" y="3343870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10940" y="4278967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67938" y="4278967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10940" y="3336316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76800" y="3348335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19800" y="3352800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93280" y="4343400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39000" y="3352800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Wingdings" pitchFamily="2" charset="2"/>
              </a:rPr>
              <a:t>ü</a:t>
            </a:r>
            <a:endParaRPr lang="en-US" sz="2400" dirty="0">
              <a:solidFill>
                <a:srgbClr val="00B050"/>
              </a:solidFill>
              <a:latin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44028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7086600" cy="685800"/>
          </a:xfrm>
        </p:spPr>
        <p:txBody>
          <a:bodyPr/>
          <a:lstStyle/>
          <a:p>
            <a:pPr eaLnBrk="1" hangingPunct="1"/>
            <a:r>
              <a:rPr lang="en-US" sz="1800" dirty="0"/>
              <a:t>2013 </a:t>
            </a:r>
            <a:r>
              <a:rPr lang="en-US" sz="1800" dirty="0" smtClean="0"/>
              <a:t>Cash </a:t>
            </a:r>
            <a:r>
              <a:rPr lang="en-US" sz="1800" dirty="0"/>
              <a:t>Flow Projection – Approved </a:t>
            </a:r>
            <a:r>
              <a:rPr lang="en-US" sz="1800" dirty="0" smtClean="0"/>
              <a:t>Projects</a:t>
            </a:r>
          </a:p>
        </p:txBody>
      </p:sp>
      <p:sp>
        <p:nvSpPr>
          <p:cNvPr id="4" name="TextBox 22"/>
          <p:cNvSpPr txBox="1">
            <a:spLocks noChangeArrowheads="1"/>
          </p:cNvSpPr>
          <p:nvPr/>
        </p:nvSpPr>
        <p:spPr bwMode="auto">
          <a:xfrm>
            <a:off x="1600565" y="5953780"/>
            <a:ext cx="6019435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 anchorCtr="1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000" b="0" dirty="0" smtClean="0"/>
              <a:t>ERCOT Board of Directors approved a project budget increase of $1M on 5/14/2013</a:t>
            </a:r>
          </a:p>
          <a:p>
            <a:pPr algn="ctr" eaLnBrk="1" hangingPunct="1"/>
            <a:endParaRPr lang="en-US" sz="800" b="0" dirty="0"/>
          </a:p>
          <a:p>
            <a:pPr algn="ctr" eaLnBrk="1" hangingPunct="1"/>
            <a:r>
              <a:rPr lang="en-US" sz="1000" b="0" dirty="0" smtClean="0"/>
              <a:t>Revised 2013 project budget is $16M</a:t>
            </a:r>
            <a:endParaRPr lang="en-US" sz="1000" b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85800"/>
            <a:ext cx="8970079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177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0772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2014 Release Targets – Board-Approved NPRRs/SCRs/</a:t>
            </a:r>
            <a:r>
              <a:rPr lang="en-US" sz="1800" dirty="0" err="1" smtClean="0"/>
              <a:t>xGRRs</a:t>
            </a:r>
            <a:endParaRPr lang="en-US" sz="1800" dirty="0" smtClean="0"/>
          </a:p>
        </p:txBody>
      </p:sp>
      <p:graphicFrame>
        <p:nvGraphicFramePr>
          <p:cNvPr id="6" name="Group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740005356"/>
              </p:ext>
            </p:extLst>
          </p:nvPr>
        </p:nvGraphicFramePr>
        <p:xfrm>
          <a:off x="76200" y="762000"/>
          <a:ext cx="8991599" cy="4616196"/>
        </p:xfrm>
        <a:graphic>
          <a:graphicData uri="http://schemas.openxmlformats.org/drawingml/2006/table">
            <a:tbl>
              <a:tblPr/>
              <a:tblGrid>
                <a:gridCol w="1075918"/>
                <a:gridCol w="1152769"/>
                <a:gridCol w="1200313"/>
                <a:gridCol w="1105226"/>
                <a:gridCol w="1075918"/>
                <a:gridCol w="1152769"/>
                <a:gridCol w="1085687"/>
                <a:gridCol w="1142999"/>
              </a:tblGrid>
              <a:tr h="544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Approach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2/3 – 2/7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 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4/14 – 4/18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6/9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–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6/13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7/28 – 8/1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9/22–9/26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Release 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12/8–12/12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2014 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  <a:tr h="15727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On-Cycle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NPRR425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(b)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NPRR509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NOGRR105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sng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NPRR240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NPRR485</a:t>
                      </a: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SCR769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SCR772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sng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sng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NPRR240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sng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NPRR256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NPRR495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sng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SCR756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(b)</a:t>
                      </a: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NPRR439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sng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NPRR272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SCR771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NPRR467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NPRR484</a:t>
                      </a:r>
                      <a:r>
                        <a:rPr kumimoji="0" lang="en-US" sz="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(1b)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NPRR487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NPRR491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16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Off-Cycle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NPRR575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NPRR532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NPRR555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NPRR564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NPRR568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NPRR571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OBD</a:t>
                      </a:r>
                      <a:r>
                        <a:rPr kumimoji="0" lang="en-US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(Shadow Price Caps)</a:t>
                      </a:r>
                      <a:endParaRPr kumimoji="0" lang="en-US" sz="1000" b="0" i="0" u="none" strike="sng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NPRR543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NPRR559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NPRR570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NPRR256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NPRR495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14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Counts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Total = 32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</a:tbl>
          </a:graphicData>
        </a:graphic>
      </p:graphicFrame>
      <p:sp>
        <p:nvSpPr>
          <p:cNvPr id="7172" name="Footer Placeholder 7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7174" name="TextBox 16"/>
          <p:cNvSpPr txBox="1">
            <a:spLocks noChangeArrowheads="1"/>
          </p:cNvSpPr>
          <p:nvPr/>
        </p:nvSpPr>
        <p:spPr bwMode="auto">
          <a:xfrm>
            <a:off x="2285999" y="2895600"/>
            <a:ext cx="1219199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/>
              <a:t>None</a:t>
            </a:r>
          </a:p>
        </p:txBody>
      </p:sp>
      <p:sp>
        <p:nvSpPr>
          <p:cNvPr id="7177" name="TextBox 12"/>
          <p:cNvSpPr txBox="1">
            <a:spLocks noChangeArrowheads="1"/>
          </p:cNvSpPr>
          <p:nvPr/>
        </p:nvSpPr>
        <p:spPr bwMode="auto">
          <a:xfrm>
            <a:off x="1143000" y="2895600"/>
            <a:ext cx="1143000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 smtClean="0"/>
              <a:t>January</a:t>
            </a:r>
            <a:endParaRPr lang="en-US" sz="1100" dirty="0"/>
          </a:p>
        </p:txBody>
      </p:sp>
      <p:sp>
        <p:nvSpPr>
          <p:cNvPr id="7179" name="TextBox 15"/>
          <p:cNvSpPr txBox="1">
            <a:spLocks noChangeArrowheads="1"/>
          </p:cNvSpPr>
          <p:nvPr/>
        </p:nvSpPr>
        <p:spPr bwMode="auto">
          <a:xfrm>
            <a:off x="76201" y="5486400"/>
            <a:ext cx="3276599" cy="4001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 anchorCtr="1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0" dirty="0"/>
              <a:t>Go-live dates can differ from Protocol effective dates – Please refer to market notices for more details</a:t>
            </a:r>
          </a:p>
        </p:txBody>
      </p:sp>
      <p:sp>
        <p:nvSpPr>
          <p:cNvPr id="7183" name="TextBox 22"/>
          <p:cNvSpPr txBox="1">
            <a:spLocks noChangeArrowheads="1"/>
          </p:cNvSpPr>
          <p:nvPr/>
        </p:nvSpPr>
        <p:spPr bwMode="auto">
          <a:xfrm>
            <a:off x="76200" y="5943600"/>
            <a:ext cx="3276599" cy="2616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 anchorCtr="1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100"/>
              <a:t>Release targets are subject to change</a:t>
            </a:r>
          </a:p>
        </p:txBody>
      </p:sp>
      <p:sp>
        <p:nvSpPr>
          <p:cNvPr id="7175" name="TextBox 17"/>
          <p:cNvSpPr txBox="1">
            <a:spLocks noChangeArrowheads="1"/>
          </p:cNvSpPr>
          <p:nvPr/>
        </p:nvSpPr>
        <p:spPr bwMode="auto">
          <a:xfrm>
            <a:off x="4571999" y="2895600"/>
            <a:ext cx="1115568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/>
              <a:t>None</a:t>
            </a:r>
          </a:p>
        </p:txBody>
      </p:sp>
      <p:sp>
        <p:nvSpPr>
          <p:cNvPr id="7173" name="TextBox 14"/>
          <p:cNvSpPr txBox="1">
            <a:spLocks noChangeArrowheads="1"/>
          </p:cNvSpPr>
          <p:nvPr/>
        </p:nvSpPr>
        <p:spPr bwMode="auto">
          <a:xfrm>
            <a:off x="6781800" y="2895600"/>
            <a:ext cx="1143000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/>
              <a:t>None</a:t>
            </a:r>
          </a:p>
        </p:txBody>
      </p:sp>
      <p:sp>
        <p:nvSpPr>
          <p:cNvPr id="7178" name="TextBox 13"/>
          <p:cNvSpPr txBox="1">
            <a:spLocks noChangeArrowheads="1"/>
          </p:cNvSpPr>
          <p:nvPr/>
        </p:nvSpPr>
        <p:spPr bwMode="auto">
          <a:xfrm>
            <a:off x="5689833" y="2895600"/>
            <a:ext cx="1143000" cy="26161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dirty="0"/>
              <a:t>None</a:t>
            </a:r>
          </a:p>
        </p:txBody>
      </p:sp>
      <p:sp>
        <p:nvSpPr>
          <p:cNvPr id="7176" name="TextBox 18"/>
          <p:cNvSpPr txBox="1">
            <a:spLocks noChangeArrowheads="1"/>
          </p:cNvSpPr>
          <p:nvPr/>
        </p:nvSpPr>
        <p:spPr bwMode="auto">
          <a:xfrm>
            <a:off x="3505199" y="2895600"/>
            <a:ext cx="1106424" cy="25391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050" dirty="0" smtClean="0"/>
              <a:t>June–1</a:t>
            </a:r>
            <a:r>
              <a:rPr lang="en-US" sz="1050" baseline="30000" dirty="0" smtClean="0"/>
              <a:t>st</a:t>
            </a:r>
            <a:r>
              <a:rPr lang="en-US" sz="1050" dirty="0" smtClean="0"/>
              <a:t> week</a:t>
            </a:r>
            <a:endParaRPr lang="en-US" sz="1050" dirty="0"/>
          </a:p>
        </p:txBody>
      </p: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6705600" y="5558879"/>
            <a:ext cx="2268536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dirty="0" smtClean="0"/>
              <a:t>NPRR425(b) – GREDP, EIS portions</a:t>
            </a:r>
          </a:p>
          <a:p>
            <a:pPr eaLnBrk="1" hangingPunct="1"/>
            <a:r>
              <a:rPr lang="en-US" sz="800" b="0" dirty="0" smtClean="0"/>
              <a:t>NPRR484(Ph1b) </a:t>
            </a:r>
            <a:r>
              <a:rPr lang="en-US" sz="800" b="0" dirty="0"/>
              <a:t>– </a:t>
            </a:r>
            <a:r>
              <a:rPr lang="en-US" sz="800" b="0" dirty="0" smtClean="0"/>
              <a:t>Remaining Phase 1 items</a:t>
            </a:r>
          </a:p>
          <a:p>
            <a:pPr eaLnBrk="1" hangingPunct="1"/>
            <a:r>
              <a:rPr lang="en-US" sz="800" b="0" dirty="0" smtClean="0"/>
              <a:t>NPRR484(Ph2) </a:t>
            </a:r>
            <a:r>
              <a:rPr lang="en-US" sz="800" b="0" dirty="0"/>
              <a:t>– </a:t>
            </a:r>
            <a:r>
              <a:rPr lang="en-US" sz="800" b="0" dirty="0" smtClean="0"/>
              <a:t>S&amp;B portions</a:t>
            </a:r>
          </a:p>
          <a:p>
            <a:pPr eaLnBrk="1" hangingPunct="1"/>
            <a:r>
              <a:rPr lang="en-US" sz="800" b="0" dirty="0" smtClean="0"/>
              <a:t>SCR756(b) – Remaining portions of SCR</a:t>
            </a:r>
          </a:p>
        </p:txBody>
      </p:sp>
      <p:sp>
        <p:nvSpPr>
          <p:cNvPr id="18" name="TextBox 21"/>
          <p:cNvSpPr txBox="1">
            <a:spLocks noChangeArrowheads="1"/>
          </p:cNvSpPr>
          <p:nvPr/>
        </p:nvSpPr>
        <p:spPr bwMode="auto">
          <a:xfrm>
            <a:off x="3428999" y="6111389"/>
            <a:ext cx="3200399" cy="2462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0" dirty="0"/>
              <a:t>(a), (b), etc. indicates multiple </a:t>
            </a:r>
            <a:r>
              <a:rPr lang="en-US" sz="1000" b="0" dirty="0" smtClean="0"/>
              <a:t>phases</a:t>
            </a:r>
            <a:endParaRPr lang="en-US" sz="1000" b="0" dirty="0"/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3429000" y="5490523"/>
            <a:ext cx="3200398" cy="2462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0" dirty="0"/>
              <a:t>Red Text: </a:t>
            </a:r>
            <a:r>
              <a:rPr lang="en-US" sz="1000" b="0" dirty="0" smtClean="0"/>
              <a:t>New </a:t>
            </a:r>
            <a:r>
              <a:rPr lang="en-US" sz="1000" b="0" dirty="0"/>
              <a:t>additions and target release changes</a:t>
            </a:r>
          </a:p>
        </p:txBody>
      </p:sp>
      <p:sp>
        <p:nvSpPr>
          <p:cNvPr id="20" name="TextBox 24"/>
          <p:cNvSpPr txBox="1">
            <a:spLocks noChangeArrowheads="1"/>
          </p:cNvSpPr>
          <p:nvPr/>
        </p:nvSpPr>
        <p:spPr bwMode="auto">
          <a:xfrm>
            <a:off x="3428999" y="5794480"/>
            <a:ext cx="3200399" cy="2462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0" dirty="0"/>
              <a:t>Strike-Through Text: </a:t>
            </a:r>
            <a:r>
              <a:rPr lang="en-US" sz="1000" b="0" dirty="0" smtClean="0"/>
              <a:t>Previous </a:t>
            </a:r>
            <a:r>
              <a:rPr lang="en-US" sz="1000" b="0" dirty="0"/>
              <a:t>target release changes</a:t>
            </a:r>
          </a:p>
        </p:txBody>
      </p:sp>
      <p:sp>
        <p:nvSpPr>
          <p:cNvPr id="21" name="TextBox 14"/>
          <p:cNvSpPr txBox="1">
            <a:spLocks noChangeArrowheads="1"/>
          </p:cNvSpPr>
          <p:nvPr/>
        </p:nvSpPr>
        <p:spPr bwMode="auto">
          <a:xfrm>
            <a:off x="7924800" y="4038600"/>
            <a:ext cx="1115568" cy="246221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000" dirty="0" smtClean="0"/>
              <a:t>Moved to 2015</a:t>
            </a:r>
            <a:endParaRPr lang="en-US" sz="1000" dirty="0"/>
          </a:p>
        </p:txBody>
      </p:sp>
      <p:cxnSp>
        <p:nvCxnSpPr>
          <p:cNvPr id="4" name="Straight Connector 3"/>
          <p:cNvCxnSpPr/>
          <p:nvPr/>
        </p:nvCxnSpPr>
        <p:spPr bwMode="auto">
          <a:xfrm flipH="1">
            <a:off x="7924800" y="2912378"/>
            <a:ext cx="1143001" cy="0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73465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019800" cy="685800"/>
          </a:xfrm>
        </p:spPr>
        <p:txBody>
          <a:bodyPr/>
          <a:lstStyle/>
          <a:p>
            <a:pPr eaLnBrk="1" hangingPunct="1"/>
            <a:r>
              <a:rPr lang="en-US" sz="1800" smtClean="0"/>
              <a:t>Business Integration Update – Appendix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8229600" cy="3124200"/>
          </a:xfrm>
        </p:spPr>
        <p:txBody>
          <a:bodyPr/>
          <a:lstStyle/>
          <a:p>
            <a:pPr marL="571500" lvl="1" indent="-228600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2400" dirty="0" smtClean="0"/>
              <a:t>Appendix</a:t>
            </a:r>
          </a:p>
          <a:p>
            <a:pPr marL="571500" lvl="1" indent="-228600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2400" dirty="0"/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dirty="0" smtClean="0"/>
              <a:t>12/6/2013 Project Gantt</a:t>
            </a:r>
          </a:p>
          <a:p>
            <a:pPr marL="1428750" lvl="3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/>
              <a:t>In-flight items sorted by Project End Date</a:t>
            </a:r>
          </a:p>
          <a:p>
            <a:pPr marL="1428750" lvl="3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/>
              <a:t>“On Hold” projects listed separately</a:t>
            </a:r>
          </a:p>
          <a:p>
            <a:pPr marL="1428750" lvl="3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 smtClean="0"/>
              <a:t>“</a:t>
            </a:r>
            <a:r>
              <a:rPr lang="en-US" sz="1600" dirty="0"/>
              <a:t>Not Started” items sorted by Project Start </a:t>
            </a:r>
            <a:r>
              <a:rPr lang="en-US" sz="1600" dirty="0" smtClean="0"/>
              <a:t>Date</a:t>
            </a:r>
          </a:p>
          <a:p>
            <a:pPr marL="342900" lvl="1" indent="0" eaLnBrk="1" hangingPunct="1">
              <a:buFontTx/>
              <a:buNone/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11267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</a:t>
            </a:r>
            <a:r>
              <a:rPr lang="en-US" sz="1800" dirty="0" smtClean="0">
                <a:solidFill>
                  <a:schemeClr val="bg1"/>
                </a:solidFill>
                <a:latin typeface="Arial Black" pitchFamily="34" charset="0"/>
              </a:rPr>
              <a:t>12/6/2013</a:t>
            </a:r>
            <a:endParaRPr lang="en-US" sz="1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666750"/>
            <a:ext cx="8963025" cy="55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615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b="0"/>
              <a:t>ERCOT Public</a:t>
            </a:r>
          </a:p>
        </p:txBody>
      </p:sp>
      <p:sp>
        <p:nvSpPr>
          <p:cNvPr id="11267" name="Rectangle 2"/>
          <p:cNvSpPr txBox="1">
            <a:spLocks noChangeArrowheads="1"/>
          </p:cNvSpPr>
          <p:nvPr/>
        </p:nvSpPr>
        <p:spPr bwMode="auto">
          <a:xfrm>
            <a:off x="152400" y="188913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800" dirty="0">
                <a:solidFill>
                  <a:schemeClr val="bg1"/>
                </a:solidFill>
                <a:latin typeface="Arial Black" pitchFamily="34" charset="0"/>
              </a:rPr>
              <a:t>Project Portfolio Status – as of </a:t>
            </a:r>
            <a:r>
              <a:rPr lang="en-US" sz="1800" dirty="0" smtClean="0">
                <a:solidFill>
                  <a:schemeClr val="bg1"/>
                </a:solidFill>
                <a:latin typeface="Arial Black" pitchFamily="34" charset="0"/>
              </a:rPr>
              <a:t>12/6/2013</a:t>
            </a:r>
            <a:endParaRPr lang="en-US" sz="1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661988"/>
            <a:ext cx="8934450" cy="553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527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28600" marR="0" indent="-2286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033463" algn="l"/>
            <a:tab pos="1143000" algn="l"/>
            <a:tab pos="2624138" algn="l"/>
          </a:tabLst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28600" marR="0" indent="-2286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033463" algn="l"/>
            <a:tab pos="1143000" algn="l"/>
            <a:tab pos="2624138" algn="l"/>
          </a:tabLst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60635</TotalTime>
  <Words>590</Words>
  <Application>Microsoft Office PowerPoint</Application>
  <PresentationFormat>On-screen Show (4:3)</PresentationFormat>
  <Paragraphs>256</Paragraphs>
  <Slides>16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Custom Design</vt:lpstr>
      <vt:lpstr>PowerPoint Presentation</vt:lpstr>
      <vt:lpstr>2013 Project Update – Agenda</vt:lpstr>
      <vt:lpstr>Recent/Upcoming Project Highlights</vt:lpstr>
      <vt:lpstr>2013 Release Targets – Board-Approved NPRRs/SCRs/xGRRs</vt:lpstr>
      <vt:lpstr>2013 Cash Flow Projection – Approved Projects</vt:lpstr>
      <vt:lpstr>2014 Release Targets – Board-Approved NPRRs/SCRs/xGRRs</vt:lpstr>
      <vt:lpstr>Business Integration Update – Appendix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</dc:title>
  <dc:creator>Anderson, Troy</dc:creator>
  <cp:lastModifiedBy>Anderson, Troy</cp:lastModifiedBy>
  <cp:revision>1460</cp:revision>
  <cp:lastPrinted>2013-09-18T20:40:57Z</cp:lastPrinted>
  <dcterms:created xsi:type="dcterms:W3CDTF">2005-04-21T14:28:35Z</dcterms:created>
  <dcterms:modified xsi:type="dcterms:W3CDTF">2013-12-18T16:39:06Z</dcterms:modified>
</cp:coreProperties>
</file>