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"/>
  </p:notesMasterIdLst>
  <p:sldIdLst>
    <p:sldId id="372" r:id="rId2"/>
    <p:sldId id="373" r:id="rId3"/>
  </p:sldIdLst>
  <p:sldSz cx="9144000" cy="6858000" type="screen4x3"/>
  <p:notesSz cx="70104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FFFF66"/>
    <a:srgbClr val="40949A"/>
    <a:srgbClr val="0000CC"/>
    <a:srgbClr val="FF3300"/>
    <a:srgbClr val="FF9900"/>
    <a:srgbClr val="5469A2"/>
    <a:srgbClr val="2941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65" autoAdjust="0"/>
    <p:restoredTop sz="98718" autoAdjust="0"/>
  </p:normalViewPr>
  <p:slideViewPr>
    <p:cSldViewPr>
      <p:cViewPr varScale="1">
        <p:scale>
          <a:sx n="96" d="100"/>
          <a:sy n="96" d="100"/>
        </p:scale>
        <p:origin x="-1224" y="-102"/>
      </p:cViewPr>
      <p:guideLst>
        <p:guide orient="horz" pos="4224"/>
        <p:guide pos="1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l" defTabSz="931863">
              <a:lnSpc>
                <a:spcPct val="100000"/>
              </a:lnSpc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lnSpc>
                <a:spcPct val="100000"/>
              </a:lnSpc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5388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387850"/>
            <a:ext cx="5607050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525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l" defTabSz="931863">
              <a:lnSpc>
                <a:spcPct val="100000"/>
              </a:lnSpc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772525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lnSpc>
                <a:spcPct val="100000"/>
              </a:lnSpc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EF9FDEEA-5704-4A08-B22C-F16CA0CD24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7261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CC51442-EDE7-4953-BB55-E71AD2260C8B}" type="slidenum">
              <a:rPr lang="en-US" sz="1200" b="0" smtClean="0"/>
              <a:pPr eaLnBrk="1" hangingPunct="1"/>
              <a:t>1</a:t>
            </a:fld>
            <a:endParaRPr lang="en-US" sz="1200" b="0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1295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3"/>
          <p:cNvSpPr>
            <a:spLocks noChangeArrowheads="1"/>
          </p:cNvSpPr>
          <p:nvPr userDrawn="1"/>
        </p:nvSpPr>
        <p:spPr bwMode="auto">
          <a:xfrm>
            <a:off x="0" y="1143000"/>
            <a:ext cx="9144000" cy="5715000"/>
          </a:xfrm>
          <a:prstGeom prst="rect">
            <a:avLst/>
          </a:prstGeom>
          <a:solidFill>
            <a:srgbClr val="5469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en-US"/>
          </a:p>
        </p:txBody>
      </p:sp>
      <p:sp>
        <p:nvSpPr>
          <p:cNvPr id="6" name="Line 14"/>
          <p:cNvSpPr>
            <a:spLocks noChangeShapeType="1"/>
          </p:cNvSpPr>
          <p:nvPr userDrawn="1"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343150" y="3581400"/>
            <a:ext cx="5334000" cy="1143000"/>
          </a:xfrm>
        </p:spPr>
        <p:txBody>
          <a:bodyPr/>
          <a:lstStyle>
            <a:lvl1pPr marL="0" indent="0">
              <a:buFontTx/>
              <a:buNone/>
              <a:defRPr b="0">
                <a:solidFill>
                  <a:schemeClr val="bg1"/>
                </a:solidFill>
                <a:latin typeface="Arial Black" pitchFamily="34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333625" y="1905000"/>
            <a:ext cx="6477000" cy="12414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2333625" y="5467350"/>
            <a:ext cx="2133600" cy="476250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33625" y="5067300"/>
            <a:ext cx="2895600" cy="4191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Meeting 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812494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D6BAE-A68F-473A-A2D7-CEEA128D74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610511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0"/>
            <a:ext cx="21717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0"/>
            <a:ext cx="63627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1CF20-39D3-4579-9E24-257361C91D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7210348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6868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0668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1981A-7905-41B0-8858-66AAA0FFBC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206562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CEAF1-53AD-46BE-9176-013B2A2B7A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633556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B97839-E9E5-4038-9852-0A72C69A2A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964477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4D15DB-F492-417C-B3C1-95863FCAA2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241540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55851-3123-4476-B2AC-37AA765591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205758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0A38D-180F-42DE-8177-B03C76167E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834267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FCC2D1-2CC9-45D0-AD2A-3A9F9D772C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953210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06BC6-3DFE-4977-B534-48CCD8B6B1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33999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ADADD4-17AA-47F5-8402-FBC938F97C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901267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68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400" b="0">
                <a:latin typeface="Arial" charset="0"/>
              </a:defRPr>
            </a:lvl1pPr>
          </a:lstStyle>
          <a:p>
            <a:pPr>
              <a:defRPr/>
            </a:pPr>
            <a:fld id="{E718ABEB-4B20-4DAD-9F08-0F3C9742EA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0" y="6235700"/>
            <a:ext cx="9144000" cy="622300"/>
          </a:xfrm>
          <a:prstGeom prst="rect">
            <a:avLst/>
          </a:prstGeom>
          <a:solidFill>
            <a:srgbClr val="ECEC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en-US"/>
          </a:p>
        </p:txBody>
      </p:sp>
      <p:pic>
        <p:nvPicPr>
          <p:cNvPr id="1029" name="Picture 8" descr="logo_C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6289675"/>
            <a:ext cx="854075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5469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en-US"/>
          </a:p>
        </p:txBody>
      </p: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0"/>
            <a:ext cx="8686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2" name="Line 11"/>
          <p:cNvSpPr>
            <a:spLocks noChangeShapeType="1"/>
          </p:cNvSpPr>
          <p:nvPr userDrawn="1"/>
        </p:nvSpPr>
        <p:spPr bwMode="auto">
          <a:xfrm>
            <a:off x="1069975" y="6457950"/>
            <a:ext cx="0" cy="219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457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  <p:sp>
        <p:nvSpPr>
          <p:cNvPr id="1034" name="Line 12"/>
          <p:cNvSpPr>
            <a:spLocks noChangeShapeType="1"/>
          </p:cNvSpPr>
          <p:nvPr userDrawn="1"/>
        </p:nvSpPr>
        <p:spPr bwMode="auto">
          <a:xfrm>
            <a:off x="0" y="6731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5" name="Rectangle 13"/>
          <p:cNvSpPr>
            <a:spLocks noChangeArrowheads="1"/>
          </p:cNvSpPr>
          <p:nvPr userDrawn="1"/>
        </p:nvSpPr>
        <p:spPr bwMode="auto">
          <a:xfrm>
            <a:off x="8229600" y="6248400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fld id="{03670EEC-6877-42F5-BF6B-1CB534FE5D5D}" type="slidenum">
              <a:rPr lang="en-US" sz="1200" b="0"/>
              <a:pPr algn="ctr"/>
              <a:t>‹#›</a:t>
            </a:fld>
            <a:endParaRPr lang="en-US" sz="1200" b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5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371600" y="2133600"/>
            <a:ext cx="7239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US" sz="2800" b="0" kern="0" dirty="0">
                <a:latin typeface="+mj-lt"/>
              </a:rPr>
              <a:t>Project </a:t>
            </a:r>
            <a:r>
              <a:rPr lang="en-US" sz="2800" b="0" kern="0" dirty="0" smtClean="0">
                <a:latin typeface="+mj-lt"/>
              </a:rPr>
              <a:t>Prioritization Review</a:t>
            </a:r>
            <a:endParaRPr lang="en-US" sz="2800" b="0" kern="0" dirty="0">
              <a:latin typeface="+mj-lt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371600" y="3581400"/>
            <a:ext cx="2590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n-US" sz="20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n-US" sz="20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n-US" sz="20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000" kern="0" dirty="0" smtClean="0">
                <a:latin typeface="+mn-lt"/>
              </a:rPr>
              <a:t>December 19, 2013</a:t>
            </a:r>
            <a:endParaRPr lang="en-US" sz="2000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8915400" cy="685800"/>
          </a:xfrm>
        </p:spPr>
        <p:txBody>
          <a:bodyPr/>
          <a:lstStyle/>
          <a:p>
            <a:pPr eaLnBrk="1" hangingPunct="1"/>
            <a:r>
              <a:rPr lang="en-US" sz="1600" dirty="0" smtClean="0"/>
              <a:t>Approved Revision Requests “Not Started</a:t>
            </a:r>
            <a:r>
              <a:rPr lang="en-US" sz="1600" dirty="0"/>
              <a:t>” – </a:t>
            </a:r>
            <a:r>
              <a:rPr lang="en-US" sz="1600" dirty="0" smtClean="0"/>
              <a:t>Planned to Start in Future Months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744957"/>
              </p:ext>
            </p:extLst>
          </p:nvPr>
        </p:nvGraphicFramePr>
        <p:xfrm>
          <a:off x="76200" y="762000"/>
          <a:ext cx="8991599" cy="36438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65937"/>
                <a:gridCol w="858663"/>
                <a:gridCol w="796239"/>
                <a:gridCol w="1032561"/>
                <a:gridCol w="838199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Revision Request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T="45732" marB="45732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Target</a:t>
                      </a:r>
                    </a:p>
                    <a:p>
                      <a:pPr algn="ctr"/>
                      <a:r>
                        <a:rPr lang="en-US" sz="1100" b="1" dirty="0" smtClean="0"/>
                        <a:t>Start Date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Release Target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T="45732" marB="45732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Cost Estimate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T="45732" marB="45732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Author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T="45732" marB="45732" anchor="ctr">
                    <a:solidFill>
                      <a:srgbClr val="FFFF99"/>
                    </a:solidFill>
                  </a:tcPr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strike="noStrike" dirty="0" smtClean="0"/>
                        <a:t>NPRR439 </a:t>
                      </a:r>
                      <a:r>
                        <a:rPr lang="en-US" sz="1050" strike="noStrike" dirty="0" smtClean="0"/>
                        <a:t>– </a:t>
                      </a:r>
                      <a:r>
                        <a:rPr lang="en-US" sz="105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Updating a Counter-Party’s Available Credit Limit for Current Day DAM</a:t>
                      </a:r>
                      <a:endParaRPr lang="en-US" sz="105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32" marB="45732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trike="noStrike" dirty="0" smtClean="0"/>
                        <a:t>Jan 2014</a:t>
                      </a:r>
                      <a:endParaRPr lang="en-US" sz="1050" strike="noStrike" dirty="0"/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trike="noStrike" dirty="0" smtClean="0"/>
                        <a:t>2014-R4</a:t>
                      </a:r>
                      <a:endParaRPr lang="en-US" sz="1050" strike="noStrike" dirty="0"/>
                    </a:p>
                  </a:txBody>
                  <a:tcPr marT="45732" marB="45732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$125k-$135k</a:t>
                      </a:r>
                    </a:p>
                  </a:txBody>
                  <a:tcPr marT="45732" marB="45732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ERCOT</a:t>
                      </a:r>
                    </a:p>
                  </a:txBody>
                  <a:tcPr marT="45732" marB="45732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NPRR272 </a:t>
                      </a:r>
                      <a:r>
                        <a:rPr lang="en-US" sz="1050" dirty="0" smtClean="0"/>
                        <a:t>– Definition and Participation of Quick Start Generation Resources</a:t>
                      </a:r>
                      <a:endParaRPr lang="en-US" sz="1050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Jul 2014</a:t>
                      </a:r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2014-R6</a:t>
                      </a:r>
                      <a:endParaRPr lang="en-US" sz="1050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$145k-$160k</a:t>
                      </a:r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ERCOT</a:t>
                      </a:r>
                    </a:p>
                  </a:txBody>
                  <a:tcPr marT="45732" marB="45732" anchor="ctr"/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NPRR495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050" dirty="0" smtClean="0"/>
                        <a:t>– </a:t>
                      </a:r>
                      <a:r>
                        <a:rPr lang="en-US" sz="1050" dirty="0" smtClean="0"/>
                        <a:t>Changes to Ancillary Services Capacity Monitor</a:t>
                      </a:r>
                      <a:endParaRPr lang="en-US" sz="1050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Jul 2014</a:t>
                      </a:r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2015-R1</a:t>
                      </a:r>
                      <a:endParaRPr lang="en-US" sz="1050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$105k-$125k</a:t>
                      </a:r>
                      <a:endParaRPr lang="en-US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MISUG</a:t>
                      </a: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32" marB="45732" anchor="ctr"/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NPRR500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050" dirty="0" smtClean="0"/>
                        <a:t>– Posting of Generation that is Off but Available</a:t>
                      </a:r>
                      <a:endParaRPr lang="en-US" sz="1050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Jul 2014</a:t>
                      </a:r>
                      <a:endParaRPr lang="en-US" sz="1050" dirty="0"/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2014-R6</a:t>
                      </a:r>
                      <a:endParaRPr lang="en-US" sz="1050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$60k-$75k</a:t>
                      </a:r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Morgan Stanley</a:t>
                      </a: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32" marB="45732" anchor="ctr"/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NPRR519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050" dirty="0" smtClean="0"/>
                        <a:t>– </a:t>
                      </a:r>
                      <a:r>
                        <a:rPr lang="en-US" sz="1050" dirty="0" smtClean="0"/>
                        <a:t>Exemption of ERS-Only QSEs from Collateral &amp; Capitalization </a:t>
                      </a:r>
                      <a:r>
                        <a:rPr lang="en-US" sz="1000" dirty="0" smtClean="0"/>
                        <a:t>Requirements</a:t>
                      </a:r>
                      <a:endParaRPr lang="en-US" sz="1050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Jul 2014</a:t>
                      </a:r>
                      <a:endParaRPr lang="en-US" sz="1050" dirty="0" smtClean="0"/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2014-R6</a:t>
                      </a:r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$40k-$60k</a:t>
                      </a:r>
                      <a:endParaRPr lang="en-US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ERCOT</a:t>
                      </a:r>
                      <a:endParaRPr lang="en-US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32" marB="45732" anchor="ctr"/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NPRR524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050" dirty="0" smtClean="0"/>
                        <a:t>– </a:t>
                      </a:r>
                      <a:r>
                        <a:rPr lang="en-US" sz="1050" dirty="0" smtClean="0"/>
                        <a:t>Resource Limits in Providing Ancillary Service</a:t>
                      </a:r>
                      <a:endParaRPr lang="en-US" sz="1050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Jul 2014</a:t>
                      </a:r>
                      <a:endParaRPr lang="en-US" sz="1050" dirty="0" smtClean="0"/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2014-R6</a:t>
                      </a:r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$50k-$75k</a:t>
                      </a:r>
                      <a:endParaRPr lang="en-US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GDF Suez</a:t>
                      </a:r>
                      <a:endParaRPr lang="en-US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32" marB="45732" anchor="ctr"/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SCR771 </a:t>
                      </a:r>
                      <a:r>
                        <a:rPr lang="en-US" sz="1050" dirty="0" smtClean="0"/>
                        <a:t>– Allow Ind. Master QSE to Represent Split Gen. Resources</a:t>
                      </a:r>
                      <a:endParaRPr lang="en-US" sz="1050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Jul 2014</a:t>
                      </a:r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2014-R6</a:t>
                      </a:r>
                      <a:endParaRPr lang="en-US" sz="1050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$95k-$110k</a:t>
                      </a:r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Sandy</a:t>
                      </a:r>
                      <a:r>
                        <a:rPr lang="en-US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Creek</a:t>
                      </a:r>
                      <a:endParaRPr lang="en-US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32" marB="45732" anchor="ctr"/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strike="noStrike" dirty="0" smtClean="0"/>
                        <a:t>NPRR256 </a:t>
                      </a:r>
                      <a:r>
                        <a:rPr lang="en-US" sz="1050" strike="noStrike" dirty="0" smtClean="0"/>
                        <a:t>– Sync</a:t>
                      </a:r>
                      <a:r>
                        <a:rPr lang="en-US" sz="1050" strike="noStrike" baseline="0" dirty="0" smtClean="0"/>
                        <a:t> PRR787, Add Non-Compliance Lang. to QSE </a:t>
                      </a:r>
                      <a:r>
                        <a:rPr lang="en-US" sz="1050" strike="noStrike" baseline="0" dirty="0" err="1" smtClean="0"/>
                        <a:t>Perf</a:t>
                      </a:r>
                      <a:r>
                        <a:rPr lang="en-US" sz="1050" strike="noStrike" baseline="0" dirty="0" smtClean="0"/>
                        <a:t>. Standards</a:t>
                      </a:r>
                      <a:endParaRPr lang="en-US" sz="1050" strike="noStrike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trike="noStrike" dirty="0" smtClean="0"/>
                        <a:t>Aug 2014</a:t>
                      </a:r>
                      <a:endParaRPr lang="en-US" sz="1050" strike="noStrike" dirty="0"/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trike="noStrike" dirty="0" smtClean="0"/>
                        <a:t>2015-R2</a:t>
                      </a:r>
                      <a:endParaRPr lang="en-US" sz="1050" strike="noStrike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$100k-$250k</a:t>
                      </a:r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Luminant</a:t>
                      </a:r>
                      <a:endParaRPr lang="en-US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32" marB="45732" anchor="ctr"/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strike="noStrike" dirty="0" smtClean="0"/>
                        <a:t>NOGRR084 </a:t>
                      </a:r>
                      <a:r>
                        <a:rPr lang="en-US" sz="1050" strike="noStrike" dirty="0" smtClean="0"/>
                        <a:t>– Daily Grid Operations Summary Report</a:t>
                      </a:r>
                      <a:endParaRPr lang="en-US" sz="1050" strike="noStrike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trike="noStrike" dirty="0" smtClean="0"/>
                        <a:t>Sep 2014</a:t>
                      </a:r>
                      <a:endParaRPr lang="en-US" sz="1050" strike="noStrike" dirty="0"/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trike="noStrike" dirty="0" smtClean="0"/>
                        <a:t>2015-R3</a:t>
                      </a:r>
                      <a:endParaRPr lang="en-US" sz="1050" strike="noStrike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$300k-$500k</a:t>
                      </a:r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MISUG</a:t>
                      </a:r>
                    </a:p>
                  </a:txBody>
                  <a:tcPr marT="45732" marB="45732" anchor="ctr"/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strike="noStrike" dirty="0" smtClean="0"/>
                        <a:t>NPRR210 </a:t>
                      </a:r>
                      <a:r>
                        <a:rPr lang="en-US" sz="1050" strike="noStrike" dirty="0" smtClean="0"/>
                        <a:t>– Wind Forecasting Change to P50, Sync with PRR841</a:t>
                      </a:r>
                      <a:endParaRPr lang="en-US" sz="1050" strike="noStrike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trike="noStrike" dirty="0" smtClean="0"/>
                        <a:t>Oct 2014</a:t>
                      </a:r>
                      <a:endParaRPr lang="en-US" sz="1050" strike="noStrike" dirty="0"/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trike="noStrike" dirty="0" smtClean="0"/>
                        <a:t>2015-R2</a:t>
                      </a:r>
                      <a:endParaRPr lang="en-US" sz="1050" strike="noStrike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$45k-$55k</a:t>
                      </a:r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Morgan Stanley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32" marB="45732" anchor="ctr"/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strike="noStrike" dirty="0" smtClean="0"/>
                        <a:t>NPRR455 </a:t>
                      </a:r>
                      <a:r>
                        <a:rPr lang="en-US" sz="1050" strike="noStrike" dirty="0" smtClean="0"/>
                        <a:t>– CRR Shift Factors Report</a:t>
                      </a:r>
                      <a:endParaRPr lang="en-US" sz="1050" strike="noStrike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trike="noStrike" dirty="0" smtClean="0"/>
                        <a:t>Nov 2014</a:t>
                      </a:r>
                      <a:endParaRPr lang="en-US" sz="1050" strike="noStrike" dirty="0"/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trike="noStrike" smtClean="0"/>
                        <a:t>2015-R3</a:t>
                      </a:r>
                      <a:endParaRPr lang="en-US" sz="1050" strike="noStrike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$245k-$270k</a:t>
                      </a:r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MISUG</a:t>
                      </a:r>
                    </a:p>
                  </a:txBody>
                  <a:tcPr marT="45732" marB="45732"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04800" y="5895201"/>
            <a:ext cx="853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ERCOT requests your input:  Are these the most important revision requests to work on over the next few months?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84008" y="1905000"/>
            <a:ext cx="1371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0" i="1" dirty="0" smtClean="0">
                <a:solidFill>
                  <a:srgbClr val="FF0000"/>
                </a:solidFill>
              </a:rPr>
              <a:t>Moved from </a:t>
            </a:r>
            <a:r>
              <a:rPr lang="en-US" sz="900" b="0" i="1" dirty="0" smtClean="0">
                <a:solidFill>
                  <a:srgbClr val="FF0000"/>
                </a:solidFill>
              </a:rPr>
              <a:t>Nov </a:t>
            </a:r>
            <a:r>
              <a:rPr lang="en-US" sz="900" b="0" i="1" dirty="0" smtClean="0">
                <a:solidFill>
                  <a:srgbClr val="FF0000"/>
                </a:solidFill>
              </a:rPr>
              <a:t>2013</a:t>
            </a:r>
            <a:endParaRPr lang="en-US" sz="900" b="0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1000" y="2195466"/>
            <a:ext cx="1371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0" i="1" dirty="0" smtClean="0">
                <a:solidFill>
                  <a:srgbClr val="FF0000"/>
                </a:solidFill>
              </a:rPr>
              <a:t>Moved from </a:t>
            </a:r>
            <a:r>
              <a:rPr lang="en-US" sz="900" b="0" i="1" dirty="0" smtClean="0">
                <a:solidFill>
                  <a:srgbClr val="FF0000"/>
                </a:solidFill>
              </a:rPr>
              <a:t>Nov </a:t>
            </a:r>
            <a:r>
              <a:rPr lang="en-US" sz="900" b="0" i="1" dirty="0" smtClean="0">
                <a:solidFill>
                  <a:srgbClr val="FF0000"/>
                </a:solidFill>
              </a:rPr>
              <a:t>2013</a:t>
            </a:r>
            <a:endParaRPr lang="en-US" sz="900" b="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12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228600" marR="0" indent="-2286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033463" algn="l"/>
            <a:tab pos="1143000" algn="l"/>
            <a:tab pos="2624138" algn="l"/>
          </a:tabLst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228600" marR="0" indent="-2286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033463" algn="l"/>
            <a:tab pos="1143000" algn="l"/>
            <a:tab pos="2624138" algn="l"/>
          </a:tabLst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50518</TotalTime>
  <Words>263</Words>
  <Application>Microsoft Office PowerPoint</Application>
  <PresentationFormat>On-screen Show (4:3)</PresentationFormat>
  <Paragraphs>71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Custom Design</vt:lpstr>
      <vt:lpstr>PowerPoint Presentation</vt:lpstr>
      <vt:lpstr>Approved Revision Requests “Not Started” – Planned to Start in Future Months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Instructions</dc:title>
  <dc:creator>Anderson, Troy</dc:creator>
  <cp:lastModifiedBy>Anderson, Troy</cp:lastModifiedBy>
  <cp:revision>1333</cp:revision>
  <cp:lastPrinted>2013-03-20T16:37:22Z</cp:lastPrinted>
  <dcterms:created xsi:type="dcterms:W3CDTF">2005-04-21T14:28:35Z</dcterms:created>
  <dcterms:modified xsi:type="dcterms:W3CDTF">2013-12-18T21:13:45Z</dcterms:modified>
</cp:coreProperties>
</file>