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 id="447" r:id="rId4"/>
    <p:sldId id="523" r:id="rId5"/>
    <p:sldId id="340" r:id="rId6"/>
    <p:sldId id="471" r:id="rId7"/>
    <p:sldId id="497" r:id="rId8"/>
    <p:sldId id="498" r:id="rId9"/>
    <p:sldId id="499" r:id="rId10"/>
    <p:sldId id="500" r:id="rId11"/>
    <p:sldId id="501" r:id="rId12"/>
    <p:sldId id="502" r:id="rId13"/>
    <p:sldId id="503" r:id="rId14"/>
    <p:sldId id="504" r:id="rId15"/>
    <p:sldId id="505" r:id="rId16"/>
    <p:sldId id="506" r:id="rId17"/>
    <p:sldId id="507" r:id="rId18"/>
    <p:sldId id="508" r:id="rId19"/>
    <p:sldId id="509" r:id="rId20"/>
    <p:sldId id="510" r:id="rId21"/>
    <p:sldId id="511" r:id="rId22"/>
    <p:sldId id="512" r:id="rId23"/>
    <p:sldId id="513" r:id="rId24"/>
    <p:sldId id="514" r:id="rId25"/>
    <p:sldId id="515" r:id="rId26"/>
    <p:sldId id="516" r:id="rId27"/>
    <p:sldId id="517" r:id="rId28"/>
    <p:sldId id="518" r:id="rId29"/>
    <p:sldId id="519" r:id="rId30"/>
    <p:sldId id="520" r:id="rId31"/>
    <p:sldId id="521" r:id="rId32"/>
    <p:sldId id="522" r:id="rId33"/>
    <p:sldId id="313"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Kee" initials="D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20"/>
    <p:restoredTop sz="94660"/>
  </p:normalViewPr>
  <p:slideViewPr>
    <p:cSldViewPr>
      <p:cViewPr varScale="1">
        <p:scale>
          <a:sx n="106" d="100"/>
          <a:sy n="106" d="100"/>
        </p:scale>
        <p:origin x="-25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7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21323F4-D993-429C-863D-B2A9A6E9EFF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99D9CE4-69B6-46B6-A790-15673869BE3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BE04D5F-46E8-4883-8E2B-C682311F055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8056AA0-4D82-4509-B2F1-0650E739306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FD85875-0236-45FD-8DD2-C33D2F98CD9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0A70AE7-5759-42C0-A4A7-E44E7408B73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CC79FFCD-49B3-44D8-932C-FFAA6EE99CA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13A0328C-543D-4FB0-A2CC-EC521AC0F6B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CCAB1A1D-D79F-44BF-BC52-9065F719780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A6A80C7-5DAC-4793-A59E-D509C5262A5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F73A27E-3C19-498B-B5A8-131D2C3238C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3E40387C-1949-4963-AE43-0C06EBA557A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6.emf"/><Relationship Id="rId1" Type="http://schemas.openxmlformats.org/officeDocument/2006/relationships/slideLayout" Target="../slideLayouts/slideLayout7.xml"/><Relationship Id="rId5" Type="http://schemas.openxmlformats.org/officeDocument/2006/relationships/image" Target="../media/image20.emf"/><Relationship Id="rId4" Type="http://schemas.openxmlformats.org/officeDocument/2006/relationships/image" Target="../media/image19.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1577975"/>
            <a:ext cx="7772400" cy="1470025"/>
          </a:xfrm>
        </p:spPr>
        <p:txBody>
          <a:bodyPr/>
          <a:lstStyle/>
          <a:p>
            <a:r>
              <a:rPr lang="en-US" dirty="0" smtClean="0"/>
              <a:t>PDCWG</a:t>
            </a:r>
            <a:br>
              <a:rPr lang="en-US" dirty="0" smtClean="0"/>
            </a:br>
            <a:r>
              <a:rPr lang="en-US" dirty="0" smtClean="0"/>
              <a:t>Report to ROS</a:t>
            </a:r>
          </a:p>
        </p:txBody>
      </p:sp>
      <p:sp>
        <p:nvSpPr>
          <p:cNvPr id="2051" name="Subtitle 2"/>
          <p:cNvSpPr>
            <a:spLocks noGrp="1"/>
          </p:cNvSpPr>
          <p:nvPr>
            <p:ph type="subTitle" idx="1"/>
          </p:nvPr>
        </p:nvSpPr>
        <p:spPr>
          <a:xfrm>
            <a:off x="1371600" y="4267200"/>
            <a:ext cx="6400800" cy="1752600"/>
          </a:xfrm>
        </p:spPr>
        <p:txBody>
          <a:bodyPr/>
          <a:lstStyle/>
          <a:p>
            <a:r>
              <a:rPr lang="en-US" sz="2000" dirty="0" smtClean="0"/>
              <a:t>David Kee Chair</a:t>
            </a:r>
          </a:p>
          <a:p>
            <a:r>
              <a:rPr lang="en-US" sz="2000" dirty="0" smtClean="0"/>
              <a:t>CPS Energy</a:t>
            </a:r>
          </a:p>
          <a:p>
            <a:r>
              <a:rPr lang="en-US" sz="2000" dirty="0" smtClean="0"/>
              <a:t>Sydney Niemeyer Vice Chair</a:t>
            </a:r>
          </a:p>
          <a:p>
            <a:r>
              <a:rPr lang="en-US" sz="2000" dirty="0" smtClean="0"/>
              <a:t>NRG Energy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161925"/>
            <a:ext cx="9144000" cy="653415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 y="157163"/>
            <a:ext cx="9144001" cy="6543675"/>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a:effectLst/>
        </p:spPr>
      </p:pic>
      <p:sp>
        <p:nvSpPr>
          <p:cNvPr id="3" name="TextBox 2"/>
          <p:cNvSpPr txBox="1"/>
          <p:nvPr/>
        </p:nvSpPr>
        <p:spPr>
          <a:xfrm>
            <a:off x="5562600" y="152400"/>
            <a:ext cx="3276600" cy="307777"/>
          </a:xfrm>
          <a:prstGeom prst="rect">
            <a:avLst/>
          </a:prstGeom>
          <a:noFill/>
        </p:spPr>
        <p:txBody>
          <a:bodyPr wrap="square" rtlCol="0">
            <a:spAutoFit/>
          </a:bodyPr>
          <a:lstStyle/>
          <a:p>
            <a:r>
              <a:rPr lang="en-US" sz="1400" dirty="0" smtClean="0"/>
              <a:t>CPS1 12 Month Rolling Average = 166.31</a:t>
            </a:r>
            <a:endParaRPr lang="en-US"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71463" y="500063"/>
            <a:ext cx="8601075" cy="5857875"/>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214313"/>
            <a:ext cx="9144000" cy="6429375"/>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 y="347663"/>
            <a:ext cx="9144001" cy="6162675"/>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 y="342900"/>
            <a:ext cx="9144001" cy="61722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8575" y="381000"/>
            <a:ext cx="9201150" cy="6019800"/>
          </a:xfrm>
          <a:prstGeom prst="rect">
            <a:avLst/>
          </a:prstGeom>
          <a:noFill/>
          <a:ln w="9525">
            <a:noFill/>
            <a:miter lim="800000"/>
            <a:headEnd/>
            <a:tailEnd/>
          </a:ln>
          <a:effectLst/>
        </p:spPr>
      </p:pic>
      <p:sp>
        <p:nvSpPr>
          <p:cNvPr id="5" name="TextBox 4"/>
          <p:cNvSpPr txBox="1"/>
          <p:nvPr/>
        </p:nvSpPr>
        <p:spPr>
          <a:xfrm>
            <a:off x="3810000" y="1295400"/>
            <a:ext cx="1905000" cy="307777"/>
          </a:xfrm>
          <a:prstGeom prst="rect">
            <a:avLst/>
          </a:prstGeom>
          <a:noFill/>
        </p:spPr>
        <p:txBody>
          <a:bodyPr wrap="square" rtlCol="0">
            <a:spAutoFit/>
          </a:bodyPr>
          <a:lstStyle/>
          <a:p>
            <a:r>
              <a:rPr lang="en-US" sz="1400" dirty="0" smtClean="0"/>
              <a:t>60.015 &lt;= HZ &lt; 60.020</a:t>
            </a:r>
            <a:endParaRPr lang="en-US" sz="1400" dirty="0"/>
          </a:p>
        </p:txBody>
      </p:sp>
      <p:cxnSp>
        <p:nvCxnSpPr>
          <p:cNvPr id="7" name="Straight Arrow Connector 6"/>
          <p:cNvCxnSpPr/>
          <p:nvPr/>
        </p:nvCxnSpPr>
        <p:spPr>
          <a:xfrm>
            <a:off x="4724400" y="1524000"/>
            <a:ext cx="0" cy="685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28588" y="290513"/>
            <a:ext cx="8886825" cy="6276975"/>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Time error and time correction</a:t>
            </a:r>
            <a:endParaRPr lang="en-US" dirty="0"/>
          </a:p>
        </p:txBody>
      </p:sp>
      <p:sp>
        <p:nvSpPr>
          <p:cNvPr id="3" name="Text Placeholder 2"/>
          <p:cNvSpPr>
            <a:spLocks noGrp="1"/>
          </p:cNvSpPr>
          <p:nvPr>
            <p:ph type="body" idx="1"/>
          </p:nvPr>
        </p:nvSpPr>
        <p:spPr/>
        <p:txBody>
          <a:bodyPr/>
          <a:lstStyle/>
          <a:p>
            <a:r>
              <a:rPr lang="en-US" dirty="0" smtClean="0"/>
              <a:t>Time Error History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November Meeting</a:t>
            </a:r>
          </a:p>
        </p:txBody>
      </p:sp>
      <p:sp>
        <p:nvSpPr>
          <p:cNvPr id="3075" name="Content Placeholder 2"/>
          <p:cNvSpPr>
            <a:spLocks noGrp="1"/>
          </p:cNvSpPr>
          <p:nvPr>
            <p:ph idx="1"/>
          </p:nvPr>
        </p:nvSpPr>
        <p:spPr>
          <a:xfrm>
            <a:off x="457200" y="1524000"/>
            <a:ext cx="8077200" cy="5105400"/>
          </a:xfrm>
        </p:spPr>
        <p:txBody>
          <a:bodyPr>
            <a:normAutofit/>
          </a:bodyPr>
          <a:lstStyle/>
          <a:p>
            <a:r>
              <a:rPr lang="en-US" dirty="0" smtClean="0"/>
              <a:t>Met Nov 19, 2013</a:t>
            </a:r>
          </a:p>
          <a:p>
            <a:pPr lvl="1"/>
            <a:r>
              <a:rPr lang="en-US" dirty="0" smtClean="0"/>
              <a:t>25 members representing 15 companies as well as ERCOT &amp; TRE.</a:t>
            </a:r>
          </a:p>
          <a:p>
            <a:r>
              <a:rPr lang="en-US" dirty="0" smtClean="0"/>
              <a:t>NPRR 524 discussion</a:t>
            </a:r>
          </a:p>
          <a:p>
            <a:r>
              <a:rPr lang="en-US" dirty="0" smtClean="0"/>
              <a:t>Release of Reserves under ORDC</a:t>
            </a:r>
          </a:p>
          <a:p>
            <a:r>
              <a:rPr lang="en-US" dirty="0" smtClean="0"/>
              <a:t>Event review</a:t>
            </a:r>
          </a:p>
          <a:p>
            <a:r>
              <a:rPr lang="en-US" dirty="0" smtClean="0"/>
              <a:t>Frequency Control Report Nov 2013</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Time Error Corrections</a:t>
            </a:r>
            <a:endParaRPr lang="en-US" dirty="0"/>
          </a:p>
        </p:txBody>
      </p:sp>
      <p:sp>
        <p:nvSpPr>
          <p:cNvPr id="5" name="Content Placeholder 4"/>
          <p:cNvSpPr>
            <a:spLocks noGrp="1"/>
          </p:cNvSpPr>
          <p:nvPr>
            <p:ph idx="1"/>
          </p:nvPr>
        </p:nvSpPr>
        <p:spPr/>
        <p:txBody>
          <a:bodyPr/>
          <a:lstStyle/>
          <a:p>
            <a:r>
              <a:rPr lang="en-US" dirty="0" smtClean="0"/>
              <a:t>Fifth consecutive month with no manual Time Error Correction.</a:t>
            </a:r>
          </a:p>
          <a:p>
            <a:r>
              <a:rPr lang="en-US" dirty="0" smtClean="0"/>
              <a:t>Prior to July 2013 there have been 3 months with no manual Time Error Corrections.  This is between Sept 2001 and June 2013, almost 12 years.</a:t>
            </a:r>
          </a:p>
          <a:p>
            <a:pPr lvl="1"/>
            <a:r>
              <a:rPr lang="en-US" dirty="0" smtClean="0"/>
              <a:t>One in 2004, 2009 and 2011.</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159271" y="609600"/>
            <a:ext cx="8706193" cy="5562599"/>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0" y="47625"/>
            <a:ext cx="9144000" cy="676275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09800" y="457200"/>
            <a:ext cx="4114800" cy="369332"/>
          </a:xfrm>
          <a:prstGeom prst="rect">
            <a:avLst/>
          </a:prstGeom>
          <a:noFill/>
        </p:spPr>
        <p:txBody>
          <a:bodyPr wrap="square" rtlCol="0">
            <a:spAutoFit/>
          </a:bodyPr>
          <a:lstStyle/>
          <a:p>
            <a:pPr algn="ctr"/>
            <a:r>
              <a:rPr lang="en-US" dirty="0" smtClean="0"/>
              <a:t>Time Correction History</a:t>
            </a:r>
            <a:endParaRPr lang="en-US" dirty="0"/>
          </a:p>
        </p:txBody>
      </p:sp>
      <p:pic>
        <p:nvPicPr>
          <p:cNvPr id="11267" name="Picture 3"/>
          <p:cNvPicPr>
            <a:picLocks noChangeAspect="1" noChangeArrowheads="1"/>
          </p:cNvPicPr>
          <p:nvPr/>
        </p:nvPicPr>
        <p:blipFill>
          <a:blip r:embed="rId2" cstate="print"/>
          <a:srcRect/>
          <a:stretch>
            <a:fillRect/>
          </a:stretch>
        </p:blipFill>
        <p:spPr bwMode="auto">
          <a:xfrm>
            <a:off x="762000" y="990600"/>
            <a:ext cx="7772400" cy="409575"/>
          </a:xfrm>
          <a:prstGeom prst="rect">
            <a:avLst/>
          </a:prstGeom>
          <a:noFill/>
          <a:ln w="9525">
            <a:noFill/>
            <a:miter lim="800000"/>
            <a:headEnd/>
            <a:tailEnd/>
          </a:ln>
          <a:effectLst/>
        </p:spPr>
      </p:pic>
      <p:pic>
        <p:nvPicPr>
          <p:cNvPr id="2" name="Picture 2"/>
          <p:cNvPicPr>
            <a:picLocks noChangeAspect="1" noChangeArrowheads="1"/>
          </p:cNvPicPr>
          <p:nvPr/>
        </p:nvPicPr>
        <p:blipFill>
          <a:blip r:embed="rId3" cstate="print"/>
          <a:srcRect/>
          <a:stretch>
            <a:fillRect/>
          </a:stretch>
        </p:blipFill>
        <p:spPr bwMode="auto">
          <a:xfrm>
            <a:off x="762000" y="1371600"/>
            <a:ext cx="7782398" cy="5300663"/>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52413" y="457200"/>
            <a:ext cx="8639175" cy="59436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42888" y="557213"/>
            <a:ext cx="8658225" cy="5743575"/>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Ercot primary frequency response performance</a:t>
            </a:r>
            <a:endParaRPr lang="en-US" dirty="0"/>
          </a:p>
        </p:txBody>
      </p:sp>
      <p:sp>
        <p:nvSpPr>
          <p:cNvPr id="4" name="Text Placeholder 3"/>
          <p:cNvSpPr>
            <a:spLocks noGrp="1"/>
          </p:cNvSpPr>
          <p:nvPr>
            <p:ph type="body" idx="1"/>
          </p:nvPr>
        </p:nvSpPr>
        <p:spPr/>
        <p:txBody>
          <a:bodyPr/>
          <a:lstStyle/>
          <a:p>
            <a:r>
              <a:rPr lang="en-US" dirty="0" smtClean="0"/>
              <a:t>BAL-003-1 Interconnection Frequency Response and Bias Measure.</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52400"/>
            <a:ext cx="7086600" cy="830997"/>
          </a:xfrm>
          <a:prstGeom prst="rect">
            <a:avLst/>
          </a:prstGeom>
          <a:noFill/>
        </p:spPr>
        <p:txBody>
          <a:bodyPr wrap="square" rtlCol="0">
            <a:spAutoFit/>
          </a:bodyPr>
          <a:lstStyle/>
          <a:p>
            <a:pPr algn="ctr"/>
            <a:r>
              <a:rPr lang="en-US" sz="2400" dirty="0" smtClean="0"/>
              <a:t>ERCOT Primary Frequency Response – BAL-003-1</a:t>
            </a:r>
          </a:p>
          <a:p>
            <a:pPr algn="ctr"/>
            <a:r>
              <a:rPr lang="en-US" sz="2400" dirty="0" smtClean="0"/>
              <a:t>2014 Bias and Frequency Response Measure Page 1</a:t>
            </a:r>
            <a:endParaRPr lang="en-US" sz="2400" dirty="0"/>
          </a:p>
        </p:txBody>
      </p:sp>
      <p:pic>
        <p:nvPicPr>
          <p:cNvPr id="19459" name="Picture 3"/>
          <p:cNvPicPr>
            <a:picLocks noChangeAspect="1" noChangeArrowheads="1"/>
          </p:cNvPicPr>
          <p:nvPr/>
        </p:nvPicPr>
        <p:blipFill>
          <a:blip r:embed="rId2" cstate="print"/>
          <a:srcRect/>
          <a:stretch>
            <a:fillRect/>
          </a:stretch>
        </p:blipFill>
        <p:spPr bwMode="auto">
          <a:xfrm>
            <a:off x="0" y="914400"/>
            <a:ext cx="9144000" cy="533400"/>
          </a:xfrm>
          <a:prstGeom prst="rect">
            <a:avLst/>
          </a:prstGeom>
          <a:noFill/>
          <a:ln w="9525">
            <a:noFill/>
            <a:miter lim="800000"/>
            <a:headEnd/>
            <a:tailEnd/>
          </a:ln>
          <a:effectLst/>
        </p:spPr>
      </p:pic>
      <p:pic>
        <p:nvPicPr>
          <p:cNvPr id="15363" name="Picture 3"/>
          <p:cNvPicPr>
            <a:picLocks noChangeAspect="1" noChangeArrowheads="1"/>
          </p:cNvPicPr>
          <p:nvPr/>
        </p:nvPicPr>
        <p:blipFill>
          <a:blip r:embed="rId3" cstate="print"/>
          <a:srcRect/>
          <a:stretch>
            <a:fillRect/>
          </a:stretch>
        </p:blipFill>
        <p:spPr bwMode="auto">
          <a:xfrm>
            <a:off x="-1" y="1447800"/>
            <a:ext cx="9144001" cy="502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52400"/>
            <a:ext cx="7086600" cy="830997"/>
          </a:xfrm>
          <a:prstGeom prst="rect">
            <a:avLst/>
          </a:prstGeom>
          <a:noFill/>
        </p:spPr>
        <p:txBody>
          <a:bodyPr wrap="square" rtlCol="0">
            <a:spAutoFit/>
          </a:bodyPr>
          <a:lstStyle/>
          <a:p>
            <a:pPr algn="ctr"/>
            <a:r>
              <a:rPr lang="en-US" sz="2400" dirty="0" smtClean="0"/>
              <a:t>ERCOT Primary Frequency Response – BAL-003-1</a:t>
            </a:r>
          </a:p>
          <a:p>
            <a:pPr algn="ctr"/>
            <a:r>
              <a:rPr lang="en-US" sz="2400" dirty="0" smtClean="0"/>
              <a:t>2014 Bias and Frequency Response Measure – Page 2</a:t>
            </a:r>
            <a:endParaRPr lang="en-US" sz="2400" dirty="0"/>
          </a:p>
        </p:txBody>
      </p:sp>
      <p:pic>
        <p:nvPicPr>
          <p:cNvPr id="3" name="Picture 3"/>
          <p:cNvPicPr>
            <a:picLocks noChangeAspect="1" noChangeArrowheads="1"/>
          </p:cNvPicPr>
          <p:nvPr/>
        </p:nvPicPr>
        <p:blipFill>
          <a:blip r:embed="rId2" cstate="print"/>
          <a:srcRect/>
          <a:stretch>
            <a:fillRect/>
          </a:stretch>
        </p:blipFill>
        <p:spPr bwMode="auto">
          <a:xfrm>
            <a:off x="0" y="914400"/>
            <a:ext cx="9144000" cy="533400"/>
          </a:xfrm>
          <a:prstGeom prst="rect">
            <a:avLst/>
          </a:prstGeom>
          <a:noFill/>
          <a:ln w="9525">
            <a:noFill/>
            <a:miter lim="800000"/>
            <a:headEnd/>
            <a:tailEnd/>
          </a:ln>
          <a:effectLst/>
        </p:spPr>
      </p:pic>
      <p:pic>
        <p:nvPicPr>
          <p:cNvPr id="4" name="Picture 2"/>
          <p:cNvPicPr>
            <a:picLocks noChangeAspect="1" noChangeArrowheads="1"/>
          </p:cNvPicPr>
          <p:nvPr/>
        </p:nvPicPr>
        <p:blipFill>
          <a:blip r:embed="rId3" cstate="print"/>
          <a:srcRect/>
          <a:stretch>
            <a:fillRect/>
          </a:stretch>
        </p:blipFill>
        <p:spPr bwMode="auto">
          <a:xfrm>
            <a:off x="0" y="1447800"/>
            <a:ext cx="9144001" cy="219075"/>
          </a:xfrm>
          <a:prstGeom prst="rect">
            <a:avLst/>
          </a:prstGeom>
          <a:noFill/>
          <a:ln w="9525">
            <a:noFill/>
            <a:miter lim="800000"/>
            <a:headEnd/>
            <a:tailEnd/>
          </a:ln>
          <a:effectLst/>
        </p:spPr>
      </p:pic>
      <p:pic>
        <p:nvPicPr>
          <p:cNvPr id="5" name="Picture 3"/>
          <p:cNvPicPr>
            <a:picLocks noChangeAspect="1" noChangeArrowheads="1"/>
          </p:cNvPicPr>
          <p:nvPr/>
        </p:nvPicPr>
        <p:blipFill>
          <a:blip r:embed="rId4" cstate="print"/>
          <a:srcRect/>
          <a:stretch>
            <a:fillRect/>
          </a:stretch>
        </p:blipFill>
        <p:spPr bwMode="auto">
          <a:xfrm>
            <a:off x="0" y="1676400"/>
            <a:ext cx="9144001" cy="3676650"/>
          </a:xfrm>
          <a:prstGeom prst="rect">
            <a:avLst/>
          </a:prstGeom>
          <a:noFill/>
          <a:ln w="9525">
            <a:noFill/>
            <a:miter lim="800000"/>
            <a:headEnd/>
            <a:tailEnd/>
          </a:ln>
          <a:effectLst/>
        </p:spPr>
      </p:pic>
      <p:pic>
        <p:nvPicPr>
          <p:cNvPr id="16388" name="Picture 4"/>
          <p:cNvPicPr>
            <a:picLocks noChangeAspect="1" noChangeArrowheads="1"/>
          </p:cNvPicPr>
          <p:nvPr/>
        </p:nvPicPr>
        <p:blipFill>
          <a:blip r:embed="rId5" cstate="print"/>
          <a:srcRect/>
          <a:stretch>
            <a:fillRect/>
          </a:stretch>
        </p:blipFill>
        <p:spPr bwMode="auto">
          <a:xfrm>
            <a:off x="0" y="5562600"/>
            <a:ext cx="9144000" cy="609600"/>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total energy and wind production</a:t>
            </a:r>
            <a:endParaRPr lang="en-US" dirty="0"/>
          </a:p>
        </p:txBody>
      </p:sp>
      <p:sp>
        <p:nvSpPr>
          <p:cNvPr id="3" name="Text Placeholder 2"/>
          <p:cNvSpPr>
            <a:spLocks noGrp="1"/>
          </p:cNvSpPr>
          <p:nvPr>
            <p:ph type="body" idx="1"/>
          </p:nvPr>
        </p:nvSpPr>
        <p:spPr/>
        <p:txBody>
          <a:bodyPr/>
          <a:lstStyle/>
          <a:p>
            <a:r>
              <a:rPr lang="en-US" dirty="0" smtClean="0"/>
              <a:t>October Total ERCOT Energy and Total Energy Production from Wind Resources.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 524 Q&amp;A</a:t>
            </a:r>
            <a:endParaRPr lang="en-US" dirty="0"/>
          </a:p>
        </p:txBody>
      </p:sp>
      <p:sp>
        <p:nvSpPr>
          <p:cNvPr id="3" name="Content Placeholder 2"/>
          <p:cNvSpPr>
            <a:spLocks noGrp="1"/>
          </p:cNvSpPr>
          <p:nvPr>
            <p:ph idx="1"/>
          </p:nvPr>
        </p:nvSpPr>
        <p:spPr/>
        <p:txBody>
          <a:bodyPr>
            <a:normAutofit fontScale="55000" lnSpcReduction="20000"/>
          </a:bodyPr>
          <a:lstStyle/>
          <a:p>
            <a:pPr marL="514350" indent="-514350"/>
            <a:r>
              <a:rPr lang="en-US" dirty="0" smtClean="0"/>
              <a:t>Q1 - Does the group agree that it was your intent for QSEs to lower the actual HSL in order to comply with NPRR 524? </a:t>
            </a:r>
          </a:p>
          <a:p>
            <a:pPr marL="514350" indent="-514350"/>
            <a:r>
              <a:rPr lang="en-US" dirty="0" smtClean="0"/>
              <a:t>A1- </a:t>
            </a:r>
            <a:r>
              <a:rPr lang="en-US" dirty="0" smtClean="0">
                <a:solidFill>
                  <a:srgbClr val="FF0000"/>
                </a:solidFill>
              </a:rPr>
              <a:t>The intent was for QSEs to lower the HSL, as is currently required, to comply with NPRR524.   However NPRR524 allows for less stranded MW when carrying Responsive Reserve on a Combined Cycle Facility with Power Augmentation.  If the generator can fire the Power Augmentation and reserve frequency responsive capacity then the HSL can include the Power Augmentation Energy.</a:t>
            </a:r>
          </a:p>
          <a:p>
            <a:pPr marL="514350" indent="-514350"/>
            <a:r>
              <a:rPr lang="en-US" dirty="0" smtClean="0"/>
              <a:t>Q2 - Maybe you should explore a HASL offset.  This real time telemetered offset would be added to the Ancillary Service Schedule.  That way the HSL is actually the HSL and the HASL offset would push the HASL to the desired level. </a:t>
            </a:r>
          </a:p>
          <a:p>
            <a:pPr marL="514350" indent="-514350"/>
            <a:r>
              <a:rPr lang="en-US" dirty="0" smtClean="0"/>
              <a:t>A2 - </a:t>
            </a:r>
            <a:r>
              <a:rPr lang="en-US" dirty="0" smtClean="0">
                <a:solidFill>
                  <a:srgbClr val="FF0000"/>
                </a:solidFill>
              </a:rPr>
              <a:t>This proposal was discussed and will require a system change.  NPRR 429 proposed a similar solution, but still strands the capacity.</a:t>
            </a:r>
          </a:p>
          <a:p>
            <a:pPr marL="514350" indent="-514350"/>
            <a:r>
              <a:rPr lang="en-US" dirty="0" smtClean="0"/>
              <a:t>Q3 - That leaves you with issue 3 above (withholding).  Perhaps the ISO could remove the HASL offset based upon some criteria, but the RRS would no longer meet the primary frequency response obligation.  </a:t>
            </a:r>
          </a:p>
          <a:p>
            <a:pPr marL="514350" indent="-514350"/>
            <a:r>
              <a:rPr lang="en-US" dirty="0" smtClean="0"/>
              <a:t>A3 - </a:t>
            </a:r>
            <a:r>
              <a:rPr lang="en-US" dirty="0" smtClean="0">
                <a:solidFill>
                  <a:srgbClr val="FF0000"/>
                </a:solidFill>
              </a:rPr>
              <a:t>No solution is apparent under the current protocols.</a:t>
            </a:r>
          </a:p>
          <a:p>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1" y="304800"/>
            <a:ext cx="9144001" cy="6248400"/>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 y="300038"/>
            <a:ext cx="9144001" cy="625792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76200"/>
            <a:ext cx="9144000" cy="6781800"/>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
          <p:cNvSpPr txBox="1">
            <a:spLocks noChangeArrowheads="1"/>
          </p:cNvSpPr>
          <p:nvPr/>
        </p:nvSpPr>
        <p:spPr bwMode="auto">
          <a:xfrm>
            <a:off x="1295400" y="2895600"/>
            <a:ext cx="6477000" cy="708025"/>
          </a:xfrm>
          <a:prstGeom prst="rect">
            <a:avLst/>
          </a:prstGeom>
          <a:noFill/>
          <a:ln w="9525">
            <a:noFill/>
            <a:miter lim="800000"/>
            <a:headEnd/>
            <a:tailEnd/>
          </a:ln>
        </p:spPr>
        <p:txBody>
          <a:bodyPr>
            <a:spAutoFit/>
          </a:bodyPr>
          <a:lstStyle/>
          <a:p>
            <a:pPr algn="ctr"/>
            <a:r>
              <a:rPr lang="en-US" sz="4000" dirty="0"/>
              <a:t>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of Reserves under ORDC</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Assumption: PRC is below 3200MW and 500MW is released to SCED.</a:t>
            </a:r>
          </a:p>
          <a:p>
            <a:r>
              <a:rPr lang="en-US" dirty="0" smtClean="0"/>
              <a:t>Question:  How do you release 500MW RRS while maintaining the same level of frequency responsive capacity of the grid?</a:t>
            </a:r>
          </a:p>
          <a:p>
            <a:r>
              <a:rPr lang="en-US" dirty="0" smtClean="0"/>
              <a:t>Issues: Price reversal, timing of reserve deployment (release of capacity), UFR RRS isn’t the same as Generator RRS, {problem with throwing NONPFR resources into RRS pool.  Can’t get them out}</a:t>
            </a:r>
          </a:p>
          <a:p>
            <a:r>
              <a:rPr lang="en-US" dirty="0" smtClean="0"/>
              <a:t>Possible solution: remove the 500MW from RRS and put it back in NSRS.</a:t>
            </a:r>
          </a:p>
          <a:p>
            <a:r>
              <a:rPr lang="en-US" dirty="0" smtClean="0"/>
              <a:t>Action: Create possible scenarios and present to ROS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Review</a:t>
            </a:r>
            <a:endParaRPr lang="en-US" dirty="0"/>
          </a:p>
        </p:txBody>
      </p:sp>
      <p:sp>
        <p:nvSpPr>
          <p:cNvPr id="3" name="Content Placeholder 2"/>
          <p:cNvSpPr>
            <a:spLocks noGrp="1"/>
          </p:cNvSpPr>
          <p:nvPr>
            <p:ph idx="1"/>
          </p:nvPr>
        </p:nvSpPr>
        <p:spPr/>
        <p:txBody>
          <a:bodyPr>
            <a:normAutofit/>
          </a:bodyPr>
          <a:lstStyle/>
          <a:p>
            <a:r>
              <a:rPr lang="en-US" dirty="0" smtClean="0"/>
              <a:t>PDCWG Reviewed 1 event</a:t>
            </a:r>
          </a:p>
          <a:p>
            <a:pPr lvl="1"/>
            <a:r>
              <a:rPr lang="en-US" dirty="0" smtClean="0"/>
              <a:t>Good system frequency performance with few poor performers identified</a:t>
            </a:r>
          </a:p>
          <a:p>
            <a:pPr lvl="1"/>
            <a:r>
              <a:rPr lang="en-US" dirty="0" smtClean="0"/>
              <a:t>Non Frequency responsive RRS providers were noted and ERCOT will follow up with QSEs regarding their performance</a:t>
            </a:r>
          </a:p>
          <a:p>
            <a:pPr lvl="2"/>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Focus for 2013</a:t>
            </a:r>
            <a:endParaRPr lang="en-US" dirty="0"/>
          </a:p>
        </p:txBody>
      </p:sp>
      <p:sp>
        <p:nvSpPr>
          <p:cNvPr id="3" name="Content Placeholder 2"/>
          <p:cNvSpPr>
            <a:spLocks noGrp="1"/>
          </p:cNvSpPr>
          <p:nvPr>
            <p:ph idx="1"/>
          </p:nvPr>
        </p:nvSpPr>
        <p:spPr>
          <a:xfrm>
            <a:off x="533400" y="990600"/>
            <a:ext cx="8077200" cy="4953000"/>
          </a:xfrm>
        </p:spPr>
        <p:txBody>
          <a:bodyPr>
            <a:noAutofit/>
          </a:bodyPr>
          <a:lstStyle/>
          <a:p>
            <a:pPr lvl="0">
              <a:buFont typeface="Wingdings" pitchFamily="2" charset="2"/>
              <a:buChar char="ü"/>
            </a:pPr>
            <a:r>
              <a:rPr lang="en-US" sz="1600" dirty="0" smtClean="0">
                <a:solidFill>
                  <a:srgbClr val="FF0000"/>
                </a:solidFill>
              </a:rPr>
              <a:t>Formal &amp; documented review/report of frequency responsiveness for Power Augmentation on Combined Cycle Resources (train not individual unit)</a:t>
            </a:r>
          </a:p>
          <a:p>
            <a:pPr lvl="0">
              <a:buFont typeface="Wingdings" pitchFamily="2" charset="2"/>
              <a:buChar char="ü"/>
            </a:pPr>
            <a:r>
              <a:rPr lang="en-US" sz="1600" dirty="0" smtClean="0">
                <a:solidFill>
                  <a:srgbClr val="FF0000"/>
                </a:solidFill>
              </a:rPr>
              <a:t>Review regulation/GTBD deployment effectiveness (SCR 773)</a:t>
            </a:r>
          </a:p>
          <a:p>
            <a:pPr lvl="1"/>
            <a:r>
              <a:rPr lang="en-US" sz="1200" dirty="0" smtClean="0">
                <a:solidFill>
                  <a:srgbClr val="FF0000"/>
                </a:solidFill>
              </a:rPr>
              <a:t>Study the impact of HSL/</a:t>
            </a:r>
            <a:r>
              <a:rPr lang="en-US" sz="1200" dirty="0" err="1" smtClean="0">
                <a:solidFill>
                  <a:srgbClr val="FF0000"/>
                </a:solidFill>
              </a:rPr>
              <a:t>basepoint</a:t>
            </a:r>
            <a:r>
              <a:rPr lang="en-US" sz="1200" dirty="0" smtClean="0">
                <a:solidFill>
                  <a:srgbClr val="FF0000"/>
                </a:solidFill>
              </a:rPr>
              <a:t>/generation deviation on compliance and reliability</a:t>
            </a:r>
          </a:p>
          <a:p>
            <a:pPr lvl="1"/>
            <a:r>
              <a:rPr lang="en-US" sz="1200" dirty="0" smtClean="0">
                <a:solidFill>
                  <a:srgbClr val="FF0000"/>
                </a:solidFill>
              </a:rPr>
              <a:t>Develop metrics to track regulation deployment effectiveness</a:t>
            </a:r>
          </a:p>
          <a:p>
            <a:r>
              <a:rPr lang="en-US" sz="1600" dirty="0" smtClean="0">
                <a:solidFill>
                  <a:srgbClr val="FF0000"/>
                </a:solidFill>
              </a:rPr>
              <a:t>Pilot of fast frequency response – characterize &amp; create evaluation </a:t>
            </a:r>
            <a:r>
              <a:rPr lang="en-US" sz="1600" dirty="0" smtClean="0">
                <a:solidFill>
                  <a:srgbClr val="FF0000"/>
                </a:solidFill>
              </a:rPr>
              <a:t>process</a:t>
            </a:r>
          </a:p>
          <a:p>
            <a:r>
              <a:rPr lang="en-US" sz="1600" dirty="0" smtClean="0">
                <a:solidFill>
                  <a:srgbClr val="FF0000"/>
                </a:solidFill>
              </a:rPr>
              <a:t>Impact of ORDC market Design</a:t>
            </a:r>
            <a:endParaRPr lang="en-US" sz="1600" dirty="0" smtClean="0">
              <a:solidFill>
                <a:srgbClr val="FF0000"/>
              </a:solidFill>
            </a:endParaRPr>
          </a:p>
          <a:p>
            <a:r>
              <a:rPr lang="en-US" sz="1600" dirty="0" smtClean="0">
                <a:solidFill>
                  <a:srgbClr val="FF0000"/>
                </a:solidFill>
              </a:rPr>
              <a:t>Ancillary </a:t>
            </a:r>
            <a:r>
              <a:rPr lang="en-US" sz="1600" dirty="0" smtClean="0">
                <a:solidFill>
                  <a:srgbClr val="FF0000"/>
                </a:solidFill>
              </a:rPr>
              <a:t>Service Overhaul</a:t>
            </a:r>
          </a:p>
          <a:p>
            <a:pPr lvl="1"/>
            <a:r>
              <a:rPr lang="en-US" sz="1200" dirty="0" smtClean="0">
                <a:solidFill>
                  <a:srgbClr val="FF0000"/>
                </a:solidFill>
              </a:rPr>
              <a:t>No performance required for nonpayment (freq. </a:t>
            </a:r>
            <a:r>
              <a:rPr lang="en-US" sz="1200" dirty="0" err="1" smtClean="0">
                <a:solidFill>
                  <a:srgbClr val="FF0000"/>
                </a:solidFill>
              </a:rPr>
              <a:t>resp</a:t>
            </a:r>
            <a:r>
              <a:rPr lang="en-US" sz="1200" dirty="0" smtClean="0">
                <a:solidFill>
                  <a:srgbClr val="FF0000"/>
                </a:solidFill>
              </a:rPr>
              <a:t> AS</a:t>
            </a:r>
            <a:r>
              <a:rPr lang="en-US" sz="1200" dirty="0" smtClean="0">
                <a:solidFill>
                  <a:srgbClr val="FF0000"/>
                </a:solidFill>
              </a:rPr>
              <a:t>)</a:t>
            </a:r>
          </a:p>
          <a:p>
            <a:r>
              <a:rPr lang="en-US" sz="1600" dirty="0" smtClean="0"/>
              <a:t>Fast Responding Regulation – NPRR581 (new)</a:t>
            </a:r>
          </a:p>
          <a:p>
            <a:pPr lvl="0"/>
            <a:r>
              <a:rPr lang="en-US" sz="1600" dirty="0" smtClean="0"/>
              <a:t>Responsive </a:t>
            </a:r>
            <a:r>
              <a:rPr lang="en-US" sz="1600" dirty="0" smtClean="0"/>
              <a:t>Reserve requirements, qualification vs. compliance. (10min vs. 16 second)</a:t>
            </a:r>
          </a:p>
          <a:p>
            <a:pPr lvl="0"/>
            <a:r>
              <a:rPr lang="en-US" sz="1600" dirty="0" smtClean="0"/>
              <a:t>Standardized/consistent metrics for PFR analysis (BAL001-TRE). </a:t>
            </a:r>
          </a:p>
          <a:p>
            <a:pPr lvl="1"/>
            <a:r>
              <a:rPr lang="en-US" sz="1200" dirty="0" smtClean="0"/>
              <a:t>Work on realistic measurement of combined cycles</a:t>
            </a:r>
          </a:p>
          <a:p>
            <a:pPr lvl="0"/>
            <a:r>
              <a:rPr lang="en-US" sz="1600" dirty="0" smtClean="0"/>
              <a:t>Standardized/reasonable expectations for extreme events (2750MW or larger lost) – driven by NERC.</a:t>
            </a:r>
          </a:p>
          <a:p>
            <a:pPr lvl="0"/>
            <a:r>
              <a:rPr lang="en-US" sz="1600" dirty="0" smtClean="0"/>
              <a:t>ERS impact review with appropriate ERCOT group.  Target Q1-2014</a:t>
            </a:r>
          </a:p>
          <a:p>
            <a:pPr lvl="0"/>
            <a:r>
              <a:rPr lang="en-US" sz="1600" dirty="0" smtClean="0"/>
              <a:t>PMU data understanding of implications</a:t>
            </a:r>
          </a:p>
          <a:p>
            <a:endParaRPr lang="en-US" sz="1600" dirty="0" smtClean="0"/>
          </a:p>
          <a:p>
            <a:r>
              <a:rPr lang="en-US" sz="1600" dirty="0" smtClean="0">
                <a:solidFill>
                  <a:srgbClr val="FF0000"/>
                </a:solidFill>
              </a:rPr>
              <a:t>Red = Work on going</a:t>
            </a:r>
          </a:p>
          <a:p>
            <a:pPr>
              <a:buFont typeface="Wingdings" pitchFamily="2" charset="2"/>
              <a:buChar char="ü"/>
            </a:pPr>
            <a:r>
              <a:rPr lang="en-US" sz="1600" dirty="0" smtClean="0">
                <a:solidFill>
                  <a:srgbClr val="FF0000"/>
                </a:solidFill>
              </a:rPr>
              <a:t>Check = completed goal</a:t>
            </a:r>
            <a:endParaRPr lang="en-US" sz="1600"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ctrTitle"/>
          </p:nvPr>
        </p:nvSpPr>
        <p:spPr/>
        <p:txBody>
          <a:bodyPr/>
          <a:lstStyle/>
          <a:p>
            <a:r>
              <a:rPr lang="en-US" dirty="0" smtClean="0"/>
              <a:t>ERCOT Frequency Control Report</a:t>
            </a:r>
            <a:br>
              <a:rPr lang="en-US" dirty="0" smtClean="0"/>
            </a:br>
            <a:r>
              <a:rPr lang="en-US" dirty="0" smtClean="0"/>
              <a:t>November 2013</a:t>
            </a:r>
          </a:p>
        </p:txBody>
      </p:sp>
      <p:sp>
        <p:nvSpPr>
          <p:cNvPr id="45061" name="Rectangle 5"/>
          <p:cNvSpPr>
            <a:spLocks noGrp="1" noChangeArrowheads="1"/>
          </p:cNvSpPr>
          <p:nvPr>
            <p:ph type="subTitle" idx="1"/>
          </p:nvPr>
        </p:nvSpPr>
        <p:spPr/>
        <p:txBody>
          <a:bodyPr/>
          <a:lstStyle/>
          <a:p>
            <a:r>
              <a:rPr lang="en-US" dirty="0" smtClean="0"/>
              <a:t>Sydney Niemeyer NRG Energy</a:t>
            </a:r>
          </a:p>
          <a:p>
            <a:r>
              <a:rPr lang="en-US" dirty="0" smtClean="0"/>
              <a:t>December 4, 2013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a:t>
            </a:r>
            <a:endParaRPr lang="en-US" dirty="0"/>
          </a:p>
        </p:txBody>
      </p:sp>
      <p:sp>
        <p:nvSpPr>
          <p:cNvPr id="3" name="Content Placeholder 2"/>
          <p:cNvSpPr>
            <a:spLocks noGrp="1"/>
          </p:cNvSpPr>
          <p:nvPr>
            <p:ph idx="1"/>
          </p:nvPr>
        </p:nvSpPr>
        <p:spPr/>
        <p:txBody>
          <a:bodyPr/>
          <a:lstStyle/>
          <a:p>
            <a:r>
              <a:rPr lang="en-US" dirty="0" smtClean="0"/>
              <a:t>Time error values from NRG True Time device can be slightly different from ERCOT’s Time Error but the daily delta times should be accurate.</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Ercot frequency control</a:t>
            </a:r>
            <a:endParaRPr lang="en-US" dirty="0"/>
          </a:p>
        </p:txBody>
      </p:sp>
      <p:sp>
        <p:nvSpPr>
          <p:cNvPr id="5" name="Text Placeholder 4"/>
          <p:cNvSpPr>
            <a:spLocks noGrp="1"/>
          </p:cNvSpPr>
          <p:nvPr>
            <p:ph type="body" idx="1"/>
          </p:nvPr>
        </p:nvSpPr>
        <p:spPr/>
        <p:txBody>
          <a:bodyPr/>
          <a:lstStyle/>
          <a:p>
            <a:r>
              <a:rPr lang="en-US" dirty="0" smtClean="0"/>
              <a:t>BAL-001 CPS 1 &amp; 2 Performance, RMS 1 and Frequency Profile</a:t>
            </a:r>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2672</TotalTime>
  <Words>628</Words>
  <Application>Microsoft Office PowerPoint</Application>
  <PresentationFormat>On-screen Show (4:3)</PresentationFormat>
  <Paragraphs>73</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Default Design</vt:lpstr>
      <vt:lpstr>PDCWG Report to ROS</vt:lpstr>
      <vt:lpstr>November Meeting</vt:lpstr>
      <vt:lpstr>NPRR 524 Q&amp;A</vt:lpstr>
      <vt:lpstr>Release of Reserves under ORDC</vt:lpstr>
      <vt:lpstr>Event Review</vt:lpstr>
      <vt:lpstr>Focus for 2013</vt:lpstr>
      <vt:lpstr>ERCOT Frequency Control Report November 2013</vt:lpstr>
      <vt:lpstr>Notes</vt:lpstr>
      <vt:lpstr>Ercot frequency control</vt:lpstr>
      <vt:lpstr>Slide 10</vt:lpstr>
      <vt:lpstr>Slide 11</vt:lpstr>
      <vt:lpstr>Slide 12</vt:lpstr>
      <vt:lpstr>Slide 13</vt:lpstr>
      <vt:lpstr>Slide 14</vt:lpstr>
      <vt:lpstr>Slide 15</vt:lpstr>
      <vt:lpstr>Slide 16</vt:lpstr>
      <vt:lpstr>Slide 17</vt:lpstr>
      <vt:lpstr>Slide 18</vt:lpstr>
      <vt:lpstr>ERCOT Time error and time correction</vt:lpstr>
      <vt:lpstr>Time Error Corrections</vt:lpstr>
      <vt:lpstr>Slide 21</vt:lpstr>
      <vt:lpstr>Slide 22</vt:lpstr>
      <vt:lpstr>Slide 23</vt:lpstr>
      <vt:lpstr>Slide 24</vt:lpstr>
      <vt:lpstr>Slide 25</vt:lpstr>
      <vt:lpstr>Ercot primary frequency response performance</vt:lpstr>
      <vt:lpstr>Slide 27</vt:lpstr>
      <vt:lpstr>Slide 28</vt:lpstr>
      <vt:lpstr>Ercot total energy and wind production</vt:lpstr>
      <vt:lpstr>Slide 30</vt:lpstr>
      <vt:lpstr>Slide 31</vt:lpstr>
      <vt:lpstr>Slide 32</vt:lpstr>
      <vt:lpstr>Slide 33</vt:lpstr>
    </vt:vector>
  </TitlesOfParts>
  <Company>NRG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PDCWG</dc:creator>
  <cp:lastModifiedBy>David Kee</cp:lastModifiedBy>
  <cp:revision>250</cp:revision>
  <dcterms:created xsi:type="dcterms:W3CDTF">2012-02-27T21:51:50Z</dcterms:created>
  <dcterms:modified xsi:type="dcterms:W3CDTF">2013-12-09T16:47:34Z</dcterms:modified>
</cp:coreProperties>
</file>