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4"/>
  </p:sldMasterIdLst>
  <p:notesMasterIdLst>
    <p:notesMasterId r:id="rId11"/>
  </p:notesMasterIdLst>
  <p:sldIdLst>
    <p:sldId id="258" r:id="rId5"/>
    <p:sldId id="259" r:id="rId6"/>
    <p:sldId id="294" r:id="rId7"/>
    <p:sldId id="291" r:id="rId8"/>
    <p:sldId id="293" r:id="rId9"/>
    <p:sldId id="276" r:id="rId10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40949A"/>
    <a:srgbClr val="0000CC"/>
    <a:srgbClr val="FF9900"/>
    <a:srgbClr val="5469A2"/>
    <a:srgbClr val="294171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662" autoAdjust="0"/>
  </p:normalViewPr>
  <p:slideViewPr>
    <p:cSldViewPr>
      <p:cViewPr>
        <p:scale>
          <a:sx n="75" d="100"/>
          <a:sy n="75" d="100"/>
        </p:scale>
        <p:origin x="-1014" y="-408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A903387-A18F-4C24-9F29-76962AD38A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0726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Item XXX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4867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C50607F-236B-499A-BCEA-85442A78C89F}" type="slidenum">
              <a:rPr lang="en-US" altLang="en-US" smtClean="0"/>
              <a:pPr eaLnBrk="1" hangingPunct="1"/>
              <a:t>4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4204022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5FCF70-3A46-4928-A6A0-96C64B64B6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324020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C58FD-D2C3-4A24-9DDF-80C7BEF197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08139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485BE1-01D3-41E0-BE42-0A92FD903E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98071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3F8E3E-5D45-4D12-9EB5-4ED078801A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02079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158E9F-504F-442B-9FC7-6DD583B149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341679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D772E7-16C6-4998-A64E-4E356DEEC8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774172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08D5A3-45FE-4859-A97E-2B991EA6AA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500834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4530A6-8151-49FA-A31B-F067783317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417490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260E56-C576-4D7D-AFD3-D5FFBECBC6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291504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21A1D7-5C35-4AF8-A95E-62F4AF08DA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170993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ABCE9A3C-2ED7-4786-95CB-6AE58A1906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103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5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6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fld id="{55AF225D-10E9-4300-80E9-963B01E32069}" type="slidenum">
              <a:rPr lang="en-US" altLang="en-US" sz="1200"/>
              <a:pPr algn="ctr" eaLnBrk="1" hangingPunct="1"/>
              <a:t>‹#›</a:t>
            </a:fld>
            <a:endParaRPr lang="en-US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/>
  <p:txStyles>
    <p:titleStyle>
      <a:lvl1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alendar/2013/10/20131007-QMW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019800" cy="1295400"/>
          </a:xfrm>
        </p:spPr>
        <p:txBody>
          <a:bodyPr/>
          <a:lstStyle/>
          <a:p>
            <a:r>
              <a:rPr lang="en-US" altLang="en-US" sz="3200" smtClean="0"/>
              <a:t>Ancillary Services Methodology Changes</a:t>
            </a:r>
          </a:p>
        </p:txBody>
      </p:sp>
      <p:sp>
        <p:nvSpPr>
          <p:cNvPr id="3075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276600"/>
            <a:ext cx="6343650" cy="1447800"/>
          </a:xfrm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dirty="0" smtClean="0"/>
          </a:p>
          <a:p>
            <a:pPr>
              <a:spcBef>
                <a:spcPct val="0"/>
              </a:spcBef>
            </a:pPr>
            <a:r>
              <a:rPr lang="en-US" altLang="en-US" sz="2400" dirty="0" smtClean="0"/>
              <a:t>Bill Blevins</a:t>
            </a:r>
          </a:p>
          <a:p>
            <a:pPr>
              <a:spcBef>
                <a:spcPct val="0"/>
              </a:spcBef>
            </a:pPr>
            <a:r>
              <a:rPr lang="en-US" altLang="en-US" sz="2400" dirty="0" smtClean="0"/>
              <a:t>Manager, Operations Planning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mtClean="0"/>
              <a:t>Meeting Title (optional)</a:t>
            </a:r>
          </a:p>
        </p:txBody>
      </p:sp>
      <p:sp>
        <p:nvSpPr>
          <p:cNvPr id="4099" name="Date Placehold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mtClean="0"/>
              <a:t>Date</a:t>
            </a: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 smtClean="0"/>
              <a:t>Schedule for discussion with Stakeholders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5754282"/>
              </p:ext>
            </p:extLst>
          </p:nvPr>
        </p:nvGraphicFramePr>
        <p:xfrm>
          <a:off x="1219200" y="838200"/>
          <a:ext cx="7010400" cy="51435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73893"/>
                <a:gridCol w="4636507"/>
              </a:tblGrid>
              <a:tr h="734786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Week of 30th Sept</a:t>
                      </a:r>
                      <a:endParaRPr lang="en-US" sz="2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Release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the red-line version to stakeholders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734786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7-Oct</a:t>
                      </a:r>
                      <a:endParaRPr lang="en-US" sz="2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QMWG</a:t>
                      </a:r>
                    </a:p>
                  </a:txBody>
                  <a:tcPr marL="68580" marR="68580" marT="0" marB="0" anchor="b"/>
                </a:tc>
              </a:tr>
              <a:tr h="734786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9-Oct</a:t>
                      </a:r>
                      <a:endParaRPr lang="en-US" sz="2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WMS</a:t>
                      </a:r>
                    </a:p>
                  </a:txBody>
                  <a:tcPr marL="68580" marR="68580" marT="0" marB="0" anchor="b"/>
                </a:tc>
              </a:tr>
              <a:tr h="734786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10-Oct/14-Nov</a:t>
                      </a:r>
                      <a:endParaRPr lang="en-US" sz="2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ROS</a:t>
                      </a:r>
                    </a:p>
                  </a:txBody>
                  <a:tcPr marL="68580" marR="68580" marT="0" marB="0" anchor="b"/>
                </a:tc>
              </a:tr>
              <a:tr h="734786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3-Dec</a:t>
                      </a:r>
                      <a:endParaRPr lang="en-US" sz="2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TAC</a:t>
                      </a:r>
                    </a:p>
                  </a:txBody>
                  <a:tcPr marL="68580" marR="68580" marT="0" marB="0" anchor="b"/>
                </a:tc>
              </a:tr>
              <a:tr h="734786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10-Dec</a:t>
                      </a:r>
                      <a:endParaRPr lang="en-US" sz="2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BOD</a:t>
                      </a:r>
                    </a:p>
                  </a:txBody>
                  <a:tcPr marL="68580" marR="68580" marT="0" marB="0" anchor="b"/>
                </a:tc>
              </a:tr>
              <a:tr h="734786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Feb-1-2014</a:t>
                      </a:r>
                      <a:endParaRPr lang="en-US" sz="2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Implementation </a:t>
                      </a:r>
                      <a:endParaRPr lang="en-US" sz="2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 smtClean="0"/>
              <a:t>Overview of Proposed Changes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29600" cy="4114800"/>
          </a:xfrm>
        </p:spPr>
        <p:txBody>
          <a:bodyPr/>
          <a:lstStyle/>
          <a:p>
            <a:pPr algn="just"/>
            <a:r>
              <a:rPr lang="en-US" altLang="en-US" sz="2400" dirty="0" smtClean="0"/>
              <a:t>Update the factors used to adjust the Regulation Service quantities for additional installed wind generation</a:t>
            </a:r>
          </a:p>
          <a:p>
            <a:pPr algn="just"/>
            <a:r>
              <a:rPr lang="en-US" altLang="en-US" sz="2400" dirty="0"/>
              <a:t>Remove </a:t>
            </a:r>
            <a:r>
              <a:rPr lang="en-US" altLang="en-US" sz="2400" dirty="0" smtClean="0"/>
              <a:t>Load </a:t>
            </a:r>
            <a:r>
              <a:rPr lang="en-US" altLang="en-US" sz="2400" dirty="0"/>
              <a:t>Forecast Bias </a:t>
            </a:r>
            <a:r>
              <a:rPr lang="en-US" altLang="en-US" sz="2400" dirty="0" smtClean="0"/>
              <a:t>adjustment from ERCOT Load Forecast used by Control Room  </a:t>
            </a:r>
          </a:p>
          <a:p>
            <a:pPr lvl="0" algn="just"/>
            <a:r>
              <a:rPr lang="en-US" sz="2400" dirty="0"/>
              <a:t>Modify the method used to determine the quantity of Non-Spinning Reserve Service (NSRS) capacity to be procured by using the Load Forecast Bias that is based on the six hours ahead-forecast instead of the mid-night </a:t>
            </a:r>
            <a:r>
              <a:rPr lang="en-US" sz="2400" dirty="0" smtClean="0"/>
              <a:t>forecast.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1346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ontent Placeholder 2"/>
          <p:cNvSpPr txBox="1">
            <a:spLocks/>
          </p:cNvSpPr>
          <p:nvPr/>
        </p:nvSpPr>
        <p:spPr bwMode="auto">
          <a:xfrm>
            <a:off x="609600" y="1028700"/>
            <a:ext cx="8229600" cy="521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altLang="en-US" sz="2200" b="0" dirty="0"/>
              <a:t>ERCOT has updated the analysis from the GE study using actual wind output and uses the median of the regulation requirement for the last five years.</a:t>
            </a:r>
          </a:p>
          <a:p>
            <a:pPr algn="just"/>
            <a:r>
              <a:rPr lang="en-US" altLang="en-US" sz="2200" b="0" dirty="0"/>
              <a:t>Conclusions:</a:t>
            </a:r>
          </a:p>
          <a:p>
            <a:pPr lvl="1" algn="just"/>
            <a:r>
              <a:rPr lang="en-US" altLang="en-US" dirty="0"/>
              <a:t>Relationships between Reg needed and MW wind is still linear</a:t>
            </a:r>
          </a:p>
          <a:p>
            <a:pPr lvl="1" algn="just"/>
            <a:r>
              <a:rPr lang="en-US" altLang="en-US" dirty="0"/>
              <a:t>Overall, increase in Reg needed per MW increase in installed wind is slightly less than what GE Study predicted</a:t>
            </a:r>
          </a:p>
          <a:p>
            <a:pPr algn="just"/>
            <a:r>
              <a:rPr lang="en-US" altLang="en-US" sz="2400" b="0" dirty="0"/>
              <a:t>MW Changes in Regulation requirements are small; less than 5MW in any hour</a:t>
            </a:r>
          </a:p>
        </p:txBody>
      </p:sp>
      <p:sp>
        <p:nvSpPr>
          <p:cNvPr id="7171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smtClean="0"/>
              <a:t>Regulation Service Adjustment for Additional Wind</a:t>
            </a:r>
          </a:p>
        </p:txBody>
      </p:sp>
      <p:sp>
        <p:nvSpPr>
          <p:cNvPr id="7172" name="Content Placeholder 2"/>
          <p:cNvSpPr txBox="1">
            <a:spLocks/>
          </p:cNvSpPr>
          <p:nvPr/>
        </p:nvSpPr>
        <p:spPr bwMode="auto">
          <a:xfrm>
            <a:off x="609600" y="5334000"/>
            <a:ext cx="82296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US" altLang="en-US" sz="2200" b="0"/>
          </a:p>
        </p:txBody>
      </p:sp>
      <p:sp>
        <p:nvSpPr>
          <p:cNvPr id="7173" name="TextBox 14"/>
          <p:cNvSpPr txBox="1">
            <a:spLocks noChangeArrowheads="1"/>
          </p:cNvSpPr>
          <p:nvPr/>
        </p:nvSpPr>
        <p:spPr bwMode="auto">
          <a:xfrm>
            <a:off x="685800" y="4878388"/>
            <a:ext cx="7696200" cy="646112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1"/>
              <a:t>Link for Report on study to update the GE table</a:t>
            </a:r>
          </a:p>
          <a:p>
            <a:pPr eaLnBrk="1" hangingPunct="1"/>
            <a:r>
              <a:rPr lang="en-US" altLang="en-US" b="1">
                <a:solidFill>
                  <a:srgbClr val="FF0000"/>
                </a:solidFill>
              </a:rPr>
              <a:t> </a:t>
            </a:r>
            <a:r>
              <a:rPr lang="en-US" altLang="en-US" i="1">
                <a:solidFill>
                  <a:srgbClr val="FF0000"/>
                </a:solidFill>
                <a:hlinkClick r:id="rId3"/>
              </a:rPr>
              <a:t>http://www.ercot.com/calendar/2013/10/20131007-QMWG</a:t>
            </a:r>
            <a:r>
              <a:rPr lang="en-US" altLang="en-US" i="1">
                <a:solidFill>
                  <a:srgbClr val="FF00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839200" cy="685800"/>
          </a:xfrm>
        </p:spPr>
        <p:txBody>
          <a:bodyPr/>
          <a:lstStyle/>
          <a:p>
            <a:r>
              <a:rPr lang="en-US" altLang="en-US" dirty="0" smtClean="0"/>
              <a:t>Problems with Current Implementation of Bias in Forecasting</a:t>
            </a:r>
          </a:p>
        </p:txBody>
      </p:sp>
      <p:sp>
        <p:nvSpPr>
          <p:cNvPr id="17411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mtClean="0"/>
              <a:t>Meeting Title (optional)</a:t>
            </a:r>
          </a:p>
        </p:txBody>
      </p:sp>
      <p:sp>
        <p:nvSpPr>
          <p:cNvPr id="17412" name="Date Placeholder 3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mtClean="0"/>
              <a:t>Date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04800" y="838200"/>
            <a:ext cx="8534400" cy="49530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algn="just">
              <a:defRPr/>
            </a:pPr>
            <a:r>
              <a:rPr lang="en-US" kern="0" dirty="0"/>
              <a:t>The bias is calculated based on the day-ahead error and </a:t>
            </a:r>
            <a:r>
              <a:rPr lang="en-US" kern="0" dirty="0" smtClean="0"/>
              <a:t>applied  </a:t>
            </a:r>
            <a:r>
              <a:rPr lang="en-US" kern="0" dirty="0"/>
              <a:t>not only to the Day Ahead load forecast but to the Real-Time load forecast as well</a:t>
            </a:r>
            <a:r>
              <a:rPr lang="en-US" kern="0" dirty="0" smtClean="0"/>
              <a:t>.</a:t>
            </a:r>
          </a:p>
          <a:p>
            <a:pPr lvl="1" algn="just">
              <a:defRPr/>
            </a:pPr>
            <a:r>
              <a:rPr lang="en-US" kern="0" dirty="0" smtClean="0">
                <a:cs typeface="+mn-cs"/>
              </a:rPr>
              <a:t>The load forecast becomes more accurate as the time of the forecast approaches real-time</a:t>
            </a:r>
            <a:endParaRPr lang="en-US" kern="0" dirty="0">
              <a:cs typeface="+mn-cs"/>
            </a:endParaRPr>
          </a:p>
          <a:p>
            <a:pPr algn="just">
              <a:defRPr/>
            </a:pPr>
            <a:r>
              <a:rPr lang="en-US" kern="0" dirty="0" smtClean="0"/>
              <a:t>The bias is applied to all three ERCOT load forecasts regardless of which forecast was actually used in determination of bias</a:t>
            </a:r>
          </a:p>
          <a:p>
            <a:pPr algn="just">
              <a:defRPr/>
            </a:pPr>
            <a:r>
              <a:rPr lang="en-US" kern="0" dirty="0"/>
              <a:t>The posting of unbiased forecast and/or biased forecast has created communication issues for ERCOT with external entities</a:t>
            </a:r>
            <a:r>
              <a:rPr lang="en-US" kern="0" dirty="0" smtClean="0"/>
              <a:t>.</a:t>
            </a:r>
            <a:endParaRPr lang="en-US" dirty="0"/>
          </a:p>
          <a:p>
            <a:pPr algn="just">
              <a:defRPr/>
            </a:pPr>
            <a:endParaRPr lang="en-US" kern="0" dirty="0" smtClean="0"/>
          </a:p>
          <a:p>
            <a:pPr algn="just">
              <a:defRPr/>
            </a:pPr>
            <a:endParaRPr lang="en-US" kern="0" dirty="0" smtClean="0"/>
          </a:p>
          <a:p>
            <a:pPr marL="0" indent="0" algn="just">
              <a:buFontTx/>
              <a:buNone/>
              <a:defRPr/>
            </a:pPr>
            <a:endParaRPr lang="en-US" kern="0" dirty="0" smtClean="0"/>
          </a:p>
          <a:p>
            <a:pPr marL="0" indent="0" algn="just">
              <a:buFontTx/>
              <a:buNone/>
              <a:defRPr/>
            </a:pPr>
            <a:endParaRPr lang="en-US" kern="0" dirty="0" smtClean="0"/>
          </a:p>
          <a:p>
            <a:pPr marL="0" indent="0" algn="just">
              <a:buFontTx/>
              <a:buNone/>
              <a:defRPr/>
            </a:pPr>
            <a:endParaRPr lang="en-US" kern="0" dirty="0" smtClean="0"/>
          </a:p>
          <a:p>
            <a:pPr>
              <a:defRPr/>
            </a:pPr>
            <a:endParaRPr lang="en-US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smtClean="0"/>
              <a:t>ERCOT’s Recommendation 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4876800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en-US" altLang="en-US" sz="2800" i="1" dirty="0" smtClean="0"/>
              <a:t>ERCOT recommends that, TAC endorse the proposed changes to the Ancillary Services Methodology for 2014 as endorsed by 11/14/2013 </a:t>
            </a:r>
            <a:r>
              <a:rPr lang="en-US" altLang="en-US" sz="2800" i="1" dirty="0"/>
              <a:t>ROS </a:t>
            </a:r>
            <a:r>
              <a:rPr lang="en-US" altLang="en-US" sz="2800" i="1" dirty="0" smtClean="0"/>
              <a:t>and </a:t>
            </a:r>
            <a:r>
              <a:rPr lang="en-US" altLang="en-US" sz="2800" i="1" dirty="0" smtClean="0"/>
              <a:t>to be effective on February </a:t>
            </a:r>
            <a:r>
              <a:rPr lang="en-US" altLang="en-US" sz="2800" i="1" dirty="0"/>
              <a:t>1, 2014.</a:t>
            </a:r>
            <a:endParaRPr lang="en-US" altLang="en-US" sz="2800" i="1" dirty="0" smtClean="0"/>
          </a:p>
        </p:txBody>
      </p:sp>
      <p:sp>
        <p:nvSpPr>
          <p:cNvPr id="2253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mtClean="0"/>
              <a:t>Meeting Title (optional)</a:t>
            </a:r>
          </a:p>
        </p:txBody>
      </p:sp>
      <p:sp>
        <p:nvSpPr>
          <p:cNvPr id="22533" name="Date Placeholder 4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mtClean="0"/>
              <a:t>Date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RCOT PowerPoint Template - Original Versio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714E8D3-3F4D-48D4-9355-3C98F3FFDEC5}">
  <ds:schemaRefs>
    <ds:schemaRef ds:uri="http://schemas.microsoft.com/office/2006/documentManagement/types"/>
    <ds:schemaRef ds:uri="http://purl.org/dc/elements/1.1/"/>
    <ds:schemaRef ds:uri="http://www.w3.org/XML/1998/namespace"/>
    <ds:schemaRef ds:uri="http://schemas.microsoft.com/office/infopath/2007/PartnerControls"/>
    <ds:schemaRef ds:uri="c34af464-7aa1-4edd-9be4-83dffc1cb926"/>
    <ds:schemaRef ds:uri="http://schemas.microsoft.com/office/2006/metadata/properties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8AB91161-3323-48F3-8EC8-C98D5648DBD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825E013-A11A-4E41-BBD9-78105CDE0F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ERCOT PowerPoint Template - Original Version</Template>
  <TotalTime>3734</TotalTime>
  <Words>345</Words>
  <Application>Microsoft Office PowerPoint</Application>
  <PresentationFormat>On-screen Show (4:3)</PresentationFormat>
  <Paragraphs>51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ERCOT PowerPoint Template - Original Version</vt:lpstr>
      <vt:lpstr>Ancillary Services Methodology Changes</vt:lpstr>
      <vt:lpstr>Schedule for discussion with Stakeholders</vt:lpstr>
      <vt:lpstr>Overview of Proposed Changes</vt:lpstr>
      <vt:lpstr>Regulation Service Adjustment for Additional Wind</vt:lpstr>
      <vt:lpstr>Problems with Current Implementation of Bias in Forecasting</vt:lpstr>
      <vt:lpstr>ERCOT’s Recommendation </vt:lpstr>
    </vt:vector>
  </TitlesOfParts>
  <Company>The Electric Reliability Council of Texas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Ancillary Services Methodology changes</dc:title>
  <dc:creator>Blevins, Bill</dc:creator>
  <cp:lastModifiedBy>Sandip Sharma</cp:lastModifiedBy>
  <cp:revision>98</cp:revision>
  <cp:lastPrinted>2013-09-30T18:27:21Z</cp:lastPrinted>
  <dcterms:created xsi:type="dcterms:W3CDTF">2013-09-17T00:24:47Z</dcterms:created>
  <dcterms:modified xsi:type="dcterms:W3CDTF">2013-11-26T20:58:17Z</dcterms:modified>
</cp:coreProperties>
</file>