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notesMasterIdLst>
    <p:notesMasterId r:id="rId13"/>
  </p:notesMasterIdLst>
  <p:handoutMasterIdLst>
    <p:handoutMasterId r:id="rId14"/>
  </p:handoutMasterIdLst>
  <p:sldIdLst>
    <p:sldId id="260" r:id="rId6"/>
    <p:sldId id="278" r:id="rId7"/>
    <p:sldId id="261" r:id="rId8"/>
    <p:sldId id="262" r:id="rId9"/>
    <p:sldId id="276" r:id="rId10"/>
    <p:sldId id="275" r:id="rId11"/>
    <p:sldId id="277" r:id="rId12"/>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71" autoAdjust="0"/>
    <p:restoredTop sz="94595" autoAdjust="0"/>
  </p:normalViewPr>
  <p:slideViewPr>
    <p:cSldViewPr snapToGrid="0" snapToObjects="1">
      <p:cViewPr>
        <p:scale>
          <a:sx n="100" d="100"/>
          <a:sy n="100" d="100"/>
        </p:scale>
        <p:origin x="-726" y="-10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showGuide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presProps" Target="presProps.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F69DE495-51AC-4723-A7B4-B1B58AAC8C5A}" type="datetimeFigureOut">
              <a:rPr lang="en-US" smtClean="0"/>
              <a:pPr/>
              <a:t>11/27/2013</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F80D1E90-E9C6-42A2-8EB7-24DAC221AC2D}" type="slidenum">
              <a:rPr lang="en-US" smtClean="0"/>
              <a:pPr/>
              <a:t>‹#›</a:t>
            </a:fld>
            <a:endParaRPr lang="en-US"/>
          </a:p>
        </p:txBody>
      </p:sp>
    </p:spTree>
    <p:extLst>
      <p:ext uri="{BB962C8B-B14F-4D97-AF65-F5344CB8AC3E}">
        <p14:creationId xmlns:p14="http://schemas.microsoft.com/office/powerpoint/2010/main" val="708787964"/>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1DF52B9-7E6C-4146-83FC-76B5AB271E46}" type="datetimeFigureOut">
              <a:rPr lang="en-US" smtClean="0"/>
              <a:pPr/>
              <a:t>11/27/2013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E41B3D22-F502-4A52-A06E-717BD3D70E2C}" type="slidenum">
              <a:rPr lang="en-US" smtClean="0"/>
              <a:pPr/>
              <a:t>‹#›</a:t>
            </a:fld>
            <a:endParaRPr lang="en-US"/>
          </a:p>
        </p:txBody>
      </p:sp>
    </p:spTree>
    <p:extLst>
      <p:ext uri="{BB962C8B-B14F-4D97-AF65-F5344CB8AC3E}">
        <p14:creationId xmlns:p14="http://schemas.microsoft.com/office/powerpoint/2010/main" val="9221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41B3D22-F502-4A52-A06E-717BD3D70E2C}" type="slidenum">
              <a:rPr lang="en-US" smtClean="0"/>
              <a:pPr/>
              <a:t>1</a:t>
            </a:fld>
            <a:endParaRPr lang="en-US"/>
          </a:p>
        </p:txBody>
      </p:sp>
    </p:spTree>
    <p:extLst>
      <p:ext uri="{BB962C8B-B14F-4D97-AF65-F5344CB8AC3E}">
        <p14:creationId xmlns:p14="http://schemas.microsoft.com/office/powerpoint/2010/main" val="8706587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379664" y="828675"/>
            <a:ext cx="8229600" cy="51165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8" name="Straight Connector 7"/>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9"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91135519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239484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371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562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9" name="Straight Connector 8"/>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0"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3" name="Title Placeholder 1"/>
          <p:cNvSpPr>
            <a:spLocks noGrp="1"/>
          </p:cNvSpPr>
          <p:nvPr>
            <p:ph type="title"/>
          </p:nvPr>
        </p:nvSpPr>
        <p:spPr>
          <a:xfrm>
            <a:off x="371475"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6"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6059461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79664" y="9255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379664" y="1565275"/>
            <a:ext cx="4040188"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9255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1565275"/>
            <a:ext cx="4041775"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cxnSp>
        <p:nvCxnSpPr>
          <p:cNvPr id="11" name="Straight Connector 10"/>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5"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10"/>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248682443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084712998"/>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371474"/>
            <a:ext cx="3008313" cy="8921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371474"/>
            <a:ext cx="5111750" cy="558323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26365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4"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18220315"/>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6631169"/>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5"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47334803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0.xml"/><Relationship Id="rId2" Type="http://schemas.openxmlformats.org/officeDocument/2006/relationships/slideLayout" Target="../slideLayouts/slideLayout9.xml"/><Relationship Id="rId1" Type="http://schemas.openxmlformats.org/officeDocument/2006/relationships/slideLayout" Target="../slideLayouts/slideLayout8.xml"/><Relationship Id="rId5" Type="http://schemas.openxmlformats.org/officeDocument/2006/relationships/image" Target="../media/image1.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47625" y="0"/>
            <a:ext cx="923925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pic>
        <p:nvPicPr>
          <p:cNvPr id="13" name="Picture 12"/>
          <p:cNvPicPr>
            <a:picLocks/>
          </p:cNvPicPr>
          <p:nvPr userDrawn="1"/>
        </p:nvPicPr>
        <p:blipFill rotWithShape="1">
          <a:blip r:embed="rId9">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8" name="TextBox 7"/>
          <p:cNvSpPr txBox="1"/>
          <p:nvPr userDrawn="1"/>
        </p:nvSpPr>
        <p:spPr>
          <a:xfrm>
            <a:off x="1085849" y="6010274"/>
            <a:ext cx="6867526" cy="415498"/>
          </a:xfrm>
          <a:prstGeom prst="rect">
            <a:avLst/>
          </a:prstGeom>
          <a:noFill/>
        </p:spPr>
        <p:txBody>
          <a:bodyPr wrap="square" rtlCol="0">
            <a:spAutoFit/>
          </a:bodyPr>
          <a:lstStyle/>
          <a:p>
            <a:pPr algn="l"/>
            <a:r>
              <a:rPr lang="en-US" sz="1050" b="1" dirty="0" smtClean="0"/>
              <a:t>Item XXX</a:t>
            </a:r>
            <a:endParaRPr lang="en-US" sz="1050" b="1" dirty="0"/>
          </a:p>
          <a:p>
            <a:pPr algn="l"/>
            <a:r>
              <a:rPr lang="en-US" sz="1050" dirty="0" smtClean="0"/>
              <a:t>ERCOT</a:t>
            </a:r>
            <a:r>
              <a:rPr lang="en-US" sz="1050" baseline="0" dirty="0" smtClean="0"/>
              <a:t> Public</a:t>
            </a:r>
            <a:endParaRPr lang="en-US" sz="1050" dirty="0"/>
          </a:p>
        </p:txBody>
      </p:sp>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7" r:id="rId1"/>
    <p:sldLayoutId id="2147493458" r:id="rId2"/>
    <p:sldLayoutId id="2147493459" r:id="rId3"/>
    <p:sldLayoutId id="2147493460" r:id="rId4"/>
    <p:sldLayoutId id="2147493461" r:id="rId5"/>
    <p:sldLayoutId id="2147493462" r:id="rId6"/>
    <p:sldLayoutId id="2147493463" r:id="rId7"/>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2" name="Picture 11"/>
          <p:cNvPicPr>
            <a:picLocks/>
          </p:cNvPicPr>
          <p:nvPr userDrawn="1"/>
        </p:nvPicPr>
        <p:blipFill rotWithShape="1">
          <a:blip r:embed="rId5">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pPr/>
              <a:t>‹#›</a:t>
            </a:fld>
            <a:endParaRPr lang="en-US" dirty="0"/>
          </a:p>
        </p:txBody>
      </p:sp>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 id="2147493475" r:id="rId2"/>
    <p:sldLayoutId id="2147493476" r:id="rId3"/>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787400" y="2804577"/>
            <a:ext cx="7543800" cy="2863135"/>
            <a:chOff x="787400" y="1852613"/>
            <a:chExt cx="7543800" cy="2863135"/>
          </a:xfrm>
        </p:grpSpPr>
        <p:sp>
          <p:nvSpPr>
            <p:cNvPr id="10" name="TextBox 9"/>
            <p:cNvSpPr txBox="1"/>
            <p:nvPr/>
          </p:nvSpPr>
          <p:spPr>
            <a:xfrm>
              <a:off x="787400" y="2130425"/>
              <a:ext cx="7543800" cy="2585323"/>
            </a:xfrm>
            <a:prstGeom prst="rect">
              <a:avLst/>
            </a:prstGeom>
            <a:noFill/>
          </p:spPr>
          <p:txBody>
            <a:bodyPr wrap="square" rtlCol="0">
              <a:spAutoFit/>
            </a:bodyPr>
            <a:lstStyle/>
            <a:p>
              <a:r>
                <a:rPr lang="en-US" sz="3200" b="1" dirty="0" smtClean="0"/>
                <a:t>Item 3: PRS Report </a:t>
              </a:r>
            </a:p>
            <a:p>
              <a:endParaRPr lang="en-US" b="1" dirty="0" smtClean="0"/>
            </a:p>
            <a:p>
              <a:r>
                <a:rPr lang="en-US" sz="2000" dirty="0" smtClean="0"/>
                <a:t>John </a:t>
              </a:r>
              <a:r>
                <a:rPr lang="en-US" sz="2000" dirty="0" err="1" smtClean="0"/>
                <a:t>Varnell</a:t>
              </a:r>
              <a:endParaRPr lang="en-US" sz="2000" dirty="0"/>
            </a:p>
            <a:p>
              <a:r>
                <a:rPr lang="en-US" sz="2000" dirty="0"/>
                <a:t>2013 </a:t>
              </a:r>
              <a:r>
                <a:rPr lang="en-US" sz="2000" dirty="0" smtClean="0"/>
                <a:t>PRS Chair</a:t>
              </a:r>
              <a:endParaRPr lang="en-US" sz="2000" dirty="0"/>
            </a:p>
            <a:p>
              <a:r>
                <a:rPr lang="en-US" dirty="0" smtClean="0"/>
                <a:t> </a:t>
              </a:r>
            </a:p>
            <a:p>
              <a:r>
                <a:rPr lang="en-US" dirty="0" smtClean="0"/>
                <a:t>Technical Advisory Committee (TAC) Meeting</a:t>
              </a:r>
            </a:p>
            <a:p>
              <a:r>
                <a:rPr lang="en-US" dirty="0" smtClean="0"/>
                <a:t>ERCOT Public</a:t>
              </a:r>
            </a:p>
            <a:p>
              <a:r>
                <a:rPr lang="en-US" dirty="0" smtClean="0"/>
                <a:t>December 3, 2013</a:t>
              </a:r>
            </a:p>
          </p:txBody>
        </p:sp>
        <p:cxnSp>
          <p:nvCxnSpPr>
            <p:cNvPr id="13" name="Straight Connector 12"/>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469797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513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r>
              <a:rPr lang="en-US" sz="1800" dirty="0"/>
              <a:t>Revision Requests Recommended for Approval by PRS – With </a:t>
            </a:r>
            <a:r>
              <a:rPr lang="en-US" sz="1800" dirty="0" smtClean="0"/>
              <a:t>No Opposing </a:t>
            </a:r>
            <a:r>
              <a:rPr lang="en-US" sz="1800" dirty="0"/>
              <a:t>Votes (Vote</a:t>
            </a:r>
            <a:r>
              <a:rPr lang="en-US" sz="1800" dirty="0" smtClean="0"/>
              <a:t>):</a:t>
            </a:r>
          </a:p>
          <a:p>
            <a:pPr marL="0" indent="0">
              <a:spcBef>
                <a:spcPts val="0"/>
              </a:spcBef>
              <a:buNone/>
              <a:defRPr/>
            </a:pPr>
            <a:endParaRPr lang="en-US" sz="1800" b="1" dirty="0" smtClean="0"/>
          </a:p>
          <a:p>
            <a:pPr lvl="0" hangingPunct="0"/>
            <a:r>
              <a:rPr lang="en-US" sz="1800" dirty="0"/>
              <a:t>NPRR563, Credit Lock </a:t>
            </a:r>
            <a:r>
              <a:rPr lang="en-US" sz="1800" dirty="0" smtClean="0"/>
              <a:t>Standards</a:t>
            </a:r>
            <a:endParaRPr lang="en-US" sz="1800" dirty="0"/>
          </a:p>
          <a:p>
            <a:pPr lvl="0" hangingPunct="0"/>
            <a:r>
              <a:rPr lang="en-US" sz="1800" dirty="0"/>
              <a:t>NPRR567, Stakeholder Review of Resource Registration Data </a:t>
            </a:r>
            <a:r>
              <a:rPr lang="en-US" sz="1800" dirty="0" smtClean="0"/>
              <a:t>Requirements</a:t>
            </a:r>
            <a:endParaRPr lang="en-US" sz="1800" dirty="0"/>
          </a:p>
          <a:p>
            <a:pPr lvl="0" hangingPunct="0"/>
            <a:r>
              <a:rPr lang="en-US" sz="1800" dirty="0"/>
              <a:t>NPRR569, Retail Clarification and </a:t>
            </a:r>
            <a:r>
              <a:rPr lang="en-US" sz="1800" dirty="0" smtClean="0"/>
              <a:t>Cleanup</a:t>
            </a:r>
            <a:endParaRPr lang="en-US" sz="1800" dirty="0"/>
          </a:p>
          <a:p>
            <a:pPr lvl="0" hangingPunct="0"/>
            <a:r>
              <a:rPr lang="en-US" sz="1800" dirty="0" smtClean="0"/>
              <a:t>NPRR575</a:t>
            </a:r>
            <a:r>
              <a:rPr lang="en-US" sz="1800" dirty="0"/>
              <a:t>, Clarification of the RUC Resource Buy-Back Provision for Ancillary Services – U</a:t>
            </a:r>
            <a:r>
              <a:rPr lang="en-US" sz="1800" cap="small" dirty="0"/>
              <a:t>rgent </a:t>
            </a:r>
            <a:endParaRPr lang="en-US" sz="1800" dirty="0"/>
          </a:p>
          <a:p>
            <a:pPr lvl="0" hangingPunct="0"/>
            <a:r>
              <a:rPr lang="en-US" sz="1800" dirty="0"/>
              <a:t>NPRR578, Restores RUC </a:t>
            </a:r>
            <a:r>
              <a:rPr lang="en-US" sz="1800" dirty="0" err="1"/>
              <a:t>Decommitment</a:t>
            </a:r>
            <a:r>
              <a:rPr lang="en-US" sz="1800" dirty="0"/>
              <a:t> Charge Language Deleted in NPRR416 – </a:t>
            </a:r>
            <a:r>
              <a:rPr lang="en-US" sz="1800" dirty="0" smtClean="0"/>
              <a:t>U</a:t>
            </a:r>
            <a:r>
              <a:rPr lang="en-US" sz="1800" cap="small" dirty="0" smtClean="0"/>
              <a:t>rgent</a:t>
            </a:r>
            <a:endParaRPr lang="en-US" sz="1800" dirty="0"/>
          </a:p>
          <a:p>
            <a:pPr lvl="0" hangingPunct="0"/>
            <a:r>
              <a:rPr lang="en-US" sz="1800" dirty="0"/>
              <a:t>NPRR579, Amendment to the Minimum PTP Option Bid Price Approval Timeline – </a:t>
            </a:r>
            <a:r>
              <a:rPr lang="en-US" sz="1800" dirty="0" smtClean="0"/>
              <a:t>U</a:t>
            </a:r>
            <a:r>
              <a:rPr lang="en-US" sz="1800" cap="small" dirty="0" smtClean="0"/>
              <a:t>rgent</a:t>
            </a:r>
            <a:endParaRPr lang="en-US" sz="1800" dirty="0"/>
          </a:p>
          <a:p>
            <a:pPr>
              <a:spcBef>
                <a:spcPts val="0"/>
              </a:spcBef>
              <a:defRPr/>
            </a:pPr>
            <a:endParaRPr lang="en-US" sz="1800" dirty="0"/>
          </a:p>
          <a:p>
            <a:pPr marL="0" indent="0">
              <a:spcBef>
                <a:spcPts val="0"/>
              </a:spcBef>
              <a:spcAft>
                <a:spcPts val="1200"/>
              </a:spcAft>
              <a:buFontTx/>
              <a:buNone/>
              <a:defRPr/>
            </a:pPr>
            <a:endParaRPr lang="en-US" sz="1800" dirty="0" smtClean="0"/>
          </a:p>
          <a:p>
            <a:pPr marL="0" indent="0">
              <a:spcBef>
                <a:spcPts val="0"/>
              </a:spcBef>
              <a:spcAft>
                <a:spcPts val="1200"/>
              </a:spcAft>
              <a:buFontTx/>
              <a:buNone/>
              <a:defRPr/>
            </a:pPr>
            <a:endParaRPr lang="en-US" sz="1800" dirty="0" smtClean="0"/>
          </a:p>
          <a:p>
            <a:pPr marL="0" indent="0">
              <a:spcBef>
                <a:spcPts val="0"/>
              </a:spcBef>
              <a:buNone/>
              <a:defRPr/>
            </a:pPr>
            <a:endParaRPr lang="en-US" sz="1800" dirty="0"/>
          </a:p>
        </p:txBody>
      </p:sp>
      <p:sp>
        <p:nvSpPr>
          <p:cNvPr id="9" name="Title 8"/>
          <p:cNvSpPr>
            <a:spLocks noGrp="1"/>
          </p:cNvSpPr>
          <p:nvPr>
            <p:ph type="title"/>
          </p:nvPr>
        </p:nvSpPr>
        <p:spPr>
          <a:xfrm>
            <a:off x="379663" y="179143"/>
            <a:ext cx="8444685" cy="461665"/>
          </a:xfrm>
        </p:spPr>
        <p:txBody>
          <a:bodyPr/>
          <a:lstStyle/>
          <a:p>
            <a:r>
              <a:rPr lang="en-US" dirty="0"/>
              <a:t>Summary of </a:t>
            </a:r>
            <a:r>
              <a:rPr lang="en-US" dirty="0" smtClean="0"/>
              <a:t>PRS </a:t>
            </a:r>
            <a:r>
              <a:rPr lang="en-US" dirty="0"/>
              <a:t>Update</a:t>
            </a:r>
          </a:p>
        </p:txBody>
      </p:sp>
    </p:spTree>
    <p:extLst>
      <p:ext uri="{BB962C8B-B14F-4D97-AF65-F5344CB8AC3E}">
        <p14:creationId xmlns:p14="http://schemas.microsoft.com/office/powerpoint/2010/main" val="247412851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513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r>
              <a:rPr lang="en-US" sz="1800" dirty="0"/>
              <a:t>Revision Requests Recommended for Approval by PRS – With Opposing Votes (Vote</a:t>
            </a:r>
            <a:r>
              <a:rPr lang="en-US" sz="1800" dirty="0" smtClean="0"/>
              <a:t>):</a:t>
            </a:r>
          </a:p>
          <a:p>
            <a:pPr marL="0" indent="0">
              <a:spcBef>
                <a:spcPts val="0"/>
              </a:spcBef>
              <a:buNone/>
              <a:defRPr/>
            </a:pPr>
            <a:endParaRPr lang="en-US" sz="1800" b="1" dirty="0" smtClean="0"/>
          </a:p>
          <a:p>
            <a:pPr lvl="0" hangingPunct="0"/>
            <a:r>
              <a:rPr lang="en-US" sz="1800" dirty="0"/>
              <a:t>NPRR571, ERS Weather-Sensitive Loads Requirements – U</a:t>
            </a:r>
            <a:r>
              <a:rPr lang="en-US" sz="1800" cap="small" dirty="0"/>
              <a:t>rgent</a:t>
            </a:r>
            <a:r>
              <a:rPr lang="en-US" sz="1800" dirty="0"/>
              <a:t> </a:t>
            </a:r>
          </a:p>
          <a:p>
            <a:pPr>
              <a:spcBef>
                <a:spcPts val="0"/>
              </a:spcBef>
              <a:defRPr/>
            </a:pPr>
            <a:endParaRPr lang="en-US" sz="1800" dirty="0"/>
          </a:p>
          <a:p>
            <a:pPr marL="0" indent="0">
              <a:spcBef>
                <a:spcPts val="0"/>
              </a:spcBef>
              <a:spcAft>
                <a:spcPts val="1200"/>
              </a:spcAft>
              <a:buFontTx/>
              <a:buNone/>
              <a:defRPr/>
            </a:pPr>
            <a:endParaRPr lang="en-US" sz="1800" dirty="0" smtClean="0"/>
          </a:p>
          <a:p>
            <a:pPr marL="0" indent="0">
              <a:spcBef>
                <a:spcPts val="0"/>
              </a:spcBef>
              <a:spcAft>
                <a:spcPts val="1200"/>
              </a:spcAft>
              <a:buFontTx/>
              <a:buNone/>
              <a:defRPr/>
            </a:pPr>
            <a:r>
              <a:rPr lang="en-US" sz="1800" dirty="0" smtClean="0"/>
              <a:t>Revision Requests Rejected:</a:t>
            </a:r>
          </a:p>
          <a:p>
            <a:pPr>
              <a:spcBef>
                <a:spcPts val="0"/>
              </a:spcBef>
              <a:spcAft>
                <a:spcPts val="1200"/>
              </a:spcAft>
              <a:defRPr/>
            </a:pPr>
            <a:r>
              <a:rPr lang="en-US" sz="1800" dirty="0"/>
              <a:t>NPRR537, ERS Clearing Price </a:t>
            </a:r>
            <a:endParaRPr lang="en-US" sz="1800" dirty="0" smtClean="0"/>
          </a:p>
          <a:p>
            <a:pPr marL="0" indent="0">
              <a:spcBef>
                <a:spcPts val="0"/>
              </a:spcBef>
              <a:spcAft>
                <a:spcPts val="1200"/>
              </a:spcAft>
              <a:buFontTx/>
              <a:buNone/>
              <a:defRPr/>
            </a:pPr>
            <a:endParaRPr lang="en-US" sz="1800" dirty="0" smtClean="0"/>
          </a:p>
          <a:p>
            <a:pPr marL="0" indent="0">
              <a:spcBef>
                <a:spcPts val="0"/>
              </a:spcBef>
              <a:buNone/>
              <a:defRPr/>
            </a:pPr>
            <a:endParaRPr lang="en-US" sz="1800" dirty="0"/>
          </a:p>
        </p:txBody>
      </p:sp>
      <p:sp>
        <p:nvSpPr>
          <p:cNvPr id="9" name="Title 8"/>
          <p:cNvSpPr>
            <a:spLocks noGrp="1"/>
          </p:cNvSpPr>
          <p:nvPr>
            <p:ph type="title"/>
          </p:nvPr>
        </p:nvSpPr>
        <p:spPr>
          <a:xfrm>
            <a:off x="379663" y="179143"/>
            <a:ext cx="8444685" cy="461665"/>
          </a:xfrm>
        </p:spPr>
        <p:txBody>
          <a:bodyPr/>
          <a:lstStyle/>
          <a:p>
            <a:r>
              <a:rPr lang="en-US" dirty="0"/>
              <a:t>Summary of </a:t>
            </a:r>
            <a:r>
              <a:rPr lang="en-US" dirty="0" smtClean="0"/>
              <a:t>PRS </a:t>
            </a:r>
            <a:r>
              <a:rPr lang="en-US" dirty="0"/>
              <a:t>Update</a:t>
            </a:r>
          </a:p>
        </p:txBody>
      </p:sp>
    </p:spTree>
    <p:extLst>
      <p:ext uri="{BB962C8B-B14F-4D97-AF65-F5344CB8AC3E}">
        <p14:creationId xmlns:p14="http://schemas.microsoft.com/office/powerpoint/2010/main" val="319163610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1295400" y="2736053"/>
            <a:ext cx="6553200" cy="1385895"/>
            <a:chOff x="1295400" y="2799182"/>
            <a:chExt cx="6553200" cy="1385895"/>
          </a:xfrm>
        </p:grpSpPr>
        <p:sp>
          <p:nvSpPr>
            <p:cNvPr id="2" name="TextBox 1"/>
            <p:cNvSpPr txBox="1"/>
            <p:nvPr/>
          </p:nvSpPr>
          <p:spPr>
            <a:xfrm>
              <a:off x="1295400" y="2820346"/>
              <a:ext cx="6553200" cy="1231106"/>
            </a:xfrm>
            <a:prstGeom prst="rect">
              <a:avLst/>
            </a:prstGeom>
            <a:noFill/>
          </p:spPr>
          <p:txBody>
            <a:bodyPr wrap="square" rtlCol="0">
              <a:spAutoFit/>
            </a:bodyPr>
            <a:lstStyle/>
            <a:p>
              <a:pPr algn="ctr" eaLnBrk="0" hangingPunct="0"/>
              <a:r>
                <a:rPr lang="en-US" sz="2800" dirty="0"/>
                <a:t>Revision Requests Recommended </a:t>
              </a:r>
            </a:p>
            <a:p>
              <a:pPr algn="ctr" eaLnBrk="0" hangingPunct="0"/>
              <a:r>
                <a:rPr lang="en-US" sz="2800" dirty="0"/>
                <a:t>for Approval by </a:t>
              </a:r>
              <a:r>
                <a:rPr lang="en-US" sz="2800" dirty="0" smtClean="0"/>
                <a:t>PRS</a:t>
              </a:r>
            </a:p>
            <a:p>
              <a:pPr algn="ctr"/>
              <a:r>
                <a:rPr lang="en-US" dirty="0" smtClean="0"/>
                <a:t>(with Opposing Votes)</a:t>
              </a:r>
            </a:p>
          </p:txBody>
        </p:sp>
        <p:cxnSp>
          <p:nvCxnSpPr>
            <p:cNvPr id="4" name="Straight Connector 3"/>
            <p:cNvCxnSpPr/>
            <p:nvPr/>
          </p:nvCxnSpPr>
          <p:spPr>
            <a:xfrm>
              <a:off x="1428750" y="2799182"/>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p:nvCxnSpPr>
          <p:spPr>
            <a:xfrm>
              <a:off x="1438275" y="4185077"/>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3874217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NPRR571, </a:t>
            </a:r>
            <a:r>
              <a:rPr lang="en-US" sz="2000" dirty="0"/>
              <a:t>ERS Weather-Sensitive Loads </a:t>
            </a:r>
            <a:r>
              <a:rPr lang="en-US" sz="2000" dirty="0" smtClean="0"/>
              <a:t>Requirements - </a:t>
            </a:r>
            <a:r>
              <a:rPr lang="en-US" sz="2000" cap="small" dirty="0" smtClean="0"/>
              <a:t>Urgent </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3205145443"/>
              </p:ext>
            </p:extLst>
          </p:nvPr>
        </p:nvGraphicFramePr>
        <p:xfrm>
          <a:off x="403749" y="714499"/>
          <a:ext cx="8273526" cy="5666699"/>
        </p:xfrm>
        <a:graphic>
          <a:graphicData uri="http://schemas.openxmlformats.org/drawingml/2006/table">
            <a:tbl>
              <a:tblPr firstRow="1" firstCol="1" lastRow="1" lastCol="1" bandRow="1">
                <a:tableStyleId>{22838BEF-8BB2-4498-84A7-C5851F593DF1}</a:tableStyleId>
              </a:tblPr>
              <a:tblGrid>
                <a:gridCol w="1758426"/>
                <a:gridCol w="6515100"/>
              </a:tblGrid>
              <a:tr h="799976">
                <a:tc>
                  <a:txBody>
                    <a:bodyPr/>
                    <a:lstStyle/>
                    <a:p>
                      <a:r>
                        <a:rPr lang="en-US" sz="1600" dirty="0" smtClean="0"/>
                        <a:t>Purpose</a:t>
                      </a:r>
                    </a:p>
                    <a:p>
                      <a:r>
                        <a:rPr lang="en-US" sz="1600" b="0" dirty="0" smtClean="0"/>
                        <a:t>(Earth Networks)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dk1"/>
                          </a:solidFill>
                          <a:effectLst/>
                          <a:latin typeface="+mn-lt"/>
                          <a:ea typeface="+mn-ea"/>
                          <a:cs typeface="+mn-cs"/>
                        </a:rPr>
                        <a:t>This NPRR establishes rules for participation in ERS by Loads with Demand response capability that is highly sensitive to weather conditions. </a:t>
                      </a:r>
                      <a:endParaRPr lang="en-US" sz="160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005761">
                <a:tc>
                  <a:txBody>
                    <a:bodyPr/>
                    <a:lstStyle/>
                    <a:p>
                      <a:r>
                        <a:rPr lang="en-US" sz="1600" dirty="0" smtClean="0"/>
                        <a:t>PRS</a:t>
                      </a:r>
                      <a:r>
                        <a:rPr lang="en-US" sz="1600" baseline="0" dirty="0" smtClean="0"/>
                        <a:t> 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On 10/17/13, PRS voted to grant NPRR571 Urgent status, table NPRR571, and refer the issue to WMS.  There was one opposing vote from the Consumer Market Segment and six abstentions from the Independent Generator, IPM, IREP, Municipal and IOU</a:t>
                      </a:r>
                      <a:r>
                        <a:rPr lang="en-US" sz="1600" b="0" kern="1200" baseline="0" dirty="0" smtClean="0">
                          <a:solidFill>
                            <a:schemeClr val="dk1"/>
                          </a:solidFill>
                          <a:effectLst/>
                          <a:latin typeface="+mn-lt"/>
                          <a:ea typeface="+mn-ea"/>
                          <a:cs typeface="+mn-cs"/>
                        </a:rPr>
                        <a:t> </a:t>
                      </a:r>
                      <a:r>
                        <a:rPr lang="en-US" sz="1600" b="0" kern="1200" dirty="0" smtClean="0">
                          <a:solidFill>
                            <a:schemeClr val="dk1"/>
                          </a:solidFill>
                          <a:effectLst/>
                          <a:latin typeface="+mn-lt"/>
                          <a:ea typeface="+mn-ea"/>
                          <a:cs typeface="+mn-cs"/>
                        </a:rPr>
                        <a:t>(2) Market Segments.  On 11/21/13, PRS voted to recommend approval of NPRR571 as submitted with a recommended priority of 2014 and rank of 1040.  There were two opposing votes from the Consumer and IPM Market Segments and one abstention from the IOU Market Segment. </a:t>
                      </a:r>
                      <a:r>
                        <a:rPr lang="en-US" sz="1600" b="0" kern="1200" baseline="0" dirty="0" smtClean="0">
                          <a:solidFill>
                            <a:schemeClr val="tx1"/>
                          </a:solidFill>
                          <a:latin typeface="+mn-lt"/>
                          <a:ea typeface="+mn-ea"/>
                          <a:cs typeface="+mn-cs"/>
                        </a:rPr>
                        <a:t> </a:t>
                      </a:r>
                      <a:endParaRPr lang="en-US" sz="160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06606">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tx1"/>
                          </a:solidFill>
                          <a:latin typeface="+mn-lt"/>
                          <a:ea typeface="+mn-ea"/>
                          <a:cs typeface="+mn-cs"/>
                        </a:rPr>
                        <a:t>Upon System Implementation – Priority</a:t>
                      </a:r>
                      <a:r>
                        <a:rPr lang="en-US" sz="1600" b="0" kern="1200" baseline="0" dirty="0" smtClean="0">
                          <a:solidFill>
                            <a:schemeClr val="tx1"/>
                          </a:solidFill>
                          <a:latin typeface="+mn-lt"/>
                          <a:ea typeface="+mn-ea"/>
                          <a:cs typeface="+mn-cs"/>
                        </a:rPr>
                        <a:t> 2014; Rank 1040</a:t>
                      </a:r>
                      <a:endParaRPr lang="en-US" sz="1600" b="0" kern="1200" dirty="0" smtClean="0">
                        <a:solidFill>
                          <a:schemeClr val="tx1"/>
                        </a:solidFill>
                        <a:latin typeface="+mn-lt"/>
                        <a:ea typeface="+mn-ea"/>
                        <a:cs typeface="+mn-cs"/>
                      </a:endParaRPr>
                    </a:p>
                    <a:p>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02291">
                <a:tc>
                  <a:txBody>
                    <a:bodyPr/>
                    <a:lstStyle/>
                    <a:p>
                      <a:r>
                        <a:rPr lang="en-US" sz="1600" dirty="0" smtClean="0"/>
                        <a:t>ERCOT Impact</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$30k - $40k; requirements can be supported by existing ERCOT Staff; impacts to MMS, EIS, EI, and Demand Integration Analysis Tools; ERCOT business functions will be updated; ERCOT grid operations procedures will be updated.  </a:t>
                      </a:r>
                      <a:endParaRPr lang="en-US" sz="1600" b="0" kern="1200" dirty="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155659">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i="0" kern="1200" dirty="0" smtClean="0">
                          <a:solidFill>
                            <a:schemeClr val="dk1"/>
                          </a:solidFill>
                          <a:effectLst/>
                          <a:latin typeface="+mn-lt"/>
                          <a:ea typeface="+mn-ea"/>
                          <a:cs typeface="+mn-cs"/>
                        </a:rPr>
                        <a:t>Contributes to </a:t>
                      </a:r>
                      <a:r>
                        <a:rPr lang="en-US" sz="1600" b="0" i="0" kern="1200" baseline="0" dirty="0" smtClean="0">
                          <a:solidFill>
                            <a:schemeClr val="dk1"/>
                          </a:solidFill>
                          <a:effectLst/>
                          <a:latin typeface="+mn-lt"/>
                          <a:ea typeface="+mn-ea"/>
                          <a:cs typeface="+mn-cs"/>
                        </a:rPr>
                        <a:t>meeting Transmission Grid reliability requirements and avoiding firm Load shed; brings greater competition in weather-sensitive ERS Loads by modifying calculations for qualification and baseline, availability, performance and payment.</a:t>
                      </a:r>
                      <a:endParaRPr lang="en-US" sz="1600" b="0" i="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401460465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1304925" y="2736053"/>
            <a:ext cx="6553200" cy="1385895"/>
            <a:chOff x="1304925" y="2799182"/>
            <a:chExt cx="6553200" cy="1385895"/>
          </a:xfrm>
        </p:grpSpPr>
        <p:sp>
          <p:nvSpPr>
            <p:cNvPr id="2" name="TextBox 1"/>
            <p:cNvSpPr txBox="1"/>
            <p:nvPr/>
          </p:nvSpPr>
          <p:spPr>
            <a:xfrm>
              <a:off x="1304925" y="3172771"/>
              <a:ext cx="6553200" cy="523220"/>
            </a:xfrm>
            <a:prstGeom prst="rect">
              <a:avLst/>
            </a:prstGeom>
            <a:noFill/>
          </p:spPr>
          <p:txBody>
            <a:bodyPr wrap="square" rtlCol="0">
              <a:spAutoFit/>
            </a:bodyPr>
            <a:lstStyle/>
            <a:p>
              <a:pPr algn="ctr" eaLnBrk="0" hangingPunct="0"/>
              <a:r>
                <a:rPr lang="en-US" sz="2800" dirty="0" smtClean="0"/>
                <a:t>Additional PRS Items for Discussion</a:t>
              </a:r>
              <a:endParaRPr lang="en-US" sz="2800" dirty="0"/>
            </a:p>
          </p:txBody>
        </p:sp>
        <p:cxnSp>
          <p:nvCxnSpPr>
            <p:cNvPr id="4" name="Straight Connector 3"/>
            <p:cNvCxnSpPr/>
            <p:nvPr/>
          </p:nvCxnSpPr>
          <p:spPr>
            <a:xfrm>
              <a:off x="1428750" y="2799182"/>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p:nvCxnSpPr>
          <p:spPr>
            <a:xfrm>
              <a:off x="1438275" y="4185077"/>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03041340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20885" y="714498"/>
            <a:ext cx="8492601" cy="19810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a:spcBef>
                <a:spcPts val="0"/>
              </a:spcBef>
              <a:spcAft>
                <a:spcPts val="0"/>
              </a:spcAft>
              <a:defRPr/>
            </a:pPr>
            <a:endParaRPr lang="en-US" sz="2400" dirty="0" smtClean="0"/>
          </a:p>
          <a:p>
            <a:r>
              <a:rPr lang="en-US" sz="2400" dirty="0" smtClean="0"/>
              <a:t>NPRR537, ERS Clearing Price</a:t>
            </a:r>
          </a:p>
          <a:p>
            <a:pPr lvl="1"/>
            <a:r>
              <a:rPr lang="en-US" sz="2400" dirty="0" smtClean="0"/>
              <a:t>PRS </a:t>
            </a:r>
            <a:r>
              <a:rPr lang="en-US" sz="2400" dirty="0"/>
              <a:t>voted to reject NPRR537.  There was one abstention from the Consumer Market Segment.  </a:t>
            </a:r>
          </a:p>
        </p:txBody>
      </p:sp>
      <p:sp>
        <p:nvSpPr>
          <p:cNvPr id="9" name="Title 8"/>
          <p:cNvSpPr>
            <a:spLocks noGrp="1"/>
          </p:cNvSpPr>
          <p:nvPr>
            <p:ph type="title"/>
          </p:nvPr>
        </p:nvSpPr>
        <p:spPr>
          <a:xfrm>
            <a:off x="379663" y="179143"/>
            <a:ext cx="8444685" cy="461665"/>
          </a:xfrm>
        </p:spPr>
        <p:txBody>
          <a:bodyPr/>
          <a:lstStyle/>
          <a:p>
            <a:pPr marL="0" indent="0">
              <a:spcBef>
                <a:spcPts val="0"/>
              </a:spcBef>
              <a:spcAft>
                <a:spcPts val="1200"/>
              </a:spcAft>
              <a:defRPr/>
            </a:pPr>
            <a:r>
              <a:rPr lang="en-US" dirty="0" smtClean="0"/>
              <a:t>Rejected NPRRs – Informational Only</a:t>
            </a:r>
            <a:endParaRPr lang="en-US" dirty="0"/>
          </a:p>
        </p:txBody>
      </p:sp>
    </p:spTree>
    <p:extLst>
      <p:ext uri="{BB962C8B-B14F-4D97-AF65-F5344CB8AC3E}">
        <p14:creationId xmlns:p14="http://schemas.microsoft.com/office/powerpoint/2010/main" val="91736003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Colors">
      <a:dk1>
        <a:sysClr val="windowText" lastClr="000000"/>
      </a:dk1>
      <a:lt1>
        <a:sysClr val="window" lastClr="FFFFFF"/>
      </a:lt1>
      <a:dk2>
        <a:srgbClr val="00385E"/>
      </a:dk2>
      <a:lt2>
        <a:srgbClr val="EEECE1"/>
      </a:lt2>
      <a:accent1>
        <a:srgbClr val="008373"/>
      </a:accent1>
      <a:accent2>
        <a:srgbClr val="056BB8"/>
      </a:accent2>
      <a:accent3>
        <a:srgbClr val="680546"/>
      </a:accent3>
      <a:accent4>
        <a:srgbClr val="FDC709"/>
      </a:accent4>
      <a:accent5>
        <a:srgbClr val="E5E5E2"/>
      </a:accent5>
      <a:accent6>
        <a:srgbClr val="1F8A45"/>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B6F2769-7194-4217-93D3-3AF3A4742282}">
  <ds:schemaRefs>
    <ds:schemaRef ds:uri="c34af464-7aa1-4edd-9be4-83dffc1cb926"/>
    <ds:schemaRef ds:uri="http://purl.org/dc/dcmitype/"/>
    <ds:schemaRef ds:uri="http://schemas.microsoft.com/office/infopath/2007/PartnerControls"/>
    <ds:schemaRef ds:uri="http://purl.org/dc/terms/"/>
    <ds:schemaRef ds:uri="http://schemas.microsoft.com/office/2006/documentManagement/types"/>
    <ds:schemaRef ds:uri="http://schemas.openxmlformats.org/package/2006/metadata/core-properties"/>
    <ds:schemaRef ds:uri="http://www.w3.org/XML/1998/namespace"/>
    <ds:schemaRef ds:uri="http://schemas.microsoft.com/office/2006/metadata/properties"/>
    <ds:schemaRef ds:uri="http://purl.org/dc/elements/1.1/"/>
  </ds:schemaRefs>
</ds:datastoreItem>
</file>

<file path=customXml/itemProps3.xml><?xml version="1.0" encoding="utf-8"?>
<ds:datastoreItem xmlns:ds="http://schemas.openxmlformats.org/officeDocument/2006/customXml" ds:itemID="{87D2A1B0-FF3E-4009-940D-AED0EB70AA2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6492</TotalTime>
  <Words>409</Words>
  <Application>Microsoft Office PowerPoint</Application>
  <PresentationFormat>On-screen Show (4:3)</PresentationFormat>
  <Paragraphs>48</Paragraphs>
  <Slides>7</Slides>
  <Notes>1</Notes>
  <HiddenSlides>0</HiddenSlides>
  <MMClips>0</MMClips>
  <ScaleCrop>false</ScaleCrop>
  <HeadingPairs>
    <vt:vector size="4" baseType="variant">
      <vt:variant>
        <vt:lpstr>Theme</vt:lpstr>
      </vt:variant>
      <vt:variant>
        <vt:i4>2</vt:i4>
      </vt:variant>
      <vt:variant>
        <vt:lpstr>Slide Titles</vt:lpstr>
      </vt:variant>
      <vt:variant>
        <vt:i4>7</vt:i4>
      </vt:variant>
    </vt:vector>
  </HeadingPairs>
  <TitlesOfParts>
    <vt:vector size="9" baseType="lpstr">
      <vt:lpstr>Office Theme</vt:lpstr>
      <vt:lpstr>Custom Design</vt:lpstr>
      <vt:lpstr>PowerPoint Presentation</vt:lpstr>
      <vt:lpstr>Summary of PRS Update</vt:lpstr>
      <vt:lpstr>Summary of PRS Update</vt:lpstr>
      <vt:lpstr>PowerPoint Presentation</vt:lpstr>
      <vt:lpstr>NPRR571, ERS Weather-Sensitive Loads Requirements - Urgent  </vt:lpstr>
      <vt:lpstr>PowerPoint Presentation</vt:lpstr>
      <vt:lpstr>Rejected NPRRs – Informational Only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188</cp:revision>
  <cp:lastPrinted>2013-01-30T23:16:36Z</cp:lastPrinted>
  <dcterms:created xsi:type="dcterms:W3CDTF">2010-04-12T23:12:02Z</dcterms:created>
  <dcterms:modified xsi:type="dcterms:W3CDTF">2013-11-27T15:11:32Z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