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57" r:id="rId3"/>
    <p:sldId id="258" r:id="rId4"/>
    <p:sldId id="259" r:id="rId5"/>
    <p:sldId id="264" r:id="rId6"/>
    <p:sldId id="260" r:id="rId7"/>
    <p:sldId id="261" r:id="rId8"/>
    <p:sldId id="262" r:id="rId9"/>
    <p:sldId id="265" r:id="rId10"/>
    <p:sldId id="263"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6" d="100"/>
          <a:sy n="66" d="100"/>
        </p:scale>
        <p:origin x="-432"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3550189-A130-4721-9CE9-45627E067AAB}" type="datetimeFigureOut">
              <a:rPr lang="en-US" smtClean="0"/>
              <a:t>11/26/2013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6E06822-EE0B-4D9C-B3E2-D54FE8832EF7}" type="slidenum">
              <a:rPr lang="en-US" smtClean="0"/>
              <a:t>‹#›</a:t>
            </a:fld>
            <a:endParaRPr lang="en-US"/>
          </a:p>
        </p:txBody>
      </p:sp>
    </p:spTree>
    <p:extLst>
      <p:ext uri="{BB962C8B-B14F-4D97-AF65-F5344CB8AC3E}">
        <p14:creationId xmlns:p14="http://schemas.microsoft.com/office/powerpoint/2010/main" val="15230635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4EBFB70-56D0-478F-A6BC-5A12387C1D43}" type="datetime1">
              <a:rPr lang="en-US" smtClean="0"/>
              <a:t>11/26/2013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8619683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E05C63A-4382-4961-AD56-8A41FE4DF683}" type="datetime1">
              <a:rPr lang="en-US" smtClean="0"/>
              <a:t>11/26/2013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3240626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38B5798-45A7-4552-BD27-9D54F9ABAA96}" type="datetime1">
              <a:rPr lang="en-US" smtClean="0"/>
              <a:t>11/26/2013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4762854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3A9A325-215B-4D15-9B0B-6AF5ACB2779C}" type="datetime1">
              <a:rPr lang="en-US" smtClean="0"/>
              <a:t>11/26/2013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5319301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701C94A-526F-4013-BCCD-64F06661DC20}" type="datetime1">
              <a:rPr lang="en-US" smtClean="0"/>
              <a:t>11/26/2013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1591794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AFE23AF-BC3D-4DA1-BCA9-08AE91A7E4B5}" type="datetime1">
              <a:rPr lang="en-US" smtClean="0"/>
              <a:t>11/26/2013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8584284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BC34E37-533C-4856-9DF4-F421A6215906}" type="datetime1">
              <a:rPr lang="en-US" smtClean="0"/>
              <a:t>11/26/2013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4775686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70206A6-003F-427F-9296-7B64AE6401F5}" type="datetime1">
              <a:rPr lang="en-US" smtClean="0"/>
              <a:t>11/26/2013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20497113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D73E8E9-01BD-4F61-A04A-C68F352A778C}" type="datetime1">
              <a:rPr lang="en-US" smtClean="0"/>
              <a:t>11/26/2013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39964616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79B9EC7-20B8-4D1C-8012-D964306F3F07}" type="datetime1">
              <a:rPr lang="en-US" smtClean="0"/>
              <a:t>11/26/2013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967959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14B6171-E8FC-4539-B4F3-036CC825C16E}" type="datetime1">
              <a:rPr lang="en-US" smtClean="0"/>
              <a:t>11/26/2013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F3D781-DAB5-4567-89E7-7E410B8C1B9B}" type="slidenum">
              <a:rPr lang="en-US" smtClean="0"/>
              <a:t>‹#›</a:t>
            </a:fld>
            <a:endParaRPr lang="en-US"/>
          </a:p>
        </p:txBody>
      </p:sp>
    </p:spTree>
    <p:extLst>
      <p:ext uri="{BB962C8B-B14F-4D97-AF65-F5344CB8AC3E}">
        <p14:creationId xmlns:p14="http://schemas.microsoft.com/office/powerpoint/2010/main" val="15079828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30669F6-7C44-4D23-916E-35048CD59482}" type="datetime1">
              <a:rPr lang="en-US" smtClean="0"/>
              <a:t>11/26/2013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6F3D781-DAB5-4567-89E7-7E410B8C1B9B}" type="slidenum">
              <a:rPr lang="en-US" smtClean="0"/>
              <a:t>‹#›</a:t>
            </a:fld>
            <a:endParaRPr lang="en-US"/>
          </a:p>
        </p:txBody>
      </p:sp>
    </p:spTree>
    <p:extLst>
      <p:ext uri="{BB962C8B-B14F-4D97-AF65-F5344CB8AC3E}">
        <p14:creationId xmlns:p14="http://schemas.microsoft.com/office/powerpoint/2010/main" val="19498170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PGRR031</a:t>
            </a:r>
            <a:endParaRPr lang="en-US" dirty="0"/>
          </a:p>
        </p:txBody>
      </p:sp>
      <p:sp>
        <p:nvSpPr>
          <p:cNvPr id="3" name="Subtitle 2"/>
          <p:cNvSpPr>
            <a:spLocks noGrp="1"/>
          </p:cNvSpPr>
          <p:nvPr>
            <p:ph type="subTitle" idx="1"/>
          </p:nvPr>
        </p:nvSpPr>
        <p:spPr/>
        <p:txBody>
          <a:bodyPr/>
          <a:lstStyle/>
          <a:p>
            <a:r>
              <a:rPr lang="en-US" dirty="0" smtClean="0"/>
              <a:t>ROS – November 14, 2013</a:t>
            </a:r>
            <a:endParaRPr lang="en-US" dirty="0"/>
          </a:p>
        </p:txBody>
      </p:sp>
      <p:sp>
        <p:nvSpPr>
          <p:cNvPr id="4" name="Slide Number Placeholder 3"/>
          <p:cNvSpPr>
            <a:spLocks noGrp="1"/>
          </p:cNvSpPr>
          <p:nvPr>
            <p:ph type="sldNum" sz="quarter" idx="12"/>
          </p:nvPr>
        </p:nvSpPr>
        <p:spPr/>
        <p:txBody>
          <a:bodyPr/>
          <a:lstStyle/>
          <a:p>
            <a:fld id="{16F3D781-DAB5-4567-89E7-7E410B8C1B9B}" type="slidenum">
              <a:rPr lang="en-US" smtClean="0"/>
              <a:t>1</a:t>
            </a:fld>
            <a:endParaRPr lang="en-US"/>
          </a:p>
        </p:txBody>
      </p:sp>
    </p:spTree>
    <p:extLst>
      <p:ext uri="{BB962C8B-B14F-4D97-AF65-F5344CB8AC3E}">
        <p14:creationId xmlns:p14="http://schemas.microsoft.com/office/powerpoint/2010/main" val="390881722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a:t>
            </a:r>
            <a:endParaRPr lang="en-US" dirty="0"/>
          </a:p>
        </p:txBody>
      </p:sp>
      <p:sp>
        <p:nvSpPr>
          <p:cNvPr id="3" name="Slide Number Placeholder 2"/>
          <p:cNvSpPr>
            <a:spLocks noGrp="1"/>
          </p:cNvSpPr>
          <p:nvPr>
            <p:ph type="sldNum" sz="quarter" idx="12"/>
          </p:nvPr>
        </p:nvSpPr>
        <p:spPr/>
        <p:txBody>
          <a:bodyPr/>
          <a:lstStyle/>
          <a:p>
            <a:fld id="{16F3D781-DAB5-4567-89E7-7E410B8C1B9B}" type="slidenum">
              <a:rPr lang="en-US" smtClean="0"/>
              <a:t>10</a:t>
            </a:fld>
            <a:endParaRPr lang="en-US"/>
          </a:p>
        </p:txBody>
      </p:sp>
    </p:spTree>
    <p:extLst>
      <p:ext uri="{BB962C8B-B14F-4D97-AF65-F5344CB8AC3E}">
        <p14:creationId xmlns:p14="http://schemas.microsoft.com/office/powerpoint/2010/main" val="399126784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Background</a:t>
            </a:r>
            <a:endParaRPr lang="en-US" dirty="0"/>
          </a:p>
        </p:txBody>
      </p:sp>
      <p:sp>
        <p:nvSpPr>
          <p:cNvPr id="6" name="Right Arrow 5"/>
          <p:cNvSpPr/>
          <p:nvPr/>
        </p:nvSpPr>
        <p:spPr>
          <a:xfrm>
            <a:off x="838200" y="3657600"/>
            <a:ext cx="7467600" cy="3810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p:cNvSpPr/>
          <p:nvPr/>
        </p:nvSpPr>
        <p:spPr>
          <a:xfrm>
            <a:off x="457200" y="1905000"/>
            <a:ext cx="2057400" cy="10668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May 2011: ERCOT BOD directs TAC to report on recommendations for addressing gaps between operations and planning</a:t>
            </a:r>
            <a:endParaRPr lang="en-US" sz="1400" dirty="0"/>
          </a:p>
        </p:txBody>
      </p:sp>
      <p:sp>
        <p:nvSpPr>
          <p:cNvPr id="8" name="Rectangle 7"/>
          <p:cNvSpPr/>
          <p:nvPr/>
        </p:nvSpPr>
        <p:spPr>
          <a:xfrm>
            <a:off x="2362200" y="4724400"/>
            <a:ext cx="1982680" cy="10668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Feb 2012: ROS forms OPSTF to address gaps between operations and planning with a list of issues to address</a:t>
            </a:r>
            <a:endParaRPr lang="en-US" sz="1400" dirty="0"/>
          </a:p>
        </p:txBody>
      </p:sp>
      <p:sp>
        <p:nvSpPr>
          <p:cNvPr id="9" name="Rectangle 8"/>
          <p:cNvSpPr/>
          <p:nvPr/>
        </p:nvSpPr>
        <p:spPr>
          <a:xfrm>
            <a:off x="4114800" y="1714500"/>
            <a:ext cx="1981200" cy="1295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April 2013: OPSTF recommends that PLWG revise the planning criteria to 95% loading limit; ROS endorses recommendation</a:t>
            </a:r>
            <a:endParaRPr lang="en-US" sz="1400" dirty="0"/>
          </a:p>
        </p:txBody>
      </p:sp>
      <p:sp>
        <p:nvSpPr>
          <p:cNvPr id="10" name="Rectangle 9"/>
          <p:cNvSpPr/>
          <p:nvPr/>
        </p:nvSpPr>
        <p:spPr>
          <a:xfrm>
            <a:off x="6349383" y="1828800"/>
            <a:ext cx="1905000" cy="457200"/>
          </a:xfrm>
          <a:prstGeom prst="rect">
            <a:avLst/>
          </a:prstGeom>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Addresses four issues from OPSTF issue list</a:t>
            </a:r>
            <a:endParaRPr lang="en-US" sz="1400" dirty="0"/>
          </a:p>
        </p:txBody>
      </p:sp>
      <p:sp>
        <p:nvSpPr>
          <p:cNvPr id="11" name="Rectangle 10"/>
          <p:cNvSpPr/>
          <p:nvPr/>
        </p:nvSpPr>
        <p:spPr>
          <a:xfrm>
            <a:off x="6310174" y="2514600"/>
            <a:ext cx="1650507" cy="4572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June 2013: PGRR031 posted</a:t>
            </a:r>
            <a:endParaRPr lang="en-US" sz="1400" dirty="0"/>
          </a:p>
        </p:txBody>
      </p:sp>
      <p:sp>
        <p:nvSpPr>
          <p:cNvPr id="12" name="Rectangle 11"/>
          <p:cNvSpPr/>
          <p:nvPr/>
        </p:nvSpPr>
        <p:spPr>
          <a:xfrm>
            <a:off x="5978001" y="4724400"/>
            <a:ext cx="1982680" cy="10668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smtClean="0"/>
              <a:t>Issue/ PGRR discussed at May, June, August, September, and October 2013 PLWG meetings</a:t>
            </a:r>
            <a:endParaRPr lang="en-US" sz="1400" dirty="0"/>
          </a:p>
        </p:txBody>
      </p:sp>
      <p:cxnSp>
        <p:nvCxnSpPr>
          <p:cNvPr id="14" name="Straight Connector 13"/>
          <p:cNvCxnSpPr/>
          <p:nvPr/>
        </p:nvCxnSpPr>
        <p:spPr>
          <a:xfrm>
            <a:off x="1143000" y="297180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0" y="395611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6053461" y="297180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8" name="Straight Connector 17"/>
          <p:cNvCxnSpPr>
            <a:endCxn id="10" idx="1"/>
          </p:cNvCxnSpPr>
          <p:nvPr/>
        </p:nvCxnSpPr>
        <p:spPr>
          <a:xfrm>
            <a:off x="6108391" y="2057400"/>
            <a:ext cx="240992" cy="0"/>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a:off x="6477000" y="297180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a:off x="6400800" y="395611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a:off x="6629400" y="396240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a:off x="7162800" y="396240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a:off x="7391400" y="395611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a:off x="7620000" y="3956110"/>
            <a:ext cx="0" cy="762000"/>
          </a:xfrm>
          <a:prstGeom prst="line">
            <a:avLst/>
          </a:prstGeom>
          <a:ln w="19050"/>
        </p:spPr>
        <p:style>
          <a:lnRef idx="1">
            <a:schemeClr val="accent1"/>
          </a:lnRef>
          <a:fillRef idx="0">
            <a:schemeClr val="accent1"/>
          </a:fillRef>
          <a:effectRef idx="0">
            <a:schemeClr val="accent1"/>
          </a:effectRef>
          <a:fontRef idx="minor">
            <a:schemeClr val="tx1"/>
          </a:fontRef>
        </p:style>
      </p:cxnSp>
      <p:sp>
        <p:nvSpPr>
          <p:cNvPr id="27" name="Slide Number Placeholder 26"/>
          <p:cNvSpPr>
            <a:spLocks noGrp="1"/>
          </p:cNvSpPr>
          <p:nvPr>
            <p:ph type="sldNum" sz="quarter" idx="12"/>
          </p:nvPr>
        </p:nvSpPr>
        <p:spPr/>
        <p:txBody>
          <a:bodyPr/>
          <a:lstStyle/>
          <a:p>
            <a:fld id="{16F3D781-DAB5-4567-89E7-7E410B8C1B9B}" type="slidenum">
              <a:rPr lang="en-US" smtClean="0"/>
              <a:t>2</a:t>
            </a:fld>
            <a:endParaRPr lang="en-US"/>
          </a:p>
        </p:txBody>
      </p:sp>
    </p:spTree>
    <p:extLst>
      <p:ext uri="{BB962C8B-B14F-4D97-AF65-F5344CB8AC3E}">
        <p14:creationId xmlns:p14="http://schemas.microsoft.com/office/powerpoint/2010/main" val="34162408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OPSTF issues addressed by PGRR031</a:t>
            </a: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b="1" u="sng" dirty="0"/>
              <a:t>#3: Ensuring projects in the Five Year Transmission Plan are completed in a timely manner.  This includes unforeseen consideration of load variability, transmission outages and construction complexities that may require earlier completion.</a:t>
            </a:r>
            <a:endParaRPr lang="en-US" dirty="0"/>
          </a:p>
          <a:p>
            <a:pPr marL="0" indent="0">
              <a:buNone/>
            </a:pPr>
            <a:r>
              <a:rPr lang="en-US" b="1" dirty="0"/>
              <a:t> </a:t>
            </a:r>
            <a:endParaRPr lang="en-US" dirty="0"/>
          </a:p>
          <a:p>
            <a:pPr marL="0" indent="0">
              <a:buNone/>
            </a:pPr>
            <a:r>
              <a:rPr lang="en-US" b="1" u="sng" dirty="0"/>
              <a:t>#4a: Appropriate Ratings - Ensure Load and Ratings assumption consistency.</a:t>
            </a:r>
            <a:endParaRPr lang="en-US" dirty="0"/>
          </a:p>
          <a:p>
            <a:pPr marL="0" indent="0">
              <a:buNone/>
            </a:pPr>
            <a:r>
              <a:rPr lang="en-US" b="1" dirty="0"/>
              <a:t> </a:t>
            </a:r>
            <a:endParaRPr lang="en-US" dirty="0"/>
          </a:p>
          <a:p>
            <a:pPr marL="0" indent="0">
              <a:buNone/>
            </a:pPr>
            <a:r>
              <a:rPr lang="en-US" b="1" u="sng" dirty="0"/>
              <a:t>#4c: Appropriate Ratings - Should planning studies be more conservative by using the planning normal rating (Rate A) for a select set of contingencies?</a:t>
            </a:r>
            <a:endParaRPr lang="en-US" dirty="0"/>
          </a:p>
          <a:p>
            <a:pPr marL="0" indent="0">
              <a:buNone/>
            </a:pPr>
            <a:r>
              <a:rPr lang="en-US" b="1" dirty="0"/>
              <a:t> </a:t>
            </a:r>
            <a:endParaRPr lang="en-US" dirty="0"/>
          </a:p>
          <a:p>
            <a:pPr marL="0" indent="0">
              <a:buNone/>
            </a:pPr>
            <a:r>
              <a:rPr lang="en-US" b="1" u="sng" dirty="0"/>
              <a:t>#8c: Generator unit unavailability and modeling issues - Use of “typical” or “historical” Planned, Maintenance and Forced Outages and/or </a:t>
            </a:r>
            <a:r>
              <a:rPr lang="en-US" b="1" u="sng" dirty="0" err="1"/>
              <a:t>derates</a:t>
            </a:r>
            <a:r>
              <a:rPr lang="en-US" b="1" u="sng" dirty="0"/>
              <a:t> in an area</a:t>
            </a:r>
            <a:endParaRPr lang="en-US" dirty="0"/>
          </a:p>
        </p:txBody>
      </p:sp>
      <p:sp>
        <p:nvSpPr>
          <p:cNvPr id="4" name="Slide Number Placeholder 3"/>
          <p:cNvSpPr>
            <a:spLocks noGrp="1"/>
          </p:cNvSpPr>
          <p:nvPr>
            <p:ph type="sldNum" sz="quarter" idx="12"/>
          </p:nvPr>
        </p:nvSpPr>
        <p:spPr/>
        <p:txBody>
          <a:bodyPr/>
          <a:lstStyle/>
          <a:p>
            <a:fld id="{16F3D781-DAB5-4567-89E7-7E410B8C1B9B}" type="slidenum">
              <a:rPr lang="en-US" smtClean="0"/>
              <a:t>3</a:t>
            </a:fld>
            <a:endParaRPr lang="en-US"/>
          </a:p>
        </p:txBody>
      </p:sp>
    </p:spTree>
    <p:extLst>
      <p:ext uri="{BB962C8B-B14F-4D97-AF65-F5344CB8AC3E}">
        <p14:creationId xmlns:p14="http://schemas.microsoft.com/office/powerpoint/2010/main" val="29295030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OPSTF observations</a:t>
            </a:r>
            <a:endParaRPr lang="en-US" dirty="0"/>
          </a:p>
        </p:txBody>
      </p:sp>
      <p:sp>
        <p:nvSpPr>
          <p:cNvPr id="3" name="Content Placeholder 2"/>
          <p:cNvSpPr>
            <a:spLocks noGrp="1"/>
          </p:cNvSpPr>
          <p:nvPr>
            <p:ph idx="1"/>
          </p:nvPr>
        </p:nvSpPr>
        <p:spPr>
          <a:xfrm>
            <a:off x="457200" y="1143000"/>
            <a:ext cx="8229600" cy="4983163"/>
          </a:xfrm>
        </p:spPr>
        <p:txBody>
          <a:bodyPr>
            <a:noAutofit/>
          </a:bodyPr>
          <a:lstStyle/>
          <a:p>
            <a:pPr marL="0" lvl="0" indent="0">
              <a:buNone/>
            </a:pPr>
            <a:r>
              <a:rPr lang="en-US" sz="1200" dirty="0" smtClean="0"/>
              <a:t>Construction </a:t>
            </a:r>
            <a:r>
              <a:rPr lang="en-US" sz="1200" dirty="0"/>
              <a:t>delays for projects planned to resolve a constraint could lead to  overloads in real-time until the planned project is complete.  This could occur for multiple summer seasons depending on the length of the delay.</a:t>
            </a:r>
          </a:p>
          <a:p>
            <a:pPr marL="0" indent="0">
              <a:buNone/>
            </a:pPr>
            <a:r>
              <a:rPr lang="en-US" sz="1200" dirty="0"/>
              <a:t> </a:t>
            </a:r>
          </a:p>
          <a:p>
            <a:pPr marL="0" lvl="0" indent="0">
              <a:buNone/>
            </a:pPr>
            <a:r>
              <a:rPr lang="en-US" sz="1200" dirty="0"/>
              <a:t>The current practice to test the unavailability of any given unit in planning studies may miss overloads that occur in operations when multiple units in an area are out of service or </a:t>
            </a:r>
            <a:r>
              <a:rPr lang="en-US" sz="1200" dirty="0" err="1"/>
              <a:t>derated</a:t>
            </a:r>
            <a:r>
              <a:rPr lang="en-US" sz="1200" dirty="0"/>
              <a:t>.  Historically over summer peak as much as 10% of capacity in ERCOT has been either </a:t>
            </a:r>
            <a:r>
              <a:rPr lang="en-US" sz="1200" dirty="0" err="1"/>
              <a:t>derated</a:t>
            </a:r>
            <a:r>
              <a:rPr lang="en-US" sz="1200" dirty="0"/>
              <a:t> or unavailable altogether.  OPSTF analysis shows that this could increase loadings on circuits by 4% or higher.</a:t>
            </a:r>
          </a:p>
          <a:p>
            <a:pPr marL="0" indent="0">
              <a:buNone/>
            </a:pPr>
            <a:r>
              <a:rPr lang="en-US" sz="1200" dirty="0"/>
              <a:t> </a:t>
            </a:r>
          </a:p>
          <a:p>
            <a:pPr marL="0" lvl="0" indent="0">
              <a:buNone/>
            </a:pPr>
            <a:r>
              <a:rPr lang="en-US" sz="1200" dirty="0"/>
              <a:t>During severe weather that results in higher than anticipated temperatures and higher associated load conditions, facility thermal ratings are generally lowered for studies run by transmission operators per their ambient temperature adjusted dynamic ratings.  As an example, one large TSP noted that if the temperature were just 4 degrees F higher than the assumed static rating temperature (104 degrees F) the dynamically rated lines on their system would be rated 3% below the static rating.  Since planning reliability studies use static ratings, overloads may be observed in operations under these conditions.</a:t>
            </a:r>
          </a:p>
          <a:p>
            <a:pPr marL="0" indent="0">
              <a:buNone/>
            </a:pPr>
            <a:r>
              <a:rPr lang="en-US" sz="1200" dirty="0"/>
              <a:t> </a:t>
            </a:r>
          </a:p>
          <a:p>
            <a:pPr marL="0" lvl="0" indent="0">
              <a:buNone/>
            </a:pPr>
            <a:r>
              <a:rPr lang="en-US" sz="1200" dirty="0"/>
              <a:t>Planning analysis utilizes load forecasts made several years before the operating conditions are realized.  Sometimes load grows faster than anticipated and overloads occur in operations because the load level was not seen soon enough in the planning analysis to get the necessary improvements constructed.  For example, the recently completed 2012 Five-Year Transmission Plan identified 20 reliability problems for summer 2013 for which the transmission solution for those problems will not be constructed before the problems will occur.</a:t>
            </a:r>
          </a:p>
          <a:p>
            <a:pPr marL="0" indent="0">
              <a:buNone/>
            </a:pPr>
            <a:r>
              <a:rPr lang="en-US" sz="1200" dirty="0"/>
              <a:t> </a:t>
            </a:r>
          </a:p>
          <a:p>
            <a:pPr marL="0" lvl="0" indent="0">
              <a:buNone/>
            </a:pPr>
            <a:r>
              <a:rPr lang="en-US" sz="1200" dirty="0"/>
              <a:t>Planning analysis assumes that all facilities are in-service.  However, even over summer peak there is equipment that is out of service for maintenance, construction, or for an extended forced outage.  This leads to line loadings in operations that are higher than anticipated in planning studies.</a:t>
            </a:r>
          </a:p>
          <a:p>
            <a:pPr marL="0" indent="0">
              <a:buNone/>
            </a:pPr>
            <a:r>
              <a:rPr lang="en-US" sz="1200" dirty="0"/>
              <a:t> </a:t>
            </a:r>
          </a:p>
          <a:p>
            <a:pPr marL="0" lvl="0" indent="0">
              <a:buNone/>
            </a:pPr>
            <a:r>
              <a:rPr lang="en-US" sz="1200" dirty="0"/>
              <a:t>Actual generation dispatch is different from that modeled in planning cases.</a:t>
            </a:r>
          </a:p>
          <a:p>
            <a:pPr marL="0" indent="0">
              <a:buNone/>
            </a:pPr>
            <a:r>
              <a:rPr lang="en-US" sz="1200" dirty="0"/>
              <a:t> </a:t>
            </a:r>
          </a:p>
          <a:p>
            <a:pPr marL="0" indent="0">
              <a:buNone/>
            </a:pPr>
            <a:r>
              <a:rPr lang="en-US" sz="1200" dirty="0"/>
              <a:t>Construction and maintenance clearances are not known when planning studies are performed.  During real-time operations, multiple clearances are in effect which cause SCED and RTCA results that differ from planning studies. </a:t>
            </a:r>
          </a:p>
        </p:txBody>
      </p:sp>
      <p:sp>
        <p:nvSpPr>
          <p:cNvPr id="4" name="Slide Number Placeholder 3"/>
          <p:cNvSpPr>
            <a:spLocks noGrp="1"/>
          </p:cNvSpPr>
          <p:nvPr>
            <p:ph type="sldNum" sz="quarter" idx="12"/>
          </p:nvPr>
        </p:nvSpPr>
        <p:spPr/>
        <p:txBody>
          <a:bodyPr/>
          <a:lstStyle/>
          <a:p>
            <a:fld id="{16F3D781-DAB5-4567-89E7-7E410B8C1B9B}" type="slidenum">
              <a:rPr lang="en-US" smtClean="0"/>
              <a:t>4</a:t>
            </a:fld>
            <a:endParaRPr lang="en-US"/>
          </a:p>
        </p:txBody>
      </p:sp>
    </p:spTree>
    <p:extLst>
      <p:ext uri="{BB962C8B-B14F-4D97-AF65-F5344CB8AC3E}">
        <p14:creationId xmlns:p14="http://schemas.microsoft.com/office/powerpoint/2010/main" val="193689909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4.1.1.2 Language addition highlight</a:t>
            </a:r>
            <a:endParaRPr lang="en-US" dirty="0"/>
          </a:p>
        </p:txBody>
      </p:sp>
      <p:sp>
        <p:nvSpPr>
          <p:cNvPr id="3" name="Content Placeholder 2"/>
          <p:cNvSpPr>
            <a:spLocks noGrp="1"/>
          </p:cNvSpPr>
          <p:nvPr>
            <p:ph idx="1"/>
          </p:nvPr>
        </p:nvSpPr>
        <p:spPr>
          <a:xfrm>
            <a:off x="457200" y="1493837"/>
            <a:ext cx="8229600" cy="4983163"/>
          </a:xfrm>
        </p:spPr>
        <p:txBody>
          <a:bodyPr>
            <a:noAutofit/>
          </a:bodyPr>
          <a:lstStyle/>
          <a:p>
            <a:pPr marL="0" indent="0">
              <a:buNone/>
            </a:pPr>
            <a:r>
              <a:rPr lang="x-none" sz="1600"/>
              <a:t>(</a:t>
            </a:r>
            <a:r>
              <a:rPr lang="en-US" sz="1600" dirty="0"/>
              <a:t>2</a:t>
            </a:r>
            <a:r>
              <a:rPr lang="x-none" sz="1600"/>
              <a:t>)  </a:t>
            </a:r>
            <a:r>
              <a:rPr lang="x-none" sz="2000"/>
              <a:t>       </a:t>
            </a:r>
            <a:r>
              <a:rPr lang="en-US" sz="2000" dirty="0"/>
              <a:t>The m</a:t>
            </a:r>
            <a:r>
              <a:rPr lang="x-none" sz="2000"/>
              <a:t>inimum performance criteria </a:t>
            </a:r>
            <a:r>
              <a:rPr lang="en-US" sz="2000" dirty="0"/>
              <a:t>requires loading on Transmission Facilities to</a:t>
            </a:r>
            <a:r>
              <a:rPr lang="x-none" sz="2000"/>
              <a:t> remain less than or equal to 100% of </a:t>
            </a:r>
            <a:r>
              <a:rPr lang="x-none" sz="2000" smtClean="0"/>
              <a:t>the</a:t>
            </a:r>
            <a:r>
              <a:rPr lang="en-US" sz="2000" dirty="0" err="1" smtClean="0"/>
              <a:t>ir</a:t>
            </a:r>
            <a:r>
              <a:rPr lang="en-US" sz="2000" dirty="0" smtClean="0"/>
              <a:t> </a:t>
            </a:r>
            <a:r>
              <a:rPr lang="en-US" sz="2000" dirty="0"/>
              <a:t>a</a:t>
            </a:r>
            <a:r>
              <a:rPr lang="x-none" sz="2000"/>
              <a:t>pplicable Rating</a:t>
            </a:r>
            <a:r>
              <a:rPr lang="en-US" sz="2000" dirty="0"/>
              <a:t>s.  However, </a:t>
            </a:r>
            <a:r>
              <a:rPr lang="x-none" sz="2000">
                <a:ln>
                  <a:solidFill>
                    <a:srgbClr val="FFC000"/>
                  </a:solidFill>
                </a:ln>
              </a:rPr>
              <a:t>for </a:t>
            </a:r>
            <a:r>
              <a:rPr lang="en-US" sz="2000" dirty="0">
                <a:ln>
                  <a:solidFill>
                    <a:srgbClr val="FFC000"/>
                  </a:solidFill>
                </a:ln>
              </a:rPr>
              <a:t>Transmission </a:t>
            </a:r>
            <a:r>
              <a:rPr lang="x-none" sz="2000">
                <a:ln>
                  <a:solidFill>
                    <a:srgbClr val="FFC000"/>
                  </a:solidFill>
                </a:ln>
              </a:rPr>
              <a:t>Facilities with loading greater than or equal to 95% of </a:t>
            </a:r>
            <a:r>
              <a:rPr lang="en-US" sz="2000" dirty="0">
                <a:ln>
                  <a:solidFill>
                    <a:srgbClr val="FFC000"/>
                  </a:solidFill>
                </a:ln>
              </a:rPr>
              <a:t>their applicable Ratings under normal system conditions and under </a:t>
            </a:r>
            <a:r>
              <a:rPr lang="x-none" sz="2000">
                <a:ln>
                  <a:solidFill>
                    <a:srgbClr val="FFC000"/>
                  </a:solidFill>
                </a:ln>
              </a:rPr>
              <a:t>contingency events identified in </a:t>
            </a:r>
            <a:r>
              <a:rPr lang="en-US" sz="2000" dirty="0">
                <a:ln>
                  <a:solidFill>
                    <a:srgbClr val="FFC000"/>
                  </a:solidFill>
                </a:ln>
              </a:rPr>
              <a:t>paragraph (1)</a:t>
            </a:r>
            <a:r>
              <a:rPr lang="x-none" sz="2000">
                <a:ln>
                  <a:solidFill>
                    <a:srgbClr val="FFC000"/>
                  </a:solidFill>
                </a:ln>
              </a:rPr>
              <a:t>(a) and Line 1 of Table 1</a:t>
            </a:r>
            <a:r>
              <a:rPr lang="en-US" sz="2000" dirty="0">
                <a:ln>
                  <a:solidFill>
                    <a:srgbClr val="FFC000"/>
                  </a:solidFill>
                </a:ln>
              </a:rPr>
              <a:t> above, </a:t>
            </a:r>
            <a:r>
              <a:rPr lang="x-none" sz="2000">
                <a:ln>
                  <a:solidFill>
                    <a:srgbClr val="FFC000"/>
                  </a:solidFill>
                </a:ln>
              </a:rPr>
              <a:t>TSPs</a:t>
            </a:r>
            <a:r>
              <a:rPr lang="en-US" sz="2000" dirty="0">
                <a:ln>
                  <a:solidFill>
                    <a:srgbClr val="FFC000"/>
                  </a:solidFill>
                </a:ln>
              </a:rPr>
              <a:t> and ERCOT </a:t>
            </a:r>
            <a:r>
              <a:rPr lang="x-none" sz="2000">
                <a:ln>
                  <a:solidFill>
                    <a:srgbClr val="FFC000"/>
                  </a:solidFill>
                </a:ln>
              </a:rPr>
              <a:t>shall initiate</a:t>
            </a:r>
            <a:r>
              <a:rPr lang="en-US" sz="2000" dirty="0">
                <a:ln>
                  <a:solidFill>
                    <a:srgbClr val="FFC000"/>
                  </a:solidFill>
                </a:ln>
              </a:rPr>
              <a:t> and pursue projects to be in service in a timeframe consistent with loading </a:t>
            </a:r>
            <a:r>
              <a:rPr lang="x-none" sz="2000">
                <a:ln>
                  <a:solidFill>
                    <a:srgbClr val="FFC000"/>
                  </a:solidFill>
                </a:ln>
              </a:rPr>
              <a:t>greater than or equal to </a:t>
            </a:r>
            <a:r>
              <a:rPr lang="en-US" sz="2000" dirty="0">
                <a:ln>
                  <a:solidFill>
                    <a:srgbClr val="FFC000"/>
                  </a:solidFill>
                </a:ln>
              </a:rPr>
              <a:t>95%.</a:t>
            </a:r>
            <a:r>
              <a:rPr lang="en-US" sz="2000" dirty="0"/>
              <a:t>  ERCOT shall endorse</a:t>
            </a:r>
            <a:r>
              <a:rPr lang="x-none" sz="2000"/>
              <a:t> projects</a:t>
            </a:r>
            <a:r>
              <a:rPr lang="en-US" sz="2000" dirty="0"/>
              <a:t> as applicable</a:t>
            </a:r>
            <a:r>
              <a:rPr lang="x-none" sz="2000"/>
              <a:t>.</a:t>
            </a:r>
            <a:endParaRPr lang="en-US" sz="2000" dirty="0"/>
          </a:p>
          <a:p>
            <a:pPr marL="400050" lvl="1" indent="0">
              <a:buNone/>
            </a:pPr>
            <a:r>
              <a:rPr lang="x-none" sz="1600"/>
              <a:t>(a)          For normal system conditions and the conditions described in paragraph (1)(a) and Line 1 of Table 1 above, </a:t>
            </a:r>
            <a:r>
              <a:rPr lang="x-none" sz="1600">
                <a:ln>
                  <a:solidFill>
                    <a:srgbClr val="FFC000"/>
                  </a:solidFill>
                </a:ln>
              </a:rPr>
              <a:t>TSPs and ERCOT may elect not to initiate and </a:t>
            </a:r>
            <a:r>
              <a:rPr lang="en-US" sz="1600" dirty="0">
                <a:ln>
                  <a:solidFill>
                    <a:srgbClr val="FFC000"/>
                  </a:solidFill>
                </a:ln>
              </a:rPr>
              <a:t>pursue </a:t>
            </a:r>
            <a:r>
              <a:rPr lang="x-none" sz="1600">
                <a:ln>
                  <a:solidFill>
                    <a:srgbClr val="FFC000"/>
                  </a:solidFill>
                </a:ln>
              </a:rPr>
              <a:t>projects for Facilities loaded between 95% and 100% of their applicable Ratings if the loading on those Transmission Facilities is not expected to significantly change within the six-year planning horizon</a:t>
            </a:r>
            <a:r>
              <a:rPr lang="x-none" sz="1600"/>
              <a:t>.  Examples of such Transmission Facilities may include, but are not limited to, transmission circuits that are radial to Generation Resources where the maximum output of the Generation Resources is not expected to increase within the six-year planning horizon and transmission circuits that are radial to Load that is not expected to significantly increase within the six-year planning horizon.</a:t>
            </a:r>
            <a:endParaRPr lang="en-US" sz="1600" dirty="0"/>
          </a:p>
        </p:txBody>
      </p:sp>
      <p:sp>
        <p:nvSpPr>
          <p:cNvPr id="4" name="Slide Number Placeholder 3"/>
          <p:cNvSpPr>
            <a:spLocks noGrp="1"/>
          </p:cNvSpPr>
          <p:nvPr>
            <p:ph type="sldNum" sz="quarter" idx="12"/>
          </p:nvPr>
        </p:nvSpPr>
        <p:spPr/>
        <p:txBody>
          <a:bodyPr/>
          <a:lstStyle/>
          <a:p>
            <a:fld id="{16F3D781-DAB5-4567-89E7-7E410B8C1B9B}" type="slidenum">
              <a:rPr lang="en-US" smtClean="0"/>
              <a:t>5</a:t>
            </a:fld>
            <a:endParaRPr lang="en-US"/>
          </a:p>
        </p:txBody>
      </p:sp>
    </p:spTree>
    <p:extLst>
      <p:ext uri="{BB962C8B-B14F-4D97-AF65-F5344CB8AC3E}">
        <p14:creationId xmlns:p14="http://schemas.microsoft.com/office/powerpoint/2010/main" val="41186208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PGRR031 FAQs</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dirty="0" smtClean="0"/>
              <a:t>Q: Will the proposed PGRR031 create many new transmission projects?</a:t>
            </a:r>
          </a:p>
          <a:p>
            <a:pPr marL="0" indent="0">
              <a:buNone/>
            </a:pPr>
            <a:r>
              <a:rPr lang="en-US" dirty="0" smtClean="0"/>
              <a:t>A: ERCOT conducted an analysis of the impact of the 95% criteria using the 2012 5YTP and presented it to the OPSTF.  The analysis identified 40 elements loaded between 95% and 100% in the 2015 case.  The TSPs indicated that most of the circuits were already being addressed by projects scheduled to come in-service a year or two later.</a:t>
            </a:r>
          </a:p>
          <a:p>
            <a:pPr marL="0" indent="0">
              <a:buNone/>
            </a:pPr>
            <a:endParaRPr lang="en-US" dirty="0" smtClean="0"/>
          </a:p>
          <a:p>
            <a:pPr marL="0" indent="0">
              <a:buNone/>
            </a:pPr>
            <a:r>
              <a:rPr lang="en-US" dirty="0" smtClean="0"/>
              <a:t>Q: What is the impact of the proposed PGRR031 on facilities from generators or in areas where the load is not growing?</a:t>
            </a:r>
          </a:p>
          <a:p>
            <a:pPr marL="0" indent="0">
              <a:buNone/>
            </a:pPr>
            <a:r>
              <a:rPr lang="en-US" dirty="0" smtClean="0"/>
              <a:t>A: 4.1.1.2 (2)(a) contains an exemption for facilities where the loading is not increasing in the planning horizon.</a:t>
            </a:r>
          </a:p>
          <a:p>
            <a:pPr marL="0" indent="0">
              <a:buNone/>
            </a:pPr>
            <a:endParaRPr lang="en-US" dirty="0" smtClean="0"/>
          </a:p>
        </p:txBody>
      </p:sp>
      <p:sp>
        <p:nvSpPr>
          <p:cNvPr id="4" name="Slide Number Placeholder 3"/>
          <p:cNvSpPr>
            <a:spLocks noGrp="1"/>
          </p:cNvSpPr>
          <p:nvPr>
            <p:ph type="sldNum" sz="quarter" idx="12"/>
          </p:nvPr>
        </p:nvSpPr>
        <p:spPr/>
        <p:txBody>
          <a:bodyPr/>
          <a:lstStyle/>
          <a:p>
            <a:fld id="{16F3D781-DAB5-4567-89E7-7E410B8C1B9B}" type="slidenum">
              <a:rPr lang="en-US" smtClean="0"/>
              <a:t>6</a:t>
            </a:fld>
            <a:endParaRPr lang="en-US"/>
          </a:p>
        </p:txBody>
      </p:sp>
    </p:spTree>
    <p:extLst>
      <p:ext uri="{BB962C8B-B14F-4D97-AF65-F5344CB8AC3E}">
        <p14:creationId xmlns:p14="http://schemas.microsoft.com/office/powerpoint/2010/main" val="287650500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PGRR031 FAQs</a:t>
            </a: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dirty="0" smtClean="0"/>
              <a:t>Q: What is the 95% loading recommendation based upon?</a:t>
            </a:r>
          </a:p>
          <a:p>
            <a:pPr marL="0" indent="0">
              <a:buNone/>
            </a:pPr>
            <a:r>
              <a:rPr lang="en-US" dirty="0" smtClean="0"/>
              <a:t>A: No – OPSTF considered 90%, 95%, and 97% but settled on 95% for the recommendation based on careful analysis of equipment </a:t>
            </a:r>
            <a:r>
              <a:rPr lang="en-US" dirty="0" err="1" smtClean="0"/>
              <a:t>derates</a:t>
            </a:r>
            <a:r>
              <a:rPr lang="en-US" dirty="0" smtClean="0"/>
              <a:t> at higher temperatures, circuit loading increases for multiple generator outages in an area, and line loading increases year over year.</a:t>
            </a:r>
          </a:p>
          <a:p>
            <a:pPr marL="0" indent="0">
              <a:buNone/>
            </a:pPr>
            <a:endParaRPr lang="en-US" dirty="0"/>
          </a:p>
          <a:p>
            <a:pPr marL="0" indent="0">
              <a:buNone/>
            </a:pPr>
            <a:r>
              <a:rPr lang="en-US" dirty="0" smtClean="0"/>
              <a:t>Q: What are other recent OPSTF and PLWG changes to the planning criteria?</a:t>
            </a:r>
          </a:p>
          <a:p>
            <a:pPr marL="0" indent="0">
              <a:buNone/>
            </a:pPr>
            <a:r>
              <a:rPr lang="en-US" dirty="0" smtClean="0"/>
              <a:t>A: Only one other PGRR (PGRR025, Addition of Criteria for Autotransformer Unavailability) has resulted in planning criteria changes based on OPSTF recommendations in response to the ERCOT BOD directive. [PGRR026, Addition of Year 6 to the SSWG Base Cases, also addressed an OPSTF issue, but was primarily driven by NERC requirements and the increasing lead time necessary to construct new transmission lines in Texas.]</a:t>
            </a:r>
          </a:p>
        </p:txBody>
      </p:sp>
      <p:sp>
        <p:nvSpPr>
          <p:cNvPr id="4" name="Slide Number Placeholder 3"/>
          <p:cNvSpPr>
            <a:spLocks noGrp="1"/>
          </p:cNvSpPr>
          <p:nvPr>
            <p:ph type="sldNum" sz="quarter" idx="12"/>
          </p:nvPr>
        </p:nvSpPr>
        <p:spPr/>
        <p:txBody>
          <a:bodyPr/>
          <a:lstStyle/>
          <a:p>
            <a:fld id="{16F3D781-DAB5-4567-89E7-7E410B8C1B9B}" type="slidenum">
              <a:rPr lang="en-US" smtClean="0"/>
              <a:t>7</a:t>
            </a:fld>
            <a:endParaRPr lang="en-US"/>
          </a:p>
        </p:txBody>
      </p:sp>
    </p:spTree>
    <p:extLst>
      <p:ext uri="{BB962C8B-B14F-4D97-AF65-F5344CB8AC3E}">
        <p14:creationId xmlns:p14="http://schemas.microsoft.com/office/powerpoint/2010/main" val="291704833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PGRR031 FAQs</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dirty="0" smtClean="0"/>
              <a:t>Q: If a line is loaded at 95% in the year 6 case, what will be done?</a:t>
            </a:r>
          </a:p>
          <a:p>
            <a:pPr marL="0" indent="0">
              <a:buNone/>
            </a:pPr>
            <a:r>
              <a:rPr lang="en-US" dirty="0" smtClean="0"/>
              <a:t>A: First, a project will be identified to resolve the loading (assuming it doesn’t meet the 4.1.1.2 (2)(a) exemption criteria).  If the identified project does not require immediate action in order to have it in service by year 6, the project will be reevaluated in subsequent assessments.  If the project requires action now in order to have it in service by year 6, ERCOT and the TSP(s) will pursue the project in order to have it in service by year 6.</a:t>
            </a:r>
          </a:p>
          <a:p>
            <a:pPr marL="0" indent="0">
              <a:buNone/>
            </a:pPr>
            <a:endParaRPr lang="en-US" dirty="0"/>
          </a:p>
          <a:p>
            <a:pPr marL="0" indent="0">
              <a:buNone/>
            </a:pPr>
            <a:r>
              <a:rPr lang="en-US" dirty="0" smtClean="0"/>
              <a:t>Q: When will this criteria change be implemented?</a:t>
            </a:r>
          </a:p>
          <a:p>
            <a:pPr marL="0" indent="0">
              <a:buNone/>
            </a:pPr>
            <a:r>
              <a:rPr lang="en-US" dirty="0" smtClean="0"/>
              <a:t>A: 4.1.1.2 (3)(b) allows for a 36 month implementation period.</a:t>
            </a:r>
          </a:p>
        </p:txBody>
      </p:sp>
      <p:sp>
        <p:nvSpPr>
          <p:cNvPr id="4" name="Slide Number Placeholder 3"/>
          <p:cNvSpPr>
            <a:spLocks noGrp="1"/>
          </p:cNvSpPr>
          <p:nvPr>
            <p:ph type="sldNum" sz="quarter" idx="12"/>
          </p:nvPr>
        </p:nvSpPr>
        <p:spPr/>
        <p:txBody>
          <a:bodyPr/>
          <a:lstStyle/>
          <a:p>
            <a:fld id="{16F3D781-DAB5-4567-89E7-7E410B8C1B9B}" type="slidenum">
              <a:rPr lang="en-US" smtClean="0"/>
              <a:t>8</a:t>
            </a:fld>
            <a:endParaRPr lang="en-US"/>
          </a:p>
        </p:txBody>
      </p:sp>
    </p:spTree>
    <p:extLst>
      <p:ext uri="{BB962C8B-B14F-4D97-AF65-F5344CB8AC3E}">
        <p14:creationId xmlns:p14="http://schemas.microsoft.com/office/powerpoint/2010/main" val="321159270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PLWG Discussion</a:t>
            </a:r>
            <a:endParaRPr lang="en-US" dirty="0"/>
          </a:p>
        </p:txBody>
      </p:sp>
      <p:sp>
        <p:nvSpPr>
          <p:cNvPr id="3" name="Content Placeholder 2"/>
          <p:cNvSpPr>
            <a:spLocks noGrp="1"/>
          </p:cNvSpPr>
          <p:nvPr>
            <p:ph idx="1"/>
          </p:nvPr>
        </p:nvSpPr>
        <p:spPr/>
        <p:txBody>
          <a:bodyPr>
            <a:normAutofit/>
          </a:bodyPr>
          <a:lstStyle/>
          <a:p>
            <a:r>
              <a:rPr lang="en-US" dirty="0" smtClean="0"/>
              <a:t>Most PLWG </a:t>
            </a:r>
            <a:r>
              <a:rPr lang="en-US" smtClean="0"/>
              <a:t>attendees supported </a:t>
            </a:r>
            <a:r>
              <a:rPr lang="en-US" dirty="0" smtClean="0"/>
              <a:t>the PGRR</a:t>
            </a:r>
          </a:p>
          <a:p>
            <a:pPr lvl="1"/>
            <a:r>
              <a:rPr lang="en-US" dirty="0" smtClean="0"/>
              <a:t>General agreement with OPSTF observations</a:t>
            </a:r>
          </a:p>
          <a:p>
            <a:r>
              <a:rPr lang="en-US" dirty="0" smtClean="0"/>
              <a:t>A few PLWG attendees did not support the PGRR</a:t>
            </a:r>
          </a:p>
          <a:p>
            <a:pPr lvl="1"/>
            <a:r>
              <a:rPr lang="en-US" dirty="0" smtClean="0"/>
              <a:t>Concern expressed that the PGRR will lead to unneeded transmission projects getting constructed</a:t>
            </a:r>
          </a:p>
          <a:p>
            <a:pPr lvl="1"/>
            <a:r>
              <a:rPr lang="en-US" dirty="0" smtClean="0"/>
              <a:t>Transmission vs. generation</a:t>
            </a:r>
          </a:p>
        </p:txBody>
      </p:sp>
      <p:sp>
        <p:nvSpPr>
          <p:cNvPr id="4" name="Slide Number Placeholder 3"/>
          <p:cNvSpPr>
            <a:spLocks noGrp="1"/>
          </p:cNvSpPr>
          <p:nvPr>
            <p:ph type="sldNum" sz="quarter" idx="12"/>
          </p:nvPr>
        </p:nvSpPr>
        <p:spPr/>
        <p:txBody>
          <a:bodyPr/>
          <a:lstStyle/>
          <a:p>
            <a:fld id="{16F3D781-DAB5-4567-89E7-7E410B8C1B9B}" type="slidenum">
              <a:rPr lang="en-US" smtClean="0"/>
              <a:t>9</a:t>
            </a:fld>
            <a:endParaRPr lang="en-US"/>
          </a:p>
        </p:txBody>
      </p:sp>
    </p:spTree>
    <p:extLst>
      <p:ext uri="{BB962C8B-B14F-4D97-AF65-F5344CB8AC3E}">
        <p14:creationId xmlns:p14="http://schemas.microsoft.com/office/powerpoint/2010/main" val="331611259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291</TotalTime>
  <Words>660</Words>
  <Application>Microsoft Office PowerPoint</Application>
  <PresentationFormat>On-screen Show (4:3)</PresentationFormat>
  <Paragraphs>69</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PGRR031</vt:lpstr>
      <vt:lpstr>Background</vt:lpstr>
      <vt:lpstr>OPSTF issues addressed by PGRR031</vt:lpstr>
      <vt:lpstr>OPSTF observations</vt:lpstr>
      <vt:lpstr>4.1.1.2 Language addition highlight</vt:lpstr>
      <vt:lpstr>PGRR031 FAQs</vt:lpstr>
      <vt:lpstr>PGRR031 FAQs</vt:lpstr>
      <vt:lpstr>PGRR031 FAQs</vt:lpstr>
      <vt:lpstr>PLWG Discussion</vt:lpstr>
      <vt:lpstr>Questions?</vt:lpstr>
    </vt:vector>
  </TitlesOfParts>
  <Company>The Electric Reliability Council of Texas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Billo, Jeffrey</dc:creator>
  <cp:lastModifiedBy>Albracht, Brittney</cp:lastModifiedBy>
  <cp:revision>22</cp:revision>
  <dcterms:created xsi:type="dcterms:W3CDTF">2013-11-05T14:52:52Z</dcterms:created>
  <dcterms:modified xsi:type="dcterms:W3CDTF">2013-11-26T19:08:07Z</dcterms:modified>
</cp:coreProperties>
</file>

<file path=docProps/thumbnail.jpeg>
</file>