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9" r:id="rId2"/>
    <p:sldId id="258" r:id="rId3"/>
    <p:sldId id="260" r:id="rId4"/>
    <p:sldId id="261" r:id="rId5"/>
    <p:sldId id="257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4" d="100"/>
          <a:sy n="104" d="100"/>
        </p:scale>
        <p:origin x="-396" y="-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B165E2-4B45-4140-8600-DA27E507FADA}" type="datetimeFigureOut">
              <a:rPr lang="en-US" smtClean="0"/>
              <a:pPr/>
              <a:t>12/2/2013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5E9DF0-5B38-4651-972F-3E732CD8BE6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0974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TAC to table one month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5E9DF0-5B38-4651-972F-3E732CD8BE6E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9578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8E69DDEF-F3F1-40FE-86A6-C4230AC596AD}" type="datetimeFigureOut">
              <a:rPr lang="en-US" smtClean="0"/>
              <a:pPr/>
              <a:t>12/2/2013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152FC3F-8B84-4580-A7E0-DFE2F7B5D6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9DDEF-F3F1-40FE-86A6-C4230AC596AD}" type="datetimeFigureOut">
              <a:rPr lang="en-US" smtClean="0"/>
              <a:pPr/>
              <a:t>12/2/2013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2FC3F-8B84-4580-A7E0-DFE2F7B5D6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8E69DDEF-F3F1-40FE-86A6-C4230AC596AD}" type="datetimeFigureOut">
              <a:rPr lang="en-US" smtClean="0"/>
              <a:pPr/>
              <a:t>12/2/2013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A152FC3F-8B84-4580-A7E0-DFE2F7B5D6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9DDEF-F3F1-40FE-86A6-C4230AC596AD}" type="datetimeFigureOut">
              <a:rPr lang="en-US" smtClean="0"/>
              <a:pPr/>
              <a:t>12/2/2013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152FC3F-8B84-4580-A7E0-DFE2F7B5D65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9DDEF-F3F1-40FE-86A6-C4230AC596AD}" type="datetimeFigureOut">
              <a:rPr lang="en-US" smtClean="0"/>
              <a:pPr/>
              <a:t>12/2/2013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A152FC3F-8B84-4580-A7E0-DFE2F7B5D65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E69DDEF-F3F1-40FE-86A6-C4230AC596AD}" type="datetimeFigureOut">
              <a:rPr lang="en-US" smtClean="0"/>
              <a:pPr/>
              <a:t>12/2/2013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A152FC3F-8B84-4580-A7E0-DFE2F7B5D65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E69DDEF-F3F1-40FE-86A6-C4230AC596AD}" type="datetimeFigureOut">
              <a:rPr lang="en-US" smtClean="0"/>
              <a:pPr/>
              <a:t>12/2/2013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A152FC3F-8B84-4580-A7E0-DFE2F7B5D65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9DDEF-F3F1-40FE-86A6-C4230AC596AD}" type="datetimeFigureOut">
              <a:rPr lang="en-US" smtClean="0"/>
              <a:pPr/>
              <a:t>12/2/2013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152FC3F-8B84-4580-A7E0-DFE2F7B5D6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9DDEF-F3F1-40FE-86A6-C4230AC596AD}" type="datetimeFigureOut">
              <a:rPr lang="en-US" smtClean="0"/>
              <a:pPr/>
              <a:t>12/2/2013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152FC3F-8B84-4580-A7E0-DFE2F7B5D6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9DDEF-F3F1-40FE-86A6-C4230AC596AD}" type="datetimeFigureOut">
              <a:rPr lang="en-US" smtClean="0"/>
              <a:pPr/>
              <a:t>12/2/2013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152FC3F-8B84-4580-A7E0-DFE2F7B5D65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8E69DDEF-F3F1-40FE-86A6-C4230AC596AD}" type="datetimeFigureOut">
              <a:rPr lang="en-US" smtClean="0"/>
              <a:pPr/>
              <a:t>12/2/2013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A152FC3F-8B84-4580-A7E0-DFE2F7B5D65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E69DDEF-F3F1-40FE-86A6-C4230AC596AD}" type="datetimeFigureOut">
              <a:rPr lang="en-US" smtClean="0"/>
              <a:pPr/>
              <a:t>12/2/2013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152FC3F-8B84-4580-A7E0-DFE2F7B5D65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ROS Update to TAC</a:t>
            </a:r>
            <a:br>
              <a:rPr lang="en-US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en-US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Dec. 3, 2013 TAC Meeting</a:t>
            </a:r>
            <a:endParaRPr lang="en-US" sz="28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en-US" sz="2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Last ROS Meeting: Nov.14, 2013</a:t>
            </a:r>
          </a:p>
          <a:p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Next Meeting: Dec. 12, 2013</a:t>
            </a:r>
          </a:p>
          <a:p>
            <a:endParaRPr lang="en-US" sz="2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Presenter: Bill Hatfield/LCRA - ROS Vice Chair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ROS Update to TAC</a:t>
            </a:r>
            <a:b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en-US" sz="3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Dec. 3, 2013 TAC Meeting</a:t>
            </a:r>
            <a:endParaRPr lang="en-US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 hangingPunct="0"/>
            <a:endParaRPr lang="en-US" sz="1600" dirty="0" smtClean="0"/>
          </a:p>
          <a:p>
            <a:pPr lvl="0" hangingPunct="0"/>
            <a:r>
              <a:rPr lang="en-US" sz="20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TAC Consideration Items</a:t>
            </a:r>
          </a:p>
          <a:p>
            <a:pPr lvl="0" hangingPunct="0"/>
            <a:endParaRPr lang="en-US" sz="2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1" hangingPunct="0"/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NOGRR121, ERCOT Operator Certification Program and ERCOT Fundamentals manual (Vote)</a:t>
            </a:r>
          </a:p>
          <a:p>
            <a:pPr lvl="2" hangingPunct="0"/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ROS voted unanimously to recommended </a:t>
            </a:r>
            <a:r>
              <a:rPr lang="en-US" sz="1800" u="sng" dirty="0" smtClean="0">
                <a:solidFill>
                  <a:schemeClr val="bg1">
                    <a:lumMod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approval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as recommended by OWG in the 10/16/13 OWG report. </a:t>
            </a:r>
          </a:p>
          <a:p>
            <a:pPr marL="457200" lvl="1" indent="0" hangingPunct="0">
              <a:buNone/>
            </a:pPr>
            <a:endParaRPr lang="en-US" sz="2000" dirty="0" smtClean="0">
              <a:solidFill>
                <a:schemeClr val="bg1">
                  <a:lumMod val="50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1" hangingPunct="0"/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NOGRR122, CRR Network Model Clarification for Accepted Outages (Vote) </a:t>
            </a:r>
          </a:p>
          <a:p>
            <a:pPr lvl="2" hangingPunct="0"/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ROS voted unanimously to recommend </a:t>
            </a:r>
            <a:r>
              <a:rPr lang="en-US" sz="1800" u="sng" dirty="0" smtClean="0">
                <a:solidFill>
                  <a:schemeClr val="bg1">
                    <a:lumMod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approval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as recommended by OWG in the 10/16/13 OWG report.</a:t>
            </a:r>
          </a:p>
          <a:p>
            <a:pPr marL="0" indent="0" hangingPunct="0">
              <a:buNone/>
            </a:pP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9140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ROS Update to TAC</a:t>
            </a:r>
            <a:b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en-US" sz="3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Dec. 3, 2013 TAC Meeting</a:t>
            </a:r>
            <a:endParaRPr lang="en-US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lvl="0" hangingPunct="0"/>
            <a:endParaRPr lang="en-US" sz="1600" dirty="0" smtClean="0"/>
          </a:p>
          <a:p>
            <a:pPr lvl="0" hangingPunct="0"/>
            <a:r>
              <a:rPr lang="en-US" sz="20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TAC Consideration Items</a:t>
            </a:r>
          </a:p>
          <a:p>
            <a:pPr lvl="0" hangingPunct="0"/>
            <a:endParaRPr lang="en-US" sz="2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1" hangingPunct="0"/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PGRR031, Implement 95% Facility Rating Limit in the Planning Criteria (Vote)</a:t>
            </a:r>
          </a:p>
          <a:p>
            <a:pPr lvl="2" hangingPunct="0"/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ROS voted to recommended </a:t>
            </a:r>
            <a:r>
              <a:rPr lang="en-US" sz="1800" u="sng" dirty="0" smtClean="0">
                <a:solidFill>
                  <a:schemeClr val="bg1">
                    <a:lumMod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approval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as recommended by PLWG in the 10/23/13 PLWG report.</a:t>
            </a:r>
          </a:p>
          <a:p>
            <a:pPr lvl="3" hangingPunct="0"/>
            <a:r>
              <a:rPr lang="en-US" sz="1500" dirty="0" smtClean="0">
                <a:solidFill>
                  <a:schemeClr val="bg1">
                    <a:lumMod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Six (6) </a:t>
            </a:r>
            <a:r>
              <a:rPr lang="en-US" sz="1500" dirty="0" smtClean="0">
                <a:solidFill>
                  <a:schemeClr val="bg1">
                    <a:lumMod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opposing votes were recorded from the Independent Power Market, Independent Retail Electric Provider, Municipal, and Independent Generator segments.</a:t>
            </a:r>
          </a:p>
          <a:p>
            <a:pPr lvl="3" hangingPunct="0"/>
            <a:r>
              <a:rPr lang="en-US" sz="1500" dirty="0" smtClean="0">
                <a:solidFill>
                  <a:schemeClr val="bg1">
                    <a:lumMod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Three (3) abstentions recorded from the Consumer and Independent Power Marketer segments.</a:t>
            </a:r>
          </a:p>
          <a:p>
            <a:pPr marL="457200" lvl="1" indent="0" hangingPunct="0">
              <a:buNone/>
            </a:pPr>
            <a:endParaRPr lang="en-US" sz="2000" dirty="0" smtClean="0">
              <a:solidFill>
                <a:schemeClr val="bg1">
                  <a:lumMod val="50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1" hangingPunct="0"/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PGRR032, Stakeholder Review of Resource Registration Data Requirements (Vote) </a:t>
            </a:r>
          </a:p>
          <a:p>
            <a:pPr lvl="2" hangingPunct="0"/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ROS voted to unanimously recommended </a:t>
            </a:r>
            <a:r>
              <a:rPr lang="en-US" sz="1800" u="sng" dirty="0" smtClean="0">
                <a:solidFill>
                  <a:schemeClr val="bg1">
                    <a:lumMod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approval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as recommended by PLWG in the 10/23/13 PLWG Report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9140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ROS Update to TAC</a:t>
            </a:r>
            <a:b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en-US" sz="3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Dec. 3, 2013 TAC Meeting</a:t>
            </a:r>
            <a:endParaRPr lang="en-US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 hangingPunct="0"/>
            <a:endParaRPr lang="en-US" sz="1600" dirty="0" smtClean="0"/>
          </a:p>
          <a:p>
            <a:pPr lvl="0" hangingPunct="0"/>
            <a:r>
              <a:rPr lang="en-US" sz="20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TAC Consideration Items</a:t>
            </a:r>
          </a:p>
          <a:p>
            <a:pPr lvl="0" hangingPunct="0"/>
            <a:endParaRPr lang="en-US" sz="2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1" hangingPunct="0"/>
            <a:r>
              <a:rPr lang="en-US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RRGRR001, Section 2, Resource Registration Glossary (Urgent-Vote)</a:t>
            </a:r>
          </a:p>
          <a:p>
            <a:pPr lvl="2" hangingPunct="0"/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ROS voted unanimously to recommended </a:t>
            </a:r>
            <a:r>
              <a:rPr lang="en-US" sz="1800" u="sng" dirty="0" smtClean="0">
                <a:solidFill>
                  <a:schemeClr val="bg1">
                    <a:lumMod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approval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as submitted and to forward to TAC.</a:t>
            </a:r>
          </a:p>
        </p:txBody>
      </p:sp>
    </p:spTree>
    <p:extLst>
      <p:ext uri="{BB962C8B-B14F-4D97-AF65-F5344CB8AC3E}">
        <p14:creationId xmlns:p14="http://schemas.microsoft.com/office/powerpoint/2010/main" val="1079140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ROS Update to TAC</a:t>
            </a:r>
            <a:br>
              <a:rPr lang="en-US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en-US" sz="3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Dec. 3, 2013 TAC Meeting</a:t>
            </a:r>
            <a:endParaRPr lang="en-US" sz="31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257800"/>
          </a:xfrm>
        </p:spPr>
        <p:txBody>
          <a:bodyPr>
            <a:normAutofit/>
          </a:bodyPr>
          <a:lstStyle/>
          <a:p>
            <a:pPr lvl="2" hangingPunct="0">
              <a:buNone/>
            </a:pPr>
            <a:endParaRPr lang="en-US" sz="14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hangingPunct="0"/>
            <a:r>
              <a:rPr lang="en-US" sz="33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Updates</a:t>
            </a:r>
          </a:p>
          <a:p>
            <a:pPr hangingPunct="0"/>
            <a:endParaRPr lang="en-US" sz="25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1" hangingPunct="0"/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Ancillary Services Methodology – ROS Recommended Approval</a:t>
            </a:r>
          </a:p>
          <a:p>
            <a:pPr lvl="1" hangingPunct="0"/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PGRR028 - ROS voted table and refer to PLWG</a:t>
            </a:r>
          </a:p>
          <a:p>
            <a:pPr lvl="1" hangingPunct="0"/>
            <a:r>
              <a:rPr lang="en-US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Synchrophaser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Task Force - ROS approved TF leadership</a:t>
            </a:r>
          </a:p>
          <a:p>
            <a:pPr lvl="1" hangingPunct="0"/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NPRR556 – Resource Adequacy during Transmission Equipment Outage (Vote) - ROS </a:t>
            </a:r>
            <a:r>
              <a:rPr lang="en-US" sz="2000" u="sng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approved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motion for PRS to table for one month</a:t>
            </a:r>
          </a:p>
          <a:p>
            <a:pPr lvl="1" hangingPunct="0"/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ERCOT Concept Paper on Future Ancillary Services – received update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91697103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8146</TotalTime>
  <Words>295</Words>
  <Application>Microsoft Office PowerPoint</Application>
  <PresentationFormat>On-screen Show (4:3)</PresentationFormat>
  <Paragraphs>43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Median</vt:lpstr>
      <vt:lpstr>ROS Update to TAC Dec. 3, 2013 TAC Meeting</vt:lpstr>
      <vt:lpstr>ROS Update to TAC  Dec. 3, 2013 TAC Meeting</vt:lpstr>
      <vt:lpstr>ROS Update to TAC  Dec. 3, 2013 TAC Meeting</vt:lpstr>
      <vt:lpstr>ROS Update to TAC  Dec. 3, 2013 TAC Meeting</vt:lpstr>
      <vt:lpstr>ROS Update to TAC  Dec. 3, 2013 TAC Meeting</vt:lpstr>
    </vt:vector>
  </TitlesOfParts>
  <Company>GDF SUEZ Energy 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TAC Update</dc:title>
  <dc:creator>hholloway</dc:creator>
  <cp:lastModifiedBy>Albracht, Brittney</cp:lastModifiedBy>
  <cp:revision>93</cp:revision>
  <dcterms:created xsi:type="dcterms:W3CDTF">2013-09-09T14:02:15Z</dcterms:created>
  <dcterms:modified xsi:type="dcterms:W3CDTF">2013-12-02T19:54:51Z</dcterms:modified>
</cp:coreProperties>
</file>