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9" r:id="rId2"/>
    <p:sldId id="258" r:id="rId3"/>
    <p:sldId id="260" r:id="rId4"/>
    <p:sldId id="261" r:id="rId5"/>
    <p:sldId id="257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4" d="100"/>
          <a:sy n="104" d="100"/>
        </p:scale>
        <p:origin x="-396" y="-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B165E2-4B45-4140-8600-DA27E507FADA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5E9DF0-5B38-4651-972F-3E732CD8BE6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10974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TAC to table one month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C5E9DF0-5B38-4651-972F-3E732CD8BE6E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49578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white">
          <a:xfrm>
            <a:off x="0" y="5971032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-9144" y="6053328"/>
            <a:ext cx="2249424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359152" y="6044184"/>
            <a:ext cx="6784848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362200" y="4038600"/>
            <a:ext cx="6477000" cy="1828800"/>
          </a:xfrm>
        </p:spPr>
        <p:txBody>
          <a:bodyPr anchor="b"/>
          <a:lstStyle>
            <a:lvl1pPr>
              <a:defRPr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362200" y="6050037"/>
            <a:ext cx="6705600" cy="685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6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76200" y="6068699"/>
            <a:ext cx="2057400" cy="685800"/>
          </a:xfr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</a:lstStyle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085393" y="236538"/>
            <a:ext cx="5867400" cy="365125"/>
          </a:xfr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001000" y="228600"/>
            <a:ext cx="8382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609600"/>
            <a:ext cx="2057400" cy="55165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5562600" cy="5516564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53200" y="6248402"/>
            <a:ext cx="2209800" cy="365125"/>
          </a:xfrm>
        </p:spPr>
        <p:txBody>
          <a:bodyPr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1" y="6248207"/>
            <a:ext cx="5573483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6096318" y="0"/>
            <a:ext cx="320040" cy="6858000"/>
          </a:xfrm>
          <a:prstGeom prst="rect">
            <a:avLst/>
          </a:prstGeom>
          <a:solidFill>
            <a:srgbClr val="FFFFFF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5989638" y="144462"/>
            <a:ext cx="533400" cy="244476"/>
          </a:xfrm>
        </p:spPr>
        <p:txBody>
          <a:bodyPr/>
          <a:lstStyle/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228600"/>
            <a:ext cx="8153400" cy="9906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612648" y="1600200"/>
            <a:ext cx="8153400" cy="44958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743200"/>
            <a:ext cx="7123113" cy="1673225"/>
          </a:xfrm>
        </p:spPr>
        <p:txBody>
          <a:bodyPr anchor="t"/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Rectangle 6"/>
          <p:cNvSpPr/>
          <p:nvPr/>
        </p:nvSpPr>
        <p:spPr bwMode="white"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1600200"/>
            <a:ext cx="7620000" cy="99060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1752600"/>
            <a:ext cx="1295400" cy="701676"/>
          </a:xfrm>
        </p:spPr>
        <p:txBody>
          <a:bodyPr>
            <a:noAutofit/>
          </a:bodyPr>
          <a:lstStyle>
            <a:lvl1pPr>
              <a:defRPr sz="2400">
                <a:solidFill>
                  <a:srgbClr val="FFFFFF"/>
                </a:solidFill>
              </a:defRPr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609600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844901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73050"/>
            <a:ext cx="8153400" cy="8699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609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800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"/>
          </p:nvPr>
        </p:nvSpPr>
        <p:spPr>
          <a:xfrm>
            <a:off x="609600" y="1752600"/>
            <a:ext cx="3886200" cy="640080"/>
          </a:xfrm>
          <a:solidFill>
            <a:schemeClr val="accent2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>
          <a:xfrm>
            <a:off x="4800600" y="1752600"/>
            <a:ext cx="3886200" cy="640080"/>
          </a:xfrm>
          <a:solidFill>
            <a:schemeClr val="accent4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0" y="6248400"/>
            <a:ext cx="5334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8077200" cy="869950"/>
          </a:xfrm>
        </p:spPr>
        <p:txBody>
          <a:bodyPr anchor="ctr"/>
          <a:lstStyle>
            <a:lvl1pPr algn="l">
              <a:buNone/>
              <a:defRPr sz="44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09600" y="1752600"/>
            <a:ext cx="1600200" cy="43434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2362200" y="1752600"/>
            <a:ext cx="6400800" cy="4419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00200" y="5486400"/>
            <a:ext cx="7315200" cy="68580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/>
          <p:nvPr/>
        </p:nvSpPr>
        <p:spPr bwMode="white">
          <a:xfrm>
            <a:off x="-9144" y="4572000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-9144" y="4663440"/>
            <a:ext cx="1463040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1545336" y="4654296"/>
            <a:ext cx="7598664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4648200"/>
            <a:ext cx="7315200" cy="685800"/>
          </a:xfrm>
        </p:spPr>
        <p:txBody>
          <a:bodyPr anchor="ctr"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Rectangle 10"/>
          <p:cNvSpPr/>
          <p:nvPr/>
        </p:nvSpPr>
        <p:spPr bwMode="white">
          <a:xfrm>
            <a:off x="1447800" y="0"/>
            <a:ext cx="100584" cy="6867144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>
          <a:xfrm>
            <a:off x="6248400" y="6248400"/>
            <a:ext cx="2667000" cy="365125"/>
          </a:xfrm>
        </p:spPr>
        <p:txBody>
          <a:bodyPr rtlCol="0"/>
          <a:lstStyle/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4667249"/>
            <a:ext cx="1447800" cy="663578"/>
          </a:xfrm>
        </p:spPr>
        <p:txBody>
          <a:bodyPr rtlCol="0"/>
          <a:lstStyle>
            <a:lvl1pPr>
              <a:defRPr sz="2800"/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1600200" y="6248206"/>
            <a:ext cx="4572000" cy="365125"/>
          </a:xfrm>
        </p:spPr>
        <p:txBody>
          <a:bodyPr rtlCol="0"/>
          <a:lstStyle/>
          <a:p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60576" y="0"/>
            <a:ext cx="7583424" cy="4568952"/>
          </a:xfrm>
          <a:solidFill>
            <a:schemeClr val="accent1">
              <a:tint val="40000"/>
            </a:schemeClr>
          </a:solidFill>
          <a:ln>
            <a:noFill/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612648" y="1600200"/>
            <a:ext cx="8153400" cy="452628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8E69DDEF-F3F1-40FE-86A6-C4230AC596AD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</p:spPr>
        <p:txBody>
          <a:bodyPr vert="horz" anchor="ctr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0" y="1234440"/>
            <a:ext cx="9144000" cy="32004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280160"/>
            <a:ext cx="533400" cy="228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590550" y="1280160"/>
            <a:ext cx="8553450" cy="228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0" y="1272222"/>
            <a:ext cx="533400" cy="244476"/>
          </a:xfrm>
          <a:prstGeom prst="rect">
            <a:avLst/>
          </a:prstGeom>
        </p:spPr>
        <p:txBody>
          <a:bodyPr vert="horz" anchor="ctr" anchorCtr="0">
            <a:normAutofit/>
          </a:bodyPr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A152FC3F-8B84-4580-A7E0-DFE2F7B5D65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4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20040" indent="-320040" algn="l" rtl="0" eaLnBrk="1" latinLnBrk="0" hangingPunct="1">
        <a:spcBef>
          <a:spcPts val="700"/>
        </a:spcBef>
        <a:buClr>
          <a:schemeClr val="accent2"/>
        </a:buClr>
        <a:buSzPct val="60000"/>
        <a:buFont typeface="Wingdings"/>
        <a:buChar char=""/>
        <a:defRPr kumimoji="0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550"/>
        </a:spcBef>
        <a:buClr>
          <a:schemeClr val="accent1"/>
        </a:buClr>
        <a:buSzPct val="70000"/>
        <a:buFont typeface="Wingdings 2"/>
        <a:buChar char="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rtl="0" eaLnBrk="1" latinLnBrk="0" hangingPunct="1">
        <a:spcBef>
          <a:spcPts val="500"/>
        </a:spcBef>
        <a:buClr>
          <a:schemeClr val="accent2"/>
        </a:buClr>
        <a:buSzPct val="75000"/>
        <a:buFont typeface="Wingdings"/>
        <a:buChar char="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28600" algn="l" rtl="0" eaLnBrk="1" latinLnBrk="0" hangingPunct="1">
        <a:spcBef>
          <a:spcPts val="400"/>
        </a:spcBef>
        <a:buClr>
          <a:schemeClr val="accent3"/>
        </a:buClr>
        <a:buSzPct val="7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1" latinLnBrk="0" hangingPunct="1">
        <a:spcBef>
          <a:spcPts val="400"/>
        </a:spcBef>
        <a:buClr>
          <a:schemeClr val="accent4"/>
        </a:buClr>
        <a:buSzPct val="6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0" hangingPunct="1">
        <a:spcBef>
          <a:spcPct val="20000"/>
        </a:spcBef>
        <a:buClr>
          <a:schemeClr val="accent1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0" hangingPunct="1">
        <a:spcBef>
          <a:spcPct val="20000"/>
        </a:spcBef>
        <a:buClr>
          <a:schemeClr val="accent2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0" hangingPunct="1">
        <a:spcBef>
          <a:spcPct val="20000"/>
        </a:spcBef>
        <a:buClr>
          <a:schemeClr val="accent3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0" hangingPunct="1">
        <a:spcBef>
          <a:spcPct val="20000"/>
        </a:spcBef>
        <a:buClr>
          <a:schemeClr val="accent4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Update to TAC</a:t>
            </a:r>
            <a:br>
              <a:rPr lang="en-US" sz="2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</a:br>
            <a:r>
              <a:rPr lang="en-US" sz="2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Dec. 3, 2013 TAC Meeting</a:t>
            </a:r>
            <a:endParaRPr lang="en-US" sz="2800" dirty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endParaRPr lang="en-US" sz="2000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Last ROS Meeting: Nov.14, 2013</a:t>
            </a:r>
          </a:p>
          <a:p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Next Meeting: Dec. 12, 2013</a:t>
            </a:r>
          </a:p>
          <a:p>
            <a:endParaRPr lang="en-US" sz="2000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Presenter: Bill Hatfield/LCRA - ROS Vice Chair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Update to TAC</a:t>
            </a:r>
            <a:br>
              <a:rPr lang="en-US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</a:br>
            <a:r>
              <a:rPr lang="en-US" sz="32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Dec. 3, 2013 TAC Meeting</a:t>
            </a:r>
            <a:endParaRPr lang="en-US" dirty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lvl="0" hangingPunct="0"/>
            <a:endParaRPr lang="en-US" sz="1600" dirty="0" smtClean="0"/>
          </a:p>
          <a:p>
            <a:pPr lvl="0" hangingPunct="0"/>
            <a:r>
              <a:rPr lang="en-US" sz="2000" b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TAC Consideration Items</a:t>
            </a:r>
          </a:p>
          <a:p>
            <a:pPr lvl="0" hangingPunct="0"/>
            <a:endParaRPr lang="en-US" sz="2000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lvl="1" hangingPunct="0"/>
            <a:r>
              <a:rPr lang="en-US" sz="1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NOGRR121, ERCOT Operator Certification Program and ERCOT Fundamentals manual (Vote)</a:t>
            </a:r>
          </a:p>
          <a:p>
            <a:pPr lvl="2" hangingPunct="0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voted unanimously to recommended </a:t>
            </a:r>
            <a:r>
              <a:rPr lang="en-US" sz="1800" u="sng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approval</a:t>
            </a:r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as recommended by OWG in the 10/16/13 OWG report. </a:t>
            </a:r>
          </a:p>
          <a:p>
            <a:pPr marL="457200" lvl="1" indent="0" hangingPunct="0">
              <a:buNone/>
            </a:pPr>
            <a:endParaRPr lang="en-US" sz="2000" dirty="0" smtClean="0">
              <a:solidFill>
                <a:schemeClr val="bg1">
                  <a:lumMod val="50000"/>
                </a:schemeClr>
              </a:solidFill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lvl="1" hangingPunct="0"/>
            <a:r>
              <a:rPr lang="en-US" sz="1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NOGRR122, CRR Network Model Clarification for Accepted Outages (Vote) </a:t>
            </a:r>
          </a:p>
          <a:p>
            <a:pPr lvl="2" hangingPunct="0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voted unanimously to recommend </a:t>
            </a:r>
            <a:r>
              <a:rPr lang="en-US" sz="1800" u="sng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approval</a:t>
            </a:r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as recommended by OWG in the 10/16/13 OWG report.</a:t>
            </a:r>
          </a:p>
          <a:p>
            <a:pPr marL="0" indent="0" hangingPunct="0">
              <a:buNone/>
            </a:pP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9140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Update to TAC</a:t>
            </a:r>
            <a:br>
              <a:rPr lang="en-US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</a:br>
            <a:r>
              <a:rPr lang="en-US" sz="32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Dec. 3, 2013 TAC Meeting</a:t>
            </a:r>
            <a:endParaRPr lang="en-US" dirty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pPr lvl="0" hangingPunct="0"/>
            <a:endParaRPr lang="en-US" sz="1600" dirty="0" smtClean="0"/>
          </a:p>
          <a:p>
            <a:pPr lvl="0" hangingPunct="0"/>
            <a:r>
              <a:rPr lang="en-US" sz="2000" b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TAC Consideration Items</a:t>
            </a:r>
          </a:p>
          <a:p>
            <a:pPr lvl="0" hangingPunct="0"/>
            <a:endParaRPr lang="en-US" sz="2000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lvl="1" hangingPunct="0"/>
            <a:r>
              <a:rPr lang="en-US" sz="1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PGRR031, Implement 95% Facility Rating Limit in the Planning Criteria (Vote)</a:t>
            </a:r>
          </a:p>
          <a:p>
            <a:pPr lvl="2" hangingPunct="0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voted to recommended </a:t>
            </a:r>
            <a:r>
              <a:rPr lang="en-US" sz="1800" u="sng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approval</a:t>
            </a:r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as recommended by PLWG in the 10/23/13 PLWG report.</a:t>
            </a:r>
          </a:p>
          <a:p>
            <a:pPr lvl="3" hangingPunct="0"/>
            <a:r>
              <a:rPr lang="en-US" sz="15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Six (6) </a:t>
            </a:r>
            <a:r>
              <a:rPr lang="en-US" sz="15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opposing votes were recorded from the Independent Power Market, Independent Retail Electric Provider, Municipal, and Independent Generator segments.</a:t>
            </a:r>
          </a:p>
          <a:p>
            <a:pPr lvl="3" hangingPunct="0"/>
            <a:r>
              <a:rPr lang="en-US" sz="15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Three (3) abstentions recorded from the Consumer and Independent Power Marketer segments.</a:t>
            </a:r>
          </a:p>
          <a:p>
            <a:pPr marL="457200" lvl="1" indent="0" hangingPunct="0">
              <a:buNone/>
            </a:pPr>
            <a:endParaRPr lang="en-US" sz="2000" dirty="0" smtClean="0">
              <a:solidFill>
                <a:schemeClr val="bg1">
                  <a:lumMod val="50000"/>
                </a:schemeClr>
              </a:solidFill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lvl="1" hangingPunct="0"/>
            <a:r>
              <a:rPr lang="en-US" sz="1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PGRR032, Stakeholder Review of Resource Registration Data Requirements (Vote) </a:t>
            </a:r>
          </a:p>
          <a:p>
            <a:pPr lvl="2" hangingPunct="0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voted to unanimously recommended </a:t>
            </a:r>
            <a:r>
              <a:rPr lang="en-US" sz="1800" u="sng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approval</a:t>
            </a:r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as recommended by PLWG in the 10/23/13 PLWG Report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9140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Update to TAC</a:t>
            </a:r>
            <a:br>
              <a:rPr lang="en-US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</a:br>
            <a:r>
              <a:rPr lang="en-US" sz="32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Dec. 3, 2013 TAC Meeting</a:t>
            </a:r>
            <a:endParaRPr lang="en-US" dirty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lvl="0" hangingPunct="0"/>
            <a:endParaRPr lang="en-US" sz="1600" dirty="0" smtClean="0"/>
          </a:p>
          <a:p>
            <a:pPr lvl="0" hangingPunct="0"/>
            <a:r>
              <a:rPr lang="en-US" sz="2000" b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TAC Consideration Items</a:t>
            </a:r>
          </a:p>
          <a:p>
            <a:pPr lvl="0" hangingPunct="0"/>
            <a:endParaRPr lang="en-US" sz="2000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lvl="1" hangingPunct="0"/>
            <a:r>
              <a:rPr lang="en-US" sz="18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RRGRR001, Section 2, Resource Registration Glossary (Urgent-Vote)</a:t>
            </a:r>
          </a:p>
          <a:p>
            <a:pPr lvl="2" hangingPunct="0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voted unanimously to recommended </a:t>
            </a:r>
            <a:r>
              <a:rPr lang="en-US" sz="1800" u="sng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approval</a:t>
            </a:r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as submitted and to forward to TAC.</a:t>
            </a:r>
          </a:p>
        </p:txBody>
      </p:sp>
    </p:spTree>
    <p:extLst>
      <p:ext uri="{BB962C8B-B14F-4D97-AF65-F5344CB8AC3E}">
        <p14:creationId xmlns:p14="http://schemas.microsoft.com/office/powerpoint/2010/main" val="1079140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ROS Update to TAC</a:t>
            </a:r>
            <a:br>
              <a:rPr lang="en-US" dirty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</a:br>
            <a:r>
              <a:rPr lang="en-US" sz="32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Dec. 3, 2013 TAC Meeting</a:t>
            </a:r>
            <a:endParaRPr lang="en-US" sz="3100" dirty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612648" y="1600200"/>
            <a:ext cx="8153400" cy="5257800"/>
          </a:xfrm>
        </p:spPr>
        <p:txBody>
          <a:bodyPr>
            <a:normAutofit/>
          </a:bodyPr>
          <a:lstStyle/>
          <a:p>
            <a:pPr lvl="2" hangingPunct="0">
              <a:buNone/>
            </a:pPr>
            <a:endParaRPr lang="en-US" sz="1400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hangingPunct="0"/>
            <a:r>
              <a:rPr lang="en-US" sz="3300" b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Updates</a:t>
            </a:r>
          </a:p>
          <a:p>
            <a:pPr hangingPunct="0"/>
            <a:endParaRPr lang="en-US" sz="2500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lvl="1" hangingPunct="0"/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Ancillary Services Methodology – ROS Recommended Approval</a:t>
            </a:r>
          </a:p>
          <a:p>
            <a:pPr lvl="1" hangingPunct="0"/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PGRR028 - ROS voted table and refer to PLWG</a:t>
            </a:r>
          </a:p>
          <a:p>
            <a:pPr lvl="1" hangingPunct="0"/>
            <a:r>
              <a:rPr lang="en-US" sz="2000" dirty="0" err="1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Synchrophaser</a:t>
            </a:r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Task Force - ROS approved TF leadership</a:t>
            </a:r>
          </a:p>
          <a:p>
            <a:pPr lvl="1" hangingPunct="0"/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NPRR556 – Resource Adequacy during Transmission Equipment Outage (Vote) - ROS </a:t>
            </a:r>
            <a:r>
              <a:rPr lang="en-US" sz="2000" u="sng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approved</a:t>
            </a:r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motion for PRS to table for one month</a:t>
            </a:r>
          </a:p>
          <a:p>
            <a:pPr lvl="1" hangingPunct="0"/>
            <a:r>
              <a:rPr lang="en-US" sz="2000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ERCOT Concept Paper on Future Ancillary Services – received update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91697103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dian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dian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  <a:blipFill>
          <a:blip xmlns:r="http://schemas.openxmlformats.org/officeDocument/2006/relationships" r:embed="rId2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Median</Template>
  <TotalTime>8146</TotalTime>
  <Words>295</Words>
  <Application>Microsoft Office PowerPoint</Application>
  <PresentationFormat>On-screen Show (4:3)</PresentationFormat>
  <Paragraphs>43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Median</vt:lpstr>
      <vt:lpstr>ROS Update to TAC Dec. 3, 2013 TAC Meeting</vt:lpstr>
      <vt:lpstr>ROS Update to TAC  Dec. 3, 2013 TAC Meeting</vt:lpstr>
      <vt:lpstr>ROS Update to TAC  Dec. 3, 2013 TAC Meeting</vt:lpstr>
      <vt:lpstr>ROS Update to TAC  Dec. 3, 2013 TAC Meeting</vt:lpstr>
      <vt:lpstr>ROS Update to TAC  Dec. 3, 2013 TAC Meeting</vt:lpstr>
    </vt:vector>
  </TitlesOfParts>
  <Company>GDF SUEZ Energy NA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TAC Update</dc:title>
  <dc:creator>hholloway</dc:creator>
  <cp:lastModifiedBy>Albracht, Brittney</cp:lastModifiedBy>
  <cp:revision>93</cp:revision>
  <dcterms:created xsi:type="dcterms:W3CDTF">2013-09-09T14:02:15Z</dcterms:created>
  <dcterms:modified xsi:type="dcterms:W3CDTF">2013-12-02T19:54:51Z</dcterms:modified>
</cp:coreProperties>
</file>

<file path=docProps/thumbnail.jpeg>
</file>