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372" r:id="rId2"/>
    <p:sldId id="302" r:id="rId3"/>
    <p:sldId id="438" r:id="rId4"/>
    <p:sldId id="452" r:id="rId5"/>
    <p:sldId id="437" r:id="rId6"/>
    <p:sldId id="442" r:id="rId7"/>
    <p:sldId id="447" r:id="rId8"/>
    <p:sldId id="406" r:id="rId9"/>
    <p:sldId id="395" r:id="rId10"/>
    <p:sldId id="397" r:id="rId11"/>
    <p:sldId id="398" r:id="rId12"/>
    <p:sldId id="399" r:id="rId13"/>
    <p:sldId id="430" r:id="rId14"/>
    <p:sldId id="431" r:id="rId15"/>
    <p:sldId id="432" r:id="rId16"/>
    <p:sldId id="449" r:id="rId17"/>
    <p:sldId id="451" r:id="rId18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66"/>
    <a:srgbClr val="40949A"/>
    <a:srgbClr val="0000CC"/>
    <a:srgbClr val="FF3300"/>
    <a:srgbClr val="FF9900"/>
    <a:srgbClr val="5469A2"/>
    <a:srgbClr val="294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5" autoAdjust="0"/>
    <p:restoredTop sz="99068" autoAdjust="0"/>
  </p:normalViewPr>
  <p:slideViewPr>
    <p:cSldViewPr>
      <p:cViewPr varScale="1">
        <p:scale>
          <a:sx n="114" d="100"/>
          <a:sy n="114" d="100"/>
        </p:scale>
        <p:origin x="-276" y="-84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387850"/>
            <a:ext cx="560705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EF9FDEEA-5704-4A08-B22C-F16CA0CD2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261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CC51442-EDE7-4953-BB55-E71AD2260C8B}" type="slidenum">
              <a:rPr lang="en-US" sz="1200" b="0" smtClean="0"/>
              <a:pPr eaLnBrk="1" hangingPunct="1"/>
              <a:t>1</a:t>
            </a:fld>
            <a:endParaRPr lang="en-US" sz="1200" b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C6C10A-D400-4959-AADD-84A684719EDF}" type="slidenum">
              <a:rPr lang="en-US" sz="1200" b="0" smtClean="0"/>
              <a:pPr eaLnBrk="1" hangingPunct="1"/>
              <a:t>2</a:t>
            </a:fld>
            <a:endParaRPr lang="en-US" sz="1200" b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D5EF8A-C74D-4291-9FCD-C4E7EF3299C6}" type="slidenum">
              <a:rPr lang="en-US" sz="1200" b="0" smtClean="0"/>
              <a:pPr eaLnBrk="1" hangingPunct="1"/>
              <a:t>8</a:t>
            </a:fld>
            <a:endParaRPr lang="en-US" sz="1200" b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12494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D6BAE-A68F-473A-A2D7-CEEA128D74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1051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1CF20-39D3-4579-9E24-257361C91D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21034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1981A-7905-41B0-8858-66AAA0FFB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0656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CEAF1-53AD-46BE-9176-013B2A2B7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3355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97839-E9E5-4038-9852-0A72C69A2A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6447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D15DB-F492-417C-B3C1-95863FCAA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4154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5851-3123-4476-B2AC-37AA765591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0575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0A38D-180F-42DE-8177-B03C76167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83426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C2D1-2CC9-45D0-AD2A-3A9F9D772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5321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06BC6-3DFE-4977-B534-48CCD8B6B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3999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DADD4-17AA-47F5-8402-FBC938F97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0126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E718ABEB-4B20-4DAD-9F08-0F3C9742EA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103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03670EEC-6877-42F5-BF6B-1CB534FE5D5D}" type="slidenum">
              <a:rPr lang="en-US" sz="1200" b="0"/>
              <a:pPr algn="ctr"/>
              <a:t>‹#›</a:t>
            </a:fld>
            <a:endParaRPr lang="en-US" sz="12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cot.com/services/projects/inde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2133600"/>
            <a:ext cx="7239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2800" b="0" kern="0" dirty="0">
                <a:latin typeface="+mj-lt"/>
              </a:rPr>
              <a:t>Project Update and Summary of Project Priority List (PPL) Activity to Date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 kern="0" dirty="0" smtClean="0">
                <a:latin typeface="+mn-lt"/>
              </a:rPr>
              <a:t>November 21, 2013</a:t>
            </a:r>
            <a:endParaRPr lang="en-US" sz="20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3316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" y="710442"/>
            <a:ext cx="8962521" cy="5537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4340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99295"/>
            <a:ext cx="8980562" cy="554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11926"/>
            <a:ext cx="8962554" cy="553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4" y="671513"/>
            <a:ext cx="9046574" cy="557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2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2" y="668215"/>
            <a:ext cx="9038829" cy="55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2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3" y="685800"/>
            <a:ext cx="9047085" cy="560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2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53154"/>
            <a:ext cx="8991600" cy="551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90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11/1/2013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95855"/>
            <a:ext cx="8991600" cy="555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99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Project Update – Agenda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305800" cy="4267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800" dirty="0" smtClean="0"/>
              <a:t>Project Portfolio Update</a:t>
            </a:r>
            <a:r>
              <a:rPr lang="en-US" sz="1800" dirty="0"/>
              <a:t>	</a:t>
            </a:r>
            <a:r>
              <a:rPr lang="en-US" sz="1600" dirty="0"/>
              <a:t>p. </a:t>
            </a:r>
            <a:r>
              <a:rPr lang="en-US" sz="1600" dirty="0" smtClean="0"/>
              <a:t>3-7</a:t>
            </a:r>
            <a:endParaRPr lang="en-US" sz="1600" dirty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Recent/Upcoming Project Highlights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Update on Specific NPRRs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2013 Release Targets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2013 Project Spending Update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2014 </a:t>
            </a:r>
            <a:r>
              <a:rPr lang="en-US" sz="1600" dirty="0"/>
              <a:t>Release </a:t>
            </a:r>
            <a:r>
              <a:rPr lang="en-US" sz="1600" dirty="0" smtClean="0"/>
              <a:t>Targets</a:t>
            </a:r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000" dirty="0" smtClean="0"/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000" dirty="0"/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800" dirty="0" smtClean="0"/>
              <a:t>Appendix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Project Portfolio Gantt Chart</a:t>
            </a:r>
            <a:r>
              <a:rPr lang="en-US" sz="1600" dirty="0"/>
              <a:t>	</a:t>
            </a:r>
            <a:r>
              <a:rPr lang="en-US" sz="1600" dirty="0" smtClean="0"/>
              <a:t>p</a:t>
            </a:r>
            <a:r>
              <a:rPr lang="en-US" sz="1600" dirty="0"/>
              <a:t>. 8</a:t>
            </a:r>
            <a:r>
              <a:rPr lang="en-US" sz="1600" dirty="0" smtClean="0"/>
              <a:t>-17</a:t>
            </a:r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/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 smtClean="0"/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685800" y="5410200"/>
            <a:ext cx="7772400" cy="576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en-US" sz="800" b="0"/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b="0"/>
              <a:t>Location of Project Priority List (PPL):   </a:t>
            </a:r>
            <a:r>
              <a:rPr lang="en-US" b="0">
                <a:hlinkClick r:id="rId3"/>
              </a:rPr>
              <a:t>http://www.ercot.com/services/projects/index</a:t>
            </a:r>
            <a:endParaRPr lang="en-US" b="0"/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en-US" sz="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0104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Recent/Upcoming Project Highlights</a:t>
            </a:r>
          </a:p>
        </p:txBody>
      </p:sp>
      <p:sp>
        <p:nvSpPr>
          <p:cNvPr id="5123" name="Content Placeholder 16"/>
          <p:cNvSpPr>
            <a:spLocks noGrp="1"/>
          </p:cNvSpPr>
          <p:nvPr>
            <p:ph idx="1"/>
          </p:nvPr>
        </p:nvSpPr>
        <p:spPr>
          <a:xfrm>
            <a:off x="84664" y="914400"/>
            <a:ext cx="8991600" cy="4572000"/>
          </a:xfrm>
        </p:spPr>
        <p:txBody>
          <a:bodyPr/>
          <a:lstStyle/>
          <a:p>
            <a:pPr eaLnBrk="1" hangingPunct="1"/>
            <a:r>
              <a:rPr lang="en-US" sz="1600" dirty="0" smtClean="0"/>
              <a:t>Release 5 </a:t>
            </a:r>
            <a:r>
              <a:rPr lang="en-US" sz="1600" dirty="0"/>
              <a:t>Off-Cycle Go-Lives	</a:t>
            </a:r>
            <a:r>
              <a:rPr lang="en-US" sz="1600" i="1" dirty="0" smtClean="0"/>
              <a:t>(October 2013)</a:t>
            </a:r>
            <a:r>
              <a:rPr lang="en-US" sz="1600" i="1" dirty="0"/>
              <a:t>		</a:t>
            </a:r>
            <a:r>
              <a:rPr lang="en-US" sz="1600" i="1" dirty="0">
                <a:solidFill>
                  <a:srgbClr val="00B050"/>
                </a:solidFill>
              </a:rPr>
              <a:t> Complete</a:t>
            </a:r>
            <a:endParaRPr lang="en-US" sz="1600" i="1" dirty="0" smtClean="0">
              <a:solidFill>
                <a:srgbClr val="00B050"/>
              </a:solidFill>
            </a:endParaRPr>
          </a:p>
          <a:p>
            <a:pPr lvl="1" eaLnBrk="1" hangingPunct="1"/>
            <a:r>
              <a:rPr lang="en-US" sz="1400" dirty="0" smtClean="0"/>
              <a:t>NPRR393 – SCED Constraint Management Transparency</a:t>
            </a:r>
          </a:p>
          <a:p>
            <a:pPr lvl="1" eaLnBrk="1" hangingPunct="1"/>
            <a:r>
              <a:rPr lang="en-US" sz="1400" dirty="0" smtClean="0"/>
              <a:t>NPRR479 </a:t>
            </a:r>
            <a:r>
              <a:rPr lang="en-US" sz="1400" dirty="0"/>
              <a:t>– Daily Net Outage MW</a:t>
            </a:r>
          </a:p>
          <a:p>
            <a:pPr lvl="1" eaLnBrk="1" hangingPunct="1"/>
            <a:r>
              <a:rPr lang="en-US" sz="1400" dirty="0" smtClean="0"/>
              <a:t>NPRR484 – Release </a:t>
            </a:r>
            <a:r>
              <a:rPr lang="en-US" sz="1400" dirty="0"/>
              <a:t>1A – </a:t>
            </a:r>
            <a:r>
              <a:rPr lang="en-US" sz="1400" dirty="0" smtClean="0"/>
              <a:t>Revisions </a:t>
            </a:r>
            <a:r>
              <a:rPr lang="en-US" sz="1400" dirty="0"/>
              <a:t>to Congestion Revenue Rights Credit Calculations and Payments</a:t>
            </a:r>
            <a:endParaRPr lang="en-US" sz="1400" dirty="0" smtClean="0"/>
          </a:p>
          <a:p>
            <a:pPr lvl="1" eaLnBrk="1" hangingPunct="1"/>
            <a:r>
              <a:rPr lang="en-US" sz="1400" dirty="0"/>
              <a:t>EPG </a:t>
            </a:r>
            <a:r>
              <a:rPr lang="en-US" sz="1400" dirty="0" err="1"/>
              <a:t>Synchrophasor</a:t>
            </a:r>
            <a:r>
              <a:rPr lang="en-US" sz="1400" dirty="0"/>
              <a:t> </a:t>
            </a:r>
            <a:r>
              <a:rPr lang="en-US" sz="1400" dirty="0" smtClean="0"/>
              <a:t>Upgrade</a:t>
            </a:r>
          </a:p>
          <a:p>
            <a:pPr lvl="1" eaLnBrk="1" hangingPunct="1"/>
            <a:r>
              <a:rPr lang="en-US" sz="1400" dirty="0" smtClean="0"/>
              <a:t>Moody’s Analytics</a:t>
            </a:r>
          </a:p>
          <a:p>
            <a:pPr lvl="1" eaLnBrk="1" hangingPunct="1"/>
            <a:r>
              <a:rPr lang="en-US" sz="1400" dirty="0" smtClean="0"/>
              <a:t>OSI PI Upgrade</a:t>
            </a:r>
            <a:endParaRPr lang="en-US" sz="1400" dirty="0"/>
          </a:p>
          <a:p>
            <a:pPr lvl="1" eaLnBrk="1" hangingPunct="1"/>
            <a:endParaRPr lang="en-US" sz="1400" dirty="0"/>
          </a:p>
          <a:p>
            <a:pPr eaLnBrk="1" hangingPunct="1"/>
            <a:r>
              <a:rPr lang="en-US" sz="1600" dirty="0"/>
              <a:t>Release </a:t>
            </a:r>
            <a:r>
              <a:rPr lang="en-US" sz="1600" dirty="0" smtClean="0"/>
              <a:t>6 Go-Lives</a:t>
            </a:r>
            <a:r>
              <a:rPr lang="en-US" sz="1600" dirty="0"/>
              <a:t>	</a:t>
            </a:r>
            <a:r>
              <a:rPr lang="en-US" sz="1600" dirty="0" smtClean="0"/>
              <a:t>	</a:t>
            </a:r>
            <a:r>
              <a:rPr lang="en-US" sz="1600" i="1" dirty="0" smtClean="0"/>
              <a:t>(December </a:t>
            </a:r>
            <a:r>
              <a:rPr lang="en-US" sz="1600" i="1" dirty="0"/>
              <a:t>2013)		</a:t>
            </a:r>
            <a:r>
              <a:rPr lang="en-US" sz="1600" i="1" dirty="0">
                <a:solidFill>
                  <a:srgbClr val="00B050"/>
                </a:solidFill>
              </a:rPr>
              <a:t> </a:t>
            </a:r>
            <a:r>
              <a:rPr lang="en-US" sz="1600" i="1" dirty="0" smtClean="0">
                <a:solidFill>
                  <a:srgbClr val="00B050"/>
                </a:solidFill>
              </a:rPr>
              <a:t>In-Flight</a:t>
            </a:r>
            <a:endParaRPr lang="en-US" sz="1600" i="1" dirty="0">
              <a:solidFill>
                <a:srgbClr val="00B050"/>
              </a:solidFill>
            </a:endParaRPr>
          </a:p>
          <a:p>
            <a:pPr lvl="1" eaLnBrk="1" hangingPunct="1"/>
            <a:r>
              <a:rPr lang="en-US" sz="1400" dirty="0" smtClean="0"/>
              <a:t>NPRR407 </a:t>
            </a:r>
            <a:r>
              <a:rPr lang="en-US" sz="1400" dirty="0"/>
              <a:t>– Credit Monitoring Posting </a:t>
            </a:r>
            <a:r>
              <a:rPr lang="en-US" sz="1400" dirty="0" smtClean="0"/>
              <a:t>Requirements</a:t>
            </a:r>
          </a:p>
          <a:p>
            <a:pPr lvl="2" eaLnBrk="1" hangingPunct="1"/>
            <a:r>
              <a:rPr lang="en-US" sz="1200" dirty="0" smtClean="0"/>
              <a:t>Phase 2</a:t>
            </a:r>
            <a:r>
              <a:rPr lang="en-US" sz="1200" dirty="0"/>
              <a:t> – CRR </a:t>
            </a:r>
            <a:r>
              <a:rPr lang="en-US" sz="1200" dirty="0" smtClean="0"/>
              <a:t>Portion</a:t>
            </a:r>
          </a:p>
          <a:p>
            <a:pPr lvl="1" eaLnBrk="1" hangingPunct="1"/>
            <a:r>
              <a:rPr lang="en-US" sz="1400" dirty="0"/>
              <a:t>NPRR425 – Creation of a WGR Group for GREDP and Base Point Deviation Evaluation</a:t>
            </a:r>
          </a:p>
          <a:p>
            <a:pPr lvl="2" eaLnBrk="1" hangingPunct="1"/>
            <a:r>
              <a:rPr lang="en-US" sz="1200" dirty="0" smtClean="0"/>
              <a:t>Phase 1 – RARF and EMS components</a:t>
            </a:r>
            <a:endParaRPr lang="en-US" sz="1200" dirty="0"/>
          </a:p>
          <a:p>
            <a:pPr lvl="1" eaLnBrk="1" hangingPunct="1"/>
            <a:r>
              <a:rPr lang="en-US" sz="1400" dirty="0" smtClean="0"/>
              <a:t>NPRR476 </a:t>
            </a:r>
            <a:r>
              <a:rPr lang="en-US" sz="1400" dirty="0"/>
              <a:t>– Market Submitted Energy Offer Curves Disclosures</a:t>
            </a:r>
          </a:p>
          <a:p>
            <a:pPr lvl="1" eaLnBrk="1" hangingPunct="1"/>
            <a:r>
              <a:rPr lang="en-US" sz="1400" dirty="0" smtClean="0"/>
              <a:t>NPRR492 </a:t>
            </a:r>
            <a:r>
              <a:rPr lang="en-US" sz="1400" dirty="0"/>
              <a:t>– Addition of System Lambda Information</a:t>
            </a:r>
          </a:p>
          <a:p>
            <a:pPr lvl="1" eaLnBrk="1" hangingPunct="1"/>
            <a:r>
              <a:rPr lang="en-US" sz="1400" dirty="0" smtClean="0"/>
              <a:t>Operator Data Display</a:t>
            </a:r>
            <a:endParaRPr lang="en-US" sz="1400" dirty="0"/>
          </a:p>
          <a:p>
            <a:pPr lvl="1" eaLnBrk="1" hangingPunct="1"/>
            <a:r>
              <a:rPr lang="en-US" sz="1400" dirty="0" smtClean="0"/>
              <a:t>Quality Center Upgrade</a:t>
            </a:r>
            <a:endParaRPr lang="en-US" sz="1400" dirty="0"/>
          </a:p>
          <a:p>
            <a:pPr marL="0" indent="0" eaLnBrk="1" hangingPunct="1">
              <a:buNone/>
            </a:pPr>
            <a:endParaRPr lang="en-US" sz="1200" dirty="0" smtClean="0"/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752600" y="6116637"/>
            <a:ext cx="6172200" cy="436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1400" b="0"/>
              <a:t>Note:  Projected Go-Live dates are subject to change.</a:t>
            </a:r>
            <a:br>
              <a:rPr lang="en-US" sz="1400" b="0"/>
            </a:br>
            <a:r>
              <a:rPr lang="en-US" sz="1400" b="0"/>
              <a:t>Please watch for market notices as the effective dates approach.</a:t>
            </a:r>
          </a:p>
        </p:txBody>
      </p:sp>
    </p:spTree>
    <p:extLst>
      <p:ext uri="{BB962C8B-B14F-4D97-AF65-F5344CB8AC3E}">
        <p14:creationId xmlns:p14="http://schemas.microsoft.com/office/powerpoint/2010/main" val="57300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305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Update on Specific NPRRs</a:t>
            </a:r>
          </a:p>
        </p:txBody>
      </p:sp>
      <p:sp>
        <p:nvSpPr>
          <p:cNvPr id="5123" name="Content Placeholder 16"/>
          <p:cNvSpPr>
            <a:spLocks noGrp="1"/>
          </p:cNvSpPr>
          <p:nvPr>
            <p:ph idx="1"/>
          </p:nvPr>
        </p:nvSpPr>
        <p:spPr>
          <a:xfrm>
            <a:off x="84664" y="685800"/>
            <a:ext cx="8991600" cy="5562599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2014 Market System Enhancements   </a:t>
            </a:r>
            <a:r>
              <a:rPr lang="en-US" sz="1600" dirty="0" smtClean="0"/>
              <a:t>(Regulatory / Priority = 2013 / Rank = 70)</a:t>
            </a:r>
            <a:endParaRPr lang="en-US" sz="1800" dirty="0" smtClean="0"/>
          </a:p>
          <a:p>
            <a:pPr lvl="1" eaLnBrk="1" hangingPunct="1"/>
            <a:r>
              <a:rPr lang="en-US" sz="1800" dirty="0" smtClean="0"/>
              <a:t>The following Board-approved NPRRs will be added to the project scope</a:t>
            </a:r>
          </a:p>
          <a:p>
            <a:pPr lvl="2" eaLnBrk="1" hangingPunct="1"/>
            <a:r>
              <a:rPr lang="en-US" sz="1600" dirty="0"/>
              <a:t>NPRR568 – Real-Time Reserve Price Adder Based on </a:t>
            </a:r>
            <a:r>
              <a:rPr lang="en-US" sz="1600" dirty="0" smtClean="0"/>
              <a:t>ORDC</a:t>
            </a:r>
            <a:endParaRPr lang="en-US" sz="1600" dirty="0"/>
          </a:p>
          <a:p>
            <a:pPr lvl="2" eaLnBrk="1" hangingPunct="1"/>
            <a:r>
              <a:rPr lang="en-US" sz="1600" dirty="0"/>
              <a:t>NPRR564 – </a:t>
            </a:r>
            <a:r>
              <a:rPr lang="en-US" sz="1600" dirty="0" smtClean="0"/>
              <a:t>30 Minute </a:t>
            </a:r>
            <a:r>
              <a:rPr lang="en-US" sz="1600" dirty="0"/>
              <a:t>Emergency Response Service (ERS) and Other ERS </a:t>
            </a:r>
            <a:r>
              <a:rPr lang="en-US" sz="1600" dirty="0" smtClean="0"/>
              <a:t>Revs</a:t>
            </a:r>
            <a:endParaRPr lang="en-US" sz="1400" dirty="0" smtClean="0"/>
          </a:p>
          <a:p>
            <a:pPr eaLnBrk="1" hangingPunct="1"/>
            <a:r>
              <a:rPr lang="en-US" sz="1800" dirty="0"/>
              <a:t>NPRR327 –</a:t>
            </a:r>
            <a:r>
              <a:rPr lang="en-US" sz="1800" dirty="0" smtClean="0"/>
              <a:t> </a:t>
            </a:r>
            <a:r>
              <a:rPr lang="en-US" sz="1800" dirty="0"/>
              <a:t>State Estimator Data Redaction </a:t>
            </a:r>
            <a:r>
              <a:rPr lang="en-US" sz="1800" dirty="0" smtClean="0"/>
              <a:t>Methodology</a:t>
            </a:r>
          </a:p>
          <a:p>
            <a:pPr lvl="1" eaLnBrk="1" hangingPunct="1"/>
            <a:r>
              <a:rPr lang="en-US" sz="1800" dirty="0" smtClean="0"/>
              <a:t>Hiring of supporting FTE is still underway – 1 vacancy remains in business area</a:t>
            </a:r>
          </a:p>
          <a:p>
            <a:pPr eaLnBrk="1" hangingPunct="1"/>
            <a:r>
              <a:rPr lang="en-US" sz="1800" dirty="0"/>
              <a:t>NPRR416 – Creation of the RUC Resource Buyback Provision </a:t>
            </a:r>
            <a:endParaRPr lang="en-US" sz="1800" dirty="0" smtClean="0"/>
          </a:p>
          <a:p>
            <a:pPr lvl="1" eaLnBrk="1" hangingPunct="1"/>
            <a:r>
              <a:rPr lang="en-US" sz="1800" dirty="0" smtClean="0"/>
              <a:t>Dependent on </a:t>
            </a:r>
            <a:r>
              <a:rPr lang="en-US" sz="1800" dirty="0"/>
              <a:t>NPRR575 – Clarification of the RUC Resource Buy-Back Provision for Ancillary Services</a:t>
            </a:r>
            <a:endParaRPr lang="en-US" sz="1800" dirty="0" smtClean="0"/>
          </a:p>
          <a:p>
            <a:pPr lvl="1" eaLnBrk="1" hangingPunct="1"/>
            <a:r>
              <a:rPr lang="en-US" sz="1800" dirty="0" smtClean="0"/>
              <a:t>If Board approves NPRR575, off-cycle release of NPRR416 </a:t>
            </a:r>
            <a:r>
              <a:rPr lang="en-US" sz="1800" dirty="0" smtClean="0"/>
              <a:t>is expected</a:t>
            </a:r>
            <a:endParaRPr lang="en-US" sz="1800" dirty="0" smtClean="0"/>
          </a:p>
          <a:p>
            <a:pPr eaLnBrk="1" hangingPunct="1"/>
            <a:r>
              <a:rPr lang="en-US" sz="1800" dirty="0"/>
              <a:t>NPRR500 – Posting of Generation that is Off but </a:t>
            </a:r>
            <a:r>
              <a:rPr lang="en-US" sz="1800" dirty="0" smtClean="0"/>
              <a:t>Available</a:t>
            </a:r>
          </a:p>
          <a:p>
            <a:pPr lvl="1" eaLnBrk="1" hangingPunct="1"/>
            <a:r>
              <a:rPr lang="en-US" sz="1800" dirty="0" smtClean="0"/>
              <a:t>Included in Planning scope of 2014 Market System Enhancements</a:t>
            </a:r>
          </a:p>
          <a:p>
            <a:pPr lvl="1" eaLnBrk="1" hangingPunct="1"/>
            <a:r>
              <a:rPr lang="en-US" sz="1800" dirty="0" smtClean="0"/>
              <a:t>Would only be de-scoped if it puts June 2014 delivery at risk</a:t>
            </a:r>
            <a:endParaRPr lang="en-US" sz="1800" dirty="0" smtClean="0"/>
          </a:p>
          <a:p>
            <a:pPr eaLnBrk="1" hangingPunct="1"/>
            <a:r>
              <a:rPr lang="en-US" sz="1800" dirty="0" smtClean="0"/>
              <a:t>NPRR524 </a:t>
            </a:r>
            <a:r>
              <a:rPr lang="en-US" sz="1800" dirty="0"/>
              <a:t>– Resource Limits in Providing Ancillary Service</a:t>
            </a:r>
            <a:endParaRPr lang="en-US" sz="1800" dirty="0" smtClean="0"/>
          </a:p>
          <a:p>
            <a:pPr lvl="1"/>
            <a:r>
              <a:rPr lang="en-US" sz="1800" dirty="0"/>
              <a:t>ERCOT is no longer planning to implement a manual </a:t>
            </a:r>
            <a:r>
              <a:rPr lang="en-US" sz="1800" dirty="0" smtClean="0"/>
              <a:t>workaround </a:t>
            </a:r>
            <a:endParaRPr lang="en-US" sz="1800" dirty="0"/>
          </a:p>
          <a:p>
            <a:pPr lvl="1"/>
            <a:r>
              <a:rPr lang="en-US" sz="1800" dirty="0"/>
              <a:t>ERCOT will kick off this project in mid-2014 (to avoid conflicts with </a:t>
            </a:r>
            <a:r>
              <a:rPr lang="en-US" sz="1800" dirty="0" smtClean="0"/>
              <a:t>NPRR568) </a:t>
            </a:r>
            <a:endParaRPr lang="en-US" sz="1800" dirty="0"/>
          </a:p>
          <a:p>
            <a:pPr lvl="1"/>
            <a:r>
              <a:rPr lang="en-US" sz="1800" dirty="0"/>
              <a:t>Go-live would likely be late 2014 or early 2015</a:t>
            </a:r>
          </a:p>
          <a:p>
            <a:pPr lvl="1" eaLnBrk="1" hangingPunct="1"/>
            <a:endParaRPr lang="en-US" sz="1800" dirty="0" smtClean="0"/>
          </a:p>
          <a:p>
            <a:pPr lvl="1" eaLnBrk="1" hangingPunct="1"/>
            <a:endParaRPr lang="en-US" sz="1400" dirty="0"/>
          </a:p>
          <a:p>
            <a:pPr marL="0" indent="0" eaLnBrk="1" hangingPunct="1">
              <a:buNone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73942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0772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Release Targets – Board-Approved NPRRs/SCRs/</a:t>
            </a:r>
            <a:r>
              <a:rPr lang="en-US" sz="1800" dirty="0" err="1" smtClean="0"/>
              <a:t>xGRRs</a:t>
            </a:r>
            <a:endParaRPr lang="en-US" sz="1800" dirty="0" smtClean="0"/>
          </a:p>
        </p:txBody>
      </p:sp>
      <p:graphicFrame>
        <p:nvGraphicFramePr>
          <p:cNvPr id="6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029470938"/>
              </p:ext>
            </p:extLst>
          </p:nvPr>
        </p:nvGraphicFramePr>
        <p:xfrm>
          <a:off x="36444" y="762000"/>
          <a:ext cx="9067801" cy="4400403"/>
        </p:xfrm>
        <a:graphic>
          <a:graphicData uri="http://schemas.openxmlformats.org/drawingml/2006/table">
            <a:tbl>
              <a:tblPr/>
              <a:tblGrid>
                <a:gridCol w="1030356"/>
                <a:gridCol w="1143000"/>
                <a:gridCol w="1143000"/>
                <a:gridCol w="1143000"/>
                <a:gridCol w="1143000"/>
                <a:gridCol w="1143000"/>
                <a:gridCol w="1219200"/>
                <a:gridCol w="1103245"/>
              </a:tblGrid>
              <a:tr h="602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Approach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2/11 – 2/15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4/22 – 4/26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6/10 – 6/14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7/29 – 8/2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9/23 – 9/29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12/9-12/13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2013 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191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On-Cycle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NPRR407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(a)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NPRR520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(a)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NOGRR093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NPRR393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NPRR520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SCR760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(d)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NOGRR101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NPRR407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NPRR425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(a)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NPRR153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8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Off-Cycle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NPRR484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(1a)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NPRR416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NPRR495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 = 31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7172" name="Footer Placeholder 7"/>
          <p:cNvSpPr>
            <a:spLocks noGrp="1"/>
          </p:cNvSpPr>
          <p:nvPr>
            <p:ph type="ftr" sz="quarter" idx="4294967295"/>
          </p:nvPr>
        </p:nvSpPr>
        <p:spPr bwMode="auto">
          <a:xfrm>
            <a:off x="4267200" y="6400800"/>
            <a:ext cx="15621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200" b="0" dirty="0"/>
              <a:t>ERCOT Public</a:t>
            </a:r>
          </a:p>
        </p:txBody>
      </p:sp>
      <p:sp>
        <p:nvSpPr>
          <p:cNvPr id="7174" name="TextBox 16"/>
          <p:cNvSpPr txBox="1">
            <a:spLocks noChangeArrowheads="1"/>
          </p:cNvSpPr>
          <p:nvPr/>
        </p:nvSpPr>
        <p:spPr bwMode="auto">
          <a:xfrm>
            <a:off x="2209799" y="3717022"/>
            <a:ext cx="1142999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Early April</a:t>
            </a:r>
            <a:endParaRPr lang="en-US" sz="1100" dirty="0"/>
          </a:p>
        </p:txBody>
      </p:sp>
      <p:sp>
        <p:nvSpPr>
          <p:cNvPr id="7177" name="TextBox 12"/>
          <p:cNvSpPr txBox="1">
            <a:spLocks noChangeArrowheads="1"/>
          </p:cNvSpPr>
          <p:nvPr/>
        </p:nvSpPr>
        <p:spPr bwMode="auto">
          <a:xfrm>
            <a:off x="1066800" y="3717022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9" name="TextBox 15"/>
          <p:cNvSpPr txBox="1">
            <a:spLocks noChangeArrowheads="1"/>
          </p:cNvSpPr>
          <p:nvPr/>
        </p:nvSpPr>
        <p:spPr bwMode="auto">
          <a:xfrm>
            <a:off x="76201" y="5257800"/>
            <a:ext cx="3276599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Go-live dates can differ from Protocol effective dates – Please refer to market notices for more details</a:t>
            </a:r>
          </a:p>
        </p:txBody>
      </p:sp>
      <p:sp>
        <p:nvSpPr>
          <p:cNvPr id="7182" name="TextBox 21"/>
          <p:cNvSpPr txBox="1">
            <a:spLocks noChangeArrowheads="1"/>
          </p:cNvSpPr>
          <p:nvPr/>
        </p:nvSpPr>
        <p:spPr bwMode="auto">
          <a:xfrm>
            <a:off x="3428999" y="5878666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(a), (b), etc. indicates multiple </a:t>
            </a:r>
            <a:r>
              <a:rPr lang="en-US" sz="1000" b="0" dirty="0" smtClean="0"/>
              <a:t>phases</a:t>
            </a:r>
            <a:endParaRPr lang="en-US" sz="1000" b="0" dirty="0"/>
          </a:p>
        </p:txBody>
      </p:sp>
      <p:sp>
        <p:nvSpPr>
          <p:cNvPr id="7183" name="TextBox 22"/>
          <p:cNvSpPr txBox="1">
            <a:spLocks noChangeArrowheads="1"/>
          </p:cNvSpPr>
          <p:nvPr/>
        </p:nvSpPr>
        <p:spPr bwMode="auto">
          <a:xfrm>
            <a:off x="76200" y="5715000"/>
            <a:ext cx="3276599" cy="261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100"/>
              <a:t>Release targets are subject to change</a:t>
            </a:r>
          </a:p>
        </p:txBody>
      </p:sp>
      <p:sp>
        <p:nvSpPr>
          <p:cNvPr id="7184" name="TextBox 23"/>
          <p:cNvSpPr txBox="1">
            <a:spLocks noChangeArrowheads="1"/>
          </p:cNvSpPr>
          <p:nvPr/>
        </p:nvSpPr>
        <p:spPr bwMode="auto">
          <a:xfrm>
            <a:off x="3429000" y="5257800"/>
            <a:ext cx="3200398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Red Text: </a:t>
            </a:r>
            <a:r>
              <a:rPr lang="en-US" sz="1000" b="0" dirty="0" smtClean="0"/>
              <a:t>New </a:t>
            </a:r>
            <a:r>
              <a:rPr lang="en-US" sz="1000" b="0" dirty="0"/>
              <a:t>additions and target release changes</a:t>
            </a:r>
          </a:p>
        </p:txBody>
      </p:sp>
      <p:sp>
        <p:nvSpPr>
          <p:cNvPr id="7185" name="TextBox 24"/>
          <p:cNvSpPr txBox="1">
            <a:spLocks noChangeArrowheads="1"/>
          </p:cNvSpPr>
          <p:nvPr/>
        </p:nvSpPr>
        <p:spPr bwMode="auto">
          <a:xfrm>
            <a:off x="3428999" y="5561757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Strike-Through Text: </a:t>
            </a:r>
            <a:r>
              <a:rPr lang="en-US" sz="1000" b="0" dirty="0" smtClean="0"/>
              <a:t>Previous </a:t>
            </a:r>
            <a:r>
              <a:rPr lang="en-US" sz="1000" b="0" dirty="0"/>
              <a:t>target release changes</a:t>
            </a:r>
          </a:p>
        </p:txBody>
      </p:sp>
      <p:sp>
        <p:nvSpPr>
          <p:cNvPr id="7175" name="TextBox 17"/>
          <p:cNvSpPr txBox="1">
            <a:spLocks noChangeArrowheads="1"/>
          </p:cNvSpPr>
          <p:nvPr/>
        </p:nvSpPr>
        <p:spPr bwMode="auto">
          <a:xfrm>
            <a:off x="4495800" y="3717022"/>
            <a:ext cx="1143001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3" name="TextBox 14"/>
          <p:cNvSpPr txBox="1">
            <a:spLocks noChangeArrowheads="1"/>
          </p:cNvSpPr>
          <p:nvPr/>
        </p:nvSpPr>
        <p:spPr bwMode="auto">
          <a:xfrm>
            <a:off x="6781800" y="3717022"/>
            <a:ext cx="12192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October</a:t>
            </a:r>
            <a:endParaRPr lang="en-US" sz="1100" dirty="0"/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5638800" y="3717022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6" name="TextBox 18"/>
          <p:cNvSpPr txBox="1">
            <a:spLocks noChangeArrowheads="1"/>
          </p:cNvSpPr>
          <p:nvPr/>
        </p:nvSpPr>
        <p:spPr bwMode="auto">
          <a:xfrm>
            <a:off x="3352800" y="3717022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Late May</a:t>
            </a:r>
            <a:endParaRPr lang="en-US" sz="1100" dirty="0"/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8001000" y="3306837"/>
            <a:ext cx="1075266" cy="4308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Moved to Future Years</a:t>
            </a:r>
            <a:endParaRPr lang="en-US" sz="1100" dirty="0"/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705599" y="5257800"/>
            <a:ext cx="2370667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dirty="0" smtClean="0"/>
              <a:t>NPRR407(a) – MMS portion</a:t>
            </a:r>
          </a:p>
          <a:p>
            <a:pPr eaLnBrk="1" hangingPunct="1"/>
            <a:r>
              <a:rPr lang="en-US" sz="800" b="0" dirty="0"/>
              <a:t>NPRR407(b) – CRR </a:t>
            </a:r>
            <a:r>
              <a:rPr lang="en-US" sz="800" b="0" dirty="0" smtClean="0"/>
              <a:t>portion</a:t>
            </a:r>
          </a:p>
          <a:p>
            <a:pPr eaLnBrk="1" hangingPunct="1"/>
            <a:r>
              <a:rPr lang="en-US" sz="800" b="0" dirty="0" smtClean="0">
                <a:solidFill>
                  <a:srgbClr val="FF0000"/>
                </a:solidFill>
              </a:rPr>
              <a:t>NPRR425(a) – RARF, EMS portions</a:t>
            </a:r>
          </a:p>
          <a:p>
            <a:pPr eaLnBrk="1" hangingPunct="1"/>
            <a:r>
              <a:rPr lang="en-US" sz="800" b="0" dirty="0" smtClean="0"/>
              <a:t>NPRR484(1a) – initial CMM/CRR components</a:t>
            </a:r>
          </a:p>
          <a:p>
            <a:pPr eaLnBrk="1" hangingPunct="1"/>
            <a:r>
              <a:rPr lang="en-US" sz="800" b="0" dirty="0"/>
              <a:t>NPRR520(a) – </a:t>
            </a:r>
            <a:r>
              <a:rPr lang="en-US" sz="800" b="0" dirty="0" smtClean="0"/>
              <a:t>MMS, MIS, CDR portions</a:t>
            </a:r>
          </a:p>
          <a:p>
            <a:pPr eaLnBrk="1" hangingPunct="1"/>
            <a:r>
              <a:rPr lang="en-US" sz="800" b="0" dirty="0" smtClean="0"/>
              <a:t>NPRR520(b)</a:t>
            </a:r>
            <a:r>
              <a:rPr lang="en-US" sz="800" b="0" dirty="0"/>
              <a:t> – </a:t>
            </a:r>
            <a:r>
              <a:rPr lang="en-US" sz="800" b="0" dirty="0" smtClean="0"/>
              <a:t>EMS, NMMS, ICCP portions</a:t>
            </a:r>
          </a:p>
          <a:p>
            <a:pPr eaLnBrk="1" hangingPunct="1"/>
            <a:r>
              <a:rPr lang="en-US" sz="800" b="0" dirty="0" smtClean="0"/>
              <a:t>SCR760(d) – final phase</a:t>
            </a:r>
            <a:endParaRPr lang="en-US" sz="800" b="0" dirty="0"/>
          </a:p>
        </p:txBody>
      </p:sp>
      <p:sp>
        <p:nvSpPr>
          <p:cNvPr id="18" name="TextBox 17"/>
          <p:cNvSpPr txBox="1"/>
          <p:nvPr/>
        </p:nvSpPr>
        <p:spPr>
          <a:xfrm>
            <a:off x="1859280" y="334387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67938" y="334387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10940" y="4278967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67938" y="4278967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10940" y="3336316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76800" y="3348335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19800" y="335280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3280" y="434340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4028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086600" cy="685800"/>
          </a:xfrm>
        </p:spPr>
        <p:txBody>
          <a:bodyPr/>
          <a:lstStyle/>
          <a:p>
            <a:pPr eaLnBrk="1" hangingPunct="1"/>
            <a:r>
              <a:rPr lang="en-US" sz="1800" dirty="0"/>
              <a:t>2013 </a:t>
            </a:r>
            <a:r>
              <a:rPr lang="en-US" sz="1800" dirty="0" smtClean="0"/>
              <a:t>Cash </a:t>
            </a:r>
            <a:r>
              <a:rPr lang="en-US" sz="1800" dirty="0"/>
              <a:t>Flow Projection – Approved </a:t>
            </a:r>
            <a:r>
              <a:rPr lang="en-US" sz="1800" dirty="0" smtClean="0"/>
              <a:t>Projects</a:t>
            </a: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1600565" y="5953780"/>
            <a:ext cx="6019435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000" b="0" dirty="0" smtClean="0"/>
              <a:t>ERCOT Board of Directors approved a project budget increase of $1M on 5/14/2013</a:t>
            </a:r>
          </a:p>
          <a:p>
            <a:pPr algn="ctr" eaLnBrk="1" hangingPunct="1"/>
            <a:endParaRPr lang="en-US" sz="800" b="0" dirty="0"/>
          </a:p>
          <a:p>
            <a:pPr algn="ctr" eaLnBrk="1" hangingPunct="1"/>
            <a:r>
              <a:rPr lang="en-US" sz="1000" b="0" dirty="0" smtClean="0"/>
              <a:t>Revised 2013 project budget is $16M</a:t>
            </a:r>
            <a:endParaRPr lang="en-US" sz="1000" b="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9" y="692457"/>
            <a:ext cx="9109539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177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0772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2014 Release Targets – Board-Approved NPRRs/SCRs/</a:t>
            </a:r>
            <a:r>
              <a:rPr lang="en-US" sz="1800" dirty="0" err="1" smtClean="0"/>
              <a:t>xGRRs</a:t>
            </a:r>
            <a:endParaRPr lang="en-US" sz="1800" dirty="0" smtClean="0"/>
          </a:p>
        </p:txBody>
      </p:sp>
      <p:graphicFrame>
        <p:nvGraphicFramePr>
          <p:cNvPr id="6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932978675"/>
              </p:ext>
            </p:extLst>
          </p:nvPr>
        </p:nvGraphicFramePr>
        <p:xfrm>
          <a:off x="76200" y="762000"/>
          <a:ext cx="8915399" cy="4578096"/>
        </p:xfrm>
        <a:graphic>
          <a:graphicData uri="http://schemas.openxmlformats.org/drawingml/2006/table">
            <a:tbl>
              <a:tblPr/>
              <a:tblGrid>
                <a:gridCol w="1066800"/>
                <a:gridCol w="1143000"/>
                <a:gridCol w="1219200"/>
                <a:gridCol w="1066800"/>
                <a:gridCol w="1066800"/>
                <a:gridCol w="1066800"/>
                <a:gridCol w="1066800"/>
                <a:gridCol w="1219199"/>
              </a:tblGrid>
              <a:tr h="602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Approach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Feb.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Apr.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Jun.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Jul.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Sept.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Dec.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 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191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On-Cycle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NPRR425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NOGRR105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SCR772</a:t>
                      </a: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NPRR407</a:t>
                      </a:r>
                      <a:r>
                        <a:rPr kumimoji="0" lang="en-US" sz="9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NPRR485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SCR756</a:t>
                      </a:r>
                      <a:r>
                        <a:rPr kumimoji="0" lang="en-US" sz="9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OBD</a:t>
                      </a:r>
                      <a:r>
                        <a:rPr kumimoji="0" lang="en-US" sz="10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 (Shadow Price Caps)</a:t>
                      </a: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NPRR495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NPRR500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OBD</a:t>
                      </a: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(Shadow Price Caps)</a:t>
                      </a:r>
                      <a:endParaRPr kumimoji="0" lang="en-US" sz="10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SCR756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NPRR439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NOGRR084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NPRR500</a:t>
                      </a: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SCR771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NPRR484</a:t>
                      </a:r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(1b)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NPRR543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Off-Cycle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NPRR416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NPRR553</a:t>
                      </a: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NPRR570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 = 31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7172" name="Footer Placeholder 7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7174" name="TextBox 16"/>
          <p:cNvSpPr txBox="1">
            <a:spLocks noChangeArrowheads="1"/>
          </p:cNvSpPr>
          <p:nvPr/>
        </p:nvSpPr>
        <p:spPr bwMode="auto">
          <a:xfrm>
            <a:off x="2285999" y="4123189"/>
            <a:ext cx="1219199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7" name="TextBox 12"/>
          <p:cNvSpPr txBox="1">
            <a:spLocks noChangeArrowheads="1"/>
          </p:cNvSpPr>
          <p:nvPr/>
        </p:nvSpPr>
        <p:spPr bwMode="auto">
          <a:xfrm>
            <a:off x="1143000" y="4123189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January</a:t>
            </a:r>
            <a:endParaRPr lang="en-US" sz="1100" dirty="0"/>
          </a:p>
        </p:txBody>
      </p:sp>
      <p:sp>
        <p:nvSpPr>
          <p:cNvPr id="7179" name="TextBox 15"/>
          <p:cNvSpPr txBox="1">
            <a:spLocks noChangeArrowheads="1"/>
          </p:cNvSpPr>
          <p:nvPr/>
        </p:nvSpPr>
        <p:spPr bwMode="auto">
          <a:xfrm>
            <a:off x="76201" y="5377190"/>
            <a:ext cx="3276599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Go-live dates can differ from Protocol effective dates – Please refer to market notices for more details</a:t>
            </a:r>
          </a:p>
        </p:txBody>
      </p:sp>
      <p:sp>
        <p:nvSpPr>
          <p:cNvPr id="7183" name="TextBox 22"/>
          <p:cNvSpPr txBox="1">
            <a:spLocks noChangeArrowheads="1"/>
          </p:cNvSpPr>
          <p:nvPr/>
        </p:nvSpPr>
        <p:spPr bwMode="auto">
          <a:xfrm>
            <a:off x="76200" y="5834390"/>
            <a:ext cx="3276599" cy="261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100"/>
              <a:t>Release targets are subject to change</a:t>
            </a:r>
          </a:p>
        </p:txBody>
      </p:sp>
      <p:sp>
        <p:nvSpPr>
          <p:cNvPr id="7175" name="TextBox 17"/>
          <p:cNvSpPr txBox="1">
            <a:spLocks noChangeArrowheads="1"/>
          </p:cNvSpPr>
          <p:nvPr/>
        </p:nvSpPr>
        <p:spPr bwMode="auto">
          <a:xfrm>
            <a:off x="4571999" y="4123189"/>
            <a:ext cx="1066801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3" name="TextBox 14"/>
          <p:cNvSpPr txBox="1">
            <a:spLocks noChangeArrowheads="1"/>
          </p:cNvSpPr>
          <p:nvPr/>
        </p:nvSpPr>
        <p:spPr bwMode="auto">
          <a:xfrm>
            <a:off x="6705600" y="4123189"/>
            <a:ext cx="10668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/>
              <a:t>None</a:t>
            </a:r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5638800" y="4123189"/>
            <a:ext cx="10668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6" name="TextBox 18"/>
          <p:cNvSpPr txBox="1">
            <a:spLocks noChangeArrowheads="1"/>
          </p:cNvSpPr>
          <p:nvPr/>
        </p:nvSpPr>
        <p:spPr bwMode="auto">
          <a:xfrm>
            <a:off x="3505199" y="4123189"/>
            <a:ext cx="1066801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705600" y="5449669"/>
            <a:ext cx="2268536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dirty="0" smtClean="0">
                <a:solidFill>
                  <a:srgbClr val="FF0000"/>
                </a:solidFill>
              </a:rPr>
              <a:t>NPRR425(b) – GREDP, EIS portions</a:t>
            </a:r>
          </a:p>
          <a:p>
            <a:pPr eaLnBrk="1" hangingPunct="1"/>
            <a:r>
              <a:rPr lang="en-US" sz="800" b="0" dirty="0" smtClean="0"/>
              <a:t>NPRR484(Ph1b) </a:t>
            </a:r>
            <a:r>
              <a:rPr lang="en-US" sz="800" b="0" dirty="0"/>
              <a:t>– </a:t>
            </a:r>
            <a:r>
              <a:rPr lang="en-US" sz="800" b="0" dirty="0" smtClean="0"/>
              <a:t>Remaining Phase 1 items</a:t>
            </a:r>
          </a:p>
          <a:p>
            <a:pPr eaLnBrk="1" hangingPunct="1"/>
            <a:r>
              <a:rPr lang="en-US" sz="800" b="0" dirty="0" smtClean="0"/>
              <a:t>NPRR484(Ph2) </a:t>
            </a:r>
            <a:r>
              <a:rPr lang="en-US" sz="800" b="0" dirty="0"/>
              <a:t>– </a:t>
            </a:r>
            <a:r>
              <a:rPr lang="en-US" sz="800" b="0" dirty="0" smtClean="0"/>
              <a:t>S&amp;B portions</a:t>
            </a:r>
          </a:p>
          <a:p>
            <a:pPr eaLnBrk="1" hangingPunct="1"/>
            <a:r>
              <a:rPr lang="en-US" sz="800" b="0" dirty="0" smtClean="0"/>
              <a:t>SCR756(b) – Remaining portions of SCR</a:t>
            </a:r>
          </a:p>
        </p:txBody>
      </p:sp>
      <p:sp>
        <p:nvSpPr>
          <p:cNvPr id="18" name="TextBox 21"/>
          <p:cNvSpPr txBox="1">
            <a:spLocks noChangeArrowheads="1"/>
          </p:cNvSpPr>
          <p:nvPr/>
        </p:nvSpPr>
        <p:spPr bwMode="auto">
          <a:xfrm>
            <a:off x="3428999" y="6002179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(a), (b), etc. indicates multiple </a:t>
            </a:r>
            <a:r>
              <a:rPr lang="en-US" sz="1000" b="0" dirty="0" smtClean="0"/>
              <a:t>phases</a:t>
            </a:r>
            <a:endParaRPr lang="en-US" sz="1000" b="0" dirty="0"/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3429000" y="5381313"/>
            <a:ext cx="3200398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Red Text: </a:t>
            </a:r>
            <a:r>
              <a:rPr lang="en-US" sz="1000" b="0" dirty="0" smtClean="0"/>
              <a:t>New </a:t>
            </a:r>
            <a:r>
              <a:rPr lang="en-US" sz="1000" b="0" dirty="0"/>
              <a:t>additions and target release changes</a:t>
            </a:r>
          </a:p>
        </p:txBody>
      </p:sp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3428999" y="5685270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Strike-Through Text: </a:t>
            </a:r>
            <a:r>
              <a:rPr lang="en-US" sz="1000" b="0" dirty="0" smtClean="0"/>
              <a:t>Previous </a:t>
            </a:r>
            <a:r>
              <a:rPr lang="en-US" sz="1000" b="0" dirty="0"/>
              <a:t>target release changes</a:t>
            </a:r>
          </a:p>
        </p:txBody>
      </p:sp>
      <p:cxnSp>
        <p:nvCxnSpPr>
          <p:cNvPr id="3" name="Straight Connector 2"/>
          <p:cNvCxnSpPr/>
          <p:nvPr/>
        </p:nvCxnSpPr>
        <p:spPr bwMode="auto">
          <a:xfrm flipH="1">
            <a:off x="7772400" y="3839496"/>
            <a:ext cx="1201736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3465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smtClean="0"/>
              <a:t>Business Integration Update – Appendix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8229600" cy="3124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2400" dirty="0" smtClean="0"/>
              <a:t>Appendix</a:t>
            </a:r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2400" dirty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11/1/2013 Project Gantt</a:t>
            </a:r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/>
              <a:t>In-flight items sorted by Project End Date</a:t>
            </a:r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/>
              <a:t>“On Hold” projects listed separately</a:t>
            </a:r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“</a:t>
            </a:r>
            <a:r>
              <a:rPr lang="en-US" sz="1600" dirty="0"/>
              <a:t>Not Started” items sorted by Project Start </a:t>
            </a:r>
            <a:r>
              <a:rPr lang="en-US" sz="1600" dirty="0" smtClean="0"/>
              <a:t>Date</a:t>
            </a:r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11/1/2013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5" y="666750"/>
            <a:ext cx="9040582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59786</TotalTime>
  <Words>779</Words>
  <Application>Microsoft Office PowerPoint</Application>
  <PresentationFormat>On-screen Show (4:3)</PresentationFormat>
  <Paragraphs>275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Custom Design</vt:lpstr>
      <vt:lpstr>PowerPoint Presentation</vt:lpstr>
      <vt:lpstr>2013 Project Update – Agenda</vt:lpstr>
      <vt:lpstr>Recent/Upcoming Project Highlights</vt:lpstr>
      <vt:lpstr>Update on Specific NPRRs</vt:lpstr>
      <vt:lpstr>2013 Release Targets – Board-Approved NPRRs/SCRs/xGRRs</vt:lpstr>
      <vt:lpstr>2013 Cash Flow Projection – Approved Projects</vt:lpstr>
      <vt:lpstr>2014 Release Targets – Board-Approved NPRRs/SCRs/xGRRs</vt:lpstr>
      <vt:lpstr>Business Integration Update – Appendix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Anderson, Troy</dc:creator>
  <cp:lastModifiedBy>Anderson, Troy</cp:lastModifiedBy>
  <cp:revision>1438</cp:revision>
  <cp:lastPrinted>2013-09-18T20:40:57Z</cp:lastPrinted>
  <dcterms:created xsi:type="dcterms:W3CDTF">2005-04-21T14:28:35Z</dcterms:created>
  <dcterms:modified xsi:type="dcterms:W3CDTF">2013-11-20T21:16:18Z</dcterms:modified>
</cp:coreProperties>
</file>