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1" r:id="rId3"/>
    <p:sldId id="447" r:id="rId4"/>
    <p:sldId id="421" r:id="rId5"/>
    <p:sldId id="340" r:id="rId6"/>
    <p:sldId id="496" r:id="rId7"/>
    <p:sldId id="471" r:id="rId8"/>
    <p:sldId id="497" r:id="rId9"/>
    <p:sldId id="498" r:id="rId10"/>
    <p:sldId id="499" r:id="rId11"/>
    <p:sldId id="500" r:id="rId12"/>
    <p:sldId id="501" r:id="rId13"/>
    <p:sldId id="502" r:id="rId14"/>
    <p:sldId id="503" r:id="rId15"/>
    <p:sldId id="504" r:id="rId16"/>
    <p:sldId id="505" r:id="rId17"/>
    <p:sldId id="506" r:id="rId18"/>
    <p:sldId id="507" r:id="rId19"/>
    <p:sldId id="508" r:id="rId20"/>
    <p:sldId id="509" r:id="rId21"/>
    <p:sldId id="510" r:id="rId22"/>
    <p:sldId id="511" r:id="rId23"/>
    <p:sldId id="512" r:id="rId24"/>
    <p:sldId id="513" r:id="rId25"/>
    <p:sldId id="514" r:id="rId26"/>
    <p:sldId id="515" r:id="rId27"/>
    <p:sldId id="516" r:id="rId28"/>
    <p:sldId id="517" r:id="rId29"/>
    <p:sldId id="518" r:id="rId30"/>
    <p:sldId id="519" r:id="rId31"/>
    <p:sldId id="520" r:id="rId32"/>
    <p:sldId id="521" r:id="rId33"/>
    <p:sldId id="522" r:id="rId34"/>
    <p:sldId id="523" r:id="rId35"/>
    <p:sldId id="313" r:id="rId3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avid Kee" initials="DK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8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7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1323F4-D993-429C-863D-B2A9A6E9EF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D9CE4-69B6-46B6-A790-15673869BE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E04D5F-46E8-4883-8E2B-C682311F05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056AA0-4D82-4509-B2F1-0650E739306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D85875-0236-45FD-8DD2-C33D2F98CD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A70AE7-5759-42C0-A4A7-E44E7408B7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79FFCD-49B3-44D8-932C-FFAA6EE99CA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A0328C-543D-4FB0-A2CC-EC521AC0F6B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AB1A1D-D79F-44BF-BC52-9065F71978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6A80C7-5DAC-4793-A59E-D509C5262A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73A27E-3C19-498B-B5A8-131D2C3238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3E40387C-1949-4963-AE43-0C06EBA557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1577975"/>
            <a:ext cx="7772400" cy="1470025"/>
          </a:xfrm>
        </p:spPr>
        <p:txBody>
          <a:bodyPr/>
          <a:lstStyle/>
          <a:p>
            <a:r>
              <a:rPr lang="en-US" dirty="0" smtClean="0"/>
              <a:t>PDCWG</a:t>
            </a:r>
            <a:br>
              <a:rPr lang="en-US" dirty="0" smtClean="0"/>
            </a:br>
            <a:r>
              <a:rPr lang="en-US" dirty="0" smtClean="0"/>
              <a:t>Report to ROS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1371600" y="4267200"/>
            <a:ext cx="6400800" cy="1752600"/>
          </a:xfrm>
        </p:spPr>
        <p:txBody>
          <a:bodyPr/>
          <a:lstStyle/>
          <a:p>
            <a:r>
              <a:rPr lang="en-US" sz="2000" dirty="0" smtClean="0"/>
              <a:t>David Kee Chair</a:t>
            </a:r>
          </a:p>
          <a:p>
            <a:r>
              <a:rPr lang="en-US" sz="2000" dirty="0" smtClean="0"/>
              <a:t>CPS Energy</a:t>
            </a:r>
          </a:p>
          <a:p>
            <a:r>
              <a:rPr lang="en-US" sz="2000" dirty="0" smtClean="0"/>
              <a:t>Sydney Niemeyer Vice Chair</a:t>
            </a:r>
          </a:p>
          <a:p>
            <a:r>
              <a:rPr lang="en-US" sz="2000" dirty="0" smtClean="0"/>
              <a:t>NRG Energy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frequency control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BAL-001 CPS 1 &amp; 2 Performance, RMS 1 and Frequency Profile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57163"/>
            <a:ext cx="9144001" cy="654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52400"/>
            <a:ext cx="9144001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5562600" y="152400"/>
            <a:ext cx="3276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CPS1 12 Month Rolling Average = 166.79</a:t>
            </a:r>
            <a:endParaRPr lang="en-US" sz="1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315180"/>
            <a:ext cx="9159238" cy="6238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313"/>
            <a:ext cx="9144000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347663"/>
            <a:ext cx="9144001" cy="616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342900"/>
            <a:ext cx="9144001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66675"/>
            <a:ext cx="9191626" cy="672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114800" y="1295400"/>
            <a:ext cx="1905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60.015 &lt;= HZ &lt; 60.020</a:t>
            </a:r>
            <a:endParaRPr lang="en-US" sz="1400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4953000" y="1524000"/>
            <a:ext cx="76200" cy="6096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8" y="290513"/>
            <a:ext cx="8886825" cy="627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October Meeting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077200" cy="5105400"/>
          </a:xfrm>
        </p:spPr>
        <p:txBody>
          <a:bodyPr>
            <a:normAutofit/>
          </a:bodyPr>
          <a:lstStyle/>
          <a:p>
            <a:r>
              <a:rPr lang="en-US" dirty="0" smtClean="0"/>
              <a:t>Met Oct 22, 2013</a:t>
            </a:r>
          </a:p>
          <a:p>
            <a:pPr lvl="1"/>
            <a:r>
              <a:rPr lang="en-US" dirty="0" smtClean="0"/>
              <a:t>18 members representing 14 companies as well as ERCOT &amp; TRE.</a:t>
            </a:r>
          </a:p>
          <a:p>
            <a:r>
              <a:rPr lang="en-US" dirty="0" smtClean="0"/>
              <a:t>NPRR 486/ SCR 773 – update</a:t>
            </a:r>
          </a:p>
          <a:p>
            <a:r>
              <a:rPr lang="en-US" dirty="0" smtClean="0"/>
              <a:t>NPRR 568 &amp; 573</a:t>
            </a:r>
          </a:p>
          <a:p>
            <a:r>
              <a:rPr lang="en-US" dirty="0" smtClean="0"/>
              <a:t>Event review</a:t>
            </a:r>
          </a:p>
          <a:p>
            <a:r>
              <a:rPr lang="en-US" dirty="0" smtClean="0"/>
              <a:t>GREDP update</a:t>
            </a:r>
          </a:p>
          <a:p>
            <a:r>
              <a:rPr lang="en-US" dirty="0" smtClean="0"/>
              <a:t>Frequency Control Report Oct 2013</a:t>
            </a:r>
          </a:p>
          <a:p>
            <a:pPr lvl="1"/>
            <a:r>
              <a:rPr lang="en-US" u="sng" dirty="0" smtClean="0">
                <a:solidFill>
                  <a:srgbClr val="FF0000"/>
                </a:solidFill>
              </a:rPr>
              <a:t>Significant Control Event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Time error and time correction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Time Error History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Error Corrections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Fourth consecutive month with no manual Time Error Correction.</a:t>
            </a:r>
          </a:p>
          <a:p>
            <a:r>
              <a:rPr lang="en-US" dirty="0" smtClean="0"/>
              <a:t>Prior to July 2013 there have been 3 months with no manual Time Error Corrections.  This is between Sept 2001 and June 2013, almost 12 years.</a:t>
            </a:r>
          </a:p>
          <a:p>
            <a:pPr lvl="1"/>
            <a:r>
              <a:rPr lang="en-US" dirty="0" smtClean="0"/>
              <a:t>One in 2004, 2009 and 2011.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271" y="609600"/>
            <a:ext cx="8706193" cy="5562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625"/>
            <a:ext cx="9144000" cy="676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71463"/>
            <a:ext cx="8686800" cy="631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09800" y="45720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Time Correction History</a:t>
            </a:r>
            <a:endParaRPr lang="en-US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990600"/>
            <a:ext cx="777240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1999" y="1396229"/>
            <a:ext cx="7796822" cy="5080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2413" y="457200"/>
            <a:ext cx="8639175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8" y="557213"/>
            <a:ext cx="8658225" cy="574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primary frequency response performance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BAL-003-1 Interconnection Frequency Response and Bias Measure.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152400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ERCOT Primary Frequency Response – BAL-003-1</a:t>
            </a:r>
          </a:p>
          <a:p>
            <a:pPr algn="ctr"/>
            <a:r>
              <a:rPr lang="en-US" sz="2400" dirty="0" smtClean="0"/>
              <a:t>2014 Bias and Frequency Response Measure Page 1</a:t>
            </a:r>
            <a:endParaRPr lang="en-US" sz="2400" dirty="0"/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14400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1447800"/>
            <a:ext cx="9144001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 486/ SCR 773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Focus on development of metrics to track the regulation bias</a:t>
            </a:r>
          </a:p>
          <a:p>
            <a:r>
              <a:rPr lang="en-US" dirty="0" smtClean="0"/>
              <a:t>Generator Startup process is likely next to be reviewed</a:t>
            </a:r>
          </a:p>
          <a:p>
            <a:r>
              <a:rPr lang="en-US" dirty="0" smtClean="0"/>
              <a:t>Integral ACE was discussed as a candidate for control feedback to SCED</a:t>
            </a:r>
          </a:p>
          <a:p>
            <a:r>
              <a:rPr lang="en-US" dirty="0" smtClean="0"/>
              <a:t>There was a consensus that the method recommended by NPRR 486 will </a:t>
            </a:r>
            <a:r>
              <a:rPr lang="en-US" u="sng" dirty="0" smtClean="0"/>
              <a:t>not</a:t>
            </a:r>
            <a:r>
              <a:rPr lang="en-US" dirty="0" smtClean="0"/>
              <a:t> work.  NPRR is likely to be withdrawn.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152400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ERCOT Primary Frequency Response – BAL-003-1</a:t>
            </a:r>
          </a:p>
          <a:p>
            <a:pPr algn="ctr"/>
            <a:r>
              <a:rPr lang="en-US" sz="2400" dirty="0" smtClean="0"/>
              <a:t>2014 Bias and Frequency Response Measure – Page 2</a:t>
            </a:r>
            <a:endParaRPr lang="en-US" sz="2400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14400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47800"/>
            <a:ext cx="9144001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03860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total energy and wind production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October Total ERCOT Energy and Total Energy Production from Wind Resources.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304800"/>
            <a:ext cx="9144001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76200"/>
            <a:ext cx="9144001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2"/>
          <p:cNvSpPr txBox="1">
            <a:spLocks noChangeArrowheads="1"/>
          </p:cNvSpPr>
          <p:nvPr/>
        </p:nvSpPr>
        <p:spPr bwMode="auto">
          <a:xfrm>
            <a:off x="1295400" y="2895600"/>
            <a:ext cx="6477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dirty="0"/>
              <a:t>Questions?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NPRR 568 &amp; 573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NPRR 568 was reviewed and it was determined  that the proposed revisions do not impact reliability.  </a:t>
            </a:r>
          </a:p>
          <a:p>
            <a:pPr lvl="1"/>
            <a:r>
              <a:rPr lang="en-US" dirty="0" smtClean="0"/>
              <a:t>Questions were raised </a:t>
            </a:r>
          </a:p>
          <a:p>
            <a:pPr lvl="2"/>
            <a:r>
              <a:rPr lang="en-US" dirty="0" smtClean="0"/>
              <a:t>“will the incentives align with ERCOT operator actions?”</a:t>
            </a:r>
          </a:p>
          <a:p>
            <a:pPr lvl="2"/>
            <a:r>
              <a:rPr lang="en-US" dirty="0" smtClean="0"/>
              <a:t>“what is an emergency condition based on?”</a:t>
            </a:r>
          </a:p>
          <a:p>
            <a:r>
              <a:rPr lang="en-US" dirty="0" smtClean="0"/>
              <a:t>NPRR 573 was submitted by ERCOT to address issues indirectly raised by NPRR 568.</a:t>
            </a:r>
          </a:p>
          <a:p>
            <a:pPr lvl="1"/>
            <a:r>
              <a:rPr lang="en-US" dirty="0" smtClean="0"/>
              <a:t>PDCWG submitted comments to NPRR 573 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PDCWG Reviewed 4 events</a:t>
            </a:r>
          </a:p>
          <a:p>
            <a:pPr lvl="1"/>
            <a:r>
              <a:rPr lang="en-US" dirty="0" smtClean="0"/>
              <a:t>Event resulted in good system frequency performance with few poor performers identified</a:t>
            </a:r>
          </a:p>
          <a:p>
            <a:pPr lvl="1"/>
            <a:r>
              <a:rPr lang="en-US" dirty="0" smtClean="0"/>
              <a:t>Non Frequency responsive RRS providers were noted and ERCOT will follow up with QSEs regarding their performance</a:t>
            </a:r>
          </a:p>
          <a:p>
            <a:pPr lvl="2"/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GREDP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Conventional Generators passed metric</a:t>
            </a:r>
          </a:p>
          <a:p>
            <a:r>
              <a:rPr lang="en-US" dirty="0" smtClean="0"/>
              <a:t>Increase in Wind Resource control performance</a:t>
            </a:r>
          </a:p>
          <a:p>
            <a:pPr lvl="1"/>
            <a:r>
              <a:rPr lang="en-US" dirty="0" smtClean="0"/>
              <a:t>With CREZ lines being energized there are less curtailments</a:t>
            </a:r>
          </a:p>
          <a:p>
            <a:pPr lvl="1"/>
            <a:r>
              <a:rPr lang="en-US" dirty="0" smtClean="0"/>
              <a:t>Scores have stayed consistent</a:t>
            </a:r>
          </a:p>
          <a:p>
            <a:pPr lvl="1"/>
            <a:r>
              <a:rPr lang="en-US" dirty="0" smtClean="0"/>
              <a:t>Signals better control of Wind Resources that are being curtailed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Focus for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077200" cy="4953000"/>
          </a:xfrm>
        </p:spPr>
        <p:txBody>
          <a:bodyPr>
            <a:noAutofit/>
          </a:bodyPr>
          <a:lstStyle/>
          <a:p>
            <a:pPr lvl="0">
              <a:buFont typeface="Wingdings" pitchFamily="2" charset="2"/>
              <a:buChar char="ü"/>
            </a:pPr>
            <a:r>
              <a:rPr lang="en-US" sz="1600" dirty="0" smtClean="0">
                <a:solidFill>
                  <a:srgbClr val="FF0000"/>
                </a:solidFill>
              </a:rPr>
              <a:t>Formal &amp; documented review/report of frequency responsiveness for Power Augmentation on Combined Cycle Resources (train not individual unit)</a:t>
            </a:r>
          </a:p>
          <a:p>
            <a:pPr lvl="0">
              <a:buFont typeface="Wingdings" pitchFamily="2" charset="2"/>
              <a:buChar char="ü"/>
            </a:pPr>
            <a:r>
              <a:rPr lang="en-US" sz="1600" dirty="0" smtClean="0">
                <a:solidFill>
                  <a:srgbClr val="FF0000"/>
                </a:solidFill>
              </a:rPr>
              <a:t>Review regulation/GTBD deployment effectiveness (SCR 773)</a:t>
            </a:r>
          </a:p>
          <a:p>
            <a:pPr lvl="1"/>
            <a:r>
              <a:rPr lang="en-US" sz="1200" dirty="0" smtClean="0">
                <a:solidFill>
                  <a:srgbClr val="FF0000"/>
                </a:solidFill>
              </a:rPr>
              <a:t>Study the impact of HSL/</a:t>
            </a:r>
            <a:r>
              <a:rPr lang="en-US" sz="1200" dirty="0" err="1" smtClean="0">
                <a:solidFill>
                  <a:srgbClr val="FF0000"/>
                </a:solidFill>
              </a:rPr>
              <a:t>basepoint</a:t>
            </a:r>
            <a:r>
              <a:rPr lang="en-US" sz="1200" dirty="0" smtClean="0">
                <a:solidFill>
                  <a:srgbClr val="FF0000"/>
                </a:solidFill>
              </a:rPr>
              <a:t>/generation deviation on compliance and reliability</a:t>
            </a:r>
          </a:p>
          <a:p>
            <a:pPr lvl="1"/>
            <a:r>
              <a:rPr lang="en-US" sz="1200" dirty="0" smtClean="0">
                <a:solidFill>
                  <a:srgbClr val="FF0000"/>
                </a:solidFill>
              </a:rPr>
              <a:t>Develop metrics to track regulation deployment effectiveness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Pilot of fast frequency response – characterize &amp; create evaluation process</a:t>
            </a:r>
          </a:p>
          <a:p>
            <a:r>
              <a:rPr lang="en-US" sz="1600" dirty="0" smtClean="0"/>
              <a:t>Fast Responding Regulation – NPRR581 (new)</a:t>
            </a:r>
          </a:p>
          <a:p>
            <a:r>
              <a:rPr lang="en-US" sz="1600" dirty="0" smtClean="0"/>
              <a:t>Ancillary Service Overhaul</a:t>
            </a:r>
          </a:p>
          <a:p>
            <a:pPr lvl="1"/>
            <a:r>
              <a:rPr lang="en-US" sz="1200" dirty="0" smtClean="0"/>
              <a:t>No performance required for nonpayment (freq. </a:t>
            </a:r>
            <a:r>
              <a:rPr lang="en-US" sz="1200" dirty="0" err="1" smtClean="0"/>
              <a:t>resp</a:t>
            </a:r>
            <a:r>
              <a:rPr lang="en-US" sz="1200" dirty="0" smtClean="0"/>
              <a:t> AS)</a:t>
            </a:r>
          </a:p>
          <a:p>
            <a:pPr lvl="0"/>
            <a:r>
              <a:rPr lang="en-US" sz="1600" dirty="0" smtClean="0"/>
              <a:t>Responsive Reserve requirements, qualification vs. compliance. (10min vs. 16 second)</a:t>
            </a:r>
          </a:p>
          <a:p>
            <a:pPr lvl="0"/>
            <a:r>
              <a:rPr lang="en-US" sz="1600" dirty="0" smtClean="0"/>
              <a:t>Standardized/consistent metrics for PFR analysis (BAL001-TRE). </a:t>
            </a:r>
          </a:p>
          <a:p>
            <a:pPr lvl="1"/>
            <a:r>
              <a:rPr lang="en-US" sz="1200" dirty="0" smtClean="0"/>
              <a:t>Work on realistic measurement of combined cycles</a:t>
            </a:r>
          </a:p>
          <a:p>
            <a:pPr lvl="0"/>
            <a:r>
              <a:rPr lang="en-US" sz="1600" dirty="0" smtClean="0"/>
              <a:t>Standardized/reasonable expectations for extreme events (2750MW or larger lost) – driven by NERC.</a:t>
            </a:r>
          </a:p>
          <a:p>
            <a:pPr lvl="0"/>
            <a:r>
              <a:rPr lang="en-US" sz="1600" dirty="0" smtClean="0"/>
              <a:t>ERS impact review with appropriate ERCOT group.  Target Q1-2014</a:t>
            </a:r>
          </a:p>
          <a:p>
            <a:pPr lvl="0"/>
            <a:r>
              <a:rPr lang="en-US" sz="1600" dirty="0" smtClean="0"/>
              <a:t>PMU data understanding of implications</a:t>
            </a:r>
          </a:p>
          <a:p>
            <a:endParaRPr lang="en-US" sz="1600" dirty="0" smtClean="0"/>
          </a:p>
          <a:p>
            <a:r>
              <a:rPr lang="en-US" sz="1600" dirty="0" smtClean="0">
                <a:solidFill>
                  <a:srgbClr val="FF0000"/>
                </a:solidFill>
              </a:rPr>
              <a:t>Red = Work on going</a:t>
            </a:r>
          </a:p>
          <a:p>
            <a:pPr>
              <a:buFont typeface="Wingdings" pitchFamily="2" charset="2"/>
              <a:buChar char="ü"/>
            </a:pPr>
            <a:r>
              <a:rPr lang="en-US" sz="1600" dirty="0" smtClean="0">
                <a:solidFill>
                  <a:srgbClr val="FF0000"/>
                </a:solidFill>
              </a:rPr>
              <a:t>Check = completed goal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ERCOT Frequency Control Report</a:t>
            </a:r>
            <a:br>
              <a:rPr lang="en-US" dirty="0" smtClean="0"/>
            </a:br>
            <a:r>
              <a:rPr lang="en-US" dirty="0" smtClean="0"/>
              <a:t>October 2013</a:t>
            </a:r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Sydney Niemeyer NRG Energy</a:t>
            </a:r>
          </a:p>
          <a:p>
            <a:r>
              <a:rPr lang="en-US" dirty="0" smtClean="0"/>
              <a:t>November 11, 2013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Time error values from NRG True Time device can be slightly different from ERCOT’s Time Error but the daily delta times should be accurate.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2516</TotalTime>
  <Words>588</Words>
  <Application>Microsoft Office PowerPoint</Application>
  <PresentationFormat>On-screen Show (4:3)</PresentationFormat>
  <Paragraphs>79</Paragraphs>
  <Slides>35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Default Design</vt:lpstr>
      <vt:lpstr>PDCWG Report to ROS</vt:lpstr>
      <vt:lpstr>October Meeting</vt:lpstr>
      <vt:lpstr>NPRR 486/ SCR 773 update</vt:lpstr>
      <vt:lpstr>NPRR 568 &amp; 573</vt:lpstr>
      <vt:lpstr>Event Review</vt:lpstr>
      <vt:lpstr>GREDP</vt:lpstr>
      <vt:lpstr>Focus for 2013</vt:lpstr>
      <vt:lpstr>ERCOT Frequency Control Report October 2013</vt:lpstr>
      <vt:lpstr>Notes</vt:lpstr>
      <vt:lpstr>Ercot frequency control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ERCOT Time error and time correction</vt:lpstr>
      <vt:lpstr>Time Error Corrections</vt:lpstr>
      <vt:lpstr>Slide 22</vt:lpstr>
      <vt:lpstr>Slide 23</vt:lpstr>
      <vt:lpstr>Slide 24</vt:lpstr>
      <vt:lpstr>Slide 25</vt:lpstr>
      <vt:lpstr>Slide 26</vt:lpstr>
      <vt:lpstr>Slide 27</vt:lpstr>
      <vt:lpstr>Ercot primary frequency response performance</vt:lpstr>
      <vt:lpstr>Slide 29</vt:lpstr>
      <vt:lpstr>Slide 30</vt:lpstr>
      <vt:lpstr>Ercot total energy and wind production</vt:lpstr>
      <vt:lpstr>Slide 32</vt:lpstr>
      <vt:lpstr>Slide 33</vt:lpstr>
      <vt:lpstr>Slide 34</vt:lpstr>
      <vt:lpstr>Slide 35</vt:lpstr>
    </vt:vector>
  </TitlesOfParts>
  <Company>NRG ENERGY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PDCWG</dc:creator>
  <cp:lastModifiedBy>David Kee</cp:lastModifiedBy>
  <cp:revision>239</cp:revision>
  <dcterms:created xsi:type="dcterms:W3CDTF">2012-02-27T21:51:50Z</dcterms:created>
  <dcterms:modified xsi:type="dcterms:W3CDTF">2013-11-11T21:40:55Z</dcterms:modified>
</cp:coreProperties>
</file>