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</p:sldMasterIdLst>
  <p:notesMasterIdLst>
    <p:notesMasterId r:id="rId25"/>
  </p:notesMasterIdLst>
  <p:sldIdLst>
    <p:sldId id="258" r:id="rId5"/>
    <p:sldId id="259" r:id="rId6"/>
    <p:sldId id="257" r:id="rId7"/>
    <p:sldId id="262" r:id="rId8"/>
    <p:sldId id="291" r:id="rId9"/>
    <p:sldId id="265" r:id="rId10"/>
    <p:sldId id="272" r:id="rId11"/>
    <p:sldId id="281" r:id="rId12"/>
    <p:sldId id="288" r:id="rId13"/>
    <p:sldId id="299" r:id="rId14"/>
    <p:sldId id="287" r:id="rId15"/>
    <p:sldId id="300" r:id="rId16"/>
    <p:sldId id="301" r:id="rId17"/>
    <p:sldId id="303" r:id="rId18"/>
    <p:sldId id="293" r:id="rId19"/>
    <p:sldId id="289" r:id="rId20"/>
    <p:sldId id="275" r:id="rId21"/>
    <p:sldId id="297" r:id="rId22"/>
    <p:sldId id="302" r:id="rId23"/>
    <p:sldId id="276" r:id="rId24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e Horne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40949A"/>
    <a:srgbClr val="0000CC"/>
    <a:srgbClr val="FF9900"/>
    <a:srgbClr val="5469A2"/>
    <a:srgbClr val="294171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662" autoAdjust="0"/>
  </p:normalViewPr>
  <p:slideViewPr>
    <p:cSldViewPr>
      <p:cViewPr>
        <p:scale>
          <a:sx n="75" d="100"/>
          <a:sy n="75" d="100"/>
        </p:scale>
        <p:origin x="-1014" y="-40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howard\Documents\Data\DeployedRegSta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howard\Documents\Data\DeployedRegSta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howard\Documents\Data\DeployedRegStat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howard\Documents\Data\DeployedRegSta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HourofDay!$D$15</c:f>
              <c:strCache>
                <c:ptCount val="1"/>
                <c:pt idx="0">
                  <c:v>GE Morning (0700-1000)</c:v>
                </c:pt>
              </c:strCache>
            </c:strRef>
          </c:tx>
          <c:spPr>
            <a:ln w="12700">
              <a:noFill/>
            </a:ln>
          </c:spPr>
          <c:marker>
            <c:symbol val="diamond"/>
            <c:size val="5"/>
            <c:spPr>
              <a:solidFill>
                <a:schemeClr val="accent1">
                  <a:lumMod val="75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</a:ln>
            </c:spPr>
          </c:marker>
          <c:trendline>
            <c:spPr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c:spPr>
            <c:trendlineType val="linear"/>
            <c:dispRSqr val="1"/>
            <c:dispEq val="1"/>
            <c:trendlineLbl>
              <c:layout>
                <c:manualLayout>
                  <c:x val="-8.27822891467829E-2"/>
                  <c:y val="-4.9456862728919956E-2"/>
                </c:manualLayout>
              </c:layout>
              <c:numFmt formatCode="General" sourceLinked="0"/>
            </c:trendlineLbl>
          </c:trendline>
          <c:xVal>
            <c:numRef>
              <c:f>HourofDay!$C$16:$C$19</c:f>
              <c:numCache>
                <c:formatCode>General</c:formatCode>
                <c:ptCount val="4"/>
                <c:pt idx="0">
                  <c:v>0</c:v>
                </c:pt>
                <c:pt idx="1">
                  <c:v>5000</c:v>
                </c:pt>
                <c:pt idx="2">
                  <c:v>10000</c:v>
                </c:pt>
                <c:pt idx="3">
                  <c:v>15000</c:v>
                </c:pt>
              </c:numCache>
            </c:numRef>
          </c:xVal>
          <c:yVal>
            <c:numRef>
              <c:f>HourofDay!$D$16:$D$19</c:f>
              <c:numCache>
                <c:formatCode>General</c:formatCode>
                <c:ptCount val="4"/>
                <c:pt idx="0">
                  <c:v>386</c:v>
                </c:pt>
                <c:pt idx="1">
                  <c:v>421</c:v>
                </c:pt>
                <c:pt idx="2">
                  <c:v>452</c:v>
                </c:pt>
                <c:pt idx="3">
                  <c:v>486</c:v>
                </c:pt>
              </c:numCache>
            </c:numRef>
          </c:yVal>
          <c:smooth val="0"/>
        </c:ser>
        <c:ser>
          <c:idx val="4"/>
          <c:order val="1"/>
          <c:tx>
            <c:strRef>
              <c:f>HourofDay!$D$4</c:f>
              <c:strCache>
                <c:ptCount val="1"/>
                <c:pt idx="0">
                  <c:v>ERCOT Morning (0700-1000)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noFill/>
              <a:ln>
                <a:solidFill>
                  <a:schemeClr val="tx2">
                    <a:lumMod val="75000"/>
                  </a:schemeClr>
                </a:solidFill>
              </a:ln>
            </c:spPr>
          </c:marker>
          <c:trendline>
            <c:spPr>
              <a:ln>
                <a:solidFill>
                  <a:schemeClr val="tx2">
                    <a:lumMod val="75000"/>
                  </a:schemeClr>
                </a:solidFill>
                <a:prstDash val="lgDash"/>
              </a:ln>
            </c:spPr>
            <c:trendlineType val="linear"/>
            <c:forward val="5000"/>
            <c:dispRSqr val="1"/>
            <c:dispEq val="1"/>
            <c:trendlineLbl>
              <c:layout>
                <c:manualLayout>
                  <c:x val="-6.7105281853995044E-2"/>
                  <c:y val="0.10868843855343717"/>
                </c:manualLayout>
              </c:layout>
              <c:numFmt formatCode="General" sourceLinked="0"/>
            </c:trendlineLbl>
          </c:trendline>
          <c:xVal>
            <c:numRef>
              <c:f>HourofDay!$C$5:$C$11</c:f>
              <c:numCache>
                <c:formatCode>General</c:formatCode>
                <c:ptCount val="7"/>
                <c:pt idx="0">
                  <c:v>0</c:v>
                </c:pt>
                <c:pt idx="1">
                  <c:v>5000</c:v>
                </c:pt>
                <c:pt idx="2">
                  <c:v>6000</c:v>
                </c:pt>
                <c:pt idx="3">
                  <c:v>7000</c:v>
                </c:pt>
                <c:pt idx="4">
                  <c:v>8000</c:v>
                </c:pt>
                <c:pt idx="5">
                  <c:v>9000</c:v>
                </c:pt>
                <c:pt idx="6">
                  <c:v>10000</c:v>
                </c:pt>
              </c:numCache>
            </c:numRef>
          </c:xVal>
          <c:yVal>
            <c:numRef>
              <c:f>HourofDay!$D$5:$D$11</c:f>
              <c:numCache>
                <c:formatCode>General</c:formatCode>
                <c:ptCount val="7"/>
                <c:pt idx="0">
                  <c:v>387.1</c:v>
                </c:pt>
                <c:pt idx="1">
                  <c:v>404.73</c:v>
                </c:pt>
                <c:pt idx="2">
                  <c:v>409.66</c:v>
                </c:pt>
                <c:pt idx="3">
                  <c:v>411.91</c:v>
                </c:pt>
                <c:pt idx="4">
                  <c:v>416.44</c:v>
                </c:pt>
                <c:pt idx="5">
                  <c:v>420.39</c:v>
                </c:pt>
                <c:pt idx="6">
                  <c:v>423.86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0473984"/>
        <c:axId val="130475904"/>
      </c:scatterChart>
      <c:valAx>
        <c:axId val="130473984"/>
        <c:scaling>
          <c:orientation val="minMax"/>
          <c:max val="150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Wind Capacity (MW)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0475904"/>
        <c:crosses val="autoZero"/>
        <c:crossBetween val="midCat"/>
      </c:valAx>
      <c:valAx>
        <c:axId val="13047590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Average monthly 98.8th percentile</a:t>
                </a:r>
              </a:p>
            </c:rich>
          </c:tx>
          <c:layout>
            <c:manualLayout>
              <c:xMode val="edge"/>
              <c:yMode val="edge"/>
              <c:x val="2.7890562002905749E-2"/>
              <c:y val="2.44439573669259E-3"/>
            </c:manualLayout>
          </c:layout>
          <c:overlay val="0"/>
          <c:spPr>
            <a:solidFill>
              <a:schemeClr val="bg1"/>
            </a:solidFill>
          </c:spPr>
        </c:title>
        <c:numFmt formatCode="General" sourceLinked="1"/>
        <c:majorTickMark val="out"/>
        <c:minorTickMark val="none"/>
        <c:tickLblPos val="nextTo"/>
        <c:crossAx val="130473984"/>
        <c:crossesAt val="0"/>
        <c:crossBetween val="midCat"/>
      </c:valAx>
      <c:spPr>
        <a:noFill/>
        <a:ln w="25400">
          <a:noFill/>
        </a:ln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strRef>
              <c:f>HourofDay!$E$15</c:f>
              <c:strCache>
                <c:ptCount val="1"/>
                <c:pt idx="0">
                  <c:v>GE Mid-Day (1400)</c:v>
                </c:pt>
              </c:strCache>
            </c:strRef>
          </c:tx>
          <c:spPr>
            <a:ln w="12700">
              <a:noFill/>
            </a:ln>
          </c:spPr>
          <c:marker>
            <c:symbol val="triangle"/>
            <c:size val="5"/>
            <c:spPr>
              <a:solidFill>
                <a:srgbClr val="00B050"/>
              </a:solidFill>
              <a:ln w="12700">
                <a:solidFill>
                  <a:srgbClr val="00B050"/>
                </a:solidFill>
              </a:ln>
            </c:spPr>
          </c:marker>
          <c:trendline>
            <c:spPr>
              <a:ln>
                <a:solidFill>
                  <a:srgbClr val="00B050"/>
                </a:solidFill>
                <a:prstDash val="lgDash"/>
              </a:ln>
            </c:spPr>
            <c:trendlineType val="linear"/>
            <c:dispRSqr val="1"/>
            <c:dispEq val="1"/>
            <c:trendlineLbl>
              <c:layout>
                <c:manualLayout>
                  <c:x val="-0.45758393815051657"/>
                  <c:y val="-4.9378001187504683E-2"/>
                </c:manualLayout>
              </c:layout>
              <c:numFmt formatCode="General" sourceLinked="0"/>
            </c:trendlineLbl>
          </c:trendline>
          <c:xVal>
            <c:numRef>
              <c:f>HourofDay!$C$16:$C$19</c:f>
              <c:numCache>
                <c:formatCode>General</c:formatCode>
                <c:ptCount val="4"/>
                <c:pt idx="0">
                  <c:v>0</c:v>
                </c:pt>
                <c:pt idx="1">
                  <c:v>5000</c:v>
                </c:pt>
                <c:pt idx="2">
                  <c:v>10000</c:v>
                </c:pt>
                <c:pt idx="3">
                  <c:v>15000</c:v>
                </c:pt>
              </c:numCache>
            </c:numRef>
          </c:xVal>
          <c:yVal>
            <c:numRef>
              <c:f>HourofDay!$E$16:$E$19</c:f>
              <c:numCache>
                <c:formatCode>0.00</c:formatCode>
                <c:ptCount val="4"/>
                <c:pt idx="0">
                  <c:v>255</c:v>
                </c:pt>
                <c:pt idx="1">
                  <c:v>264</c:v>
                </c:pt>
                <c:pt idx="2">
                  <c:v>283</c:v>
                </c:pt>
                <c:pt idx="3">
                  <c:v>298</c:v>
                </c:pt>
              </c:numCache>
            </c:numRef>
          </c:yVal>
          <c:smooth val="0"/>
        </c:ser>
        <c:ser>
          <c:idx val="5"/>
          <c:order val="1"/>
          <c:tx>
            <c:strRef>
              <c:f>HourofDay!$E$4</c:f>
              <c:strCache>
                <c:ptCount val="1"/>
                <c:pt idx="0">
                  <c:v>ERCOT Mid-Day (1400)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7"/>
            <c:spPr>
              <a:noFill/>
              <a:ln>
                <a:solidFill>
                  <a:srgbClr val="00B050"/>
                </a:solidFill>
              </a:ln>
            </c:spPr>
          </c:marker>
          <c:trendline>
            <c:spPr>
              <a:ln>
                <a:noFill/>
                <a:prstDash val="lgDash"/>
              </a:ln>
            </c:spPr>
            <c:trendlineType val="linear"/>
            <c:forward val="5000"/>
            <c:dispRSqr val="0"/>
            <c:dispEq val="0"/>
          </c:trendline>
          <c:trendline>
            <c:spPr>
              <a:ln>
                <a:solidFill>
                  <a:srgbClr val="00B050"/>
                </a:solidFill>
                <a:prstDash val="lgDash"/>
              </a:ln>
            </c:spPr>
            <c:trendlineType val="linear"/>
            <c:forward val="6000"/>
            <c:dispRSqr val="1"/>
            <c:dispEq val="1"/>
            <c:trendlineLbl>
              <c:layout>
                <c:manualLayout>
                  <c:x val="-0.48061002217881849"/>
                  <c:y val="0.14388009949675165"/>
                </c:manualLayout>
              </c:layout>
              <c:numFmt formatCode="General" sourceLinked="0"/>
            </c:trendlineLbl>
          </c:trendline>
          <c:xVal>
            <c:numRef>
              <c:f>HourofDay!$C$5:$C$11</c:f>
              <c:numCache>
                <c:formatCode>General</c:formatCode>
                <c:ptCount val="7"/>
                <c:pt idx="0">
                  <c:v>0</c:v>
                </c:pt>
                <c:pt idx="1">
                  <c:v>5000</c:v>
                </c:pt>
                <c:pt idx="2">
                  <c:v>6000</c:v>
                </c:pt>
                <c:pt idx="3">
                  <c:v>7000</c:v>
                </c:pt>
                <c:pt idx="4">
                  <c:v>8000</c:v>
                </c:pt>
                <c:pt idx="5">
                  <c:v>9000</c:v>
                </c:pt>
                <c:pt idx="6">
                  <c:v>10000</c:v>
                </c:pt>
              </c:numCache>
            </c:numRef>
          </c:xVal>
          <c:yVal>
            <c:numRef>
              <c:f>HourofDay!$E$5:$E$11</c:f>
              <c:numCache>
                <c:formatCode>0.00</c:formatCode>
                <c:ptCount val="7"/>
                <c:pt idx="0">
                  <c:v>261.51</c:v>
                </c:pt>
                <c:pt idx="1">
                  <c:v>269.52</c:v>
                </c:pt>
                <c:pt idx="2">
                  <c:v>274.44</c:v>
                </c:pt>
                <c:pt idx="3">
                  <c:v>275.69</c:v>
                </c:pt>
                <c:pt idx="4">
                  <c:v>278.5</c:v>
                </c:pt>
                <c:pt idx="5">
                  <c:v>282.04000000000002</c:v>
                </c:pt>
                <c:pt idx="6">
                  <c:v>285.7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0381696"/>
        <c:axId val="130392064"/>
      </c:scatterChart>
      <c:valAx>
        <c:axId val="130381696"/>
        <c:scaling>
          <c:orientation val="minMax"/>
          <c:max val="150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Wind Capacity (MW)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0392064"/>
        <c:crosses val="autoZero"/>
        <c:crossBetween val="midCat"/>
      </c:valAx>
      <c:valAx>
        <c:axId val="130392064"/>
        <c:scaling>
          <c:orientation val="minMax"/>
          <c:max val="6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Average monthly 98.8th percentile</a:t>
                </a:r>
              </a:p>
            </c:rich>
          </c:tx>
          <c:layout>
            <c:manualLayout>
              <c:xMode val="edge"/>
              <c:yMode val="edge"/>
              <c:x val="3.0905833549238981E-2"/>
              <c:y val="1.6346203731992812E-3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crossAx val="130381696"/>
        <c:crossesAt val="0"/>
        <c:crossBetween val="midCat"/>
      </c:valAx>
    </c:plotArea>
    <c:legend>
      <c:legendPos val="b"/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ayout/>
      <c:overlay val="0"/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2"/>
          <c:order val="0"/>
          <c:tx>
            <c:strRef>
              <c:f>HourofDay!$F$15</c:f>
              <c:strCache>
                <c:ptCount val="1"/>
                <c:pt idx="0">
                  <c:v>GE Evening (1800)</c:v>
                </c:pt>
              </c:strCache>
            </c:strRef>
          </c:tx>
          <c:spPr>
            <a:ln w="12700">
              <a:noFill/>
            </a:ln>
          </c:spPr>
          <c:marker>
            <c:symbol val="square"/>
            <c:size val="4"/>
            <c:spPr>
              <a:noFill/>
              <a:ln w="12700">
                <a:solidFill>
                  <a:srgbClr val="CD41A5"/>
                </a:solidFill>
              </a:ln>
            </c:spPr>
          </c:marker>
          <c:trendline>
            <c:spPr>
              <a:ln>
                <a:solidFill>
                  <a:srgbClr val="CD41A5"/>
                </a:solidFill>
                <a:prstDash val="lgDash"/>
              </a:ln>
            </c:spPr>
            <c:trendlineType val="linear"/>
            <c:dispRSqr val="1"/>
            <c:dispEq val="1"/>
            <c:trendlineLbl>
              <c:layout>
                <c:manualLayout>
                  <c:x val="-8.8762376237623758E-2"/>
                  <c:y val="-3.2614657345047059E-2"/>
                </c:manualLayout>
              </c:layout>
              <c:numFmt formatCode="General" sourceLinked="0"/>
            </c:trendlineLbl>
          </c:trendline>
          <c:xVal>
            <c:numRef>
              <c:f>HourofDay!$C$16:$C$19</c:f>
              <c:numCache>
                <c:formatCode>General</c:formatCode>
                <c:ptCount val="4"/>
                <c:pt idx="0">
                  <c:v>0</c:v>
                </c:pt>
                <c:pt idx="1">
                  <c:v>5000</c:v>
                </c:pt>
                <c:pt idx="2">
                  <c:v>10000</c:v>
                </c:pt>
                <c:pt idx="3">
                  <c:v>15000</c:v>
                </c:pt>
              </c:numCache>
            </c:numRef>
          </c:xVal>
          <c:yVal>
            <c:numRef>
              <c:f>HourofDay!$F$16:$F$19</c:f>
              <c:numCache>
                <c:formatCode>General</c:formatCode>
                <c:ptCount val="4"/>
                <c:pt idx="0">
                  <c:v>232</c:v>
                </c:pt>
                <c:pt idx="1">
                  <c:v>265.5</c:v>
                </c:pt>
                <c:pt idx="2">
                  <c:v>319</c:v>
                </c:pt>
                <c:pt idx="3">
                  <c:v>384</c:v>
                </c:pt>
              </c:numCache>
            </c:numRef>
          </c:yVal>
          <c:smooth val="0"/>
        </c:ser>
        <c:ser>
          <c:idx val="6"/>
          <c:order val="1"/>
          <c:tx>
            <c:strRef>
              <c:f>HourofDay!$F$4</c:f>
              <c:strCache>
                <c:ptCount val="1"/>
                <c:pt idx="0">
                  <c:v>ERCOT Evening (1800)</c:v>
                </c:pt>
              </c:strCache>
            </c:strRef>
          </c:tx>
          <c:spPr>
            <a:ln w="28575">
              <a:noFill/>
            </a:ln>
          </c:spPr>
          <c:marker>
            <c:symbol val="x"/>
            <c:size val="5"/>
            <c:spPr>
              <a:solidFill>
                <a:srgbClr val="CD41A5"/>
              </a:solidFill>
              <a:ln>
                <a:solidFill>
                  <a:srgbClr val="CD41A5"/>
                </a:solidFill>
              </a:ln>
            </c:spPr>
          </c:marker>
          <c:trendline>
            <c:spPr>
              <a:ln>
                <a:solidFill>
                  <a:srgbClr val="CD41A5"/>
                </a:solidFill>
                <a:prstDash val="lgDash"/>
              </a:ln>
            </c:spPr>
            <c:trendlineType val="linear"/>
            <c:forward val="5000"/>
            <c:dispRSqr val="1"/>
            <c:dispEq val="1"/>
            <c:trendlineLbl>
              <c:layout>
                <c:manualLayout>
                  <c:x val="-8.8632120304961606E-2"/>
                  <c:y val="9.3615688704948602E-2"/>
                </c:manualLayout>
              </c:layout>
              <c:numFmt formatCode="General" sourceLinked="0"/>
            </c:trendlineLbl>
          </c:trendline>
          <c:xVal>
            <c:numRef>
              <c:f>HourofDay!$C$5:$C$11</c:f>
              <c:numCache>
                <c:formatCode>General</c:formatCode>
                <c:ptCount val="7"/>
                <c:pt idx="0">
                  <c:v>0</c:v>
                </c:pt>
                <c:pt idx="1">
                  <c:v>5000</c:v>
                </c:pt>
                <c:pt idx="2">
                  <c:v>6000</c:v>
                </c:pt>
                <c:pt idx="3">
                  <c:v>7000</c:v>
                </c:pt>
                <c:pt idx="4">
                  <c:v>8000</c:v>
                </c:pt>
                <c:pt idx="5">
                  <c:v>9000</c:v>
                </c:pt>
                <c:pt idx="6">
                  <c:v>10000</c:v>
                </c:pt>
              </c:numCache>
            </c:numRef>
          </c:xVal>
          <c:yVal>
            <c:numRef>
              <c:f>HourofDay!$F$5:$F$11</c:f>
              <c:numCache>
                <c:formatCode>General</c:formatCode>
                <c:ptCount val="7"/>
                <c:pt idx="0">
                  <c:v>248.5</c:v>
                </c:pt>
                <c:pt idx="1">
                  <c:v>252.64</c:v>
                </c:pt>
                <c:pt idx="2">
                  <c:v>254.62</c:v>
                </c:pt>
                <c:pt idx="3">
                  <c:v>256.14</c:v>
                </c:pt>
                <c:pt idx="4">
                  <c:v>260.01</c:v>
                </c:pt>
                <c:pt idx="5">
                  <c:v>261.11</c:v>
                </c:pt>
                <c:pt idx="6">
                  <c:v>266.07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0983680"/>
        <c:axId val="140998144"/>
      </c:scatterChart>
      <c:valAx>
        <c:axId val="140983680"/>
        <c:scaling>
          <c:orientation val="minMax"/>
          <c:max val="150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Wind Capacity (MW)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0998144"/>
        <c:crosses val="autoZero"/>
        <c:crossBetween val="midCat"/>
      </c:valAx>
      <c:valAx>
        <c:axId val="140998144"/>
        <c:scaling>
          <c:orientation val="minMax"/>
          <c:max val="6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Average monthly 98.8th percentile</a:t>
                </a:r>
              </a:p>
            </c:rich>
          </c:tx>
          <c:layout>
            <c:manualLayout>
              <c:xMode val="edge"/>
              <c:yMode val="edge"/>
              <c:x val="2.5213741785023287E-2"/>
              <c:y val="4.4710874166149286E-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40983680"/>
        <c:crossesAt val="0"/>
        <c:crossBetween val="midCat"/>
      </c:valAx>
    </c:plotArea>
    <c:legend>
      <c:legendPos val="b"/>
      <c:legendEntry>
        <c:idx val="2"/>
        <c:delete val="1"/>
      </c:legendEntry>
      <c:legendEntry>
        <c:idx val="3"/>
        <c:delete val="1"/>
      </c:legendEntry>
      <c:layout/>
      <c:overlay val="0"/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090616894393664"/>
          <c:y val="8.573227370659027E-2"/>
          <c:w val="0.77934630447941"/>
          <c:h val="0.64680577110015858"/>
        </c:manualLayout>
      </c:layout>
      <c:scatterChart>
        <c:scatterStyle val="lineMarker"/>
        <c:varyColors val="0"/>
        <c:ser>
          <c:idx val="3"/>
          <c:order val="0"/>
          <c:tx>
            <c:strRef>
              <c:f>HourofDay!$G$15</c:f>
              <c:strCache>
                <c:ptCount val="1"/>
                <c:pt idx="0">
                  <c:v>GE Night (2300)</c:v>
                </c:pt>
              </c:strCache>
            </c:strRef>
          </c:tx>
          <c:spPr>
            <a:ln w="12700">
              <a:noFill/>
            </a:ln>
          </c:spPr>
          <c:marker>
            <c:symbol val="circle"/>
            <c:size val="4"/>
            <c:spPr>
              <a:solidFill>
                <a:schemeClr val="accent6">
                  <a:lumMod val="50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</a:ln>
            </c:spPr>
          </c:marker>
          <c:trendline>
            <c:spPr>
              <a:ln>
                <a:solidFill>
                  <a:schemeClr val="accent6">
                    <a:lumMod val="50000"/>
                  </a:schemeClr>
                </a:solidFill>
                <a:prstDash val="lgDash"/>
              </a:ln>
            </c:spPr>
            <c:trendlineType val="linear"/>
            <c:dispRSqr val="1"/>
            <c:dispEq val="1"/>
            <c:trendlineLbl>
              <c:layout>
                <c:manualLayout>
                  <c:x val="-1.1621538822386448E-2"/>
                  <c:y val="-0.1053387792690622"/>
                </c:manualLayout>
              </c:layout>
              <c:numFmt formatCode="General" sourceLinked="0"/>
            </c:trendlineLbl>
          </c:trendline>
          <c:xVal>
            <c:numRef>
              <c:f>HourofDay!$C$16:$C$19</c:f>
              <c:numCache>
                <c:formatCode>General</c:formatCode>
                <c:ptCount val="4"/>
                <c:pt idx="0">
                  <c:v>0</c:v>
                </c:pt>
                <c:pt idx="1">
                  <c:v>5000</c:v>
                </c:pt>
                <c:pt idx="2">
                  <c:v>10000</c:v>
                </c:pt>
                <c:pt idx="3">
                  <c:v>15000</c:v>
                </c:pt>
              </c:numCache>
            </c:numRef>
          </c:xVal>
          <c:yVal>
            <c:numRef>
              <c:f>HourofDay!$G$16:$G$19</c:f>
              <c:numCache>
                <c:formatCode>0.00</c:formatCode>
                <c:ptCount val="4"/>
                <c:pt idx="0">
                  <c:v>36</c:v>
                </c:pt>
                <c:pt idx="1">
                  <c:v>40</c:v>
                </c:pt>
                <c:pt idx="2">
                  <c:v>47</c:v>
                </c:pt>
                <c:pt idx="3">
                  <c:v>53</c:v>
                </c:pt>
              </c:numCache>
            </c:numRef>
          </c:yVal>
          <c:smooth val="0"/>
        </c:ser>
        <c:ser>
          <c:idx val="7"/>
          <c:order val="1"/>
          <c:tx>
            <c:strRef>
              <c:f>HourofDay!$G$4</c:f>
              <c:strCache>
                <c:ptCount val="1"/>
                <c:pt idx="0">
                  <c:v>ERCOT Night (2300)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noFill/>
              <a:ln>
                <a:solidFill>
                  <a:schemeClr val="accent6">
                    <a:lumMod val="50000"/>
                  </a:schemeClr>
                </a:solidFill>
              </a:ln>
            </c:spPr>
          </c:marker>
          <c:trendline>
            <c:spPr>
              <a:ln>
                <a:solidFill>
                  <a:schemeClr val="accent6">
                    <a:lumMod val="50000"/>
                  </a:schemeClr>
                </a:solidFill>
                <a:prstDash val="lgDash"/>
              </a:ln>
            </c:spPr>
            <c:trendlineType val="linear"/>
            <c:forward val="5000"/>
            <c:dispRSqr val="1"/>
            <c:dispEq val="1"/>
            <c:trendlineLbl>
              <c:layout>
                <c:manualLayout>
                  <c:x val="3.0151758222291053E-3"/>
                  <c:y val="-0.24390423282227944"/>
                </c:manualLayout>
              </c:layout>
              <c:numFmt formatCode="General" sourceLinked="0"/>
            </c:trendlineLbl>
          </c:trendline>
          <c:xVal>
            <c:numRef>
              <c:f>HourofDay!$C$5:$C$11</c:f>
              <c:numCache>
                <c:formatCode>General</c:formatCode>
                <c:ptCount val="7"/>
                <c:pt idx="0">
                  <c:v>0</c:v>
                </c:pt>
                <c:pt idx="1">
                  <c:v>5000</c:v>
                </c:pt>
                <c:pt idx="2">
                  <c:v>6000</c:v>
                </c:pt>
                <c:pt idx="3">
                  <c:v>7000</c:v>
                </c:pt>
                <c:pt idx="4">
                  <c:v>8000</c:v>
                </c:pt>
                <c:pt idx="5">
                  <c:v>9000</c:v>
                </c:pt>
                <c:pt idx="6">
                  <c:v>10000</c:v>
                </c:pt>
              </c:numCache>
            </c:numRef>
          </c:xVal>
          <c:yVal>
            <c:numRef>
              <c:f>HourofDay!$G$5:$G$11</c:f>
              <c:numCache>
                <c:formatCode>0.00</c:formatCode>
                <c:ptCount val="7"/>
                <c:pt idx="0">
                  <c:v>53.06</c:v>
                </c:pt>
                <c:pt idx="1">
                  <c:v>55.32</c:v>
                </c:pt>
                <c:pt idx="2">
                  <c:v>57.87</c:v>
                </c:pt>
                <c:pt idx="3">
                  <c:v>57.95</c:v>
                </c:pt>
                <c:pt idx="4">
                  <c:v>59.08</c:v>
                </c:pt>
                <c:pt idx="5">
                  <c:v>61.49</c:v>
                </c:pt>
                <c:pt idx="6">
                  <c:v>65.58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1050624"/>
        <c:axId val="141052544"/>
      </c:scatterChart>
      <c:valAx>
        <c:axId val="141050624"/>
        <c:scaling>
          <c:orientation val="minMax"/>
          <c:max val="150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Wind Capacity (MW)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1052544"/>
        <c:crosses val="autoZero"/>
        <c:crossBetween val="midCat"/>
      </c:valAx>
      <c:valAx>
        <c:axId val="141052544"/>
        <c:scaling>
          <c:orientation val="minMax"/>
          <c:max val="6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Average monthly 98.8th percentile</a:t>
                </a:r>
              </a:p>
            </c:rich>
          </c:tx>
          <c:layout>
            <c:manualLayout>
              <c:xMode val="edge"/>
              <c:yMode val="edge"/>
              <c:x val="2.5188366891186031E-2"/>
              <c:y val="4.234385569975737E-3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crossAx val="141050624"/>
        <c:crossesAt val="0"/>
        <c:crossBetween val="midCat"/>
      </c:valAx>
    </c:plotArea>
    <c:legend>
      <c:legendPos val="b"/>
      <c:legendEntry>
        <c:idx val="2"/>
        <c:delete val="1"/>
      </c:legendEntry>
      <c:legendEntry>
        <c:idx val="3"/>
        <c:delete val="1"/>
      </c:legendEntry>
      <c:layout/>
      <c:overlay val="0"/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1B448F6-F934-40E4-A423-FCE05A47497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3243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9D54C-617D-4E0F-8ADB-BE2DBDEF1A4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4220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4174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defRPr/>
            </a:pPr>
            <a:r>
              <a:rPr lang="en-US" dirty="0" smtClean="0"/>
              <a:t>Selecting a forecast that is obviously too low during high-load conditions is </a:t>
            </a:r>
            <a:r>
              <a:rPr lang="en-US" dirty="0" smtClean="0">
                <a:solidFill>
                  <a:srgbClr val="00B050"/>
                </a:solidFill>
              </a:rPr>
              <a:t>problematic</a:t>
            </a:r>
            <a:r>
              <a:rPr lang="en-US" dirty="0" smtClean="0"/>
              <a:t> for System Operators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4174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B448F6-F934-40E4-A423-FCE05A474972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7054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NPRR-382 and 383 report for RUC</a:t>
            </a:r>
          </a:p>
          <a:p>
            <a:r>
              <a:rPr lang="en-US" dirty="0" smtClean="0"/>
              <a:t>NPRR-401 self-commitment</a:t>
            </a:r>
          </a:p>
          <a:p>
            <a:r>
              <a:rPr lang="en-US" dirty="0" smtClean="0"/>
              <a:t>NPRR-402 self commitment between DAM and RUC</a:t>
            </a:r>
          </a:p>
          <a:p>
            <a:r>
              <a:rPr lang="en-US" dirty="0" smtClean="0"/>
              <a:t>NPRR-416 buy</a:t>
            </a:r>
            <a:r>
              <a:rPr lang="en-US" baseline="0" dirty="0" smtClean="0"/>
              <a:t> back and removal of claw back</a:t>
            </a:r>
          </a:p>
          <a:p>
            <a:r>
              <a:rPr lang="en-US" baseline="0" dirty="0" smtClean="0"/>
              <a:t>NPRR-435 RUC offer curves</a:t>
            </a:r>
          </a:p>
          <a:p>
            <a:r>
              <a:rPr lang="en-US" baseline="0" dirty="0" smtClean="0"/>
              <a:t>NPRR-442 RUC of RMR at CAP</a:t>
            </a:r>
          </a:p>
          <a:p>
            <a:endParaRPr lang="en-US" baseline="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B448F6-F934-40E4-A423-FCE05A474972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934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9D54C-617D-4E0F-8ADB-BE2DBDEF1A4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4220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5054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Suggests</a:t>
            </a:r>
            <a:r>
              <a:rPr lang="en-US" baseline="0" dirty="0" smtClean="0"/>
              <a:t> that the regulation requirements are driven by LOAD, not wind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0391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Mean average day-ahead load forecast error is low</a:t>
            </a:r>
          </a:p>
          <a:p>
            <a:r>
              <a:rPr lang="en-US" dirty="0" smtClean="0"/>
              <a:t>Zonal is about the same since 2009.</a:t>
            </a:r>
          </a:p>
          <a:p>
            <a:pPr marL="0" marR="0" lvl="1" indent="0" algn="l" defTabSz="931774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Added Meteorologist to operations to help select </a:t>
            </a:r>
          </a:p>
          <a:p>
            <a:pPr marL="0" lvl="1" defTabSz="931774">
              <a:defRPr/>
            </a:pPr>
            <a:endParaRPr lang="en-US" altLang="en-US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4174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Every 5000 MW due to rain error will create 20 MW calculated bias for the entire block of Hours 5000/240.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4174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4174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defRPr/>
            </a:pPr>
            <a:r>
              <a:rPr lang="en-US" dirty="0"/>
              <a:t>Note* If the calculation was performed using only the 5 highest peak days for August and September, the results would have been 0 MW of bias.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4174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417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0" name="Picture 12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21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Date</a:t>
            </a:r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651353A-33DB-4120-B6AD-A1BA94805D3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184607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0AECA44-774D-4AB8-977B-F8CE9337F43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681206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3AF581E-58B4-4D15-9A5B-B6A6BBF86DC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167968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5C08E59-117E-40EB-AF46-7E0E02DFA57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806487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0535B3-4D68-4F2C-B5D7-156AAF88813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232888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A7CDB6A-058A-4750-AD25-DD8477ACCB4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316255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CC59BB8-DC9A-4C77-BE88-453F7DAB8A4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149645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73CD33-BC02-469A-BD42-B5B26B6B663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88236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2B43EEC-CC9B-4155-B528-BEA10D39A59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78875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E2CFD6E-D92E-4E3D-963F-3D2AEF30BCC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179069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2F1C386-AE5E-4886-A285-7195A5E50B7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3560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fld id="{D0F2F643-46AB-4885-8258-76ADA4DF8D66}" type="slidenum">
              <a:rPr lang="en-US" sz="1200"/>
              <a:pPr algn="ct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alendar/2013/10/20131007-QMW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8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95400"/>
          </a:xfrm>
        </p:spPr>
        <p:txBody>
          <a:bodyPr/>
          <a:lstStyle/>
          <a:p>
            <a:r>
              <a:rPr lang="en-US" sz="3200" dirty="0" smtClean="0"/>
              <a:t>Ancillary Services Methodology Changes</a:t>
            </a:r>
            <a:endParaRPr lang="en-US" sz="3200" dirty="0"/>
          </a:p>
        </p:txBody>
      </p:sp>
      <p:sp>
        <p:nvSpPr>
          <p:cNvPr id="3074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276600"/>
            <a:ext cx="6343650" cy="1447800"/>
          </a:xfrm>
          <a:ln>
            <a:noFill/>
          </a:ln>
        </p:spPr>
        <p:txBody>
          <a:bodyPr/>
          <a:lstStyle/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sz="2400" dirty="0" smtClean="0"/>
              <a:t>Bill Blevins</a:t>
            </a: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 smtClean="0"/>
              <a:t>Manager, Operations Planning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Day-Ahead Daily Peak Model Error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912564"/>
            <a:ext cx="8229600" cy="49470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000" b="1" dirty="0" smtClean="0"/>
          </a:p>
          <a:p>
            <a:endParaRPr lang="en-US" sz="2400" b="1" dirty="0" smtClean="0"/>
          </a:p>
          <a:p>
            <a:endParaRPr lang="en-US" sz="2400" b="1" dirty="0"/>
          </a:p>
          <a:p>
            <a:pPr marL="457200" lvl="1" indent="0">
              <a:buFont typeface="Arial"/>
              <a:buNone/>
            </a:pPr>
            <a:endParaRPr lang="en-US" sz="1200" dirty="0" smtClean="0"/>
          </a:p>
          <a:p>
            <a:pPr lvl="1"/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51083"/>
            <a:ext cx="8720488" cy="5071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2933700" y="3398794"/>
            <a:ext cx="3162300" cy="1706606"/>
          </a:xfrm>
          <a:prstGeom prst="ellipse">
            <a:avLst/>
          </a:prstGeom>
          <a:noFill/>
          <a:ln w="3810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379812" y="3810000"/>
            <a:ext cx="2764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 few hours result in an “average” bias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627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dirty="0" smtClean="0"/>
              <a:t>Example of large forecast error – June 9, 2013</a:t>
            </a:r>
            <a:endParaRPr lang="en-US" sz="24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912564"/>
            <a:ext cx="8229600" cy="49470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000" b="1" dirty="0" smtClean="0"/>
          </a:p>
          <a:p>
            <a:endParaRPr lang="en-US" sz="2400" b="1" dirty="0" smtClean="0"/>
          </a:p>
          <a:p>
            <a:endParaRPr lang="en-US" sz="2400" b="1" dirty="0"/>
          </a:p>
          <a:p>
            <a:pPr marL="457200" lvl="1" indent="0">
              <a:buFont typeface="Arial"/>
              <a:buNone/>
            </a:pPr>
            <a:endParaRPr lang="en-US" sz="1200" dirty="0" smtClean="0"/>
          </a:p>
          <a:p>
            <a:pPr lvl="1"/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1963" y="3106314"/>
            <a:ext cx="5295900" cy="284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09" y="641393"/>
            <a:ext cx="4244690" cy="2789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ight Brace 3"/>
          <p:cNvSpPr/>
          <p:nvPr/>
        </p:nvSpPr>
        <p:spPr>
          <a:xfrm>
            <a:off x="3763478" y="1520792"/>
            <a:ext cx="182880" cy="73152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Left Brace 4"/>
          <p:cNvSpPr/>
          <p:nvPr/>
        </p:nvSpPr>
        <p:spPr>
          <a:xfrm>
            <a:off x="7627998" y="3542097"/>
            <a:ext cx="221381" cy="875899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Brace 5"/>
          <p:cNvSpPr/>
          <p:nvPr/>
        </p:nvSpPr>
        <p:spPr>
          <a:xfrm>
            <a:off x="6092792" y="3869357"/>
            <a:ext cx="163623" cy="596764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946358" y="2036182"/>
            <a:ext cx="2146434" cy="18331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090737" y="1732547"/>
            <a:ext cx="3537261" cy="19828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57199" y="3551300"/>
            <a:ext cx="25843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Day-Ahead weather forecast did not account for cooler temperatures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Results in a large contribution to the bias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37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Day-Ahead Daily Peak Model Error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912564"/>
            <a:ext cx="8229600" cy="49470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000" b="1" dirty="0" smtClean="0"/>
          </a:p>
          <a:p>
            <a:endParaRPr lang="en-US" sz="2400" b="1" dirty="0" smtClean="0"/>
          </a:p>
          <a:p>
            <a:endParaRPr lang="en-US" sz="2400" b="1" dirty="0"/>
          </a:p>
          <a:p>
            <a:pPr marL="457200" lvl="1" indent="0">
              <a:buFont typeface="Arial"/>
              <a:buNone/>
            </a:pPr>
            <a:endParaRPr lang="en-US" sz="1200" dirty="0" smtClean="0"/>
          </a:p>
          <a:p>
            <a:pPr lvl="1"/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51083"/>
            <a:ext cx="8720488" cy="5071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5486399" y="1447800"/>
            <a:ext cx="2778033" cy="2744084"/>
          </a:xfrm>
          <a:prstGeom prst="ellipse">
            <a:avLst/>
          </a:prstGeom>
          <a:noFill/>
          <a:ln w="3810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932077" y="4191884"/>
            <a:ext cx="19408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High load hours – no bias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053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 hour ahead </a:t>
            </a:r>
            <a:r>
              <a:rPr lang="en-US" dirty="0"/>
              <a:t>Daily Peak Model Error (actual – </a:t>
            </a:r>
            <a:r>
              <a:rPr lang="en-US" dirty="0" smtClean="0"/>
              <a:t>predicted)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912564"/>
            <a:ext cx="8229600" cy="49470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000" b="1" dirty="0" smtClean="0"/>
          </a:p>
          <a:p>
            <a:endParaRPr lang="en-US" sz="2400" b="1" dirty="0" smtClean="0"/>
          </a:p>
          <a:p>
            <a:endParaRPr lang="en-US" sz="2400" b="1" dirty="0"/>
          </a:p>
          <a:p>
            <a:pPr marL="457200" lvl="1" indent="0">
              <a:buFont typeface="Arial"/>
              <a:buNone/>
            </a:pPr>
            <a:endParaRPr lang="en-US" sz="1200" dirty="0" smtClean="0"/>
          </a:p>
          <a:p>
            <a:pPr lvl="1"/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8" y="762000"/>
            <a:ext cx="8682037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781800" y="4495800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Little or no bias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81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dirty="0" smtClean="0"/>
              <a:t> hour ahead </a:t>
            </a:r>
            <a:r>
              <a:rPr lang="en-US" dirty="0"/>
              <a:t>Daily Peak Model Error (actual – </a:t>
            </a:r>
            <a:r>
              <a:rPr lang="en-US" dirty="0" smtClean="0"/>
              <a:t>predicted)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912564"/>
            <a:ext cx="8229600" cy="49470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000" b="1" dirty="0" smtClean="0"/>
          </a:p>
          <a:p>
            <a:endParaRPr lang="en-US" sz="2400" b="1" dirty="0" smtClean="0"/>
          </a:p>
          <a:p>
            <a:endParaRPr lang="en-US" sz="2400" b="1" dirty="0"/>
          </a:p>
          <a:p>
            <a:pPr marL="457200" lvl="1" indent="0">
              <a:buFont typeface="Arial"/>
              <a:buNone/>
            </a:pPr>
            <a:endParaRPr lang="en-US" sz="1200" dirty="0" smtClean="0"/>
          </a:p>
          <a:p>
            <a:pPr lvl="1"/>
            <a:endParaRPr lang="en-US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8" y="912564"/>
            <a:ext cx="8682037" cy="5183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885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685800"/>
          </a:xfrm>
        </p:spPr>
        <p:txBody>
          <a:bodyPr/>
          <a:lstStyle/>
          <a:p>
            <a:r>
              <a:rPr lang="en-US" dirty="0" smtClean="0"/>
              <a:t>Problems with Current Implementation of Bias in Forecasting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Meeting Title (optional)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Date</a:t>
            </a:r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838200"/>
            <a:ext cx="8534400" cy="49530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algn="just"/>
            <a:r>
              <a:rPr lang="en-US" kern="0" dirty="0"/>
              <a:t>The bias is calculated based on the day-ahead error and </a:t>
            </a:r>
            <a:r>
              <a:rPr lang="en-US" kern="0" dirty="0" smtClean="0"/>
              <a:t>applied  </a:t>
            </a:r>
            <a:r>
              <a:rPr lang="en-US" kern="0" dirty="0"/>
              <a:t>not only to the Day Ahead load forecast but to the Real-Time load forecast as well</a:t>
            </a:r>
            <a:r>
              <a:rPr lang="en-US" kern="0" dirty="0" smtClean="0"/>
              <a:t>.</a:t>
            </a:r>
          </a:p>
          <a:p>
            <a:pPr lvl="1" algn="just"/>
            <a:r>
              <a:rPr lang="en-US" kern="0" dirty="0" smtClean="0"/>
              <a:t>The load forecast becomes more accurate as the time of the forecast approaches real-time</a:t>
            </a:r>
            <a:endParaRPr lang="en-US" kern="0" dirty="0"/>
          </a:p>
          <a:p>
            <a:pPr algn="just"/>
            <a:r>
              <a:rPr lang="en-US" kern="0" dirty="0" smtClean="0"/>
              <a:t>The bias is applied to all three ERCOT load forecasts regardless of which forecast was actually used in determination of bias</a:t>
            </a:r>
          </a:p>
          <a:p>
            <a:pPr algn="just"/>
            <a:r>
              <a:rPr lang="en-US" kern="0" dirty="0"/>
              <a:t>The posting of unbiased forecast and/or biased forecast has created communication issues for ERCOT with external entities</a:t>
            </a:r>
            <a:r>
              <a:rPr lang="en-US" kern="0" dirty="0" smtClean="0"/>
              <a:t>.</a:t>
            </a:r>
            <a:endParaRPr lang="en-US" dirty="0"/>
          </a:p>
          <a:p>
            <a:pPr algn="just"/>
            <a:endParaRPr lang="en-US" kern="0" dirty="0" smtClean="0"/>
          </a:p>
          <a:p>
            <a:pPr algn="just"/>
            <a:endParaRPr lang="en-US" kern="0" dirty="0" smtClean="0"/>
          </a:p>
          <a:p>
            <a:pPr marL="0" indent="0" algn="just">
              <a:buFontTx/>
              <a:buNone/>
            </a:pPr>
            <a:endParaRPr lang="en-US" kern="0" dirty="0" smtClean="0"/>
          </a:p>
          <a:p>
            <a:pPr marL="0" indent="0" algn="just">
              <a:buFontTx/>
              <a:buNone/>
            </a:pPr>
            <a:endParaRPr lang="en-US" kern="0" dirty="0" smtClean="0"/>
          </a:p>
          <a:p>
            <a:pPr marL="0" indent="0" algn="just">
              <a:buFontTx/>
              <a:buNone/>
            </a:pPr>
            <a:endParaRPr lang="en-US" kern="0" dirty="0" smtClean="0"/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419090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dirty="0" smtClean="0"/>
              <a:t>August Day-Ahead Daily Peak Forecasts</a:t>
            </a:r>
            <a:endParaRPr lang="en-US" sz="24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912564"/>
            <a:ext cx="8229600" cy="49470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000" b="1" dirty="0" smtClean="0"/>
          </a:p>
          <a:p>
            <a:endParaRPr lang="en-US" sz="2400" b="1" dirty="0" smtClean="0"/>
          </a:p>
          <a:p>
            <a:endParaRPr lang="en-US" sz="2400" b="1" dirty="0"/>
          </a:p>
          <a:p>
            <a:pPr marL="457200" lvl="1" indent="0">
              <a:buFont typeface="Arial"/>
              <a:buNone/>
            </a:pPr>
            <a:endParaRPr lang="en-US" sz="1200" dirty="0" smtClean="0"/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781311"/>
            <a:ext cx="321096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August:</a:t>
            </a:r>
          </a:p>
          <a:p>
            <a:endParaRPr lang="en-US" dirty="0" smtClean="0"/>
          </a:p>
          <a:p>
            <a:r>
              <a:rPr lang="en-US" dirty="0" smtClean="0"/>
              <a:t>Peak Forecast Error </a:t>
            </a:r>
            <a:r>
              <a:rPr lang="en-US" u="sng" dirty="0" smtClean="0"/>
              <a:t>w/o bias </a:t>
            </a:r>
            <a:r>
              <a:rPr lang="en-US" dirty="0" smtClean="0"/>
              <a:t>(Predicted- Actual)</a:t>
            </a:r>
          </a:p>
          <a:p>
            <a:endParaRPr lang="en-US" dirty="0"/>
          </a:p>
          <a:p>
            <a:r>
              <a:rPr lang="en-US" dirty="0" smtClean="0"/>
              <a:t>A3: 	1,082 MW</a:t>
            </a:r>
          </a:p>
          <a:p>
            <a:r>
              <a:rPr lang="en-US" dirty="0" smtClean="0"/>
              <a:t>A6:  	1,182 MW</a:t>
            </a:r>
          </a:p>
          <a:p>
            <a:r>
              <a:rPr lang="en-US" dirty="0" smtClean="0"/>
              <a:t>ERCOT: 81 MW</a:t>
            </a:r>
          </a:p>
          <a:p>
            <a:endParaRPr lang="en-US" dirty="0" smtClean="0"/>
          </a:p>
          <a:p>
            <a:r>
              <a:rPr lang="en-US" dirty="0" smtClean="0"/>
              <a:t>Bias at peak was 545 MW</a:t>
            </a:r>
          </a:p>
          <a:p>
            <a:endParaRPr lang="en-US" dirty="0" smtClean="0"/>
          </a:p>
          <a:p>
            <a:r>
              <a:rPr lang="en-US" dirty="0"/>
              <a:t>Peak Forecast Error </a:t>
            </a:r>
            <a:r>
              <a:rPr lang="en-US" dirty="0" smtClean="0"/>
              <a:t>including Bias </a:t>
            </a:r>
            <a:r>
              <a:rPr lang="en-US" dirty="0"/>
              <a:t>(</a:t>
            </a:r>
            <a:r>
              <a:rPr lang="en-US" dirty="0" smtClean="0"/>
              <a:t>Predicted-Bias- Actual)</a:t>
            </a:r>
            <a:endParaRPr lang="en-US" dirty="0"/>
          </a:p>
          <a:p>
            <a:endParaRPr lang="en-US" dirty="0"/>
          </a:p>
          <a:p>
            <a:r>
              <a:rPr lang="en-US" dirty="0"/>
              <a:t>A3: 	</a:t>
            </a:r>
            <a:r>
              <a:rPr lang="en-US" dirty="0" smtClean="0"/>
              <a:t>537 MW</a:t>
            </a:r>
            <a:endParaRPr lang="en-US" dirty="0"/>
          </a:p>
          <a:p>
            <a:r>
              <a:rPr lang="en-US" dirty="0"/>
              <a:t>A6:  	</a:t>
            </a:r>
            <a:r>
              <a:rPr lang="en-US" dirty="0" smtClean="0"/>
              <a:t>637 </a:t>
            </a:r>
            <a:r>
              <a:rPr lang="en-US" dirty="0"/>
              <a:t>MW</a:t>
            </a:r>
          </a:p>
          <a:p>
            <a:r>
              <a:rPr lang="en-US" dirty="0"/>
              <a:t>ERCOT: </a:t>
            </a:r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dirty="0" smtClean="0">
                <a:solidFill>
                  <a:srgbClr val="FF0000"/>
                </a:solidFill>
              </a:rPr>
              <a:t>(464) MW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cxnSp>
        <p:nvCxnSpPr>
          <p:cNvPr id="6" name="Straight Arrow Connector 5"/>
          <p:cNvCxnSpPr>
            <a:endCxn id="7" idx="1"/>
          </p:cNvCxnSpPr>
          <p:nvPr/>
        </p:nvCxnSpPr>
        <p:spPr>
          <a:xfrm flipV="1">
            <a:off x="2384658" y="4764505"/>
            <a:ext cx="2567005" cy="5629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951663" y="4302840"/>
            <a:ext cx="31335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Bias results in ERCOT’s best forecast </a:t>
            </a:r>
            <a:r>
              <a:rPr lang="en-US" u="sng" dirty="0" smtClean="0"/>
              <a:t>being low by 464 </a:t>
            </a:r>
            <a:r>
              <a:rPr lang="en-US" dirty="0" smtClean="0"/>
              <a:t>MW at peak.</a:t>
            </a:r>
            <a:endParaRPr lang="en-US" dirty="0"/>
          </a:p>
        </p:txBody>
      </p:sp>
      <p:cxnSp>
        <p:nvCxnSpPr>
          <p:cNvPr id="8" name="Straight Arrow Connector 7"/>
          <p:cNvCxnSpPr>
            <a:endCxn id="9" idx="1"/>
          </p:cNvCxnSpPr>
          <p:nvPr/>
        </p:nvCxnSpPr>
        <p:spPr>
          <a:xfrm flipV="1">
            <a:off x="2384658" y="2151966"/>
            <a:ext cx="2567005" cy="7014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951663" y="1828800"/>
            <a:ext cx="31335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Accurate forecast was available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54000" y="3748842"/>
            <a:ext cx="8077200" cy="203132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45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dirty="0" smtClean="0"/>
              <a:t>Overall NSRS Cost Savings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458200" cy="2286000"/>
          </a:xfrm>
        </p:spPr>
        <p:txBody>
          <a:bodyPr/>
          <a:lstStyle/>
          <a:p>
            <a:pPr algn="just"/>
            <a:r>
              <a:rPr lang="en-US" dirty="0" smtClean="0"/>
              <a:t>If Load Forecast Bias was not applied to NSRS procurement, ERCOT would have saved </a:t>
            </a:r>
          </a:p>
          <a:p>
            <a:pPr lvl="1" algn="just"/>
            <a:r>
              <a:rPr lang="en-US" dirty="0"/>
              <a:t>C</a:t>
            </a:r>
            <a:r>
              <a:rPr lang="en-US" dirty="0" smtClean="0"/>
              <a:t>ost </a:t>
            </a:r>
            <a:r>
              <a:rPr lang="en-US" dirty="0"/>
              <a:t>S</a:t>
            </a:r>
            <a:r>
              <a:rPr lang="en-US" dirty="0" smtClean="0"/>
              <a:t>avings </a:t>
            </a:r>
            <a:r>
              <a:rPr lang="en-US" dirty="0"/>
              <a:t>for Non-Spin = (original MCPC * original AS plan) – (original MCPC * new AS plan</a:t>
            </a:r>
            <a:r>
              <a:rPr lang="en-US" dirty="0" smtClean="0"/>
              <a:t>)</a:t>
            </a:r>
          </a:p>
          <a:p>
            <a:pPr lvl="1" algn="just"/>
            <a:endParaRPr lang="en-US" dirty="0"/>
          </a:p>
          <a:p>
            <a:pPr lvl="1" algn="just"/>
            <a:endParaRPr lang="en-US" dirty="0" smtClean="0"/>
          </a:p>
          <a:p>
            <a:pPr lvl="1" algn="just"/>
            <a:endParaRPr lang="en-US" dirty="0"/>
          </a:p>
          <a:p>
            <a:pPr lvl="1" algn="just"/>
            <a:endParaRPr lang="en-US" dirty="0" smtClean="0"/>
          </a:p>
          <a:p>
            <a:pPr lvl="1" algn="just"/>
            <a:endParaRPr lang="en-US" dirty="0"/>
          </a:p>
          <a:p>
            <a:pPr lvl="1" algn="just"/>
            <a:endParaRPr lang="en-US" dirty="0" smtClean="0"/>
          </a:p>
          <a:p>
            <a:pPr lvl="1" algn="just"/>
            <a:endParaRPr lang="en-US" dirty="0"/>
          </a:p>
          <a:p>
            <a:pPr algn="just"/>
            <a:r>
              <a:rPr lang="en-US" dirty="0" smtClean="0"/>
              <a:t>This is true savings, since the offset would be for RUC commitments for capacity which rarely occur</a:t>
            </a:r>
            <a:endParaRPr lang="en-US" dirty="0"/>
          </a:p>
          <a:p>
            <a:pPr algn="just"/>
            <a:endParaRPr lang="en-US" sz="1800" dirty="0" smtClean="0"/>
          </a:p>
          <a:p>
            <a:pPr algn="just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Meeting Title (optional)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667000"/>
            <a:ext cx="7694613" cy="234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008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sz="2400" dirty="0" smtClean="0"/>
              <a:t>RUCs for Capacity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11178"/>
            <a:ext cx="8377691" cy="5032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949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 smtClean="0"/>
              <a:t>QMWG Discussion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382000" cy="472440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altLang="en-US" dirty="0" smtClean="0"/>
              <a:t>Some Market Participants had concerns about removing the load forecast bias completely from the AS Methodology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altLang="en-US" dirty="0" smtClean="0"/>
              <a:t>Suggestions were made to continue using the bias that looks at load forecast error that matches HRUC timeline.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altLang="en-US" dirty="0"/>
              <a:t>Suggestions were </a:t>
            </a:r>
            <a:r>
              <a:rPr lang="en-US" altLang="en-US" dirty="0" smtClean="0"/>
              <a:t>also made about not including </a:t>
            </a:r>
            <a:r>
              <a:rPr lang="en-US" altLang="en-US" dirty="0"/>
              <a:t>some of the </a:t>
            </a:r>
            <a:r>
              <a:rPr lang="en-US" altLang="en-US" dirty="0" smtClean="0"/>
              <a:t>rainy days  </a:t>
            </a:r>
            <a:r>
              <a:rPr lang="en-US" altLang="en-US" dirty="0"/>
              <a:t>when calculating the load forecast bias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altLang="en-US" dirty="0" smtClean="0"/>
              <a:t>There was general consensus that, the Control Room should use unbiased and most accurate Load Forecast </a:t>
            </a:r>
          </a:p>
        </p:txBody>
      </p:sp>
    </p:spTree>
    <p:extLst>
      <p:ext uri="{BB962C8B-B14F-4D97-AF65-F5344CB8AC3E}">
        <p14:creationId xmlns:p14="http://schemas.microsoft.com/office/powerpoint/2010/main" val="3692418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Meeting Title (optional)</a:t>
            </a:r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Date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Schedule for discussion with Stakeholders</a:t>
            </a:r>
            <a:endParaRPr lang="en-US" sz="24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526318"/>
              </p:ext>
            </p:extLst>
          </p:nvPr>
        </p:nvGraphicFramePr>
        <p:xfrm>
          <a:off x="990600" y="1066800"/>
          <a:ext cx="7543800" cy="4800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54515"/>
                <a:gridCol w="4989285"/>
              </a:tblGrid>
              <a:tr h="80010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Week of 30th Sept</a:t>
                      </a:r>
                      <a:endParaRPr lang="en-US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Release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the red-line version to stakeholders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80010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7-Oct</a:t>
                      </a:r>
                      <a:endParaRPr lang="en-US" sz="2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QMWG</a:t>
                      </a:r>
                    </a:p>
                  </a:txBody>
                  <a:tcPr marL="68580" marR="68580" marT="0" marB="0" anchor="b"/>
                </a:tc>
              </a:tr>
              <a:tr h="80010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9-Oct/13-Nov</a:t>
                      </a:r>
                      <a:endParaRPr lang="en-US" sz="2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WMS</a:t>
                      </a:r>
                    </a:p>
                  </a:txBody>
                  <a:tcPr marL="68580" marR="68580" marT="0" marB="0" anchor="b"/>
                </a:tc>
              </a:tr>
              <a:tr h="80010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10-Oct/14-Nov</a:t>
                      </a:r>
                      <a:endParaRPr lang="en-US" sz="2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ROS</a:t>
                      </a:r>
                    </a:p>
                  </a:txBody>
                  <a:tcPr marL="68580" marR="68580" marT="0" marB="0" anchor="b"/>
                </a:tc>
              </a:tr>
              <a:tr h="80010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5-Dec</a:t>
                      </a:r>
                      <a:endParaRPr lang="en-US" sz="2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TAC</a:t>
                      </a:r>
                    </a:p>
                  </a:txBody>
                  <a:tcPr marL="68580" marR="68580" marT="0" marB="0" anchor="b"/>
                </a:tc>
              </a:tr>
              <a:tr h="80010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10-Dec</a:t>
                      </a:r>
                      <a:endParaRPr lang="en-US" sz="2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BOD</a:t>
                      </a: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671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ERCOT’s Recommendation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382000" cy="4876800"/>
          </a:xfrm>
        </p:spPr>
        <p:txBody>
          <a:bodyPr/>
          <a:lstStyle/>
          <a:p>
            <a:pPr marL="0" indent="0" algn="just">
              <a:buNone/>
            </a:pPr>
            <a:r>
              <a:rPr lang="en-US" sz="2800" i="1" dirty="0" smtClean="0"/>
              <a:t>ERCOT recommends stakeholders to endorse the revised Ancillary Services Methodology which removes the load forecast bias adjustment from the Non-Spin Reserve procurement quantity and replaces the  GE </a:t>
            </a:r>
            <a:r>
              <a:rPr lang="en-US" sz="2800" i="1" dirty="0"/>
              <a:t>tables </a:t>
            </a:r>
            <a:r>
              <a:rPr lang="en-US" sz="2800" i="1" dirty="0" smtClean="0"/>
              <a:t>used to adjust the Regulation Service quantities for incremental wind additions with updated tables.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Meeting Title (optional)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Date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07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Meeting Title (optional)</a:t>
            </a:r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Date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dirty="0" smtClean="0"/>
              <a:t>Proposed Changes</a:t>
            </a:r>
            <a:endParaRPr lang="en-US" sz="2400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3733800"/>
          </a:xfrm>
        </p:spPr>
        <p:txBody>
          <a:bodyPr/>
          <a:lstStyle/>
          <a:p>
            <a:pPr algn="just"/>
            <a:r>
              <a:rPr lang="en-US" sz="2400" dirty="0"/>
              <a:t>Update the </a:t>
            </a:r>
            <a:r>
              <a:rPr lang="en-US" sz="2400" dirty="0" smtClean="0"/>
              <a:t>factors used to adjust the Regulation Service quantities for additional installed wind generation</a:t>
            </a:r>
          </a:p>
          <a:p>
            <a:pPr algn="just"/>
            <a:r>
              <a:rPr lang="en-US" sz="2400" dirty="0" smtClean="0"/>
              <a:t>Remove Load Forecast Bias from determination of  Non-Spinning Reserve Service (NSRS) capacity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609600" y="956311"/>
            <a:ext cx="8229600" cy="7543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200" dirty="0" smtClean="0"/>
              <a:t>Quantity of Regulation Service for each hour is based on the required Regulation Service from the previous month and the same month of the previous year</a:t>
            </a:r>
          </a:p>
          <a:p>
            <a:pPr algn="just"/>
            <a:r>
              <a:rPr lang="en-US" sz="2200" dirty="0" smtClean="0"/>
              <a:t>Additional installed wind generation will tend to add to the quantity of Regulation Service required; The 2008 GE Study has previously been used to adjust the required quantity of Regulation as new wind capacity was added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09598" y="3482899"/>
            <a:ext cx="4535425" cy="18149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smtClean="0"/>
              <a:t>Study was completed with data from 2005-2006</a:t>
            </a:r>
            <a:endParaRPr lang="en-US" sz="2200" dirty="0"/>
          </a:p>
          <a:p>
            <a:pPr lvl="1"/>
            <a:r>
              <a:rPr lang="en-US" sz="2000" dirty="0" smtClean="0"/>
              <a:t>Not much wind data </a:t>
            </a:r>
            <a:endParaRPr lang="en-US" sz="2000" dirty="0"/>
          </a:p>
          <a:p>
            <a:pPr lvl="1"/>
            <a:r>
              <a:rPr lang="en-US" sz="2000" dirty="0" smtClean="0"/>
              <a:t>Wind data was generated by AWS </a:t>
            </a:r>
            <a:r>
              <a:rPr lang="en-US" sz="2000" dirty="0" err="1" smtClean="0"/>
              <a:t>Truewind</a:t>
            </a:r>
            <a:endParaRPr lang="en-US" sz="20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Regulation Service Adjustment for Additional Wind</a:t>
            </a:r>
            <a:endParaRPr lang="en-US" sz="2400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57523" y="3583801"/>
            <a:ext cx="3760978" cy="2512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559317" y="5242034"/>
            <a:ext cx="309192" cy="663854"/>
          </a:xfrm>
          <a:prstGeom prst="rect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108704" y="4488078"/>
            <a:ext cx="2464667" cy="801320"/>
          </a:xfrm>
          <a:prstGeom prst="straightConnector1">
            <a:avLst/>
          </a:prstGeom>
          <a:ln w="38100">
            <a:solidFill>
              <a:schemeClr val="tx2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7707835" y="4117499"/>
            <a:ext cx="309192" cy="185018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50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609598" y="1028700"/>
            <a:ext cx="8229600" cy="52197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200" dirty="0"/>
              <a:t>ERCOT has updated the analysis from the GE study using actual wind output </a:t>
            </a:r>
            <a:r>
              <a:rPr lang="en-US" sz="2200" dirty="0" smtClean="0"/>
              <a:t>and uses the median of the regulation requirement for the last five years.</a:t>
            </a:r>
            <a:endParaRPr lang="en-US" sz="2200" dirty="0"/>
          </a:p>
          <a:p>
            <a:pPr algn="just"/>
            <a:r>
              <a:rPr lang="en-US" sz="2200" dirty="0"/>
              <a:t>Conclusions:</a:t>
            </a:r>
          </a:p>
          <a:p>
            <a:pPr lvl="1" algn="just"/>
            <a:r>
              <a:rPr lang="en-US" sz="2000" dirty="0" smtClean="0"/>
              <a:t>Relationships between </a:t>
            </a:r>
            <a:r>
              <a:rPr lang="en-US" sz="2000" dirty="0" err="1" smtClean="0"/>
              <a:t>Reg</a:t>
            </a:r>
            <a:r>
              <a:rPr lang="en-US" sz="2000" dirty="0" smtClean="0"/>
              <a:t> needed and MW wind is </a:t>
            </a:r>
            <a:r>
              <a:rPr lang="en-US" sz="2000" dirty="0"/>
              <a:t>still </a:t>
            </a:r>
            <a:r>
              <a:rPr lang="en-US" sz="2000" dirty="0" smtClean="0"/>
              <a:t>linear</a:t>
            </a:r>
            <a:endParaRPr lang="en-US" sz="2000" dirty="0"/>
          </a:p>
          <a:p>
            <a:pPr lvl="1" algn="just"/>
            <a:r>
              <a:rPr lang="en-US" sz="2000" dirty="0"/>
              <a:t>Overall, </a:t>
            </a:r>
            <a:r>
              <a:rPr lang="en-US" sz="2000" dirty="0" smtClean="0"/>
              <a:t>increase in Reg needed per MW increase in installed wind is slightly less than what GE Study predicted</a:t>
            </a:r>
          </a:p>
          <a:p>
            <a:pPr algn="just"/>
            <a:r>
              <a:rPr lang="en-US" sz="2400" dirty="0" smtClean="0"/>
              <a:t>MW Changes in Regulation requirements are small; less than 5MW in any hour</a:t>
            </a:r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Regulation Service Adjustment for Additional Wind</a:t>
            </a:r>
            <a:endParaRPr lang="en-US" sz="2400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09598" y="5334000"/>
            <a:ext cx="8229600" cy="6857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2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685800" y="4878169"/>
            <a:ext cx="7696200" cy="64633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Link for Report on study to update the GE table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i="1" dirty="0" smtClean="0">
                <a:solidFill>
                  <a:srgbClr val="FF0000"/>
                </a:solidFill>
                <a:hlinkClick r:id="rId3"/>
              </a:rPr>
              <a:t>http://www.ercot.com/calendar/2013/10/20131007-QMWG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3758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4259972"/>
              </p:ext>
            </p:extLst>
          </p:nvPr>
        </p:nvGraphicFramePr>
        <p:xfrm>
          <a:off x="178856" y="1214770"/>
          <a:ext cx="4504176" cy="2787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51347" y="1046975"/>
            <a:ext cx="312420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Morning (0700-1000)</a:t>
            </a:r>
            <a:endParaRPr lang="en-US" sz="1400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7058357"/>
              </p:ext>
            </p:extLst>
          </p:nvPr>
        </p:nvGraphicFramePr>
        <p:xfrm>
          <a:off x="4515357" y="1214770"/>
          <a:ext cx="4442527" cy="28020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726979" y="1048415"/>
            <a:ext cx="2467923" cy="307777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Mid-Day (1400)</a:t>
            </a:r>
            <a:endParaRPr lang="en-US" sz="1400" dirty="0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9692328"/>
              </p:ext>
            </p:extLst>
          </p:nvPr>
        </p:nvGraphicFramePr>
        <p:xfrm>
          <a:off x="243840" y="3962106"/>
          <a:ext cx="4429410" cy="2749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381367" y="3962106"/>
            <a:ext cx="2169622" cy="307777"/>
          </a:xfrm>
          <a:prstGeom prst="rect">
            <a:avLst/>
          </a:prstGeom>
          <a:solidFill>
            <a:schemeClr val="bg1"/>
          </a:solidFill>
          <a:ln>
            <a:solidFill>
              <a:srgbClr val="CF17C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Evening (1800)</a:t>
            </a:r>
            <a:endParaRPr lang="en-US" sz="1400" dirty="0"/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6785488"/>
              </p:ext>
            </p:extLst>
          </p:nvPr>
        </p:nvGraphicFramePr>
        <p:xfrm>
          <a:off x="4515357" y="3896974"/>
          <a:ext cx="4442527" cy="281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6348204" y="3981588"/>
            <a:ext cx="1455727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Night (2300)</a:t>
            </a:r>
            <a:endParaRPr lang="en-US" sz="1400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 anchor="ctr">
            <a:normAutofit fontScale="90000"/>
          </a:bodyPr>
          <a:lstStyle/>
          <a:p>
            <a:r>
              <a:rPr lang="en-US" sz="2200" cap="none" dirty="0" smtClean="0"/>
              <a:t>Relationship between </a:t>
            </a:r>
            <a:r>
              <a:rPr lang="en-US" sz="2200" cap="none" dirty="0" err="1" smtClean="0"/>
              <a:t>Reg</a:t>
            </a:r>
            <a:r>
              <a:rPr lang="en-US" sz="2200" cap="none" dirty="0" smtClean="0"/>
              <a:t> Requirements and Wind Capacity</a:t>
            </a:r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val="211083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Reg</a:t>
            </a:r>
            <a:r>
              <a:rPr lang="en-US" dirty="0" smtClean="0"/>
              <a:t> Difference between using GE tables and updated tables</a:t>
            </a:r>
            <a:endParaRPr lang="en-US" dirty="0"/>
          </a:p>
        </p:txBody>
      </p:sp>
      <p:pic>
        <p:nvPicPr>
          <p:cNvPr id="1027" name="Picture 3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5" y="761999"/>
            <a:ext cx="45720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61999"/>
            <a:ext cx="45720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7" y="3505200"/>
            <a:ext cx="45720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88489"/>
            <a:ext cx="4572000" cy="2810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122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 smtClean="0"/>
              <a:t>NSRS Load Forecast Bias - Background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The NSRS Load Forecast Bias was originally implemented during the Zonal market due to perceived over-commitment </a:t>
            </a:r>
            <a:r>
              <a:rPr lang="en-US" altLang="en-US" dirty="0"/>
              <a:t>(</a:t>
            </a:r>
            <a:r>
              <a:rPr lang="en-US" altLang="en-US" dirty="0" smtClean="0"/>
              <a:t>RPRS) by ERCOT based on day-ahead forecast</a:t>
            </a:r>
          </a:p>
          <a:p>
            <a:pPr lvl="1" algn="just"/>
            <a:r>
              <a:rPr lang="en-US" altLang="en-US" dirty="0" smtClean="0"/>
              <a:t> The day-ahead forecast, </a:t>
            </a:r>
            <a:r>
              <a:rPr lang="en-US" altLang="en-US" b="1" i="1" dirty="0" smtClean="0"/>
              <a:t>on average</a:t>
            </a:r>
            <a:r>
              <a:rPr lang="en-US" altLang="en-US" dirty="0" smtClean="0"/>
              <a:t>, may be biased toward the high side, since it is generally accurate on most days but may be significantly high on a relatively few days when unpredicted rain occurs </a:t>
            </a:r>
          </a:p>
          <a:p>
            <a:pPr lvl="1" algn="just"/>
            <a:r>
              <a:rPr lang="en-US" dirty="0"/>
              <a:t>The “compromise” at the time the bias calculation was introduced into the A/S Methodology </a:t>
            </a:r>
            <a:r>
              <a:rPr lang="en-US" dirty="0" smtClean="0"/>
              <a:t>was </a:t>
            </a:r>
            <a:r>
              <a:rPr lang="en-US" dirty="0"/>
              <a:t>that the load forecast would be reduced by the bias but the amount of NSRS would be increased by the same amount</a:t>
            </a:r>
          </a:p>
          <a:p>
            <a:pPr lvl="1" algn="just"/>
            <a:r>
              <a:rPr lang="en-US" altLang="en-US" dirty="0" smtClean="0"/>
              <a:t>With the addition of HRUC, ERCOT is now able to wait until closer to the Operating Hour to issue commitments, which provides QSEs the latitude to self-commit Resources in lieu of receiving an HRUC instruction</a:t>
            </a:r>
          </a:p>
          <a:p>
            <a:pPr lvl="1"/>
            <a:endParaRPr lang="en-US" altLang="en-US" dirty="0"/>
          </a:p>
          <a:p>
            <a:pPr lvl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46395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MTLF Model Comparisons - unbiased</a:t>
            </a:r>
            <a:endParaRPr lang="en-US" sz="24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912564"/>
            <a:ext cx="8229600" cy="49470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000" b="1" dirty="0" smtClean="0"/>
          </a:p>
          <a:p>
            <a:endParaRPr lang="en-US" sz="2400" b="1" dirty="0" smtClean="0"/>
          </a:p>
          <a:p>
            <a:endParaRPr lang="en-US" sz="2400" b="1" dirty="0"/>
          </a:p>
          <a:p>
            <a:pPr marL="457200" lvl="1" indent="0">
              <a:buFont typeface="Arial"/>
              <a:buNone/>
            </a:pPr>
            <a:endParaRPr lang="en-US" sz="1200" dirty="0" smtClean="0"/>
          </a:p>
          <a:p>
            <a:pPr lvl="1"/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81" y="747391"/>
            <a:ext cx="8710863" cy="5007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638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RCOT PowerPoint Template - Original Versio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0825E013-A11A-4E41-BBD9-78105CDE0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AB91161-3323-48F3-8EC8-C98D5648DB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311E38A-3EE6-4DA8-84BC-6F523C687BC4}">
  <ds:schemaRefs>
    <ds:schemaRef ds:uri="c34af464-7aa1-4edd-9be4-83dffc1cb926"/>
    <ds:schemaRef ds:uri="http://schemas.microsoft.com/office/2006/metadata/properties"/>
    <ds:schemaRef ds:uri="http://purl.org/dc/dcmitype/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ERCOT PowerPoint Template - Original Version</Template>
  <TotalTime>2304</TotalTime>
  <Words>1027</Words>
  <Application>Microsoft Office PowerPoint</Application>
  <PresentationFormat>On-screen Show (4:3)</PresentationFormat>
  <Paragraphs>223</Paragraphs>
  <Slides>20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ERCOT PowerPoint Template - Original Version</vt:lpstr>
      <vt:lpstr>Ancillary Services Methodology Changes</vt:lpstr>
      <vt:lpstr>Schedule for discussion with Stakeholders</vt:lpstr>
      <vt:lpstr>Proposed Changes</vt:lpstr>
      <vt:lpstr>Regulation Service Adjustment for Additional Wind</vt:lpstr>
      <vt:lpstr>Regulation Service Adjustment for Additional Wind</vt:lpstr>
      <vt:lpstr>Relationship between Reg Requirements and Wind Capacity</vt:lpstr>
      <vt:lpstr>Reg Difference between using GE tables and updated tables</vt:lpstr>
      <vt:lpstr>NSRS Load Forecast Bias - Background</vt:lpstr>
      <vt:lpstr>MTLF Model Comparisons - unbiased</vt:lpstr>
      <vt:lpstr>Day-Ahead Daily Peak Model Error</vt:lpstr>
      <vt:lpstr>Example of large forecast error – June 9, 2013</vt:lpstr>
      <vt:lpstr>Day-Ahead Daily Peak Model Error</vt:lpstr>
      <vt:lpstr>2 hour ahead Daily Peak Model Error (actual – predicted)</vt:lpstr>
      <vt:lpstr>4 hour ahead Daily Peak Model Error (actual – predicted)</vt:lpstr>
      <vt:lpstr>Problems with Current Implementation of Bias in Forecasting</vt:lpstr>
      <vt:lpstr>August Day-Ahead Daily Peak Forecasts</vt:lpstr>
      <vt:lpstr>Overall NSRS Cost Savings</vt:lpstr>
      <vt:lpstr>RUCs for Capacity</vt:lpstr>
      <vt:lpstr>QMWG Discussion</vt:lpstr>
      <vt:lpstr>ERCOT’s Recommendation </vt:lpstr>
    </vt:vector>
  </TitlesOfParts>
  <Company>The Electric Reliability Council of Texas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Ancillary Services Methodology changes</dc:title>
  <dc:creator>Blevins, Bill</dc:creator>
  <cp:lastModifiedBy>Sharma, Sandip</cp:lastModifiedBy>
  <cp:revision>78</cp:revision>
  <cp:lastPrinted>2013-09-30T18:27:21Z</cp:lastPrinted>
  <dcterms:created xsi:type="dcterms:W3CDTF">2013-09-17T00:24:47Z</dcterms:created>
  <dcterms:modified xsi:type="dcterms:W3CDTF">2013-10-17T20:23:10Z</dcterms:modified>
</cp:coreProperties>
</file>