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 id="2147493495" r:id="rId6"/>
  </p:sldMasterIdLst>
  <p:notesMasterIdLst>
    <p:notesMasterId r:id="rId36"/>
  </p:notesMasterIdLst>
  <p:handoutMasterIdLst>
    <p:handoutMasterId r:id="rId37"/>
  </p:handoutMasterIdLst>
  <p:sldIdLst>
    <p:sldId id="390" r:id="rId7"/>
    <p:sldId id="366" r:id="rId8"/>
    <p:sldId id="367" r:id="rId9"/>
    <p:sldId id="368" r:id="rId10"/>
    <p:sldId id="369" r:id="rId11"/>
    <p:sldId id="348" r:id="rId12"/>
    <p:sldId id="328" r:id="rId13"/>
    <p:sldId id="329" r:id="rId14"/>
    <p:sldId id="330" r:id="rId15"/>
    <p:sldId id="335" r:id="rId16"/>
    <p:sldId id="349" r:id="rId17"/>
    <p:sldId id="371" r:id="rId18"/>
    <p:sldId id="373" r:id="rId19"/>
    <p:sldId id="350" r:id="rId20"/>
    <p:sldId id="347" r:id="rId21"/>
    <p:sldId id="342" r:id="rId22"/>
    <p:sldId id="343" r:id="rId23"/>
    <p:sldId id="353" r:id="rId24"/>
    <p:sldId id="351" r:id="rId25"/>
    <p:sldId id="344" r:id="rId26"/>
    <p:sldId id="370" r:id="rId27"/>
    <p:sldId id="352" r:id="rId28"/>
    <p:sldId id="356" r:id="rId29"/>
    <p:sldId id="337" r:id="rId30"/>
    <p:sldId id="391" r:id="rId31"/>
    <p:sldId id="392" r:id="rId32"/>
    <p:sldId id="358" r:id="rId33"/>
    <p:sldId id="393" r:id="rId34"/>
    <p:sldId id="394" r:id="rId35"/>
  </p:sldIdLst>
  <p:sldSz cx="9144000" cy="6858000" type="screen4x3"/>
  <p:notesSz cx="7010400" cy="9296400"/>
  <p:custDataLst>
    <p:tags r:id="rId38"/>
  </p:custDataLst>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58" autoAdjust="0"/>
    <p:restoredTop sz="94289" autoAdjust="0"/>
  </p:normalViewPr>
  <p:slideViewPr>
    <p:cSldViewPr snapToGrid="0" snapToObjects="1">
      <p:cViewPr>
        <p:scale>
          <a:sx n="100" d="100"/>
          <a:sy n="100" d="100"/>
        </p:scale>
        <p:origin x="-324" y="18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85" d="100"/>
          <a:sy n="85" d="100"/>
        </p:scale>
        <p:origin x="-190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25" tIns="45712" rIns="91425" bIns="45712"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25" tIns="45712" rIns="91425" bIns="45712" rtlCol="0"/>
          <a:lstStyle>
            <a:lvl1pPr algn="r" fontAlgn="auto">
              <a:spcBef>
                <a:spcPts val="0"/>
              </a:spcBef>
              <a:spcAft>
                <a:spcPts val="0"/>
              </a:spcAft>
              <a:defRPr sz="1200">
                <a:latin typeface="+mn-lt"/>
                <a:cs typeface="+mn-cs"/>
              </a:defRPr>
            </a:lvl1pPr>
          </a:lstStyle>
          <a:p>
            <a:pPr>
              <a:defRPr/>
            </a:pPr>
            <a:fld id="{78BF94AE-965D-427E-BE87-46048D0AC871}" type="datetimeFigureOut">
              <a:rPr lang="en-US"/>
              <a:pPr>
                <a:defRPr/>
              </a:pPr>
              <a:t>11/11/2013</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25" tIns="45712" rIns="91425" bIns="45712"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5" tIns="45712" rIns="91425" bIns="45712" rtlCol="0" anchor="b"/>
          <a:lstStyle>
            <a:lvl1pPr algn="r" fontAlgn="auto">
              <a:spcBef>
                <a:spcPts val="0"/>
              </a:spcBef>
              <a:spcAft>
                <a:spcPts val="0"/>
              </a:spcAft>
              <a:defRPr sz="1200">
                <a:latin typeface="+mn-lt"/>
                <a:cs typeface="+mn-cs"/>
              </a:defRPr>
            </a:lvl1pPr>
          </a:lstStyle>
          <a:p>
            <a:pPr>
              <a:defRPr/>
            </a:pPr>
            <a:fld id="{3E86F362-D894-4971-8159-A345CE178625}" type="slidenum">
              <a:rPr lang="en-US"/>
              <a:pPr>
                <a:defRPr/>
              </a:pPr>
              <a:t>‹#›</a:t>
            </a:fld>
            <a:endParaRPr lang="en-US" dirty="0"/>
          </a:p>
        </p:txBody>
      </p:sp>
    </p:spTree>
    <p:extLst>
      <p:ext uri="{BB962C8B-B14F-4D97-AF65-F5344CB8AC3E}">
        <p14:creationId xmlns:p14="http://schemas.microsoft.com/office/powerpoint/2010/main" val="2802056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25" tIns="45712" rIns="91425" bIns="45712"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25" tIns="45712" rIns="91425" bIns="45712" rtlCol="0"/>
          <a:lstStyle>
            <a:lvl1pPr algn="r" fontAlgn="auto">
              <a:spcBef>
                <a:spcPts val="0"/>
              </a:spcBef>
              <a:spcAft>
                <a:spcPts val="0"/>
              </a:spcAft>
              <a:defRPr sz="1200">
                <a:latin typeface="+mn-lt"/>
                <a:cs typeface="+mn-cs"/>
              </a:defRPr>
            </a:lvl1pPr>
          </a:lstStyle>
          <a:p>
            <a:pPr>
              <a:defRPr/>
            </a:pPr>
            <a:fld id="{645B9067-A20A-4CC0-8619-E2DA15C2DD6B}" type="datetimeFigureOut">
              <a:rPr lang="en-US"/>
              <a:pPr>
                <a:defRPr/>
              </a:pPr>
              <a:t>11/11/2013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25" tIns="45712" rIns="91425" bIns="45712"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25" tIns="45712" rIns="91425" bIns="45712"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25" tIns="45712" rIns="91425" bIns="45712"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25" tIns="45712" rIns="91425" bIns="45712" rtlCol="0" anchor="b"/>
          <a:lstStyle>
            <a:lvl1pPr algn="r" fontAlgn="auto">
              <a:spcBef>
                <a:spcPts val="0"/>
              </a:spcBef>
              <a:spcAft>
                <a:spcPts val="0"/>
              </a:spcAft>
              <a:defRPr sz="1200">
                <a:latin typeface="+mn-lt"/>
                <a:cs typeface="+mn-cs"/>
              </a:defRPr>
            </a:lvl1pPr>
          </a:lstStyle>
          <a:p>
            <a:pPr>
              <a:defRPr/>
            </a:pPr>
            <a:fld id="{D1A5BEF8-D0F2-49E3-861F-F843482C1C47}" type="slidenum">
              <a:rPr lang="en-US"/>
              <a:pPr>
                <a:defRPr/>
              </a:pPr>
              <a:t>‹#›</a:t>
            </a:fld>
            <a:endParaRPr lang="en-US" dirty="0"/>
          </a:p>
        </p:txBody>
      </p:sp>
    </p:spTree>
    <p:extLst>
      <p:ext uri="{BB962C8B-B14F-4D97-AF65-F5344CB8AC3E}">
        <p14:creationId xmlns:p14="http://schemas.microsoft.com/office/powerpoint/2010/main" val="40235167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37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FDB0778C-C034-4C4A-BB8A-45842FA0B9ED}" type="slidenum">
              <a:rPr lang="en-US" altLang="en-US" smtClean="0">
                <a:latin typeface="Calibri" pitchFamily="34" charset="0"/>
              </a:rPr>
              <a:pPr fontAlgn="base">
                <a:spcBef>
                  <a:spcPct val="0"/>
                </a:spcBef>
                <a:spcAft>
                  <a:spcPct val="0"/>
                </a:spcAft>
                <a:defRPr/>
              </a:pPr>
              <a:t>1</a:t>
            </a:fld>
            <a:endParaRPr lang="en-US" alt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Slide #5</a:t>
            </a:r>
          </a:p>
        </p:txBody>
      </p:sp>
      <p:sp>
        <p:nvSpPr>
          <p:cNvPr id="7782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302AD999-E7C4-4A45-A677-0A7423C9E961}" type="slidenum">
              <a:rPr lang="en-US" altLang="en-US" smtClean="0">
                <a:latin typeface="Calibri" pitchFamily="34" charset="0"/>
              </a:rPr>
              <a:pPr fontAlgn="base">
                <a:spcBef>
                  <a:spcPct val="0"/>
                </a:spcBef>
                <a:spcAft>
                  <a:spcPct val="0"/>
                </a:spcAft>
                <a:defRPr/>
              </a:pPr>
              <a:t>2</a:t>
            </a:fld>
            <a:endParaRPr lang="en-US" altLang="en-US"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This is key slide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98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18CCD748-F2B7-48C2-83E1-090485BC8371}" type="slidenum">
              <a:rPr lang="en-US" altLang="en-US" smtClean="0">
                <a:latin typeface="Calibri" pitchFamily="34" charset="0"/>
              </a:rPr>
              <a:pPr fontAlgn="base">
                <a:spcBef>
                  <a:spcPct val="0"/>
                </a:spcBef>
                <a:spcAft>
                  <a:spcPct val="0"/>
                </a:spcAft>
                <a:defRPr/>
              </a:pPr>
              <a:t>7</a:t>
            </a:fld>
            <a:endParaRPr lang="en-US" altLang="en-US"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09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CCFB3EAE-B13C-4CF2-AA95-89E171634259}" type="slidenum">
              <a:rPr lang="en-US" altLang="en-US" smtClean="0">
                <a:latin typeface="Calibri" pitchFamily="34" charset="0"/>
              </a:rPr>
              <a:pPr fontAlgn="base">
                <a:spcBef>
                  <a:spcPct val="0"/>
                </a:spcBef>
                <a:spcAft>
                  <a:spcPct val="0"/>
                </a:spcAft>
                <a:defRPr/>
              </a:pPr>
              <a:t>9</a:t>
            </a:fld>
            <a:endParaRPr lang="en-US" altLang="en-US"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2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3DB5D61E-2961-4F78-9DA8-0D7D139EAED7}" type="slidenum">
              <a:rPr lang="en-US" altLang="en-US" smtClean="0">
                <a:latin typeface="Calibri" pitchFamily="34" charset="0"/>
              </a:rPr>
              <a:pPr fontAlgn="base">
                <a:spcBef>
                  <a:spcPct val="0"/>
                </a:spcBef>
                <a:spcAft>
                  <a:spcPct val="0"/>
                </a:spcAft>
                <a:defRPr/>
              </a:pPr>
              <a:t>12</a:t>
            </a:fld>
            <a:endParaRPr lang="en-US" altLang="en-US"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294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A4A6D260-BC2B-44A5-816A-3ED60BDA31C3}" type="slidenum">
              <a:rPr lang="en-US" altLang="en-US" smtClean="0">
                <a:latin typeface="Calibri" pitchFamily="34" charset="0"/>
              </a:rPr>
              <a:pPr fontAlgn="base">
                <a:spcBef>
                  <a:spcPct val="0"/>
                </a:spcBef>
                <a:spcAft>
                  <a:spcPct val="0"/>
                </a:spcAft>
                <a:defRPr/>
              </a:pPr>
              <a:t>13</a:t>
            </a:fld>
            <a:endParaRPr lang="en-US" alt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AEE06D0A-411F-4D78-8932-FD1A55235AC2}"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6"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1497609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117E3DC4-3E29-4A83-B159-7CA3B58C3971}"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4212088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2A35A045-AD1E-4BCF-99E0-700F7BC20875}"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0244332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55B7826D-93D9-4F46-9269-9FFE26A4D667}"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258252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FFFB9C65-08F5-48A9-A966-A2B883D7C8C0}"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2398584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cxnSp>
        <p:nvCxnSpPr>
          <p:cNvPr id="3" name="Straight Connector 2"/>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p:nvSpPr>
        <p:spPr>
          <a:xfrm>
            <a:off x="6705600" y="6202363"/>
            <a:ext cx="2133600" cy="182562"/>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6C959665-301F-404E-9B90-F10820675937}"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26108413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D25181DA-5F83-49A3-A83B-DAC14DA61ECE}"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Tree>
    <p:extLst>
      <p:ext uri="{BB962C8B-B14F-4D97-AF65-F5344CB8AC3E}">
        <p14:creationId xmlns:p14="http://schemas.microsoft.com/office/powerpoint/2010/main" val="12594176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C4AA773D-578C-4961-BD0A-68B952F83FB4}"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3387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429000" y="6511925"/>
            <a:ext cx="2514600" cy="457200"/>
          </a:xfrm>
          <a:prstGeom prst="rect">
            <a:avLst/>
          </a:prstGeom>
          <a:noFill/>
          <a:ln w="9525">
            <a:noFill/>
            <a:miter lim="800000"/>
            <a:headEnd/>
            <a:tailEnd/>
          </a:ln>
          <a:effectLst/>
        </p:spPr>
        <p:txBody>
          <a:bodyPr/>
          <a:lstStyle/>
          <a:p>
            <a:pPr algn="ctr" fontAlgn="auto">
              <a:spcBef>
                <a:spcPts val="0"/>
              </a:spcBef>
              <a:spcAft>
                <a:spcPts val="0"/>
              </a:spcAft>
              <a:defRPr/>
            </a:pPr>
            <a:endParaRPr lang="en-US" sz="1000" b="1" cap="all" dirty="0">
              <a:solidFill>
                <a:prstClr val="black"/>
              </a:solidFill>
              <a:latin typeface="+mn-lt"/>
              <a:cs typeface="+mn-cs"/>
            </a:endParaRPr>
          </a:p>
        </p:txBody>
      </p:sp>
    </p:spTree>
    <p:extLst>
      <p:ext uri="{BB962C8B-B14F-4D97-AF65-F5344CB8AC3E}">
        <p14:creationId xmlns:p14="http://schemas.microsoft.com/office/powerpoint/2010/main" val="2317677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324600"/>
            <a:ext cx="9144000" cy="533400"/>
          </a:xfrm>
          <a:prstGeom prst="rect">
            <a:avLst/>
          </a:prstGeom>
          <a:gradFill flip="none" rotWithShape="1">
            <a:gsLst>
              <a:gs pos="100000">
                <a:schemeClr val="bg1">
                  <a:lumMod val="95000"/>
                </a:schemeClr>
              </a:gs>
              <a:gs pos="0">
                <a:schemeClr val="bg1">
                  <a:lumMod val="65000"/>
                </a:schemeClr>
              </a:gs>
            </a:gsLst>
            <a:lin ang="16200000" scaled="0"/>
            <a:tileRect/>
          </a:gradFill>
          <a:ln w="9525">
            <a:noFill/>
            <a:miter lim="800000"/>
            <a:headEnd/>
            <a:tailEnd/>
          </a:ln>
          <a:effectLst/>
        </p:spPr>
        <p:txBody>
          <a:bodyPr wrap="none" anchor="ctr"/>
          <a:lstStyle/>
          <a:p>
            <a:pPr fontAlgn="auto">
              <a:spcBef>
                <a:spcPts val="0"/>
              </a:spcBef>
              <a:spcAft>
                <a:spcPts val="0"/>
              </a:spcAft>
              <a:defRPr/>
            </a:pPr>
            <a:endParaRPr lang="en-US" dirty="0">
              <a:solidFill>
                <a:prstClr val="white">
                  <a:lumMod val="85000"/>
                </a:prstClr>
              </a:solidFill>
              <a:latin typeface="+mn-lt"/>
              <a:cs typeface="+mn-cs"/>
            </a:endParaRPr>
          </a:p>
        </p:txBody>
      </p:sp>
      <p:sp>
        <p:nvSpPr>
          <p:cNvPr id="5" name="Line 11"/>
          <p:cNvSpPr>
            <a:spLocks noChangeShapeType="1"/>
          </p:cNvSpPr>
          <p:nvPr userDrawn="1"/>
        </p:nvSpPr>
        <p:spPr bwMode="auto">
          <a:xfrm>
            <a:off x="1219200" y="6492875"/>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5"/>
          <p:cNvSpPr>
            <a:spLocks noChangeArrowheads="1"/>
          </p:cNvSpPr>
          <p:nvPr userDrawn="1"/>
        </p:nvSpPr>
        <p:spPr bwMode="auto">
          <a:xfrm>
            <a:off x="3429000" y="6511925"/>
            <a:ext cx="2514600" cy="457200"/>
          </a:xfrm>
          <a:prstGeom prst="rect">
            <a:avLst/>
          </a:prstGeom>
          <a:noFill/>
          <a:ln w="9525">
            <a:noFill/>
            <a:miter lim="800000"/>
            <a:headEnd/>
            <a:tailEnd/>
          </a:ln>
          <a:effectLst/>
        </p:spPr>
        <p:txBody>
          <a:bodyPr/>
          <a:lstStyle/>
          <a:p>
            <a:pPr algn="ctr" fontAlgn="auto">
              <a:spcBef>
                <a:spcPts val="0"/>
              </a:spcBef>
              <a:spcAft>
                <a:spcPts val="0"/>
              </a:spcAft>
              <a:defRPr/>
            </a:pPr>
            <a:fld id="{A6FDB825-5335-470B-AFA1-0AE6099DF43A}" type="slidenum">
              <a:rPr lang="en-US" sz="1000" b="1" cap="all">
                <a:solidFill>
                  <a:prstClr val="black"/>
                </a:solidFill>
                <a:latin typeface="+mn-lt"/>
                <a:cs typeface="+mn-cs"/>
              </a:rPr>
              <a:pPr algn="ctr" fontAlgn="auto">
                <a:spcBef>
                  <a:spcPts val="0"/>
                </a:spcBef>
                <a:spcAft>
                  <a:spcPts val="0"/>
                </a:spcAft>
                <a:defRPr/>
              </a:pPr>
              <a:t>‹#›</a:t>
            </a:fld>
            <a:endParaRPr lang="en-US" sz="1000" b="1" cap="all" dirty="0">
              <a:solidFill>
                <a:prstClr val="black"/>
              </a:solidFill>
              <a:latin typeface="+mn-lt"/>
              <a:cs typeface="+mn-cs"/>
            </a:endParaRPr>
          </a:p>
        </p:txBody>
      </p:sp>
      <p:pic>
        <p:nvPicPr>
          <p:cNvPr id="7" name="Picture 13" descr="ERCOT_Logo_2c_no_bckgrnd.eps"/>
          <p:cNvPicPr>
            <a:picLocks noChangeAspect="1"/>
          </p:cNvPicPr>
          <p:nvPr userDrawn="1"/>
        </p:nvPicPr>
        <p:blipFill>
          <a:blip r:embed="rId2">
            <a:extLst>
              <a:ext uri="{28A0092B-C50C-407E-A947-70E740481C1C}">
                <a14:useLocalDpi xmlns:a14="http://schemas.microsoft.com/office/drawing/2010/main" val="0"/>
              </a:ext>
            </a:extLst>
          </a:blip>
          <a:srcRect b="36539"/>
          <a:stretch>
            <a:fillRect/>
          </a:stretch>
        </p:blipFill>
        <p:spPr bwMode="auto">
          <a:xfrm>
            <a:off x="152400" y="6432550"/>
            <a:ext cx="8382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2400" b="1">
                <a:solidFill>
                  <a:srgbClr val="40949A"/>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vl1pPr>
            <a:lvl2pPr>
              <a:defRPr sz="2200"/>
            </a:lvl2pPr>
            <a:lvl3pPr>
              <a:defRPr sz="2200"/>
            </a:lvl3pPr>
            <a:lvl4pPr>
              <a:defRPr sz="2200"/>
            </a:lvl4pPr>
            <a:lvl5pPr>
              <a:defRPr sz="2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5"/>
          <p:cNvSpPr>
            <a:spLocks noGrp="1" noChangeArrowheads="1"/>
          </p:cNvSpPr>
          <p:nvPr>
            <p:ph type="ftr" sz="quarter" idx="10"/>
          </p:nvPr>
        </p:nvSpPr>
        <p:spPr bwMode="auto">
          <a:xfrm>
            <a:off x="6248400" y="6492875"/>
            <a:ext cx="2514600" cy="36512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000" b="1" cap="all">
                <a:solidFill>
                  <a:prstClr val="black"/>
                </a:solidFill>
                <a:latin typeface="+mn-lt"/>
                <a:cs typeface="+mn-cs"/>
              </a:defRPr>
            </a:lvl1pPr>
          </a:lstStyle>
          <a:p>
            <a:pPr>
              <a:defRPr/>
            </a:pPr>
            <a:r>
              <a:rPr lang="en-US"/>
              <a:t>ERCOT Public</a:t>
            </a:r>
          </a:p>
        </p:txBody>
      </p:sp>
      <p:sp>
        <p:nvSpPr>
          <p:cNvPr id="9" name="Rectangle 4"/>
          <p:cNvSpPr>
            <a:spLocks noGrp="1" noChangeArrowheads="1"/>
          </p:cNvSpPr>
          <p:nvPr>
            <p:ph type="dt" sz="half" idx="11"/>
          </p:nvPr>
        </p:nvSpPr>
        <p:spPr bwMode="auto">
          <a:xfrm>
            <a:off x="1295400" y="6492875"/>
            <a:ext cx="2133600" cy="36512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fontAlgn="auto">
              <a:spcBef>
                <a:spcPts val="0"/>
              </a:spcBef>
              <a:spcAft>
                <a:spcPts val="0"/>
              </a:spcAft>
              <a:defRPr sz="1000" b="1" cap="all">
                <a:solidFill>
                  <a:prstClr val="black"/>
                </a:solidFill>
                <a:latin typeface="+mn-lt"/>
                <a:cs typeface="+mn-cs"/>
              </a:defRPr>
            </a:lvl1pPr>
          </a:lstStyle>
          <a:p>
            <a:pPr>
              <a:defRPr/>
            </a:pPr>
            <a:r>
              <a:rPr lang="en-US"/>
              <a:t>August 1, 2013</a:t>
            </a:r>
          </a:p>
        </p:txBody>
      </p:sp>
    </p:spTree>
    <p:extLst>
      <p:ext uri="{BB962C8B-B14F-4D97-AF65-F5344CB8AC3E}">
        <p14:creationId xmlns:p14="http://schemas.microsoft.com/office/powerpoint/2010/main" val="3302704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92E514BD-E5A8-4419-BEEF-C05256EDB5F0}"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96263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853CE030-083E-4A0A-971A-2A72222BBBC0}"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7"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937948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0C29DE99-C973-4639-911F-96151F502F1C}"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9"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2493691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CF1D3270-7690-4683-88BD-9C64294B5DB3}"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47255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7F670666-07F1-4174-B907-ED34A0EB9264}"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4105612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05DA83C4-007F-436D-A678-62F46A19A80A}"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Tree>
    <p:extLst>
      <p:ext uri="{BB962C8B-B14F-4D97-AF65-F5344CB8AC3E}">
        <p14:creationId xmlns:p14="http://schemas.microsoft.com/office/powerpoint/2010/main" val="2750174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p>
        </p:txBody>
      </p:sp>
    </p:spTree>
    <p:extLst>
      <p:ext uri="{BB962C8B-B14F-4D97-AF65-F5344CB8AC3E}">
        <p14:creationId xmlns:p14="http://schemas.microsoft.com/office/powerpoint/2010/main" val="752360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1F5054DB-4832-4B51-B7E9-299AA6732AAC}"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p>
        </p:txBody>
      </p:sp>
    </p:spTree>
    <p:extLst>
      <p:ext uri="{BB962C8B-B14F-4D97-AF65-F5344CB8AC3E}">
        <p14:creationId xmlns:p14="http://schemas.microsoft.com/office/powerpoint/2010/main" val="3140642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2.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png"/><Relationship Id="rId5" Type="http://schemas.openxmlformats.org/officeDocument/2006/relationships/slideLayout" Target="../slideLayouts/slideLayout14.xml"/><Relationship Id="rId10" Type="http://schemas.openxmlformats.org/officeDocument/2006/relationships/theme" Target="../theme/theme3.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1030" name="Picture 8" descr="ERCOT cmyk-01.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247650" y="6024563"/>
            <a:ext cx="817563"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userDrawn="1"/>
        </p:nvSpPr>
        <p:spPr>
          <a:xfrm>
            <a:off x="1085850" y="6010275"/>
            <a:ext cx="6867525" cy="415925"/>
          </a:xfrm>
          <a:prstGeom prst="rect">
            <a:avLst/>
          </a:prstGeom>
          <a:noFill/>
        </p:spPr>
        <p:txBody>
          <a:bodyPr>
            <a:spAutoFit/>
          </a:bodyPr>
          <a:lstStyle/>
          <a:p>
            <a:pPr fontAlgn="auto">
              <a:spcBef>
                <a:spcPts val="0"/>
              </a:spcBef>
              <a:spcAft>
                <a:spcPts val="0"/>
              </a:spcAft>
              <a:defRPr/>
            </a:pPr>
            <a:r>
              <a:rPr lang="en-US" sz="1050" b="1" dirty="0" smtClean="0">
                <a:solidFill>
                  <a:schemeClr val="accent2">
                    <a:lumMod val="75000"/>
                  </a:schemeClr>
                </a:solidFill>
                <a:latin typeface="+mn-lt"/>
                <a:cs typeface="+mn-cs"/>
              </a:rPr>
              <a:t>ROS</a:t>
            </a:r>
            <a:endParaRPr lang="en-US" sz="1050" b="1" dirty="0">
              <a:solidFill>
                <a:schemeClr val="accent2">
                  <a:lumMod val="75000"/>
                </a:schemeClr>
              </a:solidFill>
              <a:latin typeface="+mn-lt"/>
              <a:cs typeface="+mn-cs"/>
            </a:endParaRPr>
          </a:p>
          <a:p>
            <a:pPr fontAlgn="auto">
              <a:spcBef>
                <a:spcPts val="0"/>
              </a:spcBef>
              <a:spcAft>
                <a:spcPts val="0"/>
              </a:spcAft>
              <a:defRPr/>
            </a:pPr>
            <a:r>
              <a:rPr lang="en-US" sz="1050" dirty="0">
                <a:solidFill>
                  <a:schemeClr val="accent2">
                    <a:lumMod val="75000"/>
                  </a:schemeClr>
                </a:solidFill>
                <a:latin typeface="+mn-lt"/>
                <a:cs typeface="+mn-cs"/>
              </a:rPr>
              <a:t>ERCOT Public</a:t>
            </a:r>
          </a:p>
        </p:txBody>
      </p:sp>
    </p:spTree>
  </p:cSld>
  <p:clrMap bg1="lt1" tx1="dk1" bg2="lt2" tx2="dk2" accent1="accent1" accent2="accent2" accent3="accent3" accent4="accent4" accent5="accent5" accent6="accent6" hlink="hlink" folHlink="folHlink"/>
  <p:sldLayoutIdLst>
    <p:sldLayoutId id="2147493559" r:id="rId1"/>
    <p:sldLayoutId id="2147493560" r:id="rId2"/>
    <p:sldLayoutId id="2147493561" r:id="rId3"/>
    <p:sldLayoutId id="2147493562" r:id="rId4"/>
    <p:sldLayoutId id="2147493563" r:id="rId5"/>
    <p:sldLayoutId id="2147493564" r:id="rId6"/>
    <p:sldLayoutId id="2147493565" r:id="rId7"/>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Hello I'm a slide</a:t>
            </a:r>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72962D9-61E1-445C-B1E2-4B4347A4715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93566" r:id="rId1"/>
    <p:sldLayoutId id="2147493567" r:id="rId2"/>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3075"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6"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3" name="Picture 12"/>
          <p:cNvPicPr>
            <a:picLocks/>
          </p:cNvPicPr>
          <p:nvPr userDrawn="1"/>
        </p:nvPicPr>
        <p:blipFill rotWithShape="1">
          <a:blip r:embed="rId11">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3078" name="Picture 8" descr="ERCOT cmyk-01.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47650" y="6024563"/>
            <a:ext cx="817563"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085850" y="6010275"/>
            <a:ext cx="6867525" cy="415925"/>
          </a:xfrm>
          <a:prstGeom prst="rect">
            <a:avLst/>
          </a:prstGeom>
          <a:noFill/>
        </p:spPr>
        <p:txBody>
          <a:bodyPr>
            <a:spAutoFit/>
          </a:bodyPr>
          <a:lstStyle/>
          <a:p>
            <a:pPr fontAlgn="auto">
              <a:spcBef>
                <a:spcPts val="0"/>
              </a:spcBef>
              <a:spcAft>
                <a:spcPts val="0"/>
              </a:spcAft>
              <a:defRPr/>
            </a:pPr>
            <a:r>
              <a:rPr lang="en-US" sz="1050" b="1" dirty="0">
                <a:solidFill>
                  <a:prstClr val="black"/>
                </a:solidFill>
                <a:latin typeface="+mn-lt"/>
                <a:cs typeface="+mn-cs"/>
              </a:rPr>
              <a:t>ERCOT PUBLIC</a:t>
            </a:r>
          </a:p>
          <a:p>
            <a:pPr fontAlgn="auto">
              <a:spcBef>
                <a:spcPts val="0"/>
              </a:spcBef>
              <a:spcAft>
                <a:spcPts val="0"/>
              </a:spcAft>
              <a:defRPr/>
            </a:pPr>
            <a:r>
              <a:rPr lang="en-US" sz="1050" dirty="0">
                <a:solidFill>
                  <a:prstClr val="black"/>
                </a:solidFill>
                <a:latin typeface="+mn-lt"/>
                <a:cs typeface="+mn-cs"/>
              </a:rPr>
              <a:t>8/1/2013</a:t>
            </a:r>
          </a:p>
        </p:txBody>
      </p:sp>
    </p:spTree>
  </p:cSld>
  <p:clrMap bg1="lt1" tx1="dk1" bg2="lt2" tx2="dk2" accent1="accent1" accent2="accent2" accent3="accent3" accent4="accent4" accent5="accent5" accent6="accent6" hlink="hlink" folHlink="folHlink"/>
  <p:sldLayoutIdLst>
    <p:sldLayoutId id="2147493568" r:id="rId1"/>
    <p:sldLayoutId id="2147493569" r:id="rId2"/>
    <p:sldLayoutId id="2147493570" r:id="rId3"/>
    <p:sldLayoutId id="2147493571" r:id="rId4"/>
    <p:sldLayoutId id="2147493572" r:id="rId5"/>
    <p:sldLayoutId id="2147493573" r:id="rId6"/>
    <p:sldLayoutId id="2147493574" r:id="rId7"/>
    <p:sldLayoutId id="2147493575" r:id="rId8"/>
    <p:sldLayoutId id="2147493576" r:id="rId9"/>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13"/>
          <p:cNvGrpSpPr>
            <a:grpSpLocks/>
          </p:cNvGrpSpPr>
          <p:nvPr/>
        </p:nvGrpSpPr>
        <p:grpSpPr bwMode="auto">
          <a:xfrm>
            <a:off x="603250" y="1498600"/>
            <a:ext cx="7727950" cy="4354513"/>
            <a:chOff x="603250" y="546100"/>
            <a:chExt cx="7727950" cy="4354314"/>
          </a:xfrm>
        </p:grpSpPr>
        <p:pic>
          <p:nvPicPr>
            <p:cNvPr id="22531" name="Picture 8" descr="ERCOT cmyk-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7400" y="2130353"/>
              <a:ext cx="7543800" cy="2770061"/>
            </a:xfrm>
            <a:prstGeom prst="rect">
              <a:avLst/>
            </a:prstGeom>
            <a:noFill/>
          </p:spPr>
          <p:txBody>
            <a:bodyPr>
              <a:spAutoFit/>
            </a:bodyPr>
            <a:lstStyle/>
            <a:p>
              <a:pPr fontAlgn="auto">
                <a:spcBef>
                  <a:spcPts val="0"/>
                </a:spcBef>
                <a:spcAft>
                  <a:spcPts val="0"/>
                </a:spcAft>
                <a:defRPr/>
              </a:pPr>
              <a:r>
                <a:rPr lang="en-US" sz="3200" b="1" dirty="0">
                  <a:solidFill>
                    <a:schemeClr val="accent2">
                      <a:lumMod val="75000"/>
                    </a:schemeClr>
                  </a:solidFill>
                  <a:latin typeface="+mn-lt"/>
                  <a:cs typeface="+mn-cs"/>
                </a:rPr>
                <a:t>Overview of Revised Ancillary Services (AS) Framework Proposal</a:t>
              </a:r>
            </a:p>
            <a:p>
              <a:pPr fontAlgn="auto">
                <a:spcBef>
                  <a:spcPts val="0"/>
                </a:spcBef>
                <a:spcAft>
                  <a:spcPts val="0"/>
                </a:spcAft>
                <a:defRPr/>
              </a:pPr>
              <a:endParaRPr lang="en-US" b="1" dirty="0">
                <a:solidFill>
                  <a:schemeClr val="accent2">
                    <a:lumMod val="75000"/>
                  </a:schemeClr>
                </a:solidFill>
                <a:latin typeface="+mn-lt"/>
                <a:cs typeface="+mn-cs"/>
              </a:endParaRPr>
            </a:p>
            <a:p>
              <a:pPr fontAlgn="auto">
                <a:spcBef>
                  <a:spcPts val="0"/>
                </a:spcBef>
                <a:spcAft>
                  <a:spcPts val="0"/>
                </a:spcAft>
                <a:defRPr/>
              </a:pPr>
              <a:r>
                <a:rPr lang="en-US" sz="2000" dirty="0">
                  <a:solidFill>
                    <a:schemeClr val="accent2">
                      <a:lumMod val="75000"/>
                    </a:schemeClr>
                  </a:solidFill>
                  <a:latin typeface="+mn-lt"/>
                  <a:cs typeface="+mn-cs"/>
                </a:rPr>
                <a:t>Dan Woodfin, Julia Matevosyan, Sandip Sharma, Fred Huang</a:t>
              </a:r>
            </a:p>
            <a:p>
              <a:pPr fontAlgn="auto">
                <a:spcBef>
                  <a:spcPts val="0"/>
                </a:spcBef>
                <a:spcAft>
                  <a:spcPts val="0"/>
                </a:spcAft>
                <a:defRPr/>
              </a:pPr>
              <a:endParaRPr lang="en-US" dirty="0">
                <a:solidFill>
                  <a:schemeClr val="accent2">
                    <a:lumMod val="75000"/>
                  </a:schemeClr>
                </a:solidFill>
                <a:latin typeface="+mn-lt"/>
                <a:cs typeface="+mn-cs"/>
              </a:endParaRPr>
            </a:p>
            <a:p>
              <a:pPr fontAlgn="auto">
                <a:spcBef>
                  <a:spcPts val="0"/>
                </a:spcBef>
                <a:spcAft>
                  <a:spcPts val="0"/>
                </a:spcAft>
                <a:defRPr/>
              </a:pPr>
              <a:r>
                <a:rPr lang="en-US" dirty="0">
                  <a:solidFill>
                    <a:schemeClr val="accent2">
                      <a:lumMod val="75000"/>
                    </a:schemeClr>
                  </a:solidFill>
                  <a:latin typeface="+mn-lt"/>
                  <a:cs typeface="+mn-cs"/>
                </a:rPr>
                <a:t> </a:t>
              </a:r>
            </a:p>
            <a:p>
              <a:pPr fontAlgn="auto">
                <a:spcBef>
                  <a:spcPts val="0"/>
                </a:spcBef>
                <a:spcAft>
                  <a:spcPts val="0"/>
                </a:spcAft>
                <a:defRPr/>
              </a:pPr>
              <a:r>
                <a:rPr lang="en-US" dirty="0">
                  <a:solidFill>
                    <a:schemeClr val="accent2">
                      <a:lumMod val="75000"/>
                    </a:schemeClr>
                  </a:solidFill>
                  <a:latin typeface="+mn-lt"/>
                  <a:cs typeface="+mn-cs"/>
                </a:rPr>
                <a:t>ROS</a:t>
              </a:r>
            </a:p>
            <a:p>
              <a:pPr fontAlgn="auto">
                <a:spcBef>
                  <a:spcPts val="0"/>
                </a:spcBef>
                <a:spcAft>
                  <a:spcPts val="0"/>
                </a:spcAft>
                <a:defRPr/>
              </a:pPr>
              <a:r>
                <a:rPr lang="en-US" dirty="0">
                  <a:solidFill>
                    <a:schemeClr val="accent2">
                      <a:lumMod val="75000"/>
                    </a:schemeClr>
                  </a:solidFill>
                  <a:latin typeface="+mn-lt"/>
                  <a:cs typeface="+mn-cs"/>
                </a:rPr>
                <a:t>November 14, 2013</a:t>
              </a:r>
            </a:p>
          </p:txBody>
        </p:sp>
        <p:cxnSp>
          <p:nvCxnSpPr>
            <p:cNvPr id="13" name="Straight Connector 12"/>
            <p:cNvCxnSpPr/>
            <p:nvPr/>
          </p:nvCxnSpPr>
          <p:spPr>
            <a:xfrm flipV="1">
              <a:off x="787400" y="1852553"/>
              <a:ext cx="6286500" cy="12699"/>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897438"/>
          </a:xfrm>
        </p:spPr>
        <p:txBody>
          <a:bodyPr rtlCol="0">
            <a:normAutofit/>
          </a:bodyPr>
          <a:lstStyle/>
          <a:p>
            <a:pPr marL="346075" lvl="1" indent="-346075" algn="just" eaLnBrk="1" fontAlgn="auto" hangingPunct="1">
              <a:spcAft>
                <a:spcPts val="0"/>
              </a:spcAft>
              <a:buFont typeface="Wingdings" panose="05000000000000000000" pitchFamily="2" charset="2"/>
              <a:buChar char="Ø"/>
              <a:defRPr/>
            </a:pPr>
            <a:r>
              <a:rPr lang="en-US" sz="2400" dirty="0">
                <a:solidFill>
                  <a:schemeClr val="accent2">
                    <a:lumMod val="75000"/>
                  </a:schemeClr>
                </a:solidFill>
              </a:rPr>
              <a:t>Monitor and project the trend of ERCOT system </a:t>
            </a:r>
            <a:r>
              <a:rPr lang="en-US" sz="2400" dirty="0" smtClean="0">
                <a:solidFill>
                  <a:schemeClr val="accent2">
                    <a:lumMod val="75000"/>
                  </a:schemeClr>
                </a:solidFill>
              </a:rPr>
              <a:t>inertial </a:t>
            </a:r>
            <a:r>
              <a:rPr lang="en-US" sz="2400" dirty="0">
                <a:solidFill>
                  <a:schemeClr val="accent2">
                    <a:lumMod val="75000"/>
                  </a:schemeClr>
                </a:solidFill>
              </a:rPr>
              <a:t>response and RoCoF </a:t>
            </a:r>
            <a:endParaRPr lang="en-US" sz="2400" dirty="0" smtClean="0">
              <a:solidFill>
                <a:schemeClr val="accent2">
                  <a:lumMod val="75000"/>
                </a:schemeClr>
              </a:solidFill>
            </a:endParaRPr>
          </a:p>
          <a:p>
            <a:pPr marL="346075" lvl="1" indent="-346075" algn="just" eaLnBrk="1" fontAlgn="auto" hangingPunct="1">
              <a:spcAft>
                <a:spcPts val="0"/>
              </a:spcAft>
              <a:buFont typeface="Wingdings" panose="05000000000000000000" pitchFamily="2" charset="2"/>
              <a:buChar char="Ø"/>
              <a:defRPr/>
            </a:pPr>
            <a:r>
              <a:rPr lang="en-US" sz="2400" dirty="0" smtClean="0">
                <a:solidFill>
                  <a:schemeClr val="accent2">
                    <a:lumMod val="75000"/>
                  </a:schemeClr>
                </a:solidFill>
              </a:rPr>
              <a:t>Identify </a:t>
            </a:r>
            <a:r>
              <a:rPr lang="en-US" sz="2400" dirty="0">
                <a:solidFill>
                  <a:schemeClr val="accent2">
                    <a:lumMod val="75000"/>
                  </a:schemeClr>
                </a:solidFill>
              </a:rPr>
              <a:t>the minimum needs of system inertia and duration between points A and </a:t>
            </a:r>
            <a:r>
              <a:rPr lang="en-US" sz="2400" dirty="0" smtClean="0">
                <a:solidFill>
                  <a:schemeClr val="accent2">
                    <a:lumMod val="75000"/>
                  </a:schemeClr>
                </a:solidFill>
              </a:rPr>
              <a:t>C</a:t>
            </a:r>
            <a:endParaRPr lang="en-US" sz="2400" dirty="0">
              <a:solidFill>
                <a:schemeClr val="accent2">
                  <a:lumMod val="75000"/>
                </a:schemeClr>
              </a:solidFill>
            </a:endParaRPr>
          </a:p>
          <a:p>
            <a:pPr marL="346075" lvl="1" indent="-346075" algn="just" eaLnBrk="1" fontAlgn="auto" hangingPunct="1">
              <a:spcAft>
                <a:spcPts val="0"/>
              </a:spcAft>
              <a:buFont typeface="Wingdings" panose="05000000000000000000" pitchFamily="2" charset="2"/>
              <a:buChar char="Ø"/>
              <a:defRPr/>
            </a:pPr>
            <a:r>
              <a:rPr lang="en-US" sz="2400" dirty="0" smtClean="0">
                <a:solidFill>
                  <a:schemeClr val="accent2">
                    <a:lumMod val="75000"/>
                  </a:schemeClr>
                </a:solidFill>
              </a:rPr>
              <a:t>Gather data to determine each generator’s </a:t>
            </a:r>
            <a:r>
              <a:rPr lang="en-US" sz="2400" dirty="0">
                <a:solidFill>
                  <a:schemeClr val="accent2">
                    <a:lumMod val="75000"/>
                  </a:schemeClr>
                </a:solidFill>
              </a:rPr>
              <a:t>RoCoF </a:t>
            </a:r>
            <a:r>
              <a:rPr lang="en-US" sz="2400" dirty="0" smtClean="0">
                <a:solidFill>
                  <a:schemeClr val="accent2">
                    <a:lumMod val="75000"/>
                  </a:schemeClr>
                </a:solidFill>
              </a:rPr>
              <a:t>tolerance</a:t>
            </a:r>
            <a:endParaRPr lang="en-US" sz="2400" dirty="0">
              <a:solidFill>
                <a:schemeClr val="accent2">
                  <a:lumMod val="75000"/>
                </a:schemeClr>
              </a:solidFill>
            </a:endParaRPr>
          </a:p>
          <a:p>
            <a:pPr marL="346075" lvl="1" indent="-346075" algn="just" eaLnBrk="1" fontAlgn="auto" hangingPunct="1">
              <a:spcAft>
                <a:spcPts val="0"/>
              </a:spcAft>
              <a:buFont typeface="Wingdings" panose="05000000000000000000" pitchFamily="2" charset="2"/>
              <a:buChar char="Ø"/>
              <a:defRPr/>
            </a:pPr>
            <a:r>
              <a:rPr lang="en-US" sz="2400" dirty="0" smtClean="0">
                <a:solidFill>
                  <a:schemeClr val="accent2">
                    <a:lumMod val="75000"/>
                  </a:schemeClr>
                </a:solidFill>
              </a:rPr>
              <a:t>Investigate capability and value of </a:t>
            </a:r>
            <a:r>
              <a:rPr lang="en-US" sz="2400" dirty="0">
                <a:solidFill>
                  <a:schemeClr val="accent2">
                    <a:lumMod val="75000"/>
                  </a:schemeClr>
                </a:solidFill>
              </a:rPr>
              <a:t>synthetic </a:t>
            </a:r>
            <a:r>
              <a:rPr lang="en-US" sz="2400" dirty="0" smtClean="0">
                <a:solidFill>
                  <a:schemeClr val="accent2">
                    <a:lumMod val="75000"/>
                  </a:schemeClr>
                </a:solidFill>
              </a:rPr>
              <a:t>inertial response </a:t>
            </a:r>
            <a:r>
              <a:rPr lang="en-US" sz="2400" dirty="0">
                <a:solidFill>
                  <a:schemeClr val="accent2">
                    <a:lumMod val="75000"/>
                  </a:schemeClr>
                </a:solidFill>
              </a:rPr>
              <a:t>from </a:t>
            </a:r>
            <a:r>
              <a:rPr lang="en-US" sz="2400" dirty="0" smtClean="0">
                <a:solidFill>
                  <a:schemeClr val="accent2">
                    <a:lumMod val="75000"/>
                  </a:schemeClr>
                </a:solidFill>
              </a:rPr>
              <a:t>renewable energy resources to contribute to system’s SIR</a:t>
            </a:r>
            <a:endParaRPr lang="en-US" sz="2400" dirty="0">
              <a:solidFill>
                <a:schemeClr val="accent2">
                  <a:lumMod val="75000"/>
                </a:schemeClr>
              </a:solidFill>
            </a:endParaRPr>
          </a:p>
        </p:txBody>
      </p:sp>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SIR, Future work</a:t>
            </a:r>
            <a:endParaRPr lang="en-US"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116138"/>
            <a:ext cx="7675563" cy="1362075"/>
          </a:xfrm>
        </p:spPr>
        <p:txBody>
          <a:bodyPr rtlCol="0">
            <a:noAutofit/>
          </a:bodyPr>
          <a:lstStyle/>
          <a:p>
            <a:pPr algn="ctr" eaLnBrk="1" fontAlgn="auto" hangingPunct="1">
              <a:spcAft>
                <a:spcPts val="0"/>
              </a:spcAft>
              <a:defRPr/>
            </a:pPr>
            <a:r>
              <a:rPr lang="en-US" sz="3600" dirty="0" smtClean="0"/>
              <a:t>Fast frequency response (ffr) service</a:t>
            </a:r>
            <a:endParaRPr 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Fast Frequency Response (FFR) Service</a:t>
            </a:r>
          </a:p>
        </p:txBody>
      </p:sp>
      <p:sp>
        <p:nvSpPr>
          <p:cNvPr id="3" name="Content Placeholder 2"/>
          <p:cNvSpPr>
            <a:spLocks noGrp="1"/>
          </p:cNvSpPr>
          <p:nvPr>
            <p:ph idx="1"/>
          </p:nvPr>
        </p:nvSpPr>
        <p:spPr>
          <a:xfrm>
            <a:off x="457200" y="641350"/>
            <a:ext cx="8229600" cy="4760913"/>
          </a:xfrm>
        </p:spPr>
        <p:txBody>
          <a:bodyPr rtlCol="0">
            <a:normAutofit/>
          </a:bodyPr>
          <a:lstStyle/>
          <a:p>
            <a:pPr marL="0" lvl="1" indent="0" algn="ctr" eaLnBrk="1" fontAlgn="auto" hangingPunct="1">
              <a:spcAft>
                <a:spcPts val="0"/>
              </a:spcAft>
              <a:buFont typeface="Arial"/>
              <a:buNone/>
              <a:defRPr/>
            </a:pPr>
            <a:r>
              <a:rPr lang="en-US" sz="2400" b="1" dirty="0" smtClean="0">
                <a:solidFill>
                  <a:srgbClr val="005386"/>
                </a:solidFill>
              </a:rPr>
              <a:t>Need</a:t>
            </a:r>
            <a:endParaRPr lang="en-US" sz="2400" b="1" dirty="0">
              <a:solidFill>
                <a:srgbClr val="005386"/>
              </a:solidFill>
            </a:endParaRPr>
          </a:p>
          <a:p>
            <a:pPr algn="just" eaLnBrk="1" fontAlgn="auto" hangingPunct="1">
              <a:spcAft>
                <a:spcPts val="0"/>
              </a:spcAft>
              <a:buFont typeface="Wingdings" panose="05000000000000000000" pitchFamily="2" charset="2"/>
              <a:buChar char="Ø"/>
              <a:defRPr/>
            </a:pPr>
            <a:r>
              <a:rPr lang="en-US" sz="2200" dirty="0" smtClean="0">
                <a:solidFill>
                  <a:schemeClr val="accent2">
                    <a:lumMod val="75000"/>
                  </a:schemeClr>
                </a:solidFill>
              </a:rPr>
              <a:t>To </a:t>
            </a:r>
            <a:r>
              <a:rPr lang="en-US" sz="2200" dirty="0">
                <a:solidFill>
                  <a:schemeClr val="accent2">
                    <a:lumMod val="75000"/>
                  </a:schemeClr>
                </a:solidFill>
              </a:rPr>
              <a:t>changing frequency to supplement the inherent inertial response from synchronous </a:t>
            </a:r>
            <a:r>
              <a:rPr lang="en-US" sz="2200" dirty="0" smtClean="0">
                <a:solidFill>
                  <a:schemeClr val="accent2">
                    <a:lumMod val="75000"/>
                  </a:schemeClr>
                </a:solidFill>
              </a:rPr>
              <a:t>machines</a:t>
            </a:r>
            <a:endParaRPr lang="en-US" sz="22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r>
              <a:rPr lang="en-US" sz="2200" dirty="0" smtClean="0">
                <a:solidFill>
                  <a:schemeClr val="accent2">
                    <a:lumMod val="75000"/>
                  </a:schemeClr>
                </a:solidFill>
              </a:rPr>
              <a:t>To provide sufficient time for PFR to deploy and arrest fast frequency excursion in the event of sudden power imbalance</a:t>
            </a:r>
          </a:p>
          <a:p>
            <a:pPr marL="0" lvl="1" indent="0" algn="ctr" eaLnBrk="1" fontAlgn="auto" hangingPunct="1">
              <a:spcAft>
                <a:spcPts val="0"/>
              </a:spcAft>
              <a:buFont typeface="Arial"/>
              <a:buNone/>
              <a:defRPr/>
            </a:pPr>
            <a:endParaRPr lang="en-US" sz="2400" b="1" dirty="0" smtClean="0">
              <a:solidFill>
                <a:srgbClr val="005386"/>
              </a:solidFill>
            </a:endParaRPr>
          </a:p>
          <a:p>
            <a:pPr marL="0" lvl="1" indent="0" algn="ctr" eaLnBrk="1" fontAlgn="auto" hangingPunct="1">
              <a:spcAft>
                <a:spcPts val="0"/>
              </a:spcAft>
              <a:buFont typeface="Arial"/>
              <a:buNone/>
              <a:defRPr/>
            </a:pPr>
            <a:r>
              <a:rPr lang="en-US" sz="2400" b="1" dirty="0" smtClean="0">
                <a:solidFill>
                  <a:srgbClr val="005386"/>
                </a:solidFill>
              </a:rPr>
              <a:t>Deployment and Performance</a:t>
            </a:r>
            <a:endParaRPr lang="en-US" sz="2400" b="1" dirty="0">
              <a:solidFill>
                <a:srgbClr val="005386"/>
              </a:solidFill>
            </a:endParaRPr>
          </a:p>
          <a:p>
            <a:pPr algn="just" eaLnBrk="1" fontAlgn="auto" hangingPunct="1">
              <a:spcAft>
                <a:spcPts val="0"/>
              </a:spcAft>
              <a:buFont typeface="Wingdings" panose="05000000000000000000" pitchFamily="2" charset="2"/>
              <a:buChar char="Ø"/>
              <a:defRPr/>
            </a:pPr>
            <a:r>
              <a:rPr lang="en-US" sz="2200" dirty="0" smtClean="0">
                <a:solidFill>
                  <a:schemeClr val="accent2">
                    <a:lumMod val="75000"/>
                  </a:schemeClr>
                </a:solidFill>
              </a:rPr>
              <a:t>Self deployment</a:t>
            </a:r>
          </a:p>
          <a:p>
            <a:pPr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P</a:t>
            </a:r>
            <a:r>
              <a:rPr lang="en-US" sz="2200" dirty="0" smtClean="0">
                <a:solidFill>
                  <a:schemeClr val="accent2">
                    <a:lumMod val="75000"/>
                  </a:schemeClr>
                </a:solidFill>
              </a:rPr>
              <a:t>rovide </a:t>
            </a:r>
            <a:r>
              <a:rPr lang="en-US" sz="2200" dirty="0">
                <a:solidFill>
                  <a:schemeClr val="accent2">
                    <a:lumMod val="75000"/>
                  </a:schemeClr>
                </a:solidFill>
              </a:rPr>
              <a:t>full </a:t>
            </a:r>
            <a:r>
              <a:rPr lang="en-US" sz="2200" dirty="0" smtClean="0">
                <a:solidFill>
                  <a:schemeClr val="accent2">
                    <a:lumMod val="75000"/>
                  </a:schemeClr>
                </a:solidFill>
              </a:rPr>
              <a:t>response within </a:t>
            </a:r>
            <a:r>
              <a:rPr lang="en-US" sz="2200" dirty="0">
                <a:solidFill>
                  <a:schemeClr val="accent2">
                    <a:lumMod val="75000"/>
                  </a:schemeClr>
                </a:solidFill>
              </a:rPr>
              <a:t>30 cycles (0.5 secs.) at a specified frequency thresholds and sustained for at least 10 </a:t>
            </a:r>
            <a:r>
              <a:rPr lang="en-US" sz="2200" dirty="0" smtClean="0">
                <a:solidFill>
                  <a:schemeClr val="accent2">
                    <a:lumMod val="75000"/>
                  </a:schemeClr>
                </a:solidFill>
              </a:rPr>
              <a:t>minutes</a:t>
            </a:r>
          </a:p>
          <a:p>
            <a:pPr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FFR service will require a high resolution </a:t>
            </a:r>
            <a:r>
              <a:rPr lang="en-US" sz="2200" dirty="0" smtClean="0">
                <a:solidFill>
                  <a:schemeClr val="accent2">
                    <a:lumMod val="75000"/>
                  </a:schemeClr>
                </a:solidFill>
              </a:rPr>
              <a:t>measurement</a:t>
            </a:r>
          </a:p>
          <a:p>
            <a:pPr algn="just" eaLnBrk="1" fontAlgn="auto" hangingPunct="1">
              <a:spcAft>
                <a:spcPts val="0"/>
              </a:spcAft>
              <a:buFont typeface="Wingdings" panose="05000000000000000000" pitchFamily="2" charset="2"/>
              <a:buChar char="Ø"/>
              <a:defRPr/>
            </a:pPr>
            <a:endParaRPr lang="en-US" sz="22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endParaRPr lang="en-US" sz="2200"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Fast Frequency Response (FFR) Service</a:t>
            </a:r>
          </a:p>
        </p:txBody>
      </p:sp>
      <p:sp>
        <p:nvSpPr>
          <p:cNvPr id="3" name="Content Placeholder 2"/>
          <p:cNvSpPr>
            <a:spLocks noGrp="1"/>
          </p:cNvSpPr>
          <p:nvPr>
            <p:ph idx="1"/>
          </p:nvPr>
        </p:nvSpPr>
        <p:spPr>
          <a:xfrm>
            <a:off x="457200" y="641350"/>
            <a:ext cx="8229600" cy="4760913"/>
          </a:xfrm>
        </p:spPr>
        <p:txBody>
          <a:bodyPr rtlCol="0">
            <a:normAutofit/>
          </a:bodyPr>
          <a:lstStyle/>
          <a:p>
            <a:pPr marL="0" lvl="1" indent="0" algn="ctr" eaLnBrk="1" fontAlgn="auto" hangingPunct="1">
              <a:spcAft>
                <a:spcPts val="0"/>
              </a:spcAft>
              <a:buFont typeface="Arial"/>
              <a:buNone/>
              <a:defRPr/>
            </a:pPr>
            <a:r>
              <a:rPr lang="en-US" sz="2400" b="1" dirty="0" smtClean="0">
                <a:solidFill>
                  <a:srgbClr val="005386"/>
                </a:solidFill>
              </a:rPr>
              <a:t>Discussion</a:t>
            </a:r>
            <a:endParaRPr lang="en-US" sz="2400" b="1" dirty="0">
              <a:solidFill>
                <a:srgbClr val="005386"/>
              </a:solidFill>
            </a:endParaRPr>
          </a:p>
          <a:p>
            <a:pPr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Presently there is no </a:t>
            </a:r>
            <a:r>
              <a:rPr lang="en-US" sz="2200" dirty="0" smtClean="0">
                <a:solidFill>
                  <a:schemeClr val="accent2">
                    <a:lumMod val="75000"/>
                  </a:schemeClr>
                </a:solidFill>
              </a:rPr>
              <a:t>separate FFR </a:t>
            </a:r>
            <a:r>
              <a:rPr lang="en-US" sz="2200" dirty="0">
                <a:solidFill>
                  <a:schemeClr val="accent2">
                    <a:lumMod val="75000"/>
                  </a:schemeClr>
                </a:solidFill>
              </a:rPr>
              <a:t>Service in ERCOT, however up to 1400 MW of Responsive Reserve Service (RRS) procured from Load Resources (LR) satisfy FFR </a:t>
            </a:r>
            <a:r>
              <a:rPr lang="en-US" sz="2200" dirty="0" smtClean="0">
                <a:solidFill>
                  <a:schemeClr val="accent2">
                    <a:lumMod val="75000"/>
                  </a:schemeClr>
                </a:solidFill>
              </a:rPr>
              <a:t>characteristics</a:t>
            </a:r>
          </a:p>
          <a:p>
            <a:pPr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In the proposed AS framework FFR and PFR are highly interdependent and the required quantity of each service can vary based on the system conditions</a:t>
            </a:r>
          </a:p>
          <a:p>
            <a:pPr marL="400050"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FFR and PFR work together to produce the desired system response</a:t>
            </a:r>
          </a:p>
          <a:p>
            <a:pPr marL="400050"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FFR service cannot completely replace the PFR service </a:t>
            </a:r>
          </a:p>
          <a:p>
            <a:pPr algn="just" eaLnBrk="1" fontAlgn="auto" hangingPunct="1">
              <a:spcAft>
                <a:spcPts val="0"/>
              </a:spcAft>
              <a:buFont typeface="Wingdings" panose="05000000000000000000" pitchFamily="2" charset="2"/>
              <a:buChar char="Ø"/>
              <a:defRPr/>
            </a:pPr>
            <a:r>
              <a:rPr lang="en-US" sz="2200" dirty="0">
                <a:solidFill>
                  <a:schemeClr val="accent2">
                    <a:lumMod val="75000"/>
                  </a:schemeClr>
                </a:solidFill>
              </a:rPr>
              <a:t>A performance requirement  needs to </a:t>
            </a:r>
            <a:r>
              <a:rPr lang="en-US" sz="2200" dirty="0" smtClean="0">
                <a:solidFill>
                  <a:schemeClr val="accent2">
                    <a:lumMod val="75000"/>
                  </a:schemeClr>
                </a:solidFill>
              </a:rPr>
              <a:t>developed</a:t>
            </a:r>
            <a:endParaRPr lang="en-US" sz="22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endParaRPr lang="en-US" sz="22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endParaRPr lang="en-US" sz="2200"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116138"/>
            <a:ext cx="7675563" cy="1362075"/>
          </a:xfrm>
        </p:spPr>
        <p:txBody>
          <a:bodyPr rtlCol="0">
            <a:noAutofit/>
          </a:bodyPr>
          <a:lstStyle/>
          <a:p>
            <a:pPr algn="ctr" eaLnBrk="1" fontAlgn="auto" hangingPunct="1">
              <a:spcAft>
                <a:spcPts val="0"/>
              </a:spcAft>
              <a:defRPr/>
            </a:pPr>
            <a:r>
              <a:rPr lang="en-US" sz="3600" dirty="0" smtClean="0"/>
              <a:t>Primary frequency response (Pfr) service</a:t>
            </a: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Definition </a:t>
            </a:r>
            <a:r>
              <a:rPr lang="en-US" dirty="0">
                <a:solidFill>
                  <a:schemeClr val="accent2">
                    <a:lumMod val="75000"/>
                  </a:schemeClr>
                </a:solidFill>
              </a:rPr>
              <a:t>of PFR Service</a:t>
            </a:r>
          </a:p>
        </p:txBody>
      </p:sp>
      <p:sp>
        <p:nvSpPr>
          <p:cNvPr id="3" name="Content Placeholder 2"/>
          <p:cNvSpPr>
            <a:spLocks noGrp="1"/>
          </p:cNvSpPr>
          <p:nvPr>
            <p:ph idx="1"/>
          </p:nvPr>
        </p:nvSpPr>
        <p:spPr>
          <a:xfrm>
            <a:off x="379413" y="806450"/>
            <a:ext cx="8532812" cy="5132388"/>
          </a:xfrm>
        </p:spPr>
        <p:txBody>
          <a:bodyPr rtlCol="0">
            <a:normAutofit lnSpcReduction="10000"/>
          </a:bodyPr>
          <a:lstStyle/>
          <a:p>
            <a:pPr marL="57150" indent="0" algn="just" eaLnBrk="1" fontAlgn="auto" hangingPunct="1">
              <a:spcAft>
                <a:spcPts val="0"/>
              </a:spcAft>
              <a:buFont typeface="Arial"/>
              <a:buNone/>
              <a:defRPr/>
            </a:pPr>
            <a:r>
              <a:rPr lang="en-US" sz="2400" dirty="0">
                <a:solidFill>
                  <a:schemeClr val="accent2">
                    <a:lumMod val="75000"/>
                  </a:schemeClr>
                </a:solidFill>
              </a:rPr>
              <a:t>Primary Frequency Response (PFR) </a:t>
            </a:r>
            <a:r>
              <a:rPr lang="en-US" sz="2400" dirty="0" smtClean="0">
                <a:solidFill>
                  <a:schemeClr val="accent2">
                    <a:lumMod val="75000"/>
                  </a:schemeClr>
                </a:solidFill>
              </a:rPr>
              <a:t>is defined </a:t>
            </a:r>
            <a:r>
              <a:rPr lang="en-US" sz="2400" dirty="0">
                <a:solidFill>
                  <a:schemeClr val="accent2">
                    <a:lumMod val="75000"/>
                  </a:schemeClr>
                </a:solidFill>
              </a:rPr>
              <a:t>as the </a:t>
            </a:r>
            <a:r>
              <a:rPr lang="en-US" sz="2400" b="1" u="sng" dirty="0">
                <a:solidFill>
                  <a:schemeClr val="accent2">
                    <a:lumMod val="75000"/>
                  </a:schemeClr>
                </a:solidFill>
              </a:rPr>
              <a:t>instantaneous proportional increase or decrease </a:t>
            </a:r>
            <a:r>
              <a:rPr lang="en-US" sz="2400" dirty="0">
                <a:solidFill>
                  <a:schemeClr val="accent2">
                    <a:lumMod val="75000"/>
                  </a:schemeClr>
                </a:solidFill>
              </a:rPr>
              <a:t>in </a:t>
            </a:r>
            <a:r>
              <a:rPr lang="en-US" sz="2400" b="1" u="sng" dirty="0">
                <a:solidFill>
                  <a:schemeClr val="accent2">
                    <a:lumMod val="75000"/>
                  </a:schemeClr>
                </a:solidFill>
              </a:rPr>
              <a:t>real power output </a:t>
            </a:r>
            <a:r>
              <a:rPr lang="en-US" sz="2400" dirty="0">
                <a:solidFill>
                  <a:schemeClr val="accent2">
                    <a:lumMod val="75000"/>
                  </a:schemeClr>
                </a:solidFill>
              </a:rPr>
              <a:t>provided by a Resource in response to system frequency deviations. </a:t>
            </a:r>
          </a:p>
          <a:p>
            <a:pPr marL="457200" lvl="1" indent="0" eaLnBrk="1" fontAlgn="auto" hangingPunct="1">
              <a:spcAft>
                <a:spcPts val="0"/>
              </a:spcAft>
              <a:buFont typeface="Arial"/>
              <a:buNone/>
              <a:defRPr/>
            </a:pPr>
            <a:endParaRPr lang="en-US" sz="2400" dirty="0">
              <a:solidFill>
                <a:schemeClr val="accent2">
                  <a:lumMod val="75000"/>
                </a:schemeClr>
              </a:solidFill>
            </a:endParaRP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This response is in the direction that stabilizes frequency. </a:t>
            </a: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Primary Frequency Response is attained due to Governor or </a:t>
            </a:r>
            <a:r>
              <a:rPr lang="en-US" sz="2400" dirty="0" smtClean="0">
                <a:solidFill>
                  <a:schemeClr val="accent2">
                    <a:lumMod val="75000"/>
                  </a:schemeClr>
                </a:solidFill>
              </a:rPr>
              <a:t>Governor-like </a:t>
            </a:r>
            <a:r>
              <a:rPr lang="en-US" sz="2400" dirty="0">
                <a:solidFill>
                  <a:schemeClr val="accent2">
                    <a:lumMod val="75000"/>
                  </a:schemeClr>
                </a:solidFill>
              </a:rPr>
              <a:t>action </a:t>
            </a: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PFR is instantaneous response relative to the frequency deviation,</a:t>
            </a: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 PFR is generally delivered completely within 12 </a:t>
            </a:r>
            <a:r>
              <a:rPr lang="en-US" sz="2400" dirty="0" smtClean="0">
                <a:solidFill>
                  <a:schemeClr val="accent2">
                    <a:lumMod val="75000"/>
                  </a:schemeClr>
                </a:solidFill>
              </a:rPr>
              <a:t>to </a:t>
            </a:r>
            <a:r>
              <a:rPr lang="en-US" sz="2400" dirty="0">
                <a:solidFill>
                  <a:schemeClr val="accent2">
                    <a:lumMod val="75000"/>
                  </a:schemeClr>
                </a:solidFill>
              </a:rPr>
              <a:t>14 seconds.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Primary Frequency Response (PFR) Service- Need</a:t>
            </a:r>
          </a:p>
        </p:txBody>
      </p:sp>
      <p:sp>
        <p:nvSpPr>
          <p:cNvPr id="3" name="Content Placeholder 2"/>
          <p:cNvSpPr>
            <a:spLocks noGrp="1"/>
          </p:cNvSpPr>
          <p:nvPr>
            <p:ph idx="1"/>
          </p:nvPr>
        </p:nvSpPr>
        <p:spPr>
          <a:xfrm>
            <a:off x="304800" y="806450"/>
            <a:ext cx="8534400" cy="5016500"/>
          </a:xfrm>
        </p:spPr>
        <p:txBody>
          <a:bodyPr rtlCol="0">
            <a:normAutofit/>
          </a:bodyPr>
          <a:lstStyle/>
          <a:p>
            <a:pPr marL="57150" indent="0" algn="just" eaLnBrk="1" fontAlgn="auto" hangingPunct="1">
              <a:spcAft>
                <a:spcPts val="0"/>
              </a:spcAft>
              <a:buFont typeface="Arial"/>
              <a:buNone/>
              <a:defRPr/>
            </a:pPr>
            <a:r>
              <a:rPr lang="en-US" sz="2400" dirty="0">
                <a:solidFill>
                  <a:schemeClr val="accent2">
                    <a:lumMod val="75000"/>
                  </a:schemeClr>
                </a:solidFill>
              </a:rPr>
              <a:t>ERCOT as a single Balancing Authority Interconnection with only limited interconnection to the other </a:t>
            </a:r>
            <a:r>
              <a:rPr lang="en-US" sz="2400" dirty="0" smtClean="0">
                <a:solidFill>
                  <a:schemeClr val="accent2">
                    <a:lumMod val="75000"/>
                  </a:schemeClr>
                </a:solidFill>
              </a:rPr>
              <a:t>Interconnects </a:t>
            </a:r>
            <a:r>
              <a:rPr lang="en-US" sz="2400" dirty="0">
                <a:solidFill>
                  <a:schemeClr val="accent2">
                    <a:lumMod val="75000"/>
                  </a:schemeClr>
                </a:solidFill>
              </a:rPr>
              <a:t>is solely responsible for maintaining frequency to maintain reliability and meet NERC standard requirements.</a:t>
            </a: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All of ERCOT’s frequency response can only come from Resources within the ERCOT Interconnection.</a:t>
            </a: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On July 18th, 2013 FERC issued a Notice of Proposed Rule Making (NOPR) approving the BAL-003 NERC Frequency Response Standard</a:t>
            </a: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BAL-003 sets a Frequency Response Obligation (FRO) for each </a:t>
            </a:r>
            <a:r>
              <a:rPr lang="en-US" sz="2400" dirty="0" smtClean="0">
                <a:solidFill>
                  <a:schemeClr val="accent2">
                    <a:lumMod val="75000"/>
                  </a:schemeClr>
                </a:solidFill>
              </a:rPr>
              <a:t>BA based on loss of two largest single units. </a:t>
            </a:r>
            <a:endParaRPr lang="en-US" sz="2400" dirty="0">
              <a:solidFill>
                <a:schemeClr val="accent2">
                  <a:lumMod val="75000"/>
                </a:schemeClr>
              </a:solidFill>
            </a:endParaRPr>
          </a:p>
          <a:p>
            <a:pPr lvl="1" eaLnBrk="1" fontAlgn="auto" hangingPunct="1">
              <a:spcAft>
                <a:spcPts val="0"/>
              </a:spcAft>
              <a:buFont typeface="Wingdings" panose="05000000000000000000" pitchFamily="2" charset="2"/>
              <a:buChar char="Ø"/>
              <a:defRPr/>
            </a:pPr>
            <a:r>
              <a:rPr lang="en-US" sz="2400" dirty="0">
                <a:solidFill>
                  <a:schemeClr val="accent2">
                    <a:lumMod val="75000"/>
                  </a:schemeClr>
                </a:solidFill>
              </a:rPr>
              <a:t>The minimum FRO for ERCOT is 286 </a:t>
            </a:r>
            <a:r>
              <a:rPr lang="en-US" sz="2400" dirty="0" smtClean="0">
                <a:solidFill>
                  <a:schemeClr val="accent2">
                    <a:lumMod val="75000"/>
                  </a:schemeClr>
                </a:solidFill>
              </a:rPr>
              <a:t>MW/0.1 Hz</a:t>
            </a:r>
            <a:endParaRPr lang="en-US" sz="24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Determination of the Amount of FFR and PFR Reserves</a:t>
            </a:r>
          </a:p>
        </p:txBody>
      </p:sp>
      <p:sp>
        <p:nvSpPr>
          <p:cNvPr id="3" name="Content Placeholder 2"/>
          <p:cNvSpPr>
            <a:spLocks noGrp="1"/>
          </p:cNvSpPr>
          <p:nvPr>
            <p:ph idx="1"/>
          </p:nvPr>
        </p:nvSpPr>
        <p:spPr>
          <a:xfrm>
            <a:off x="379413" y="806450"/>
            <a:ext cx="8229600" cy="4921250"/>
          </a:xfrm>
        </p:spPr>
        <p:txBody>
          <a:bodyPr rtlCol="0">
            <a:noAutofit/>
          </a:bodyPr>
          <a:lstStyle/>
          <a:p>
            <a:pPr marL="400050" algn="just" eaLnBrk="1" fontAlgn="auto" hangingPunct="1">
              <a:spcAft>
                <a:spcPts val="0"/>
              </a:spcAft>
              <a:buFont typeface="Wingdings" panose="05000000000000000000" pitchFamily="2" charset="2"/>
              <a:buChar char="Ø"/>
              <a:defRPr/>
            </a:pPr>
            <a:r>
              <a:rPr lang="en-US" sz="2400" dirty="0">
                <a:solidFill>
                  <a:schemeClr val="accent2">
                    <a:lumMod val="75000"/>
                  </a:schemeClr>
                </a:solidFill>
              </a:rPr>
              <a:t>The objective of Fast Frequency Response (FFR) and Primary Frequency Response (PFR) Reserves should be to ensure Frequency is arrested above UFLS threshold of 59.30 Hz and to meet NERC FRO Standard (BAL-003).</a:t>
            </a:r>
          </a:p>
          <a:p>
            <a:pPr marL="400050" algn="just" eaLnBrk="1" fontAlgn="auto" hangingPunct="1">
              <a:spcAft>
                <a:spcPts val="0"/>
              </a:spcAft>
              <a:buFont typeface="Wingdings" panose="05000000000000000000" pitchFamily="2" charset="2"/>
              <a:buChar char="Ø"/>
              <a:defRPr/>
            </a:pPr>
            <a:r>
              <a:rPr lang="en-US" sz="2400" dirty="0">
                <a:solidFill>
                  <a:schemeClr val="accent2">
                    <a:lumMod val="75000"/>
                  </a:schemeClr>
                </a:solidFill>
              </a:rPr>
              <a:t>Frequency Response Obligation (FRO) for ERCOT is determined based on instantaneous loss of two largest </a:t>
            </a:r>
            <a:r>
              <a:rPr lang="en-US" sz="2400" dirty="0" smtClean="0">
                <a:solidFill>
                  <a:schemeClr val="accent2">
                    <a:lumMod val="75000"/>
                  </a:schemeClr>
                </a:solidFill>
              </a:rPr>
              <a:t>units </a:t>
            </a:r>
            <a:r>
              <a:rPr lang="en-US" sz="2400" dirty="0">
                <a:solidFill>
                  <a:schemeClr val="accent2">
                    <a:lumMod val="75000"/>
                  </a:schemeClr>
                </a:solidFill>
              </a:rPr>
              <a:t>(2750 MW). </a:t>
            </a:r>
          </a:p>
          <a:p>
            <a:pPr marL="400050" algn="just" eaLnBrk="1" fontAlgn="auto" hangingPunct="1">
              <a:spcAft>
                <a:spcPts val="0"/>
              </a:spcAft>
              <a:buFont typeface="Wingdings" panose="05000000000000000000" pitchFamily="2" charset="2"/>
              <a:buChar char="Ø"/>
              <a:defRPr/>
            </a:pPr>
            <a:r>
              <a:rPr lang="en-US" sz="2400" dirty="0">
                <a:solidFill>
                  <a:schemeClr val="accent2">
                    <a:lumMod val="75000"/>
                  </a:schemeClr>
                </a:solidFill>
              </a:rPr>
              <a:t>ERCOT must develop methodologies for the regular assessment of the needed concurrent amounts of both FFR and PFR.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Determination of the Amount of FFR and PFR Reserves</a:t>
            </a:r>
          </a:p>
        </p:txBody>
      </p:sp>
      <p:sp>
        <p:nvSpPr>
          <p:cNvPr id="3" name="Content Placeholder 2"/>
          <p:cNvSpPr>
            <a:spLocks noGrp="1"/>
          </p:cNvSpPr>
          <p:nvPr>
            <p:ph idx="1"/>
          </p:nvPr>
        </p:nvSpPr>
        <p:spPr>
          <a:xfrm>
            <a:off x="457200" y="806450"/>
            <a:ext cx="8229600" cy="2168525"/>
          </a:xfrm>
        </p:spPr>
        <p:txBody>
          <a:bodyPr rtlCol="0">
            <a:noAutofit/>
          </a:bodyPr>
          <a:lstStyle/>
          <a:p>
            <a:pPr marL="400050" algn="just" eaLnBrk="1" fontAlgn="auto" hangingPunct="1">
              <a:spcAft>
                <a:spcPts val="0"/>
              </a:spcAft>
              <a:buFont typeface="Wingdings" panose="05000000000000000000" pitchFamily="2" charset="2"/>
              <a:buChar char="Ø"/>
              <a:defRPr/>
            </a:pPr>
            <a:r>
              <a:rPr lang="en-US" sz="2400" dirty="0" smtClean="0">
                <a:solidFill>
                  <a:schemeClr val="accent2">
                    <a:lumMod val="75000"/>
                  </a:schemeClr>
                </a:solidFill>
              </a:rPr>
              <a:t>How </a:t>
            </a:r>
            <a:r>
              <a:rPr lang="en-US" sz="2400" dirty="0">
                <a:solidFill>
                  <a:schemeClr val="accent2">
                    <a:lumMod val="75000"/>
                  </a:schemeClr>
                </a:solidFill>
              </a:rPr>
              <a:t>much PFR is needed will be based on minimum requirement for FFR while maintaining minimum PFR capability within Generators (for example, in the current RRS, Load Resources can provide up to 50% of 2800 MW RRS). </a:t>
            </a:r>
          </a:p>
          <a:p>
            <a:pPr marL="400050" algn="just" eaLnBrk="1" fontAlgn="auto" hangingPunct="1">
              <a:spcAft>
                <a:spcPts val="0"/>
              </a:spcAft>
              <a:buFont typeface="Wingdings" panose="05000000000000000000" pitchFamily="2" charset="2"/>
              <a:buChar char="Ø"/>
              <a:defRPr/>
            </a:pPr>
            <a:endParaRPr lang="en-US" sz="2400" dirty="0">
              <a:solidFill>
                <a:schemeClr val="accent2">
                  <a:lumMod val="75000"/>
                </a:schemeClr>
              </a:solidFill>
            </a:endParaRPr>
          </a:p>
        </p:txBody>
      </p:sp>
      <p:graphicFrame>
        <p:nvGraphicFramePr>
          <p:cNvPr id="4" name="Table 3"/>
          <p:cNvGraphicFramePr>
            <a:graphicFrameLocks noGrp="1"/>
          </p:cNvGraphicFramePr>
          <p:nvPr/>
        </p:nvGraphicFramePr>
        <p:xfrm>
          <a:off x="836613" y="3384550"/>
          <a:ext cx="7850187" cy="1344612"/>
        </p:xfrm>
        <a:graphic>
          <a:graphicData uri="http://schemas.openxmlformats.org/drawingml/2006/table">
            <a:tbl>
              <a:tblPr firstRow="1" firstCol="1" bandRow="1"/>
              <a:tblGrid>
                <a:gridCol w="1665250"/>
                <a:gridCol w="3084286"/>
                <a:gridCol w="3100651"/>
              </a:tblGrid>
              <a:tr h="448204">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System Load </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FFR </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PFR(5% Droop)</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204">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&lt;=35000 MW</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840 MW(30% 0f 2800) </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000" kern="1200" dirty="0" smtClean="0">
                          <a:solidFill>
                            <a:schemeClr val="accent2">
                              <a:lumMod val="75000"/>
                            </a:schemeClr>
                          </a:solidFill>
                          <a:latin typeface="+mn-lt"/>
                          <a:ea typeface="+mn-ea"/>
                          <a:cs typeface="+mn-cs"/>
                        </a:rPr>
                        <a:t>1960 MW</a:t>
                      </a:r>
                      <a:endParaRPr lang="en-US" sz="2000" kern="1200" dirty="0">
                        <a:solidFill>
                          <a:schemeClr val="accent2">
                            <a:lumMod val="75000"/>
                          </a:schemeClr>
                        </a:solidFill>
                        <a:latin typeface="+mn-lt"/>
                        <a:ea typeface="+mn-ea"/>
                        <a:cs typeface="+mn-cs"/>
                      </a:endParaRP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204">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&lt;=35000 MW</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0 MW</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2000" kern="1200" dirty="0">
                          <a:solidFill>
                            <a:schemeClr val="accent2">
                              <a:lumMod val="75000"/>
                            </a:schemeClr>
                          </a:solidFill>
                          <a:latin typeface="+mn-lt"/>
                          <a:ea typeface="+mn-ea"/>
                          <a:cs typeface="+mn-cs"/>
                        </a:rPr>
                        <a:t>4480 MW</a:t>
                      </a:r>
                    </a:p>
                  </a:txBody>
                  <a:tcPr marL="68582" marR="685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116138"/>
            <a:ext cx="7675563" cy="1362075"/>
          </a:xfrm>
        </p:spPr>
        <p:txBody>
          <a:bodyPr rtlCol="0">
            <a:noAutofit/>
          </a:bodyPr>
          <a:lstStyle/>
          <a:p>
            <a:pPr algn="ctr" eaLnBrk="1" fontAlgn="auto" hangingPunct="1">
              <a:spcAft>
                <a:spcPts val="0"/>
              </a:spcAft>
              <a:defRPr/>
            </a:pPr>
            <a:r>
              <a:rPr lang="en-US" sz="3600" dirty="0" smtClean="0"/>
              <a:t>Regulating Reserve (rr) service</a:t>
            </a:r>
            <a:endParaRPr lang="en-US"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Drivers for new AS Framework</a:t>
            </a:r>
            <a:endParaRPr lang="en-US" dirty="0">
              <a:solidFill>
                <a:schemeClr val="accent2">
                  <a:lumMod val="75000"/>
                </a:schemeClr>
              </a:solidFill>
            </a:endParaRPr>
          </a:p>
        </p:txBody>
      </p:sp>
      <p:sp>
        <p:nvSpPr>
          <p:cNvPr id="3" name="Content Placeholder 2"/>
          <p:cNvSpPr>
            <a:spLocks noGrp="1"/>
          </p:cNvSpPr>
          <p:nvPr>
            <p:ph idx="1"/>
          </p:nvPr>
        </p:nvSpPr>
        <p:spPr>
          <a:xfrm>
            <a:off x="379413" y="828675"/>
            <a:ext cx="8393112" cy="5116513"/>
          </a:xfrm>
        </p:spPr>
        <p:txBody>
          <a:bodyPr rtlCol="0">
            <a:noAutofit/>
          </a:bodyPr>
          <a:lstStyle/>
          <a:p>
            <a:pPr eaLnBrk="1" fontAlgn="auto" hangingPunct="1">
              <a:spcAft>
                <a:spcPts val="0"/>
              </a:spcAft>
              <a:buFont typeface="Arial"/>
              <a:buChar char="•"/>
              <a:defRPr/>
            </a:pPr>
            <a:r>
              <a:rPr lang="en-US" sz="2400" dirty="0">
                <a:solidFill>
                  <a:schemeClr val="accent2">
                    <a:lumMod val="75000"/>
                  </a:schemeClr>
                </a:solidFill>
              </a:rPr>
              <a:t>Current AS Framework has performed well but has issues</a:t>
            </a:r>
          </a:p>
          <a:p>
            <a:pPr lvl="1" eaLnBrk="1" fontAlgn="auto" hangingPunct="1">
              <a:spcAft>
                <a:spcPts val="0"/>
              </a:spcAft>
              <a:buFont typeface="Arial"/>
              <a:buChar char="•"/>
              <a:defRPr/>
            </a:pPr>
            <a:r>
              <a:rPr lang="en-US" sz="2000" dirty="0" smtClean="0">
                <a:solidFill>
                  <a:schemeClr val="accent2">
                    <a:lumMod val="75000"/>
                  </a:schemeClr>
                </a:solidFill>
              </a:rPr>
              <a:t>Resources could provide </a:t>
            </a:r>
            <a:r>
              <a:rPr lang="en-US" sz="2000" dirty="0">
                <a:solidFill>
                  <a:schemeClr val="accent2">
                    <a:lumMod val="75000"/>
                  </a:schemeClr>
                </a:solidFill>
              </a:rPr>
              <a:t>some services more efficiently if the requirements were decoupled </a:t>
            </a:r>
            <a:r>
              <a:rPr lang="en-US" sz="2000" dirty="0" smtClean="0">
                <a:solidFill>
                  <a:schemeClr val="accent2">
                    <a:lumMod val="75000"/>
                  </a:schemeClr>
                </a:solidFill>
              </a:rPr>
              <a:t>(</a:t>
            </a:r>
            <a:r>
              <a:rPr lang="en-US" sz="2000" dirty="0">
                <a:solidFill>
                  <a:schemeClr val="accent2">
                    <a:lumMod val="75000"/>
                  </a:schemeClr>
                </a:solidFill>
              </a:rPr>
              <a:t>PFR/ FFR/ </a:t>
            </a:r>
            <a:r>
              <a:rPr lang="en-US" sz="2000" dirty="0" smtClean="0">
                <a:solidFill>
                  <a:schemeClr val="accent2">
                    <a:lumMod val="75000"/>
                  </a:schemeClr>
                </a:solidFill>
              </a:rPr>
              <a:t>Contingency Reserve)</a:t>
            </a:r>
          </a:p>
          <a:p>
            <a:pPr lvl="1" eaLnBrk="1" fontAlgn="auto" hangingPunct="1">
              <a:spcAft>
                <a:spcPts val="0"/>
              </a:spcAft>
              <a:buFont typeface="Arial"/>
              <a:buChar char="•"/>
              <a:defRPr/>
            </a:pPr>
            <a:r>
              <a:rPr lang="en-US" sz="2000" dirty="0" smtClean="0">
                <a:solidFill>
                  <a:schemeClr val="accent2">
                    <a:lumMod val="75000"/>
                  </a:schemeClr>
                </a:solidFill>
              </a:rPr>
              <a:t>New service needed </a:t>
            </a:r>
            <a:r>
              <a:rPr lang="en-US" sz="2000" dirty="0">
                <a:solidFill>
                  <a:schemeClr val="accent2">
                    <a:lumMod val="75000"/>
                  </a:schemeClr>
                </a:solidFill>
              </a:rPr>
              <a:t>to ensure technical requirements are met that used to be provided, inherently, by </a:t>
            </a:r>
            <a:r>
              <a:rPr lang="en-US" sz="2000" dirty="0" smtClean="0">
                <a:solidFill>
                  <a:schemeClr val="accent2">
                    <a:lumMod val="75000"/>
                  </a:schemeClr>
                </a:solidFill>
              </a:rPr>
              <a:t>generators (e.g. inertia)</a:t>
            </a:r>
            <a:endParaRPr lang="en-US" sz="2000" dirty="0">
              <a:solidFill>
                <a:schemeClr val="accent2">
                  <a:lumMod val="75000"/>
                </a:schemeClr>
              </a:solidFill>
            </a:endParaRPr>
          </a:p>
          <a:p>
            <a:pPr lvl="1" eaLnBrk="1" fontAlgn="auto" hangingPunct="1">
              <a:spcAft>
                <a:spcPts val="0"/>
              </a:spcAft>
              <a:buFont typeface="Arial"/>
              <a:buChar char="•"/>
              <a:defRPr/>
            </a:pPr>
            <a:r>
              <a:rPr lang="en-US" sz="2000" dirty="0" smtClean="0">
                <a:solidFill>
                  <a:schemeClr val="accent2">
                    <a:lumMod val="75000"/>
                  </a:schemeClr>
                </a:solidFill>
              </a:rPr>
              <a:t>Awkward </a:t>
            </a:r>
            <a:r>
              <a:rPr lang="en-US" sz="2000" dirty="0">
                <a:solidFill>
                  <a:schemeClr val="accent2">
                    <a:lumMod val="75000"/>
                  </a:schemeClr>
                </a:solidFill>
              </a:rPr>
              <a:t>to fit capabilities of new technologies (e.g. CCGTs with duct firing, wind turbines) that could provide services efficiently </a:t>
            </a:r>
          </a:p>
          <a:p>
            <a:pPr lvl="1" eaLnBrk="1" fontAlgn="auto" hangingPunct="1">
              <a:spcAft>
                <a:spcPts val="0"/>
              </a:spcAft>
              <a:buFont typeface="Arial"/>
              <a:buChar char="•"/>
              <a:defRPr/>
            </a:pPr>
            <a:r>
              <a:rPr lang="en-US" sz="2000" dirty="0" smtClean="0">
                <a:solidFill>
                  <a:schemeClr val="accent2">
                    <a:lumMod val="75000"/>
                  </a:schemeClr>
                </a:solidFill>
              </a:rPr>
              <a:t>Changes </a:t>
            </a:r>
            <a:r>
              <a:rPr lang="en-US" sz="2000" dirty="0">
                <a:solidFill>
                  <a:schemeClr val="accent2">
                    <a:lumMod val="75000"/>
                  </a:schemeClr>
                </a:solidFill>
              </a:rPr>
              <a:t>in market design and control systems(e.g. 5 minute dispatch, HRUC</a:t>
            </a:r>
            <a:r>
              <a:rPr lang="en-US" sz="2000" dirty="0" smtClean="0">
                <a:solidFill>
                  <a:schemeClr val="accent2">
                    <a:lumMod val="75000"/>
                  </a:schemeClr>
                </a:solidFill>
              </a:rPr>
              <a:t>) </a:t>
            </a:r>
            <a:r>
              <a:rPr lang="en-US" sz="2000" dirty="0">
                <a:solidFill>
                  <a:schemeClr val="accent2">
                    <a:lumMod val="75000"/>
                  </a:schemeClr>
                </a:solidFill>
              </a:rPr>
              <a:t>have reduced the need for other </a:t>
            </a:r>
            <a:r>
              <a:rPr lang="en-US" sz="2000" dirty="0" smtClean="0">
                <a:solidFill>
                  <a:schemeClr val="accent2">
                    <a:lumMod val="75000"/>
                  </a:schemeClr>
                </a:solidFill>
              </a:rPr>
              <a:t>services</a:t>
            </a:r>
          </a:p>
          <a:p>
            <a:pPr lvl="1" eaLnBrk="1" fontAlgn="auto" hangingPunct="1">
              <a:spcAft>
                <a:spcPts val="0"/>
              </a:spcAft>
              <a:buFont typeface="Arial"/>
              <a:buChar char="•"/>
              <a:defRPr/>
            </a:pPr>
            <a:r>
              <a:rPr lang="en-US" sz="2000" dirty="0" smtClean="0">
                <a:solidFill>
                  <a:schemeClr val="accent2">
                    <a:lumMod val="75000"/>
                  </a:schemeClr>
                </a:solidFill>
              </a:rPr>
              <a:t>New regulatory requirements (BAL-003)</a:t>
            </a:r>
          </a:p>
          <a:p>
            <a:pPr eaLnBrk="1" fontAlgn="auto" hangingPunct="1">
              <a:spcAft>
                <a:spcPts val="0"/>
              </a:spcAft>
              <a:buFont typeface="Arial"/>
              <a:buChar char="•"/>
              <a:defRPr/>
            </a:pPr>
            <a:r>
              <a:rPr lang="en-US" sz="2400" dirty="0">
                <a:solidFill>
                  <a:schemeClr val="accent2">
                    <a:lumMod val="75000"/>
                  </a:schemeClr>
                </a:solidFill>
              </a:rPr>
              <a:t>Need for changes has been highlighted in discussion of Fast Responding Regulation Service (FRRS), NPRR 524(Resource Limits in Providing Ancillary Service), etc.</a:t>
            </a:r>
          </a:p>
          <a:p>
            <a:pPr eaLnBrk="1" fontAlgn="auto" hangingPunct="1">
              <a:spcAft>
                <a:spcPts val="0"/>
              </a:spcAft>
              <a:buFont typeface="Arial"/>
              <a:buChar char="•"/>
              <a:defRPr/>
            </a:pPr>
            <a:endParaRPr lang="en-US" sz="2400" dirty="0" smtClean="0">
              <a:solidFill>
                <a:schemeClr val="accent2">
                  <a:lumMod val="75000"/>
                </a:schemeClr>
              </a:solidFill>
            </a:endParaRPr>
          </a:p>
          <a:p>
            <a:pPr lvl="1" eaLnBrk="1" fontAlgn="auto" hangingPunct="1">
              <a:spcAft>
                <a:spcPts val="0"/>
              </a:spcAft>
              <a:buFont typeface="Arial"/>
              <a:buChar char="–"/>
              <a:defRPr/>
            </a:pPr>
            <a:endParaRPr lang="en-US" sz="1800" dirty="0">
              <a:solidFill>
                <a:schemeClr val="accent2">
                  <a:lumMod val="75000"/>
                </a:schemeClr>
              </a:solidFill>
            </a:endParaRPr>
          </a:p>
          <a:p>
            <a:pPr lvl="1" eaLnBrk="1" fontAlgn="auto" hangingPunct="1">
              <a:spcAft>
                <a:spcPts val="0"/>
              </a:spcAft>
              <a:buFont typeface="Arial"/>
              <a:buChar char="–"/>
              <a:defRPr/>
            </a:pPr>
            <a:endParaRPr lang="en-US" sz="18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Regulating Reserve (RR) Service – Up &amp; Down</a:t>
            </a:r>
          </a:p>
        </p:txBody>
      </p:sp>
      <p:sp>
        <p:nvSpPr>
          <p:cNvPr id="3" name="Content Placeholder 2"/>
          <p:cNvSpPr>
            <a:spLocks noGrp="1"/>
          </p:cNvSpPr>
          <p:nvPr>
            <p:ph idx="1"/>
          </p:nvPr>
        </p:nvSpPr>
        <p:spPr>
          <a:xfrm>
            <a:off x="457200" y="1001713"/>
            <a:ext cx="8229600" cy="4589462"/>
          </a:xfrm>
        </p:spPr>
        <p:txBody>
          <a:bodyPr rtlCol="0">
            <a:normAutofit fontScale="55000" lnSpcReduction="20000"/>
          </a:bodyPr>
          <a:lstStyle/>
          <a:p>
            <a:pPr marL="742950" indent="-685800" algn="just" eaLnBrk="1" fontAlgn="auto" hangingPunct="1">
              <a:spcAft>
                <a:spcPts val="0"/>
              </a:spcAft>
              <a:buFont typeface="Wingdings" panose="05000000000000000000" pitchFamily="2" charset="2"/>
              <a:buChar char="Ø"/>
              <a:defRPr/>
            </a:pPr>
            <a:r>
              <a:rPr lang="en-US" sz="4800" dirty="0" smtClean="0">
                <a:solidFill>
                  <a:schemeClr val="accent2">
                    <a:lumMod val="75000"/>
                  </a:schemeClr>
                </a:solidFill>
              </a:rPr>
              <a:t>An </a:t>
            </a:r>
            <a:r>
              <a:rPr lang="en-US" sz="4800" dirty="0">
                <a:solidFill>
                  <a:schemeClr val="accent2">
                    <a:lumMod val="75000"/>
                  </a:schemeClr>
                </a:solidFill>
              </a:rPr>
              <a:t>amount of reserve responsive to Load Frequency Control, which is sufficient to provide normal regulating </a:t>
            </a:r>
            <a:r>
              <a:rPr lang="en-US" sz="4800" dirty="0" smtClean="0">
                <a:solidFill>
                  <a:schemeClr val="accent2">
                    <a:lumMod val="75000"/>
                  </a:schemeClr>
                </a:solidFill>
              </a:rPr>
              <a:t>margin. </a:t>
            </a:r>
          </a:p>
          <a:p>
            <a:pPr marL="742950" indent="-685800" algn="just" eaLnBrk="1" fontAlgn="auto" hangingPunct="1">
              <a:spcAft>
                <a:spcPts val="0"/>
              </a:spcAft>
              <a:buFont typeface="Wingdings" panose="05000000000000000000" pitchFamily="2" charset="2"/>
              <a:buChar char="Ø"/>
              <a:defRPr/>
            </a:pPr>
            <a:endParaRPr lang="en-US" sz="4800" dirty="0" smtClean="0">
              <a:solidFill>
                <a:schemeClr val="accent2">
                  <a:lumMod val="75000"/>
                </a:schemeClr>
              </a:solidFill>
            </a:endParaRPr>
          </a:p>
          <a:p>
            <a:pPr marL="742950" indent="-685800" algn="just" eaLnBrk="1" fontAlgn="auto" hangingPunct="1">
              <a:spcAft>
                <a:spcPts val="0"/>
              </a:spcAft>
              <a:buFont typeface="Wingdings" panose="05000000000000000000" pitchFamily="2" charset="2"/>
              <a:buChar char="Ø"/>
              <a:defRPr/>
            </a:pPr>
            <a:r>
              <a:rPr lang="en-US" sz="4800" dirty="0" smtClean="0">
                <a:solidFill>
                  <a:schemeClr val="accent2">
                    <a:lumMod val="75000"/>
                  </a:schemeClr>
                </a:solidFill>
              </a:rPr>
              <a:t>ERCOT </a:t>
            </a:r>
            <a:r>
              <a:rPr lang="en-US" sz="4800" dirty="0">
                <a:solidFill>
                  <a:schemeClr val="accent2">
                    <a:lumMod val="75000"/>
                  </a:schemeClr>
                </a:solidFill>
              </a:rPr>
              <a:t>generation is dispatched through Security Constrained Economic Dispatch (SCED) every five minutes to balance the generation and demand.  The power imbalance between each SCED interval will cause frequency deviation that requires </a:t>
            </a:r>
            <a:r>
              <a:rPr lang="en-US" sz="4800" dirty="0" smtClean="0">
                <a:solidFill>
                  <a:schemeClr val="accent2">
                    <a:lumMod val="75000"/>
                  </a:schemeClr>
                </a:solidFill>
              </a:rPr>
              <a:t>Regulating </a:t>
            </a:r>
            <a:r>
              <a:rPr lang="en-US" sz="4800" dirty="0">
                <a:solidFill>
                  <a:schemeClr val="accent2">
                    <a:lumMod val="75000"/>
                  </a:schemeClr>
                </a:solidFill>
              </a:rPr>
              <a:t>R</a:t>
            </a:r>
            <a:r>
              <a:rPr lang="en-US" sz="4800" dirty="0" smtClean="0">
                <a:solidFill>
                  <a:schemeClr val="accent2">
                    <a:lumMod val="75000"/>
                  </a:schemeClr>
                </a:solidFill>
              </a:rPr>
              <a:t>eserve </a:t>
            </a:r>
            <a:r>
              <a:rPr lang="en-US" sz="4800" dirty="0">
                <a:solidFill>
                  <a:schemeClr val="accent2">
                    <a:lumMod val="75000"/>
                  </a:schemeClr>
                </a:solidFill>
              </a:rPr>
              <a:t>to compensate. This action will be provided by RR service. </a:t>
            </a:r>
            <a:endParaRPr lang="en-US" sz="4800" dirty="0" smtClean="0">
              <a:solidFill>
                <a:schemeClr val="accent2">
                  <a:lumMod val="75000"/>
                </a:schemeClr>
              </a:solidFill>
            </a:endParaRPr>
          </a:p>
          <a:p>
            <a:pPr marL="57150" indent="0" algn="just" eaLnBrk="1" fontAlgn="auto" hangingPunct="1">
              <a:spcAft>
                <a:spcPts val="0"/>
              </a:spcAft>
              <a:buFont typeface="Arial"/>
              <a:buNone/>
              <a:defRPr/>
            </a:pPr>
            <a:endParaRPr lang="en-US" sz="4800" dirty="0" smtClean="0">
              <a:solidFill>
                <a:schemeClr val="accent2">
                  <a:lumMod val="75000"/>
                </a:schemeClr>
              </a:solidFill>
            </a:endParaRPr>
          </a:p>
          <a:p>
            <a:pPr marL="57150" indent="0" algn="just" eaLnBrk="1" fontAlgn="auto" hangingPunct="1">
              <a:spcAft>
                <a:spcPts val="0"/>
              </a:spcAft>
              <a:buFont typeface="Arial"/>
              <a:buNone/>
              <a:defRPr/>
            </a:pPr>
            <a:endParaRPr lang="en-US" sz="4800" dirty="0">
              <a:solidFill>
                <a:schemeClr val="accent2">
                  <a:lumMod val="75000"/>
                </a:schemeClr>
              </a:solidFill>
            </a:endParaRPr>
          </a:p>
          <a:p>
            <a:pPr marL="57150" indent="0" algn="just" eaLnBrk="1" fontAlgn="auto" hangingPunct="1">
              <a:spcAft>
                <a:spcPts val="0"/>
              </a:spcAft>
              <a:buFont typeface="Arial"/>
              <a:buNone/>
              <a:defRPr/>
            </a:pPr>
            <a:endParaRPr lang="en-US" sz="4800" dirty="0">
              <a:solidFill>
                <a:schemeClr val="accent2">
                  <a:lumMod val="75000"/>
                </a:schemeClr>
              </a:solidFill>
            </a:endParaRPr>
          </a:p>
          <a:p>
            <a:pPr marL="457200" lvl="1" indent="0" algn="just" eaLnBrk="1" fontAlgn="auto" hangingPunct="1">
              <a:spcAft>
                <a:spcPts val="0"/>
              </a:spcAft>
              <a:buFont typeface="Arial"/>
              <a:buNone/>
              <a:defRPr/>
            </a:pPr>
            <a:endParaRPr lang="en-US" dirty="0"/>
          </a:p>
          <a:p>
            <a:pPr lvl="1" eaLnBrk="1" fontAlgn="auto" hangingPunct="1">
              <a:spcAft>
                <a:spcPts val="0"/>
              </a:spcAft>
              <a:buFont typeface="Arial"/>
              <a:buChar char="–"/>
              <a:defRPr/>
            </a:pPr>
            <a:endParaRPr lang="en-US" sz="1800" dirty="0"/>
          </a:p>
          <a:p>
            <a:pPr eaLnBrk="1" fontAlgn="auto" hangingPunct="1">
              <a:spcAft>
                <a:spcPts val="0"/>
              </a:spcAft>
              <a:buFont typeface="Arial"/>
              <a:buChar char="•"/>
              <a:defRPr/>
            </a:pPr>
            <a:endParaRPr lang="en-US" sz="1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a:solidFill>
                  <a:schemeClr val="accent2">
                    <a:lumMod val="75000"/>
                  </a:schemeClr>
                </a:solidFill>
              </a:rPr>
              <a:t>Regulating Reserve (RR) Service – Up &amp; Down</a:t>
            </a:r>
          </a:p>
        </p:txBody>
      </p:sp>
      <p:sp>
        <p:nvSpPr>
          <p:cNvPr id="3" name="Content Placeholder 2"/>
          <p:cNvSpPr>
            <a:spLocks noGrp="1"/>
          </p:cNvSpPr>
          <p:nvPr>
            <p:ph idx="1"/>
          </p:nvPr>
        </p:nvSpPr>
        <p:spPr>
          <a:xfrm>
            <a:off x="457200" y="739775"/>
            <a:ext cx="8229600" cy="5251450"/>
          </a:xfrm>
        </p:spPr>
        <p:txBody>
          <a:bodyPr rtlCol="0">
            <a:normAutofit fontScale="25000" lnSpcReduction="20000"/>
          </a:bodyPr>
          <a:lstStyle/>
          <a:p>
            <a:pPr marL="0" indent="0" eaLnBrk="1" fontAlgn="auto" hangingPunct="1">
              <a:spcAft>
                <a:spcPts val="0"/>
              </a:spcAft>
              <a:buFont typeface="Arial"/>
              <a:buNone/>
              <a:defRPr/>
            </a:pPr>
            <a:r>
              <a:rPr lang="en-US" sz="7200" dirty="0">
                <a:solidFill>
                  <a:schemeClr val="accent2">
                    <a:lumMod val="75000"/>
                  </a:schemeClr>
                </a:solidFill>
              </a:rPr>
              <a:t>While not substantially </a:t>
            </a:r>
            <a:r>
              <a:rPr lang="en-US" sz="7200" dirty="0" smtClean="0">
                <a:solidFill>
                  <a:schemeClr val="accent2">
                    <a:lumMod val="75000"/>
                  </a:schemeClr>
                </a:solidFill>
              </a:rPr>
              <a:t>changing </a:t>
            </a:r>
            <a:r>
              <a:rPr lang="en-US" sz="7200" dirty="0">
                <a:solidFill>
                  <a:schemeClr val="accent2">
                    <a:lumMod val="75000"/>
                  </a:schemeClr>
                </a:solidFill>
              </a:rPr>
              <a:t>from todays Regulation Service ERCOT is proposing to implement the following</a:t>
            </a:r>
            <a:r>
              <a:rPr lang="en-US" sz="6400" dirty="0">
                <a:solidFill>
                  <a:schemeClr val="accent2">
                    <a:lumMod val="75000"/>
                  </a:schemeClr>
                </a:solidFill>
              </a:rPr>
              <a:t>:</a:t>
            </a:r>
          </a:p>
          <a:p>
            <a:pPr lvl="1" algn="just" eaLnBrk="1" fontAlgn="auto" hangingPunct="1">
              <a:lnSpc>
                <a:spcPct val="120000"/>
              </a:lnSpc>
              <a:spcAft>
                <a:spcPts val="0"/>
              </a:spcAft>
              <a:buFont typeface="Wingdings" panose="05000000000000000000" pitchFamily="2" charset="2"/>
              <a:buChar char="Ø"/>
              <a:defRPr/>
            </a:pPr>
            <a:r>
              <a:rPr lang="en-US" sz="8000" dirty="0">
                <a:solidFill>
                  <a:schemeClr val="accent2">
                    <a:lumMod val="75000"/>
                  </a:schemeClr>
                </a:solidFill>
              </a:rPr>
              <a:t>LFC signals will be delivered by </a:t>
            </a:r>
            <a:r>
              <a:rPr lang="en-US" sz="8000" dirty="0" smtClean="0">
                <a:solidFill>
                  <a:schemeClr val="accent2">
                    <a:lumMod val="75000"/>
                  </a:schemeClr>
                </a:solidFill>
              </a:rPr>
              <a:t>ERCOT to the QSE specifically </a:t>
            </a:r>
            <a:r>
              <a:rPr lang="en-US" sz="8000" dirty="0">
                <a:solidFill>
                  <a:schemeClr val="accent2">
                    <a:lumMod val="75000"/>
                  </a:schemeClr>
                </a:solidFill>
              </a:rPr>
              <a:t>for the Resource providing this service </a:t>
            </a:r>
            <a:endParaRPr lang="en-US" sz="8000" dirty="0" smtClean="0">
              <a:solidFill>
                <a:schemeClr val="accent2">
                  <a:lumMod val="75000"/>
                </a:schemeClr>
              </a:solidFill>
            </a:endParaRPr>
          </a:p>
          <a:p>
            <a:pPr lvl="1" algn="just" eaLnBrk="1" fontAlgn="auto" hangingPunct="1">
              <a:lnSpc>
                <a:spcPct val="120000"/>
              </a:lnSpc>
              <a:spcAft>
                <a:spcPts val="0"/>
              </a:spcAft>
              <a:buFont typeface="Wingdings" panose="05000000000000000000" pitchFamily="2" charset="2"/>
              <a:buChar char="Ø"/>
              <a:defRPr/>
            </a:pPr>
            <a:r>
              <a:rPr lang="en-US" sz="8000" dirty="0" smtClean="0">
                <a:solidFill>
                  <a:schemeClr val="accent2">
                    <a:lumMod val="75000"/>
                  </a:schemeClr>
                </a:solidFill>
              </a:rPr>
              <a:t>The </a:t>
            </a:r>
            <a:r>
              <a:rPr lang="en-US" sz="8000" dirty="0">
                <a:solidFill>
                  <a:schemeClr val="accent2">
                    <a:lumMod val="75000"/>
                  </a:schemeClr>
                </a:solidFill>
              </a:rPr>
              <a:t>deployment instructions </a:t>
            </a:r>
            <a:r>
              <a:rPr lang="en-US" sz="8000" dirty="0" smtClean="0">
                <a:solidFill>
                  <a:schemeClr val="accent2">
                    <a:lumMod val="75000"/>
                  </a:schemeClr>
                </a:solidFill>
              </a:rPr>
              <a:t>should </a:t>
            </a:r>
            <a:r>
              <a:rPr lang="en-US" sz="8000" dirty="0">
                <a:solidFill>
                  <a:schemeClr val="accent2">
                    <a:lumMod val="75000"/>
                  </a:schemeClr>
                </a:solidFill>
              </a:rPr>
              <a:t>be determined by taking into consideration ramp rates, HSLs etc. of each of the individual Resources</a:t>
            </a:r>
            <a:r>
              <a:rPr lang="en-US" sz="8000" dirty="0" smtClean="0">
                <a:solidFill>
                  <a:schemeClr val="accent2">
                    <a:lumMod val="75000"/>
                  </a:schemeClr>
                </a:solidFill>
              </a:rPr>
              <a:t>.</a:t>
            </a:r>
          </a:p>
          <a:p>
            <a:pPr lvl="1" algn="just" eaLnBrk="1" fontAlgn="auto" hangingPunct="1">
              <a:lnSpc>
                <a:spcPct val="120000"/>
              </a:lnSpc>
              <a:spcAft>
                <a:spcPts val="0"/>
              </a:spcAft>
              <a:buFont typeface="Wingdings" panose="05000000000000000000" pitchFamily="2" charset="2"/>
              <a:buChar char="Ø"/>
              <a:defRPr/>
            </a:pPr>
            <a:r>
              <a:rPr lang="en-US" sz="8000" dirty="0">
                <a:solidFill>
                  <a:schemeClr val="accent2">
                    <a:lumMod val="75000"/>
                  </a:schemeClr>
                </a:solidFill>
              </a:rPr>
              <a:t>Resources providing RR should be limited to min(NURR,NDRR)*5*0.70, where NURR and NDRR are Normal-Up Ramp Rate and Normal-Down Ramp Rate</a:t>
            </a:r>
          </a:p>
          <a:p>
            <a:pPr lvl="1" algn="just" eaLnBrk="1" fontAlgn="auto" hangingPunct="1">
              <a:lnSpc>
                <a:spcPct val="120000"/>
              </a:lnSpc>
              <a:spcAft>
                <a:spcPts val="0"/>
              </a:spcAft>
              <a:buFont typeface="Wingdings" panose="05000000000000000000" pitchFamily="2" charset="2"/>
              <a:buChar char="Ø"/>
              <a:defRPr/>
            </a:pPr>
            <a:r>
              <a:rPr lang="en-US" sz="8000" dirty="0">
                <a:solidFill>
                  <a:schemeClr val="accent2">
                    <a:lumMod val="75000"/>
                  </a:schemeClr>
                </a:solidFill>
              </a:rPr>
              <a:t>The </a:t>
            </a:r>
            <a:r>
              <a:rPr lang="en-US" sz="8000" dirty="0" smtClean="0">
                <a:solidFill>
                  <a:schemeClr val="accent2">
                    <a:lumMod val="75000"/>
                  </a:schemeClr>
                </a:solidFill>
              </a:rPr>
              <a:t>pay for performance approach should reward those Resources that closely follow </a:t>
            </a:r>
            <a:r>
              <a:rPr lang="en-US" sz="8000" dirty="0">
                <a:solidFill>
                  <a:schemeClr val="accent2">
                    <a:lumMod val="75000"/>
                  </a:schemeClr>
                </a:solidFill>
              </a:rPr>
              <a:t>the ERCOT LFC signal</a:t>
            </a:r>
          </a:p>
          <a:p>
            <a:pPr lvl="1" algn="just" eaLnBrk="1" fontAlgn="auto" hangingPunct="1">
              <a:lnSpc>
                <a:spcPct val="120000"/>
              </a:lnSpc>
              <a:spcAft>
                <a:spcPts val="0"/>
              </a:spcAft>
              <a:buFont typeface="Wingdings" panose="05000000000000000000" pitchFamily="2" charset="2"/>
              <a:buChar char="Ø"/>
              <a:defRPr/>
            </a:pPr>
            <a:r>
              <a:rPr lang="en-US" sz="8000" dirty="0" smtClean="0">
                <a:solidFill>
                  <a:schemeClr val="accent2">
                    <a:lumMod val="75000"/>
                  </a:schemeClr>
                </a:solidFill>
              </a:rPr>
              <a:t>ERCOT </a:t>
            </a:r>
            <a:r>
              <a:rPr lang="en-US" sz="8000" dirty="0">
                <a:solidFill>
                  <a:schemeClr val="accent2">
                    <a:lumMod val="75000"/>
                  </a:schemeClr>
                </a:solidFill>
              </a:rPr>
              <a:t>will re-visit its LFC and RLC to avoid deploying RR for more than 10 continuous minutes in one direction during normal operation.</a:t>
            </a:r>
          </a:p>
          <a:p>
            <a:pPr lvl="1" eaLnBrk="1" fontAlgn="auto" hangingPunct="1">
              <a:spcAft>
                <a:spcPts val="0"/>
              </a:spcAft>
              <a:buFont typeface="Arial"/>
              <a:buChar char="–"/>
              <a:defRPr/>
            </a:pPr>
            <a:endParaRPr lang="en-US" sz="1800" dirty="0"/>
          </a:p>
          <a:p>
            <a:pPr eaLnBrk="1" fontAlgn="auto" hangingPunct="1">
              <a:spcAft>
                <a:spcPts val="0"/>
              </a:spcAft>
              <a:buFont typeface="Arial"/>
              <a:buChar char="•"/>
              <a:defRPr/>
            </a:pPr>
            <a:endParaRPr lang="en-US" sz="1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116138"/>
            <a:ext cx="7675563" cy="1362075"/>
          </a:xfrm>
        </p:spPr>
        <p:txBody>
          <a:bodyPr rtlCol="0">
            <a:noAutofit/>
          </a:bodyPr>
          <a:lstStyle/>
          <a:p>
            <a:pPr algn="ctr" eaLnBrk="1" fontAlgn="auto" hangingPunct="1">
              <a:spcAft>
                <a:spcPts val="0"/>
              </a:spcAft>
              <a:defRPr/>
            </a:pPr>
            <a:r>
              <a:rPr lang="en-US" sz="3600" dirty="0" smtClean="0"/>
              <a:t>Contingency reserve (cr) service</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Contingency Reserve (CR) Service – Need &amp; Purpose</a:t>
            </a:r>
            <a:endParaRPr lang="en-US" dirty="0">
              <a:solidFill>
                <a:schemeClr val="accent2">
                  <a:lumMod val="75000"/>
                </a:schemeClr>
              </a:solidFill>
            </a:endParaRPr>
          </a:p>
        </p:txBody>
      </p:sp>
      <p:sp>
        <p:nvSpPr>
          <p:cNvPr id="3" name="Content Placeholder 2"/>
          <p:cNvSpPr>
            <a:spLocks noGrp="1"/>
          </p:cNvSpPr>
          <p:nvPr>
            <p:ph idx="1"/>
          </p:nvPr>
        </p:nvSpPr>
        <p:spPr>
          <a:xfrm>
            <a:off x="457200" y="725488"/>
            <a:ext cx="8229600" cy="5129212"/>
          </a:xfrm>
        </p:spPr>
        <p:txBody>
          <a:bodyPr rtlCol="0">
            <a:normAutofit lnSpcReduction="10000"/>
          </a:bodyPr>
          <a:lstStyle/>
          <a:p>
            <a:pPr algn="just" eaLnBrk="1" fontAlgn="auto" hangingPunct="1">
              <a:spcAft>
                <a:spcPts val="0"/>
              </a:spcAft>
              <a:buFont typeface="Wingdings" panose="05000000000000000000" pitchFamily="2" charset="2"/>
              <a:buChar char="Ø"/>
              <a:defRPr/>
            </a:pPr>
            <a:r>
              <a:rPr lang="en-US" sz="2000" dirty="0" smtClean="0">
                <a:solidFill>
                  <a:schemeClr val="accent2">
                    <a:lumMod val="75000"/>
                  </a:schemeClr>
                </a:solidFill>
              </a:rPr>
              <a:t>CR is </a:t>
            </a:r>
            <a:r>
              <a:rPr lang="en-US" sz="2000" dirty="0">
                <a:solidFill>
                  <a:schemeClr val="accent2">
                    <a:lumMod val="75000"/>
                  </a:schemeClr>
                </a:solidFill>
              </a:rPr>
              <a:t>to ensure that </a:t>
            </a:r>
            <a:r>
              <a:rPr lang="en-US" sz="2000" dirty="0" smtClean="0">
                <a:solidFill>
                  <a:schemeClr val="accent2">
                    <a:lumMod val="75000"/>
                  </a:schemeClr>
                </a:solidFill>
              </a:rPr>
              <a:t>the Balancing </a:t>
            </a:r>
            <a:r>
              <a:rPr lang="en-US" sz="2000" dirty="0">
                <a:solidFill>
                  <a:schemeClr val="accent2">
                    <a:lumMod val="75000"/>
                  </a:schemeClr>
                </a:solidFill>
              </a:rPr>
              <a:t>Authority is able to restore </a:t>
            </a:r>
            <a:r>
              <a:rPr lang="en-US" sz="2000" dirty="0" smtClean="0">
                <a:solidFill>
                  <a:schemeClr val="accent2">
                    <a:lumMod val="75000"/>
                  </a:schemeClr>
                </a:solidFill>
              </a:rPr>
              <a:t>Interconnection </a:t>
            </a:r>
            <a:r>
              <a:rPr lang="en-US" sz="2000" dirty="0">
                <a:solidFill>
                  <a:schemeClr val="accent2">
                    <a:lumMod val="75000"/>
                  </a:schemeClr>
                </a:solidFill>
              </a:rPr>
              <a:t>frequency within defined limits following a DCS event or large net load forecast error </a:t>
            </a:r>
            <a:r>
              <a:rPr lang="en-US" sz="2000" dirty="0" smtClean="0">
                <a:solidFill>
                  <a:schemeClr val="accent2">
                    <a:lumMod val="75000"/>
                  </a:schemeClr>
                </a:solidFill>
              </a:rPr>
              <a:t>within </a:t>
            </a:r>
            <a:r>
              <a:rPr lang="en-US" sz="2000" b="1" u="sng" dirty="0">
                <a:solidFill>
                  <a:schemeClr val="accent2">
                    <a:lumMod val="75000"/>
                  </a:schemeClr>
                </a:solidFill>
              </a:rPr>
              <a:t>15 minutes </a:t>
            </a:r>
            <a:r>
              <a:rPr lang="en-US" sz="2000" dirty="0">
                <a:solidFill>
                  <a:schemeClr val="accent2">
                    <a:lumMod val="75000"/>
                  </a:schemeClr>
                </a:solidFill>
              </a:rPr>
              <a:t>and restore its Primary Frequency and Regulating </a:t>
            </a:r>
            <a:r>
              <a:rPr lang="en-US" sz="2000" dirty="0" smtClean="0">
                <a:solidFill>
                  <a:schemeClr val="accent2">
                    <a:lumMod val="75000"/>
                  </a:schemeClr>
                </a:solidFill>
              </a:rPr>
              <a:t>Reserve.</a:t>
            </a:r>
          </a:p>
          <a:p>
            <a:pPr algn="just" eaLnBrk="1" fontAlgn="auto" hangingPunct="1">
              <a:spcAft>
                <a:spcPts val="0"/>
              </a:spcAft>
              <a:buFont typeface="Wingdings" panose="05000000000000000000" pitchFamily="2" charset="2"/>
              <a:buChar char="Ø"/>
              <a:defRPr/>
            </a:pPr>
            <a:endParaRPr lang="en-US" sz="2000" dirty="0" smtClean="0">
              <a:solidFill>
                <a:schemeClr val="accent2">
                  <a:lumMod val="75000"/>
                </a:schemeClr>
              </a:solidFill>
            </a:endParaRPr>
          </a:p>
          <a:p>
            <a:pPr algn="just" eaLnBrk="1" fontAlgn="auto" hangingPunct="1">
              <a:spcAft>
                <a:spcPts val="0"/>
              </a:spcAft>
              <a:buFont typeface="Wingdings" panose="05000000000000000000" pitchFamily="2" charset="2"/>
              <a:buChar char="Ø"/>
              <a:defRPr/>
            </a:pPr>
            <a:r>
              <a:rPr lang="en-US" sz="2000" dirty="0">
                <a:solidFill>
                  <a:schemeClr val="accent2">
                    <a:lumMod val="75000"/>
                  </a:schemeClr>
                </a:solidFill>
              </a:rPr>
              <a:t>According to NERC BAL-002-1 </a:t>
            </a:r>
            <a:r>
              <a:rPr lang="en-US" sz="2000" b="1" u="sng" dirty="0">
                <a:solidFill>
                  <a:schemeClr val="accent2">
                    <a:lumMod val="75000"/>
                  </a:schemeClr>
                </a:solidFill>
              </a:rPr>
              <a:t>Disturbance Control Standard (DCS), </a:t>
            </a:r>
            <a:r>
              <a:rPr lang="en-US" sz="2000" dirty="0" smtClean="0">
                <a:solidFill>
                  <a:schemeClr val="accent2">
                    <a:lumMod val="75000"/>
                  </a:schemeClr>
                </a:solidFill>
              </a:rPr>
              <a:t>The </a:t>
            </a:r>
            <a:r>
              <a:rPr lang="en-US" sz="2000" b="1" u="sng" dirty="0">
                <a:solidFill>
                  <a:schemeClr val="accent2">
                    <a:lumMod val="75000"/>
                  </a:schemeClr>
                </a:solidFill>
              </a:rPr>
              <a:t>minimum</a:t>
            </a:r>
            <a:r>
              <a:rPr lang="en-US" sz="2000" dirty="0">
                <a:solidFill>
                  <a:schemeClr val="accent2">
                    <a:lumMod val="75000"/>
                  </a:schemeClr>
                </a:solidFill>
              </a:rPr>
              <a:t> amount of </a:t>
            </a:r>
            <a:r>
              <a:rPr lang="en-US" sz="2000" dirty="0" smtClean="0">
                <a:solidFill>
                  <a:schemeClr val="accent2">
                    <a:lumMod val="75000"/>
                  </a:schemeClr>
                </a:solidFill>
              </a:rPr>
              <a:t>CR required is </a:t>
            </a:r>
            <a:r>
              <a:rPr lang="en-US" sz="2000" dirty="0">
                <a:solidFill>
                  <a:schemeClr val="accent2">
                    <a:lumMod val="75000"/>
                  </a:schemeClr>
                </a:solidFill>
              </a:rPr>
              <a:t>equivalent to </a:t>
            </a:r>
            <a:r>
              <a:rPr lang="en-US" sz="2000" dirty="0" smtClean="0">
                <a:solidFill>
                  <a:schemeClr val="accent2">
                    <a:lumMod val="75000"/>
                  </a:schemeClr>
                </a:solidFill>
              </a:rPr>
              <a:t>“Most </a:t>
            </a:r>
            <a:r>
              <a:rPr lang="en-US" sz="2000" dirty="0">
                <a:solidFill>
                  <a:schemeClr val="accent2">
                    <a:lumMod val="75000"/>
                  </a:schemeClr>
                </a:solidFill>
              </a:rPr>
              <a:t>Severe Single Largest </a:t>
            </a:r>
            <a:r>
              <a:rPr lang="en-US" sz="2000" dirty="0" smtClean="0">
                <a:solidFill>
                  <a:schemeClr val="accent2">
                    <a:lumMod val="75000"/>
                  </a:schemeClr>
                </a:solidFill>
              </a:rPr>
              <a:t>Contingency”, </a:t>
            </a:r>
            <a:r>
              <a:rPr lang="en-US" sz="2000" dirty="0">
                <a:solidFill>
                  <a:schemeClr val="accent2">
                    <a:lumMod val="75000"/>
                  </a:schemeClr>
                </a:solidFill>
              </a:rPr>
              <a:t>in </a:t>
            </a:r>
            <a:r>
              <a:rPr lang="en-US" sz="2000" b="1" u="sng" dirty="0">
                <a:solidFill>
                  <a:schemeClr val="accent2">
                    <a:lumMod val="75000"/>
                  </a:schemeClr>
                </a:solidFill>
              </a:rPr>
              <a:t>ERCOT’s case this </a:t>
            </a:r>
            <a:r>
              <a:rPr lang="en-US" sz="2000" b="1" u="sng" dirty="0" smtClean="0">
                <a:solidFill>
                  <a:schemeClr val="accent2">
                    <a:lumMod val="75000"/>
                  </a:schemeClr>
                </a:solidFill>
              </a:rPr>
              <a:t>is currently </a:t>
            </a:r>
            <a:r>
              <a:rPr lang="en-US" sz="2000" b="1" u="sng" dirty="0">
                <a:solidFill>
                  <a:schemeClr val="accent2">
                    <a:lumMod val="75000"/>
                  </a:schemeClr>
                </a:solidFill>
              </a:rPr>
              <a:t>1375 MW</a:t>
            </a:r>
            <a:r>
              <a:rPr lang="en-US" sz="2000" dirty="0">
                <a:solidFill>
                  <a:schemeClr val="accent2">
                    <a:lumMod val="75000"/>
                  </a:schemeClr>
                </a:solidFill>
              </a:rPr>
              <a:t>.  </a:t>
            </a:r>
            <a:endParaRPr lang="en-US" sz="2000" dirty="0" smtClean="0">
              <a:solidFill>
                <a:schemeClr val="accent2">
                  <a:lumMod val="75000"/>
                </a:schemeClr>
              </a:solidFill>
            </a:endParaRPr>
          </a:p>
          <a:p>
            <a:pPr algn="just" eaLnBrk="1" fontAlgn="auto" hangingPunct="1">
              <a:spcAft>
                <a:spcPts val="0"/>
              </a:spcAft>
              <a:buFont typeface="Wingdings" panose="05000000000000000000" pitchFamily="2" charset="2"/>
              <a:buChar char="Ø"/>
              <a:defRPr/>
            </a:pPr>
            <a:endParaRPr lang="en-US" sz="2000" dirty="0" smtClean="0">
              <a:solidFill>
                <a:schemeClr val="accent2">
                  <a:lumMod val="75000"/>
                </a:schemeClr>
              </a:solidFill>
            </a:endParaRPr>
          </a:p>
          <a:p>
            <a:pPr algn="just" eaLnBrk="1" fontAlgn="auto" hangingPunct="1">
              <a:spcAft>
                <a:spcPts val="0"/>
              </a:spcAft>
              <a:buFont typeface="Wingdings" panose="05000000000000000000" pitchFamily="2" charset="2"/>
              <a:buChar char="Ø"/>
              <a:defRPr/>
            </a:pPr>
            <a:r>
              <a:rPr lang="en-US" sz="2000" dirty="0">
                <a:solidFill>
                  <a:schemeClr val="accent2">
                    <a:lumMod val="75000"/>
                  </a:schemeClr>
                </a:solidFill>
              </a:rPr>
              <a:t>ERCOT may additionally </a:t>
            </a:r>
            <a:r>
              <a:rPr lang="en-US" sz="2000" dirty="0" smtClean="0">
                <a:solidFill>
                  <a:schemeClr val="accent2">
                    <a:lumMod val="75000"/>
                  </a:schemeClr>
                </a:solidFill>
              </a:rPr>
              <a:t>procure </a:t>
            </a:r>
            <a:r>
              <a:rPr lang="en-US" sz="2000" dirty="0">
                <a:solidFill>
                  <a:schemeClr val="accent2">
                    <a:lumMod val="75000"/>
                  </a:schemeClr>
                </a:solidFill>
              </a:rPr>
              <a:t>CR reserve to cover </a:t>
            </a:r>
            <a:r>
              <a:rPr lang="en-US" sz="2000" dirty="0" smtClean="0">
                <a:solidFill>
                  <a:schemeClr val="accent2">
                    <a:lumMod val="75000"/>
                  </a:schemeClr>
                </a:solidFill>
              </a:rPr>
              <a:t>for large </a:t>
            </a:r>
            <a:r>
              <a:rPr lang="en-US" sz="2000" dirty="0">
                <a:solidFill>
                  <a:schemeClr val="accent2">
                    <a:lumMod val="75000"/>
                  </a:schemeClr>
                </a:solidFill>
              </a:rPr>
              <a:t>net load forecast </a:t>
            </a:r>
            <a:r>
              <a:rPr lang="en-US" sz="2000" dirty="0" smtClean="0">
                <a:solidFill>
                  <a:schemeClr val="accent2">
                    <a:lumMod val="75000"/>
                  </a:schemeClr>
                </a:solidFill>
              </a:rPr>
              <a:t>errors.</a:t>
            </a:r>
            <a:endParaRPr lang="en-US" sz="20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endParaRPr lang="en-US" sz="20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r>
              <a:rPr lang="en-US" sz="2000" dirty="0">
                <a:solidFill>
                  <a:schemeClr val="accent2">
                    <a:lumMod val="75000"/>
                  </a:schemeClr>
                </a:solidFill>
              </a:rPr>
              <a:t>To ensure ERCOT can meet the standard, the CR must be fully deliverable </a:t>
            </a:r>
            <a:r>
              <a:rPr lang="en-US" sz="2000" b="1" u="sng" dirty="0">
                <a:solidFill>
                  <a:schemeClr val="accent2">
                    <a:lumMod val="75000"/>
                  </a:schemeClr>
                </a:solidFill>
              </a:rPr>
              <a:t>within 10 minutes </a:t>
            </a:r>
            <a:r>
              <a:rPr lang="en-US" sz="2000" dirty="0">
                <a:solidFill>
                  <a:schemeClr val="accent2">
                    <a:lumMod val="75000"/>
                  </a:schemeClr>
                </a:solidFill>
              </a:rPr>
              <a:t>so that </a:t>
            </a:r>
            <a:r>
              <a:rPr lang="en-US" sz="2000" dirty="0" smtClean="0">
                <a:solidFill>
                  <a:schemeClr val="accent2">
                    <a:lumMod val="75000"/>
                  </a:schemeClr>
                </a:solidFill>
              </a:rPr>
              <a:t>frequency </a:t>
            </a:r>
            <a:r>
              <a:rPr lang="en-US" sz="2000" dirty="0">
                <a:solidFill>
                  <a:schemeClr val="accent2">
                    <a:lumMod val="75000"/>
                  </a:schemeClr>
                </a:solidFill>
              </a:rPr>
              <a:t>can be restored to the pre-disturbance level within </a:t>
            </a:r>
            <a:r>
              <a:rPr lang="en-US" sz="2000" b="1" u="sng" dirty="0">
                <a:solidFill>
                  <a:schemeClr val="accent2">
                    <a:lumMod val="75000"/>
                  </a:schemeClr>
                </a:solidFill>
              </a:rPr>
              <a:t>15 minutes</a:t>
            </a:r>
          </a:p>
          <a:p>
            <a:pPr algn="just" eaLnBrk="1" fontAlgn="auto" hangingPunct="1">
              <a:spcAft>
                <a:spcPts val="0"/>
              </a:spcAft>
              <a:buFont typeface="Wingdings" panose="05000000000000000000" pitchFamily="2" charset="2"/>
              <a:buChar char="Ø"/>
              <a:defRPr/>
            </a:pPr>
            <a:endParaRPr lang="en-US" sz="1800" dirty="0">
              <a:solidFill>
                <a:schemeClr val="accent2">
                  <a:lumMod val="75000"/>
                </a:schemeClr>
              </a:solidFill>
            </a:endParaRPr>
          </a:p>
          <a:p>
            <a:pPr marL="0" indent="0" algn="just" eaLnBrk="1" fontAlgn="auto" hangingPunct="1">
              <a:spcAft>
                <a:spcPts val="0"/>
              </a:spcAft>
              <a:buFont typeface="Arial"/>
              <a:buNone/>
              <a:defRPr/>
            </a:pPr>
            <a:endParaRPr lang="en-US" sz="3800" dirty="0">
              <a:solidFill>
                <a:schemeClr val="accent2">
                  <a:lumMod val="75000"/>
                </a:schemeClr>
              </a:solidFill>
            </a:endParaRPr>
          </a:p>
          <a:p>
            <a:pPr marL="57150" indent="0" algn="just" eaLnBrk="1" fontAlgn="auto" hangingPunct="1">
              <a:spcAft>
                <a:spcPts val="0"/>
              </a:spcAft>
              <a:buFont typeface="Arial"/>
              <a:buNone/>
              <a:defRPr/>
            </a:pPr>
            <a:endParaRPr lang="en-US" sz="4800" dirty="0" smtClean="0">
              <a:solidFill>
                <a:schemeClr val="accent2">
                  <a:lumMod val="75000"/>
                </a:schemeClr>
              </a:solidFill>
            </a:endParaRPr>
          </a:p>
          <a:p>
            <a:pPr marL="57150" indent="0" algn="just" eaLnBrk="1" fontAlgn="auto" hangingPunct="1">
              <a:spcAft>
                <a:spcPts val="0"/>
              </a:spcAft>
              <a:buFont typeface="Arial"/>
              <a:buNone/>
              <a:defRPr/>
            </a:pPr>
            <a:endParaRPr lang="en-US" sz="4800" dirty="0" smtClean="0">
              <a:solidFill>
                <a:schemeClr val="accent2">
                  <a:lumMod val="75000"/>
                </a:schemeClr>
              </a:solidFill>
            </a:endParaRPr>
          </a:p>
          <a:p>
            <a:pPr marL="57150" indent="0" algn="just" eaLnBrk="1" fontAlgn="auto" hangingPunct="1">
              <a:spcAft>
                <a:spcPts val="0"/>
              </a:spcAft>
              <a:buFont typeface="Arial"/>
              <a:buNone/>
              <a:defRPr/>
            </a:pPr>
            <a:endParaRPr lang="en-US" sz="4800" dirty="0">
              <a:solidFill>
                <a:schemeClr val="accent2">
                  <a:lumMod val="75000"/>
                </a:schemeClr>
              </a:solidFill>
            </a:endParaRPr>
          </a:p>
          <a:p>
            <a:pPr marL="57150" indent="0" algn="just" eaLnBrk="1" fontAlgn="auto" hangingPunct="1">
              <a:spcAft>
                <a:spcPts val="0"/>
              </a:spcAft>
              <a:buFont typeface="Arial"/>
              <a:buNone/>
              <a:defRPr/>
            </a:pPr>
            <a:endParaRPr lang="en-US" sz="4800" dirty="0">
              <a:solidFill>
                <a:schemeClr val="accent2">
                  <a:lumMod val="75000"/>
                </a:schemeClr>
              </a:solidFill>
            </a:endParaRPr>
          </a:p>
          <a:p>
            <a:pPr marL="457200" lvl="1" indent="0" algn="just" eaLnBrk="1" fontAlgn="auto" hangingPunct="1">
              <a:spcAft>
                <a:spcPts val="0"/>
              </a:spcAft>
              <a:buFont typeface="Arial"/>
              <a:buNone/>
              <a:defRPr/>
            </a:pPr>
            <a:endParaRPr lang="en-US" dirty="0"/>
          </a:p>
          <a:p>
            <a:pPr lvl="1" eaLnBrk="1" fontAlgn="auto" hangingPunct="1">
              <a:spcAft>
                <a:spcPts val="0"/>
              </a:spcAft>
              <a:buFont typeface="Arial"/>
              <a:buChar char="–"/>
              <a:defRPr/>
            </a:pPr>
            <a:endParaRPr lang="en-US" sz="1800" dirty="0"/>
          </a:p>
          <a:p>
            <a:pPr eaLnBrk="1" fontAlgn="auto" hangingPunct="1">
              <a:spcAft>
                <a:spcPts val="0"/>
              </a:spcAft>
              <a:buFont typeface="Arial"/>
              <a:buChar char="•"/>
              <a:defRPr/>
            </a:pPr>
            <a:endParaRPr 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948238"/>
          </a:xfrm>
        </p:spPr>
        <p:txBody>
          <a:bodyPr rtlCol="0">
            <a:normAutofit/>
          </a:bodyPr>
          <a:lstStyle/>
          <a:p>
            <a:pPr marL="0" lvl="1" indent="0" algn="ctr" eaLnBrk="1" fontAlgn="auto" hangingPunct="1">
              <a:spcAft>
                <a:spcPts val="0"/>
              </a:spcAft>
              <a:buFont typeface="Arial"/>
              <a:buNone/>
              <a:defRPr/>
            </a:pPr>
            <a:r>
              <a:rPr lang="en-US" sz="2400" b="1" dirty="0">
                <a:solidFill>
                  <a:srgbClr val="005386"/>
                </a:solidFill>
              </a:rPr>
              <a:t>Qualification</a:t>
            </a:r>
          </a:p>
          <a:p>
            <a:pPr algn="just" eaLnBrk="1" fontAlgn="auto" hangingPunct="1">
              <a:spcAft>
                <a:spcPts val="0"/>
              </a:spcAft>
              <a:buFont typeface="Wingdings" panose="05000000000000000000" pitchFamily="2" charset="2"/>
              <a:buChar char="Ø"/>
              <a:defRPr/>
            </a:pPr>
            <a:r>
              <a:rPr lang="en-US" sz="2000" dirty="0">
                <a:solidFill>
                  <a:srgbClr val="005386"/>
                </a:solidFill>
              </a:rPr>
              <a:t>Resources providing CR should be qualified up to the MW value to which they are able to ramp within 10 minutes from the time of deployment. </a:t>
            </a:r>
          </a:p>
          <a:p>
            <a:pPr marL="0" lvl="1" indent="0" algn="ctr" eaLnBrk="1" fontAlgn="auto" hangingPunct="1">
              <a:spcAft>
                <a:spcPts val="0"/>
              </a:spcAft>
              <a:buFont typeface="Arial"/>
              <a:buNone/>
              <a:defRPr/>
            </a:pPr>
            <a:r>
              <a:rPr lang="en-US" sz="2400" b="1" dirty="0">
                <a:solidFill>
                  <a:srgbClr val="005386"/>
                </a:solidFill>
              </a:rPr>
              <a:t>Deployment</a:t>
            </a:r>
          </a:p>
          <a:p>
            <a:pPr algn="just" eaLnBrk="1" fontAlgn="auto" hangingPunct="1">
              <a:spcAft>
                <a:spcPts val="0"/>
              </a:spcAft>
              <a:buFont typeface="Wingdings" panose="05000000000000000000" pitchFamily="2" charset="2"/>
              <a:buChar char="Ø"/>
              <a:defRPr/>
            </a:pPr>
            <a:r>
              <a:rPr lang="en-US" sz="2000" dirty="0">
                <a:solidFill>
                  <a:srgbClr val="005386"/>
                </a:solidFill>
              </a:rPr>
              <a:t>ERCOT will deploy CR for a sizable generation trip. </a:t>
            </a:r>
          </a:p>
          <a:p>
            <a:pPr algn="just" eaLnBrk="1" fontAlgn="auto" hangingPunct="1">
              <a:spcAft>
                <a:spcPts val="0"/>
              </a:spcAft>
              <a:buFont typeface="Wingdings" panose="05000000000000000000" pitchFamily="2" charset="2"/>
              <a:buChar char="Ø"/>
              <a:defRPr/>
            </a:pPr>
            <a:r>
              <a:rPr lang="en-US" sz="2000" dirty="0">
                <a:solidFill>
                  <a:srgbClr val="005386"/>
                </a:solidFill>
              </a:rPr>
              <a:t>Resources providing CR must telemeter their ramp-rates such that SCED can dispatch the full Resource CR responsibility within 10 minutes.</a:t>
            </a:r>
          </a:p>
          <a:p>
            <a:pPr marL="0" lvl="1" indent="0" algn="ctr" eaLnBrk="1" fontAlgn="auto" hangingPunct="1">
              <a:spcAft>
                <a:spcPts val="0"/>
              </a:spcAft>
              <a:buFont typeface="Arial"/>
              <a:buNone/>
              <a:defRPr/>
            </a:pPr>
            <a:r>
              <a:rPr lang="en-US" sz="2400" b="1" dirty="0">
                <a:solidFill>
                  <a:srgbClr val="005386"/>
                </a:solidFill>
              </a:rPr>
              <a:t>Performance</a:t>
            </a:r>
          </a:p>
          <a:p>
            <a:pPr algn="just" eaLnBrk="1" fontAlgn="auto" hangingPunct="1">
              <a:spcAft>
                <a:spcPts val="0"/>
              </a:spcAft>
              <a:buFont typeface="Wingdings" panose="05000000000000000000" pitchFamily="2" charset="2"/>
              <a:buChar char="Ø"/>
              <a:defRPr/>
            </a:pPr>
            <a:r>
              <a:rPr lang="en-US" sz="2000" dirty="0" smtClean="0">
                <a:solidFill>
                  <a:srgbClr val="005386"/>
                </a:solidFill>
              </a:rPr>
              <a:t>Resources </a:t>
            </a:r>
            <a:r>
              <a:rPr lang="en-US" sz="2000" dirty="0">
                <a:solidFill>
                  <a:srgbClr val="005386"/>
                </a:solidFill>
              </a:rPr>
              <a:t>providing CR must be able to deliver and sustain the reserve deployments for the full hour it is carrying that obligation.</a:t>
            </a:r>
            <a:endParaRPr lang="en-US" sz="2200" dirty="0">
              <a:solidFill>
                <a:srgbClr val="005386"/>
              </a:solidFill>
            </a:endParaRPr>
          </a:p>
          <a:p>
            <a:pPr eaLnBrk="1" fontAlgn="auto" hangingPunct="1">
              <a:spcAft>
                <a:spcPts val="0"/>
              </a:spcAft>
              <a:buFont typeface="Wingdings" panose="05000000000000000000" pitchFamily="2" charset="2"/>
              <a:buChar char="Ø"/>
              <a:defRPr/>
            </a:pPr>
            <a:endParaRPr lang="en-US" sz="2200" dirty="0" smtClean="0">
              <a:solidFill>
                <a:schemeClr val="accent2">
                  <a:lumMod val="75000"/>
                </a:schemeClr>
              </a:solidFill>
            </a:endParaRPr>
          </a:p>
          <a:p>
            <a:pPr eaLnBrk="1" fontAlgn="auto" hangingPunct="1">
              <a:spcAft>
                <a:spcPts val="0"/>
              </a:spcAft>
              <a:buFont typeface="Wingdings" panose="05000000000000000000" pitchFamily="2" charset="2"/>
              <a:buChar char="Ø"/>
              <a:defRPr/>
            </a:pPr>
            <a:endParaRPr lang="en-US" sz="2200" dirty="0">
              <a:solidFill>
                <a:schemeClr val="accent2">
                  <a:lumMod val="75000"/>
                </a:schemeClr>
              </a:solidFill>
            </a:endParaRPr>
          </a:p>
        </p:txBody>
      </p:sp>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Contingency Reserve</a:t>
            </a:r>
            <a:endParaRPr lang="en-US"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116138"/>
            <a:ext cx="7675563" cy="1362075"/>
          </a:xfrm>
        </p:spPr>
        <p:txBody>
          <a:bodyPr rtlCol="0">
            <a:noAutofit/>
          </a:bodyPr>
          <a:lstStyle/>
          <a:p>
            <a:pPr algn="ctr" eaLnBrk="1" fontAlgn="auto" hangingPunct="1">
              <a:spcAft>
                <a:spcPts val="0"/>
              </a:spcAft>
              <a:defRPr/>
            </a:pPr>
            <a:r>
              <a:rPr lang="en-US" sz="3600" dirty="0" smtClean="0"/>
              <a:t>Supplemental reserve (</a:t>
            </a:r>
            <a:r>
              <a:rPr lang="en-US" sz="3600" dirty="0" err="1" smtClean="0"/>
              <a:t>Sr</a:t>
            </a:r>
            <a:r>
              <a:rPr lang="en-US" sz="3600" dirty="0" smtClean="0"/>
              <a:t>) service</a:t>
            </a:r>
            <a:endParaRPr lang="en-US" sz="3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Supplemental Reserve (CR) Service</a:t>
            </a:r>
            <a:endParaRPr lang="en-US" dirty="0">
              <a:solidFill>
                <a:schemeClr val="accent2">
                  <a:lumMod val="75000"/>
                </a:schemeClr>
              </a:solidFill>
            </a:endParaRPr>
          </a:p>
        </p:txBody>
      </p:sp>
      <p:sp>
        <p:nvSpPr>
          <p:cNvPr id="3" name="Content Placeholder 2"/>
          <p:cNvSpPr>
            <a:spLocks noGrp="1"/>
          </p:cNvSpPr>
          <p:nvPr>
            <p:ph idx="1"/>
          </p:nvPr>
        </p:nvSpPr>
        <p:spPr>
          <a:xfrm>
            <a:off x="457200" y="725488"/>
            <a:ext cx="8229600" cy="5129212"/>
          </a:xfrm>
        </p:spPr>
        <p:txBody>
          <a:bodyPr rtlCol="0">
            <a:normAutofit/>
          </a:bodyPr>
          <a:lstStyle/>
          <a:p>
            <a:pPr algn="just" eaLnBrk="1" fontAlgn="auto" hangingPunct="1">
              <a:spcAft>
                <a:spcPts val="0"/>
              </a:spcAft>
              <a:buFont typeface="Wingdings" panose="05000000000000000000" pitchFamily="2" charset="2"/>
              <a:buChar char="Ø"/>
              <a:defRPr/>
            </a:pPr>
            <a:r>
              <a:rPr lang="en-US" sz="2000" dirty="0">
                <a:solidFill>
                  <a:schemeClr val="accent2">
                    <a:lumMod val="75000"/>
                  </a:schemeClr>
                </a:solidFill>
              </a:rPr>
              <a:t>SR service </a:t>
            </a:r>
            <a:r>
              <a:rPr lang="en-US" sz="2000" dirty="0" smtClean="0">
                <a:solidFill>
                  <a:schemeClr val="accent2">
                    <a:lumMod val="75000"/>
                  </a:schemeClr>
                </a:solidFill>
              </a:rPr>
              <a:t>is needed to </a:t>
            </a:r>
            <a:r>
              <a:rPr lang="en-US" sz="2000" dirty="0">
                <a:solidFill>
                  <a:schemeClr val="accent2">
                    <a:lumMod val="75000"/>
                  </a:schemeClr>
                </a:solidFill>
              </a:rPr>
              <a:t>compensate for net load forecast error and/or forecast uncertainty on days in which large amounts of reserve are not available </a:t>
            </a:r>
            <a:r>
              <a:rPr lang="en-US" sz="2000" dirty="0" smtClean="0">
                <a:solidFill>
                  <a:schemeClr val="accent2">
                    <a:lumMod val="75000"/>
                  </a:schemeClr>
                </a:solidFill>
              </a:rPr>
              <a:t>online</a:t>
            </a:r>
          </a:p>
          <a:p>
            <a:pPr algn="just" eaLnBrk="1" fontAlgn="auto" hangingPunct="1">
              <a:spcAft>
                <a:spcPts val="0"/>
              </a:spcAft>
              <a:buFont typeface="Wingdings" panose="05000000000000000000" pitchFamily="2" charset="2"/>
              <a:buChar char="Ø"/>
              <a:defRPr/>
            </a:pPr>
            <a:endParaRPr lang="en-US" sz="20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r>
              <a:rPr lang="en-US" sz="2000" dirty="0">
                <a:solidFill>
                  <a:schemeClr val="accent2">
                    <a:lumMod val="75000"/>
                  </a:schemeClr>
                </a:solidFill>
              </a:rPr>
              <a:t>Generation Resources capable of being ramped to a specified output level within thirty (30) minutes or Load Resources that are capable of being interrupted within thirty (30) minutes and that are capable of running (or being interrupted) at a specified output level for at least one (1) </a:t>
            </a:r>
            <a:r>
              <a:rPr lang="en-US" sz="2000" dirty="0" smtClean="0">
                <a:solidFill>
                  <a:schemeClr val="accent2">
                    <a:lumMod val="75000"/>
                  </a:schemeClr>
                </a:solidFill>
              </a:rPr>
              <a:t>hour</a:t>
            </a:r>
          </a:p>
          <a:p>
            <a:pPr algn="just" eaLnBrk="1" fontAlgn="auto" hangingPunct="1">
              <a:spcAft>
                <a:spcPts val="0"/>
              </a:spcAft>
              <a:buFont typeface="Wingdings" panose="05000000000000000000" pitchFamily="2" charset="2"/>
              <a:buChar char="Ø"/>
              <a:defRPr/>
            </a:pPr>
            <a:r>
              <a:rPr lang="en-US" sz="2000" dirty="0">
                <a:solidFill>
                  <a:schemeClr val="accent2">
                    <a:lumMod val="75000"/>
                  </a:schemeClr>
                </a:solidFill>
              </a:rPr>
              <a:t>Supplemental Reserve Service </a:t>
            </a:r>
            <a:r>
              <a:rPr lang="en-US" sz="2000" dirty="0" smtClean="0">
                <a:solidFill>
                  <a:schemeClr val="accent2">
                    <a:lumMod val="75000"/>
                  </a:schemeClr>
                </a:solidFill>
              </a:rPr>
              <a:t>would </a:t>
            </a:r>
            <a:r>
              <a:rPr lang="en-US" sz="2000" dirty="0">
                <a:solidFill>
                  <a:schemeClr val="accent2">
                    <a:lumMod val="75000"/>
                  </a:schemeClr>
                </a:solidFill>
              </a:rPr>
              <a:t>be similar to today’s 30-minute Non-Spin </a:t>
            </a:r>
            <a:r>
              <a:rPr lang="en-US" sz="2000" dirty="0" smtClean="0">
                <a:solidFill>
                  <a:schemeClr val="accent2">
                    <a:lumMod val="75000"/>
                  </a:schemeClr>
                </a:solidFill>
              </a:rPr>
              <a:t>Service </a:t>
            </a:r>
          </a:p>
          <a:p>
            <a:pPr marL="0" indent="0" algn="just" eaLnBrk="1" fontAlgn="auto" hangingPunct="1">
              <a:spcAft>
                <a:spcPts val="0"/>
              </a:spcAft>
              <a:buFont typeface="Arial" charset="0"/>
              <a:buNone/>
              <a:defRPr/>
            </a:pPr>
            <a:endParaRPr lang="en-US" sz="2000" dirty="0">
              <a:solidFill>
                <a:schemeClr val="accent2">
                  <a:lumMod val="75000"/>
                </a:schemeClr>
              </a:solidFill>
            </a:endParaRPr>
          </a:p>
          <a:p>
            <a:pPr algn="just" eaLnBrk="1" fontAlgn="auto" hangingPunct="1">
              <a:spcAft>
                <a:spcPts val="0"/>
              </a:spcAft>
              <a:buFont typeface="Wingdings" panose="05000000000000000000" pitchFamily="2" charset="2"/>
              <a:buChar char="Ø"/>
              <a:defRPr/>
            </a:pPr>
            <a:endParaRPr lang="en-US" sz="1800" dirty="0">
              <a:solidFill>
                <a:schemeClr val="accent2">
                  <a:lumMod val="75000"/>
                </a:schemeClr>
              </a:solidFill>
            </a:endParaRPr>
          </a:p>
          <a:p>
            <a:pPr marL="0" indent="0" algn="just" eaLnBrk="1" fontAlgn="auto" hangingPunct="1">
              <a:spcAft>
                <a:spcPts val="0"/>
              </a:spcAft>
              <a:buFont typeface="Arial"/>
              <a:buNone/>
              <a:defRPr/>
            </a:pPr>
            <a:endParaRPr lang="en-US" sz="3800" dirty="0">
              <a:solidFill>
                <a:schemeClr val="accent2">
                  <a:lumMod val="75000"/>
                </a:schemeClr>
              </a:solidFill>
            </a:endParaRPr>
          </a:p>
          <a:p>
            <a:pPr marL="57150" indent="0" algn="just" eaLnBrk="1" fontAlgn="auto" hangingPunct="1">
              <a:spcAft>
                <a:spcPts val="0"/>
              </a:spcAft>
              <a:buFont typeface="Arial"/>
              <a:buNone/>
              <a:defRPr/>
            </a:pPr>
            <a:endParaRPr lang="en-US" sz="4800" dirty="0" smtClean="0">
              <a:solidFill>
                <a:schemeClr val="accent2">
                  <a:lumMod val="75000"/>
                </a:schemeClr>
              </a:solidFill>
            </a:endParaRPr>
          </a:p>
          <a:p>
            <a:pPr marL="57150" indent="0" algn="just" eaLnBrk="1" fontAlgn="auto" hangingPunct="1">
              <a:spcAft>
                <a:spcPts val="0"/>
              </a:spcAft>
              <a:buFont typeface="Arial"/>
              <a:buNone/>
              <a:defRPr/>
            </a:pPr>
            <a:endParaRPr lang="en-US" sz="4800" dirty="0" smtClean="0">
              <a:solidFill>
                <a:schemeClr val="accent2">
                  <a:lumMod val="75000"/>
                </a:schemeClr>
              </a:solidFill>
            </a:endParaRPr>
          </a:p>
          <a:p>
            <a:pPr marL="57150" indent="0" algn="just" eaLnBrk="1" fontAlgn="auto" hangingPunct="1">
              <a:spcAft>
                <a:spcPts val="0"/>
              </a:spcAft>
              <a:buFont typeface="Arial"/>
              <a:buNone/>
              <a:defRPr/>
            </a:pPr>
            <a:endParaRPr lang="en-US" sz="4800" dirty="0">
              <a:solidFill>
                <a:schemeClr val="accent2">
                  <a:lumMod val="75000"/>
                </a:schemeClr>
              </a:solidFill>
            </a:endParaRPr>
          </a:p>
          <a:p>
            <a:pPr marL="57150" indent="0" algn="just" eaLnBrk="1" fontAlgn="auto" hangingPunct="1">
              <a:spcAft>
                <a:spcPts val="0"/>
              </a:spcAft>
              <a:buFont typeface="Arial"/>
              <a:buNone/>
              <a:defRPr/>
            </a:pPr>
            <a:endParaRPr lang="en-US" sz="4800" dirty="0">
              <a:solidFill>
                <a:schemeClr val="accent2">
                  <a:lumMod val="75000"/>
                </a:schemeClr>
              </a:solidFill>
            </a:endParaRPr>
          </a:p>
          <a:p>
            <a:pPr marL="457200" lvl="1" indent="0" algn="just" eaLnBrk="1" fontAlgn="auto" hangingPunct="1">
              <a:spcAft>
                <a:spcPts val="0"/>
              </a:spcAft>
              <a:buFont typeface="Arial"/>
              <a:buNone/>
              <a:defRPr/>
            </a:pPr>
            <a:endParaRPr lang="en-US" dirty="0"/>
          </a:p>
          <a:p>
            <a:pPr lvl="1" eaLnBrk="1" fontAlgn="auto" hangingPunct="1">
              <a:spcAft>
                <a:spcPts val="0"/>
              </a:spcAft>
              <a:buFont typeface="Arial"/>
              <a:buChar char="–"/>
              <a:defRPr/>
            </a:pPr>
            <a:endParaRPr lang="en-US" sz="1800" dirty="0"/>
          </a:p>
          <a:p>
            <a:pPr eaLnBrk="1" fontAlgn="auto" hangingPunct="1">
              <a:spcAft>
                <a:spcPts val="0"/>
              </a:spcAft>
              <a:buFont typeface="Arial"/>
              <a:buChar char="•"/>
              <a:defRPr/>
            </a:pPr>
            <a:endParaRPr lang="en-US"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116138"/>
            <a:ext cx="7675563" cy="1362075"/>
          </a:xfrm>
        </p:spPr>
        <p:txBody>
          <a:bodyPr rtlCol="0">
            <a:noAutofit/>
          </a:bodyPr>
          <a:lstStyle/>
          <a:p>
            <a:pPr algn="ctr" eaLnBrk="1" fontAlgn="auto" hangingPunct="1">
              <a:spcAft>
                <a:spcPts val="0"/>
              </a:spcAft>
              <a:defRPr/>
            </a:pPr>
            <a:r>
              <a:rPr lang="en-US" sz="3600" dirty="0" smtClean="0"/>
              <a:t>End</a:t>
            </a:r>
            <a:endParaRPr 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Synthetic IR</a:t>
            </a:r>
            <a:endParaRPr lang="en-US" dirty="0">
              <a:solidFill>
                <a:schemeClr val="accent2">
                  <a:lumMod val="75000"/>
                </a:schemeClr>
              </a:solidFill>
            </a:endParaRPr>
          </a:p>
        </p:txBody>
      </p:sp>
      <p:sp>
        <p:nvSpPr>
          <p:cNvPr id="3" name="Content Placeholder 2"/>
          <p:cNvSpPr>
            <a:spLocks noGrp="1"/>
          </p:cNvSpPr>
          <p:nvPr>
            <p:ph idx="1"/>
          </p:nvPr>
        </p:nvSpPr>
        <p:spPr>
          <a:xfrm>
            <a:off x="457200" y="838200"/>
            <a:ext cx="8229600" cy="5257800"/>
          </a:xfrm>
        </p:spPr>
        <p:txBody>
          <a:bodyPr>
            <a:normAutofit/>
          </a:bodyPr>
          <a:lstStyle/>
          <a:p>
            <a:pPr>
              <a:buFont typeface="Wingdings" panose="05000000000000000000" pitchFamily="2" charset="2"/>
              <a:buChar char="Ø"/>
            </a:pPr>
            <a:r>
              <a:rPr lang="en-US" sz="2000" dirty="0">
                <a:solidFill>
                  <a:schemeClr val="accent2">
                    <a:lumMod val="75000"/>
                  </a:schemeClr>
                </a:solidFill>
              </a:rPr>
              <a:t>Inverter based resources can have the capability to inject active power into the system initiated through control system action following a disturbance, e.g. generator trip.</a:t>
            </a:r>
          </a:p>
          <a:p>
            <a:pPr>
              <a:buFont typeface="Wingdings" panose="05000000000000000000" pitchFamily="2" charset="2"/>
              <a:buChar char="Ø"/>
            </a:pPr>
            <a:r>
              <a:rPr lang="en-US" sz="2000" dirty="0">
                <a:solidFill>
                  <a:schemeClr val="accent2">
                    <a:lumMod val="75000"/>
                  </a:schemeClr>
                </a:solidFill>
              </a:rPr>
              <a:t>This capability, so called synthetic inertia, is already available from several WTG manufacturers. </a:t>
            </a:r>
          </a:p>
          <a:p>
            <a:pPr>
              <a:buFont typeface="Wingdings" panose="05000000000000000000" pitchFamily="2" charset="2"/>
              <a:buChar char="Ø"/>
            </a:pPr>
            <a:r>
              <a:rPr lang="en-US" sz="2000" dirty="0" smtClean="0">
                <a:solidFill>
                  <a:schemeClr val="accent2">
                    <a:lumMod val="75000"/>
                  </a:schemeClr>
                </a:solidFill>
              </a:rPr>
              <a:t>Synthetic </a:t>
            </a:r>
            <a:r>
              <a:rPr lang="en-US" sz="2000" dirty="0">
                <a:solidFill>
                  <a:schemeClr val="accent2">
                    <a:lumMod val="75000"/>
                  </a:schemeClr>
                </a:solidFill>
              </a:rPr>
              <a:t>inertia capability requires control action in response to falling system frequency and therefore is not equivalent to synchronous machine inertia</a:t>
            </a:r>
          </a:p>
          <a:p>
            <a:pPr>
              <a:buFont typeface="Wingdings" panose="05000000000000000000" pitchFamily="2" charset="2"/>
              <a:buChar char="Ø"/>
            </a:pPr>
            <a:r>
              <a:rPr lang="en-US" sz="2000" dirty="0">
                <a:solidFill>
                  <a:schemeClr val="accent2">
                    <a:lumMod val="75000"/>
                  </a:schemeClr>
                </a:solidFill>
              </a:rPr>
              <a:t>However synthetic inertia will improve </a:t>
            </a:r>
            <a:r>
              <a:rPr lang="en-US" sz="2000" dirty="0" err="1">
                <a:solidFill>
                  <a:schemeClr val="accent2">
                    <a:lumMod val="75000"/>
                  </a:schemeClr>
                </a:solidFill>
              </a:rPr>
              <a:t>RoCoF</a:t>
            </a:r>
            <a:r>
              <a:rPr lang="en-US" sz="2000" dirty="0">
                <a:solidFill>
                  <a:schemeClr val="accent2">
                    <a:lumMod val="75000"/>
                  </a:schemeClr>
                </a:solidFill>
              </a:rPr>
              <a:t> and help to arrest system frequency decay. More discussion and evaluation of synthetic inertia performance is required.</a:t>
            </a:r>
          </a:p>
          <a:p>
            <a:endParaRPr lang="en-US" sz="2000" dirty="0" smtClean="0">
              <a:solidFill>
                <a:schemeClr val="accent2">
                  <a:lumMod val="75000"/>
                </a:schemeClr>
              </a:solidFill>
            </a:endParaRPr>
          </a:p>
          <a:p>
            <a:pPr marL="0" indent="0">
              <a:buNone/>
            </a:pPr>
            <a:endParaRPr lang="en-US" sz="2000" dirty="0" smtClean="0">
              <a:solidFill>
                <a:schemeClr val="accent2">
                  <a:lumMod val="75000"/>
                </a:schemeClr>
              </a:solidFill>
            </a:endParaRPr>
          </a:p>
        </p:txBody>
      </p:sp>
    </p:spTree>
    <p:extLst>
      <p:ext uri="{BB962C8B-B14F-4D97-AF65-F5344CB8AC3E}">
        <p14:creationId xmlns:p14="http://schemas.microsoft.com/office/powerpoint/2010/main" val="36889593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2">
                    <a:lumMod val="75000"/>
                  </a:schemeClr>
                </a:solidFill>
              </a:rPr>
              <a:t>Synthetic </a:t>
            </a:r>
            <a:r>
              <a:rPr lang="en-US" dirty="0" smtClean="0">
                <a:solidFill>
                  <a:schemeClr val="accent2">
                    <a:lumMod val="75000"/>
                  </a:schemeClr>
                </a:solidFill>
              </a:rPr>
              <a:t>IR, example from Hydro-Quebec</a:t>
            </a:r>
            <a:endParaRPr lang="en-US" dirty="0">
              <a:solidFill>
                <a:schemeClr val="accent2">
                  <a:lumMod val="75000"/>
                </a:schemeClr>
              </a:solidFill>
            </a:endParaRPr>
          </a:p>
        </p:txBody>
      </p:sp>
      <p:pic>
        <p:nvPicPr>
          <p:cNvPr id="5" name="Imag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724" y="945931"/>
            <a:ext cx="7336221" cy="4887309"/>
          </a:xfrm>
          <a:prstGeom prst="rect">
            <a:avLst/>
          </a:prstGeom>
          <a:noFill/>
          <a:ln>
            <a:noFill/>
          </a:ln>
          <a:extLst/>
        </p:spPr>
      </p:pic>
    </p:spTree>
    <p:extLst>
      <p:ext uri="{BB962C8B-B14F-4D97-AF65-F5344CB8AC3E}">
        <p14:creationId xmlns:p14="http://schemas.microsoft.com/office/powerpoint/2010/main" val="2172510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Goal</a:t>
            </a:r>
          </a:p>
        </p:txBody>
      </p:sp>
      <p:sp>
        <p:nvSpPr>
          <p:cNvPr id="7" name="TextBox 6"/>
          <p:cNvSpPr txBox="1"/>
          <p:nvPr/>
        </p:nvSpPr>
        <p:spPr>
          <a:xfrm>
            <a:off x="200025" y="1282700"/>
            <a:ext cx="2959100" cy="3970338"/>
          </a:xfrm>
          <a:prstGeom prst="rect">
            <a:avLst/>
          </a:prstGeom>
          <a:noFill/>
        </p:spPr>
        <p:txBody>
          <a:bodyPr>
            <a:spAutoFit/>
          </a:bodyPr>
          <a:lstStyle/>
          <a:p>
            <a:pPr fontAlgn="auto">
              <a:spcBef>
                <a:spcPts val="0"/>
              </a:spcBef>
              <a:spcAft>
                <a:spcPts val="0"/>
              </a:spcAft>
              <a:defRPr/>
            </a:pPr>
            <a:r>
              <a:rPr lang="en-US" b="1" u="sng" dirty="0">
                <a:solidFill>
                  <a:schemeClr val="accent2">
                    <a:lumMod val="75000"/>
                  </a:schemeClr>
                </a:solidFill>
                <a:latin typeface="+mn-lt"/>
                <a:cs typeface="+mn-cs"/>
              </a:rPr>
              <a:t>Current AS Framework</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Based on capabilities of conventional steam generating units</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Unique services bundled together due to inherent capabilities of conventional units</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Mix of compensated and uncompensated services</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New technologies are cobbled on, with difficulty</a:t>
            </a:r>
          </a:p>
        </p:txBody>
      </p:sp>
      <p:sp>
        <p:nvSpPr>
          <p:cNvPr id="8" name="TextBox 7"/>
          <p:cNvSpPr txBox="1"/>
          <p:nvPr/>
        </p:nvSpPr>
        <p:spPr>
          <a:xfrm>
            <a:off x="6048375" y="863600"/>
            <a:ext cx="3124200" cy="3970338"/>
          </a:xfrm>
          <a:prstGeom prst="rect">
            <a:avLst/>
          </a:prstGeom>
          <a:noFill/>
        </p:spPr>
        <p:txBody>
          <a:bodyPr>
            <a:spAutoFit/>
          </a:bodyPr>
          <a:lstStyle/>
          <a:p>
            <a:pPr fontAlgn="auto">
              <a:spcBef>
                <a:spcPts val="0"/>
              </a:spcBef>
              <a:spcAft>
                <a:spcPts val="0"/>
              </a:spcAft>
              <a:defRPr/>
            </a:pPr>
            <a:r>
              <a:rPr lang="en-US" b="1" u="sng" dirty="0">
                <a:solidFill>
                  <a:schemeClr val="accent2">
                    <a:lumMod val="75000"/>
                  </a:schemeClr>
                </a:solidFill>
                <a:latin typeface="+mn-lt"/>
                <a:cs typeface="+mn-cs"/>
              </a:rPr>
              <a:t>Future AS Framework</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Technology neutral</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Market-based</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Based on fundamental needs of the system, not resource characteristics</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Unbundled services</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Flexible for new technologies</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Pay for performance, where practical</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Co-optimized procurement</a:t>
            </a:r>
          </a:p>
          <a:p>
            <a:pPr marL="285750" indent="-285750" fontAlgn="auto">
              <a:spcBef>
                <a:spcPts val="0"/>
              </a:spcBef>
              <a:spcAft>
                <a:spcPts val="0"/>
              </a:spcAft>
              <a:buFontTx/>
              <a:buChar char="-"/>
              <a:defRPr/>
            </a:pPr>
            <a:r>
              <a:rPr lang="en-US" dirty="0">
                <a:solidFill>
                  <a:schemeClr val="accent2">
                    <a:lumMod val="75000"/>
                  </a:schemeClr>
                </a:solidFill>
                <a:latin typeface="+mn-lt"/>
                <a:cs typeface="+mn-cs"/>
              </a:rPr>
              <a:t>Will evolve over time </a:t>
            </a:r>
          </a:p>
        </p:txBody>
      </p:sp>
      <p:grpSp>
        <p:nvGrpSpPr>
          <p:cNvPr id="9" name="Group 8"/>
          <p:cNvGrpSpPr>
            <a:grpSpLocks/>
          </p:cNvGrpSpPr>
          <p:nvPr/>
        </p:nvGrpSpPr>
        <p:grpSpPr bwMode="auto">
          <a:xfrm>
            <a:off x="1893888" y="1427163"/>
            <a:ext cx="3729037" cy="3830637"/>
            <a:chOff x="1893721" y="1426470"/>
            <a:chExt cx="3728801" cy="3831330"/>
          </a:xfrm>
        </p:grpSpPr>
        <p:cxnSp>
          <p:nvCxnSpPr>
            <p:cNvPr id="10" name="Straight Connector 9"/>
            <p:cNvCxnSpPr/>
            <p:nvPr/>
          </p:nvCxnSpPr>
          <p:spPr>
            <a:xfrm>
              <a:off x="5622522" y="1426470"/>
              <a:ext cx="0" cy="870107"/>
            </a:xfrm>
            <a:prstGeom prst="line">
              <a:avLst/>
            </a:prstGeom>
            <a:ln w="38100">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18" idx="6"/>
            </p:cNvCxnSpPr>
            <p:nvPr/>
          </p:nvCxnSpPr>
          <p:spPr>
            <a:xfrm flipV="1">
              <a:off x="1893721" y="4190807"/>
              <a:ext cx="2589048" cy="1066993"/>
            </a:xfrm>
            <a:prstGeom prst="bentConnector3">
              <a:avLst/>
            </a:prstGeom>
            <a:ln w="38100">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2" name="Elbow Connector 11"/>
            <p:cNvCxnSpPr/>
            <p:nvPr/>
          </p:nvCxnSpPr>
          <p:spPr>
            <a:xfrm flipV="1">
              <a:off x="3341429" y="2296577"/>
              <a:ext cx="2281093" cy="1894230"/>
            </a:xfrm>
            <a:prstGeom prst="bentConnector3">
              <a:avLst>
                <a:gd name="adj1" fmla="val 50000"/>
              </a:avLst>
            </a:prstGeom>
            <a:ln w="38100">
              <a:solidFill>
                <a:srgbClr val="FF3300"/>
              </a:solidFill>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p:cNvCxnSpPr/>
          <p:nvPr/>
        </p:nvCxnSpPr>
        <p:spPr>
          <a:xfrm>
            <a:off x="1708150" y="5895975"/>
            <a:ext cx="4321175" cy="0"/>
          </a:xfrm>
          <a:prstGeom prst="straightConnector1">
            <a:avLst/>
          </a:prstGeom>
          <a:ln>
            <a:solidFill>
              <a:schemeClr val="tx2">
                <a:lumMod val="25000"/>
                <a:lumOff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56238" y="5541963"/>
            <a:ext cx="887412" cy="306387"/>
          </a:xfrm>
          <a:prstGeom prst="rect">
            <a:avLst/>
          </a:prstGeom>
          <a:noFill/>
        </p:spPr>
        <p:txBody>
          <a:bodyPr wrap="none">
            <a:spAutoFit/>
          </a:bodyPr>
          <a:lstStyle/>
          <a:p>
            <a:pPr fontAlgn="auto">
              <a:spcBef>
                <a:spcPts val="0"/>
              </a:spcBef>
              <a:spcAft>
                <a:spcPts val="0"/>
              </a:spcAft>
              <a:defRPr/>
            </a:pPr>
            <a:r>
              <a:rPr lang="en-US" sz="1400" dirty="0">
                <a:solidFill>
                  <a:schemeClr val="tx2">
                    <a:lumMod val="25000"/>
                    <a:lumOff val="75000"/>
                  </a:schemeClr>
                </a:solidFill>
                <a:latin typeface="+mn-lt"/>
                <a:cs typeface="+mn-cs"/>
              </a:rPr>
              <a:t>5+ Years</a:t>
            </a:r>
          </a:p>
        </p:txBody>
      </p:sp>
      <p:sp>
        <p:nvSpPr>
          <p:cNvPr id="15" name="TextBox 14"/>
          <p:cNvSpPr txBox="1"/>
          <p:nvPr/>
        </p:nvSpPr>
        <p:spPr>
          <a:xfrm>
            <a:off x="1527175" y="5541963"/>
            <a:ext cx="544513" cy="306387"/>
          </a:xfrm>
          <a:prstGeom prst="rect">
            <a:avLst/>
          </a:prstGeom>
          <a:noFill/>
        </p:spPr>
        <p:txBody>
          <a:bodyPr wrap="none">
            <a:spAutoFit/>
          </a:bodyPr>
          <a:lstStyle/>
          <a:p>
            <a:pPr fontAlgn="auto">
              <a:spcBef>
                <a:spcPts val="0"/>
              </a:spcBef>
              <a:spcAft>
                <a:spcPts val="0"/>
              </a:spcAft>
              <a:defRPr/>
            </a:pPr>
            <a:r>
              <a:rPr lang="en-US" sz="1400" dirty="0">
                <a:solidFill>
                  <a:schemeClr val="tx2">
                    <a:lumMod val="25000"/>
                    <a:lumOff val="75000"/>
                  </a:schemeClr>
                </a:solidFill>
                <a:latin typeface="+mn-lt"/>
                <a:cs typeface="+mn-cs"/>
              </a:rPr>
              <a:t>Now</a:t>
            </a:r>
          </a:p>
        </p:txBody>
      </p:sp>
      <p:sp>
        <p:nvSpPr>
          <p:cNvPr id="16" name="TextBox 15"/>
          <p:cNvSpPr txBox="1"/>
          <p:nvPr/>
        </p:nvSpPr>
        <p:spPr>
          <a:xfrm>
            <a:off x="4191000" y="4887913"/>
            <a:ext cx="3124200" cy="369887"/>
          </a:xfrm>
          <a:prstGeom prst="rect">
            <a:avLst/>
          </a:prstGeom>
          <a:noFill/>
        </p:spPr>
        <p:txBody>
          <a:bodyPr>
            <a:spAutoFit/>
          </a:bodyPr>
          <a:lstStyle/>
          <a:p>
            <a:pPr fontAlgn="auto">
              <a:spcBef>
                <a:spcPts val="0"/>
              </a:spcBef>
              <a:spcAft>
                <a:spcPts val="0"/>
              </a:spcAft>
              <a:defRPr/>
            </a:pPr>
            <a:r>
              <a:rPr lang="en-US" dirty="0">
                <a:solidFill>
                  <a:schemeClr val="accent2">
                    <a:lumMod val="75000"/>
                  </a:schemeClr>
                </a:solidFill>
                <a:latin typeface="+mn-lt"/>
                <a:cs typeface="+mn-cs"/>
              </a:rPr>
              <a:t>Transition Plan TBD</a:t>
            </a:r>
          </a:p>
        </p:txBody>
      </p:sp>
      <p:cxnSp>
        <p:nvCxnSpPr>
          <p:cNvPr id="17" name="Straight Arrow Connector 16"/>
          <p:cNvCxnSpPr/>
          <p:nvPr/>
        </p:nvCxnSpPr>
        <p:spPr>
          <a:xfrm flipH="1" flipV="1">
            <a:off x="4191000" y="4267200"/>
            <a:ext cx="457200" cy="620713"/>
          </a:xfrm>
          <a:prstGeom prst="straightConnector1">
            <a:avLst/>
          </a:prstGeom>
          <a:ln>
            <a:solidFill>
              <a:srgbClr val="294171"/>
            </a:solidFill>
            <a:tailEnd type="arrow"/>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1588921" y="5105400"/>
            <a:ext cx="304800" cy="304800"/>
          </a:xfrm>
          <a:prstGeom prst="ellipse">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w="762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5-Point Star 18"/>
          <p:cNvSpPr/>
          <p:nvPr/>
        </p:nvSpPr>
        <p:spPr>
          <a:xfrm>
            <a:off x="5393458" y="1197870"/>
            <a:ext cx="457200" cy="457200"/>
          </a:xfrm>
          <a:prstGeom prst="star5">
            <a:avLst/>
          </a:prstGeom>
          <a:solidFill>
            <a:srgbClr val="FFFF00"/>
          </a:solidFill>
          <a:ln>
            <a:noFill/>
          </a:ln>
          <a:effectLst>
            <a:glow rad="101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Scope of Proposed AS Framework</a:t>
            </a:r>
            <a:endParaRPr lang="en-US" dirty="0">
              <a:solidFill>
                <a:schemeClr val="accent2">
                  <a:lumMod val="75000"/>
                </a:schemeClr>
              </a:solidFill>
            </a:endParaRPr>
          </a:p>
        </p:txBody>
      </p:sp>
      <p:sp>
        <p:nvSpPr>
          <p:cNvPr id="3" name="Content Placeholder 2"/>
          <p:cNvSpPr>
            <a:spLocks noGrp="1"/>
          </p:cNvSpPr>
          <p:nvPr>
            <p:ph idx="1"/>
          </p:nvPr>
        </p:nvSpPr>
        <p:spPr>
          <a:xfrm>
            <a:off x="457199" y="914400"/>
            <a:ext cx="8448675" cy="4724400"/>
          </a:xfrm>
        </p:spPr>
        <p:txBody>
          <a:bodyPr rtlCol="0">
            <a:normAutofit fontScale="70000" lnSpcReduction="20000"/>
          </a:bodyPr>
          <a:lstStyle/>
          <a:p>
            <a:pPr eaLnBrk="1" fontAlgn="auto" hangingPunct="1">
              <a:spcAft>
                <a:spcPts val="0"/>
              </a:spcAft>
              <a:buFont typeface="Arial"/>
              <a:buChar char="•"/>
              <a:defRPr/>
            </a:pPr>
            <a:r>
              <a:rPr lang="en-US" dirty="0" smtClean="0">
                <a:solidFill>
                  <a:schemeClr val="accent2">
                    <a:lumMod val="75000"/>
                  </a:schemeClr>
                </a:solidFill>
              </a:rPr>
              <a:t>Long-term Ancillary Services (AS) framework intended to guide:</a:t>
            </a:r>
          </a:p>
          <a:p>
            <a:pPr lvl="1" eaLnBrk="1" fontAlgn="auto" hangingPunct="1">
              <a:spcAft>
                <a:spcPts val="0"/>
              </a:spcAft>
              <a:buFont typeface="Arial"/>
              <a:buChar char="–"/>
              <a:defRPr/>
            </a:pPr>
            <a:r>
              <a:rPr lang="en-US" sz="2900" dirty="0">
                <a:solidFill>
                  <a:schemeClr val="accent2">
                    <a:lumMod val="75000"/>
                  </a:schemeClr>
                </a:solidFill>
              </a:rPr>
              <a:t>Decisions on near-term changes </a:t>
            </a:r>
            <a:r>
              <a:rPr lang="en-US" dirty="0" smtClean="0">
                <a:solidFill>
                  <a:schemeClr val="accent2">
                    <a:lumMod val="75000"/>
                  </a:schemeClr>
                </a:solidFill>
              </a:rPr>
              <a:t>to current AS</a:t>
            </a:r>
          </a:p>
          <a:p>
            <a:pPr lvl="1" eaLnBrk="1" fontAlgn="auto" hangingPunct="1">
              <a:spcAft>
                <a:spcPts val="0"/>
              </a:spcAft>
              <a:buFont typeface="Arial"/>
              <a:buChar char="–"/>
              <a:defRPr/>
            </a:pPr>
            <a:r>
              <a:rPr lang="en-US" dirty="0" smtClean="0">
                <a:solidFill>
                  <a:schemeClr val="accent2">
                    <a:lumMod val="75000"/>
                  </a:schemeClr>
                </a:solidFill>
              </a:rPr>
              <a:t>Requirements for changes to ERCOT systems (EMMS, etc.)</a:t>
            </a:r>
          </a:p>
          <a:p>
            <a:pPr lvl="1" eaLnBrk="1" fontAlgn="auto" hangingPunct="1">
              <a:spcAft>
                <a:spcPts val="0"/>
              </a:spcAft>
              <a:buFont typeface="Arial"/>
              <a:buChar char="–"/>
              <a:defRPr/>
            </a:pPr>
            <a:r>
              <a:rPr lang="en-US" dirty="0" smtClean="0">
                <a:solidFill>
                  <a:schemeClr val="accent2">
                    <a:lumMod val="75000"/>
                  </a:schemeClr>
                </a:solidFill>
              </a:rPr>
              <a:t>Investment in new resources and new resource types by the mkt.</a:t>
            </a:r>
          </a:p>
          <a:p>
            <a:pPr eaLnBrk="1" fontAlgn="auto" hangingPunct="1">
              <a:spcBef>
                <a:spcPts val="1200"/>
              </a:spcBef>
              <a:spcAft>
                <a:spcPts val="0"/>
              </a:spcAft>
              <a:buFont typeface="Arial"/>
              <a:buChar char="•"/>
              <a:defRPr/>
            </a:pPr>
            <a:r>
              <a:rPr lang="en-US" dirty="0" smtClean="0">
                <a:solidFill>
                  <a:schemeClr val="accent2">
                    <a:lumMod val="75000"/>
                  </a:schemeClr>
                </a:solidFill>
              </a:rPr>
              <a:t>Framework will be developed in phases, due to complexity of issues</a:t>
            </a:r>
          </a:p>
          <a:p>
            <a:pPr lvl="1" eaLnBrk="1" fontAlgn="auto" hangingPunct="1">
              <a:spcAft>
                <a:spcPts val="0"/>
              </a:spcAft>
              <a:buFont typeface="Arial"/>
              <a:buChar char="–"/>
              <a:defRPr/>
            </a:pPr>
            <a:r>
              <a:rPr lang="en-US" dirty="0" smtClean="0">
                <a:solidFill>
                  <a:schemeClr val="accent2">
                    <a:lumMod val="75000"/>
                  </a:schemeClr>
                </a:solidFill>
              </a:rPr>
              <a:t>Current Phase will only address frequency control services</a:t>
            </a:r>
          </a:p>
          <a:p>
            <a:pPr lvl="1" eaLnBrk="1" fontAlgn="auto" hangingPunct="1">
              <a:spcAft>
                <a:spcPts val="0"/>
              </a:spcAft>
              <a:buFont typeface="Arial"/>
              <a:buChar char="–"/>
              <a:defRPr/>
            </a:pPr>
            <a:r>
              <a:rPr lang="en-US" dirty="0" smtClean="0">
                <a:solidFill>
                  <a:schemeClr val="accent2">
                    <a:lumMod val="75000"/>
                  </a:schemeClr>
                </a:solidFill>
              </a:rPr>
              <a:t>Future Phases may address Voltage Support and other services</a:t>
            </a:r>
          </a:p>
          <a:p>
            <a:pPr eaLnBrk="1" fontAlgn="auto" hangingPunct="1">
              <a:spcBef>
                <a:spcPts val="1200"/>
              </a:spcBef>
              <a:spcAft>
                <a:spcPts val="0"/>
              </a:spcAft>
              <a:buFont typeface="Arial"/>
              <a:buChar char="•"/>
              <a:defRPr/>
            </a:pPr>
            <a:r>
              <a:rPr lang="en-US" dirty="0" smtClean="0">
                <a:solidFill>
                  <a:schemeClr val="accent2">
                    <a:lumMod val="75000"/>
                  </a:schemeClr>
                </a:solidFill>
              </a:rPr>
              <a:t>Framework should eventually include roadmap for transition from current AS to future framework</a:t>
            </a:r>
          </a:p>
          <a:p>
            <a:pPr lvl="1" eaLnBrk="1" fontAlgn="auto" hangingPunct="1">
              <a:spcAft>
                <a:spcPts val="0"/>
              </a:spcAft>
              <a:buFont typeface="Arial"/>
              <a:buChar char="–"/>
              <a:defRPr/>
            </a:pPr>
            <a:r>
              <a:rPr lang="en-US" dirty="0" smtClean="0">
                <a:solidFill>
                  <a:schemeClr val="accent2">
                    <a:lumMod val="75000"/>
                  </a:schemeClr>
                </a:solidFill>
              </a:rPr>
              <a:t>Prioritization of services to be transitioned</a:t>
            </a:r>
          </a:p>
          <a:p>
            <a:pPr lvl="1" eaLnBrk="1" fontAlgn="auto" hangingPunct="1">
              <a:spcAft>
                <a:spcPts val="0"/>
              </a:spcAft>
              <a:buFont typeface="Arial"/>
              <a:buChar char="–"/>
              <a:defRPr/>
            </a:pPr>
            <a:r>
              <a:rPr lang="en-US" dirty="0" smtClean="0">
                <a:solidFill>
                  <a:schemeClr val="accent2">
                    <a:lumMod val="75000"/>
                  </a:schemeClr>
                </a:solidFill>
              </a:rPr>
              <a:t>Inter-relationship of services that must transition concurrently  </a:t>
            </a:r>
          </a:p>
          <a:p>
            <a:pPr lvl="1" eaLnBrk="1" fontAlgn="auto" hangingPunct="1">
              <a:spcAft>
                <a:spcPts val="0"/>
              </a:spcAft>
              <a:buFont typeface="Arial"/>
              <a:buChar char="–"/>
              <a:defRPr/>
            </a:pPr>
            <a:r>
              <a:rPr lang="en-US" dirty="0" smtClean="0">
                <a:solidFill>
                  <a:schemeClr val="accent2">
                    <a:lumMod val="75000"/>
                  </a:schemeClr>
                </a:solidFill>
              </a:rPr>
              <a:t>High-level consideration of ERCOT systems and market impacts</a:t>
            </a:r>
            <a:endParaRPr lang="en-US"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ERCOT Proposal</a:t>
            </a:r>
            <a:endParaRPr lang="en-US" dirty="0">
              <a:solidFill>
                <a:schemeClr val="accent2">
                  <a:lumMod val="75000"/>
                </a:schemeClr>
              </a:solidFill>
            </a:endParaRPr>
          </a:p>
        </p:txBody>
      </p:sp>
      <p:sp>
        <p:nvSpPr>
          <p:cNvPr id="3" name="Content Placeholder 2"/>
          <p:cNvSpPr>
            <a:spLocks noGrp="1"/>
          </p:cNvSpPr>
          <p:nvPr>
            <p:ph idx="1"/>
          </p:nvPr>
        </p:nvSpPr>
        <p:spPr>
          <a:xfrm>
            <a:off x="457200" y="838200"/>
            <a:ext cx="8229600" cy="4876800"/>
          </a:xfrm>
        </p:spPr>
        <p:txBody>
          <a:bodyPr rtlCol="0">
            <a:normAutofit/>
          </a:bodyPr>
          <a:lstStyle/>
          <a:p>
            <a:pPr marL="342900" lvl="1" indent="-342900" eaLnBrk="1" fontAlgn="auto" hangingPunct="1">
              <a:spcAft>
                <a:spcPts val="0"/>
              </a:spcAft>
              <a:buFont typeface="Arial" panose="020B0604020202020204" pitchFamily="34" charset="0"/>
              <a:buChar char="•"/>
              <a:defRPr/>
            </a:pPr>
            <a:r>
              <a:rPr lang="en-US" sz="2200" dirty="0">
                <a:solidFill>
                  <a:schemeClr val="accent2">
                    <a:lumMod val="75000"/>
                  </a:schemeClr>
                </a:solidFill>
              </a:rPr>
              <a:t>ERCOT </a:t>
            </a:r>
            <a:r>
              <a:rPr lang="en-US" sz="2200" dirty="0" smtClean="0">
                <a:solidFill>
                  <a:schemeClr val="accent2">
                    <a:lumMod val="75000"/>
                  </a:schemeClr>
                </a:solidFill>
              </a:rPr>
              <a:t>proposes </a:t>
            </a:r>
            <a:r>
              <a:rPr lang="en-US" sz="2200" dirty="0">
                <a:solidFill>
                  <a:schemeClr val="accent2">
                    <a:lumMod val="75000"/>
                  </a:schemeClr>
                </a:solidFill>
              </a:rPr>
              <a:t>the transition to the following five AS products:  </a:t>
            </a:r>
          </a:p>
          <a:p>
            <a:pPr lvl="1" eaLnBrk="1" fontAlgn="auto" hangingPunct="1">
              <a:lnSpc>
                <a:spcPct val="80000"/>
              </a:lnSpc>
              <a:spcAft>
                <a:spcPts val="0"/>
              </a:spcAft>
              <a:buFont typeface="Arial"/>
              <a:buChar char="–"/>
              <a:defRPr/>
            </a:pPr>
            <a:r>
              <a:rPr lang="en-US" sz="2000" dirty="0">
                <a:solidFill>
                  <a:schemeClr val="accent2">
                    <a:lumMod val="75000"/>
                  </a:schemeClr>
                </a:solidFill>
              </a:rPr>
              <a:t>Synchronous </a:t>
            </a:r>
            <a:r>
              <a:rPr lang="en-US" sz="2000" dirty="0" smtClean="0">
                <a:solidFill>
                  <a:schemeClr val="accent2">
                    <a:lumMod val="75000"/>
                  </a:schemeClr>
                </a:solidFill>
              </a:rPr>
              <a:t>Inertial </a:t>
            </a:r>
            <a:r>
              <a:rPr lang="en-US" sz="2000" dirty="0">
                <a:solidFill>
                  <a:schemeClr val="accent2">
                    <a:lumMod val="75000"/>
                  </a:schemeClr>
                </a:solidFill>
              </a:rPr>
              <a:t>Response Service (SIR),</a:t>
            </a:r>
          </a:p>
          <a:p>
            <a:pPr lvl="1" eaLnBrk="1" fontAlgn="auto" hangingPunct="1">
              <a:lnSpc>
                <a:spcPct val="80000"/>
              </a:lnSpc>
              <a:spcAft>
                <a:spcPts val="0"/>
              </a:spcAft>
              <a:buFont typeface="Arial"/>
              <a:buChar char="–"/>
              <a:defRPr/>
            </a:pPr>
            <a:r>
              <a:rPr lang="en-US" sz="2000" dirty="0">
                <a:solidFill>
                  <a:schemeClr val="accent2">
                    <a:lumMod val="75000"/>
                  </a:schemeClr>
                </a:solidFill>
              </a:rPr>
              <a:t>Fast Frequency Response Service (FFR),</a:t>
            </a:r>
          </a:p>
          <a:p>
            <a:pPr lvl="1" eaLnBrk="1" fontAlgn="auto" hangingPunct="1">
              <a:lnSpc>
                <a:spcPct val="80000"/>
              </a:lnSpc>
              <a:spcAft>
                <a:spcPts val="0"/>
              </a:spcAft>
              <a:buFont typeface="Arial"/>
              <a:buChar char="–"/>
              <a:defRPr/>
            </a:pPr>
            <a:r>
              <a:rPr lang="en-US" sz="2000" dirty="0">
                <a:solidFill>
                  <a:schemeClr val="accent2">
                    <a:lumMod val="75000"/>
                  </a:schemeClr>
                </a:solidFill>
              </a:rPr>
              <a:t>Primary Frequency Response Service (PFR), </a:t>
            </a:r>
          </a:p>
          <a:p>
            <a:pPr lvl="1" eaLnBrk="1" fontAlgn="auto" hangingPunct="1">
              <a:lnSpc>
                <a:spcPct val="80000"/>
              </a:lnSpc>
              <a:spcAft>
                <a:spcPts val="0"/>
              </a:spcAft>
              <a:buFont typeface="Arial"/>
              <a:buChar char="–"/>
              <a:defRPr/>
            </a:pPr>
            <a:r>
              <a:rPr lang="en-US" sz="2000" dirty="0">
                <a:solidFill>
                  <a:schemeClr val="accent2">
                    <a:lumMod val="75000"/>
                  </a:schemeClr>
                </a:solidFill>
              </a:rPr>
              <a:t>Regulating Reserve </a:t>
            </a:r>
            <a:r>
              <a:rPr lang="en-US" sz="2000" dirty="0" smtClean="0">
                <a:solidFill>
                  <a:schemeClr val="accent2">
                    <a:lumMod val="75000"/>
                  </a:schemeClr>
                </a:solidFill>
              </a:rPr>
              <a:t>Up (RRU) </a:t>
            </a:r>
            <a:r>
              <a:rPr lang="en-US" sz="2000" dirty="0">
                <a:solidFill>
                  <a:schemeClr val="accent2">
                    <a:lumMod val="75000"/>
                  </a:schemeClr>
                </a:solidFill>
              </a:rPr>
              <a:t>and Regulating Reserve Down </a:t>
            </a:r>
            <a:r>
              <a:rPr lang="en-US" sz="2000" dirty="0" smtClean="0">
                <a:solidFill>
                  <a:schemeClr val="accent2">
                    <a:lumMod val="75000"/>
                  </a:schemeClr>
                </a:solidFill>
              </a:rPr>
              <a:t>(RRD) Service, </a:t>
            </a:r>
            <a:r>
              <a:rPr lang="en-US" sz="2000" dirty="0">
                <a:solidFill>
                  <a:schemeClr val="accent2">
                    <a:lumMod val="75000"/>
                  </a:schemeClr>
                </a:solidFill>
              </a:rPr>
              <a:t>and</a:t>
            </a:r>
          </a:p>
          <a:p>
            <a:pPr lvl="1" eaLnBrk="1" fontAlgn="auto" hangingPunct="1">
              <a:lnSpc>
                <a:spcPct val="80000"/>
              </a:lnSpc>
              <a:spcAft>
                <a:spcPts val="0"/>
              </a:spcAft>
              <a:buFont typeface="Arial"/>
              <a:buChar char="–"/>
              <a:defRPr/>
            </a:pPr>
            <a:r>
              <a:rPr lang="en-US" sz="2000" dirty="0">
                <a:solidFill>
                  <a:schemeClr val="accent2">
                    <a:lumMod val="75000"/>
                  </a:schemeClr>
                </a:solidFill>
              </a:rPr>
              <a:t>Contingency Reserve Service (CR).</a:t>
            </a:r>
          </a:p>
          <a:p>
            <a:pPr marL="342900" lvl="1" indent="-342900" eaLnBrk="1" fontAlgn="auto" hangingPunct="1">
              <a:spcAft>
                <a:spcPts val="0"/>
              </a:spcAft>
              <a:buFont typeface="Arial" panose="020B0604020202020204" pitchFamily="34" charset="0"/>
              <a:buChar char="•"/>
              <a:defRPr/>
            </a:pPr>
            <a:r>
              <a:rPr lang="en-US" sz="2200" dirty="0">
                <a:solidFill>
                  <a:schemeClr val="accent2">
                    <a:lumMod val="75000"/>
                  </a:schemeClr>
                </a:solidFill>
              </a:rPr>
              <a:t>This revised AS set adds and/or redefines specific AS products currently used by the ERCOT System and</a:t>
            </a:r>
          </a:p>
          <a:p>
            <a:pPr lvl="1" eaLnBrk="1" fontAlgn="auto" hangingPunct="1">
              <a:lnSpc>
                <a:spcPct val="80000"/>
              </a:lnSpc>
              <a:spcAft>
                <a:spcPts val="0"/>
              </a:spcAft>
              <a:buFont typeface="Arial"/>
              <a:buChar char="–"/>
              <a:defRPr/>
            </a:pPr>
            <a:r>
              <a:rPr lang="en-US" sz="2000" dirty="0">
                <a:solidFill>
                  <a:schemeClr val="accent2">
                    <a:lumMod val="75000"/>
                  </a:schemeClr>
                </a:solidFill>
              </a:rPr>
              <a:t>S</a:t>
            </a:r>
            <a:r>
              <a:rPr lang="en-US" sz="2000" dirty="0" smtClean="0">
                <a:solidFill>
                  <a:schemeClr val="accent2">
                    <a:lumMod val="75000"/>
                  </a:schemeClr>
                </a:solidFill>
              </a:rPr>
              <a:t>ubsumes </a:t>
            </a:r>
            <a:r>
              <a:rPr lang="en-US" sz="2000" dirty="0">
                <a:solidFill>
                  <a:schemeClr val="accent2">
                    <a:lumMod val="75000"/>
                  </a:schemeClr>
                </a:solidFill>
              </a:rPr>
              <a:t>different elements within the current Responsive Reserve Service into several of the newly defined services.</a:t>
            </a:r>
          </a:p>
          <a:p>
            <a:pPr lvl="1" eaLnBrk="1" fontAlgn="auto" hangingPunct="1">
              <a:lnSpc>
                <a:spcPct val="80000"/>
              </a:lnSpc>
              <a:spcAft>
                <a:spcPts val="0"/>
              </a:spcAft>
              <a:buFont typeface="Arial"/>
              <a:buChar char="–"/>
              <a:defRPr/>
            </a:pPr>
            <a:r>
              <a:rPr lang="en-US" sz="2000" u="sng" dirty="0">
                <a:solidFill>
                  <a:schemeClr val="accent2">
                    <a:lumMod val="75000"/>
                  </a:schemeClr>
                </a:solidFill>
              </a:rPr>
              <a:t>R</a:t>
            </a:r>
            <a:r>
              <a:rPr lang="en-US" sz="2000" u="sng" dirty="0" smtClean="0">
                <a:solidFill>
                  <a:schemeClr val="accent2">
                    <a:lumMod val="75000"/>
                  </a:schemeClr>
                </a:solidFill>
              </a:rPr>
              <a:t>ecognizes</a:t>
            </a:r>
            <a:r>
              <a:rPr lang="en-US" sz="2000" dirty="0" smtClean="0">
                <a:solidFill>
                  <a:schemeClr val="accent2">
                    <a:lumMod val="75000"/>
                  </a:schemeClr>
                </a:solidFill>
              </a:rPr>
              <a:t> </a:t>
            </a:r>
            <a:r>
              <a:rPr lang="en-US" sz="2000" dirty="0">
                <a:solidFill>
                  <a:schemeClr val="accent2">
                    <a:lumMod val="75000"/>
                  </a:schemeClr>
                </a:solidFill>
              </a:rPr>
              <a:t>during the transition period from today’s AS to the future AS set, there may be the need for a Supplemental Reserve Service that would be similar to today’s 30-minute Non-Spin Service.</a:t>
            </a:r>
          </a:p>
          <a:p>
            <a:pPr marL="457092" lvl="1" indent="0" eaLnBrk="1" fontAlgn="auto" hangingPunct="1">
              <a:spcAft>
                <a:spcPts val="0"/>
              </a:spcAft>
              <a:buFont typeface="Arial"/>
              <a:buNone/>
              <a:defRPr/>
            </a:pPr>
            <a:endParaRPr lang="en-US" sz="1900" dirty="0"/>
          </a:p>
          <a:p>
            <a:pPr eaLnBrk="1" fontAlgn="auto" hangingPunct="1">
              <a:spcAft>
                <a:spcPts val="0"/>
              </a:spcAft>
              <a:buFont typeface="Arial"/>
              <a:buChar char="•"/>
              <a:defRPr/>
            </a:pPr>
            <a:endParaRPr lang="en-US" sz="19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17563" y="2116138"/>
            <a:ext cx="7772400" cy="1362075"/>
          </a:xfrm>
        </p:spPr>
        <p:txBody>
          <a:bodyPr rtlCol="0">
            <a:normAutofit/>
          </a:bodyPr>
          <a:lstStyle/>
          <a:p>
            <a:pPr algn="ctr" eaLnBrk="1" fontAlgn="auto" hangingPunct="1">
              <a:spcAft>
                <a:spcPts val="0"/>
              </a:spcAft>
              <a:defRPr/>
            </a:pPr>
            <a:r>
              <a:rPr lang="en-US" sz="3600" dirty="0" smtClean="0"/>
              <a:t>Synchronous InertiaL Response(SIR)  service</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Synchronous </a:t>
            </a:r>
            <a:r>
              <a:rPr lang="en-US" dirty="0">
                <a:solidFill>
                  <a:schemeClr val="accent2">
                    <a:lumMod val="75000"/>
                  </a:schemeClr>
                </a:solidFill>
              </a:rPr>
              <a:t>Inertial Response (SIR) </a:t>
            </a:r>
            <a:r>
              <a:rPr lang="en-US" dirty="0" smtClean="0">
                <a:solidFill>
                  <a:schemeClr val="accent2">
                    <a:lumMod val="75000"/>
                  </a:schemeClr>
                </a:solidFill>
              </a:rPr>
              <a:t>Service, Purpose</a:t>
            </a:r>
            <a:endParaRPr lang="en-US" dirty="0">
              <a:solidFill>
                <a:schemeClr val="accent2">
                  <a:lumMod val="75000"/>
                </a:schemeClr>
              </a:solidFill>
            </a:endParaRPr>
          </a:p>
        </p:txBody>
      </p:sp>
      <p:sp>
        <p:nvSpPr>
          <p:cNvPr id="3" name="Content Placeholder 2"/>
          <p:cNvSpPr>
            <a:spLocks noGrp="1"/>
          </p:cNvSpPr>
          <p:nvPr>
            <p:ph idx="1"/>
          </p:nvPr>
        </p:nvSpPr>
        <p:spPr>
          <a:xfrm>
            <a:off x="457200" y="854075"/>
            <a:ext cx="8229600" cy="5143500"/>
          </a:xfrm>
        </p:spPr>
        <p:txBody>
          <a:bodyPr rtlCol="0">
            <a:normAutofit fontScale="77500" lnSpcReduction="20000"/>
          </a:bodyPr>
          <a:lstStyle/>
          <a:p>
            <a:pPr eaLnBrk="1" fontAlgn="auto" hangingPunct="1">
              <a:spcAft>
                <a:spcPts val="0"/>
              </a:spcAft>
              <a:buFont typeface="Wingdings" panose="05000000000000000000" pitchFamily="2" charset="2"/>
              <a:buChar char="Ø"/>
              <a:defRPr/>
            </a:pPr>
            <a:r>
              <a:rPr lang="en-US" sz="2200" dirty="0">
                <a:solidFill>
                  <a:schemeClr val="accent2">
                    <a:lumMod val="75000"/>
                  </a:schemeClr>
                </a:solidFill>
              </a:rPr>
              <a:t>SIR is stored kinetic energy that is extracted from the rotating mass of a synchronous machine following a disturbance in a power system</a:t>
            </a:r>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smtClean="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smtClean="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smtClean="0"/>
          </a:p>
          <a:p>
            <a:pPr eaLnBrk="1" fontAlgn="auto" hangingPunct="1">
              <a:spcAft>
                <a:spcPts val="0"/>
              </a:spcAft>
              <a:buFont typeface="Arial"/>
              <a:buChar char="•"/>
              <a:defRPr/>
            </a:pPr>
            <a:endParaRPr lang="en-US" sz="1900" dirty="0" smtClean="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smtClean="0"/>
          </a:p>
          <a:p>
            <a:pPr eaLnBrk="1" fontAlgn="auto" hangingPunct="1">
              <a:spcAft>
                <a:spcPts val="0"/>
              </a:spcAft>
              <a:buFont typeface="Arial"/>
              <a:buChar char="•"/>
              <a:defRPr/>
            </a:pPr>
            <a:endParaRPr lang="en-US" sz="1900" dirty="0" smtClean="0"/>
          </a:p>
          <a:p>
            <a:pPr eaLnBrk="1" fontAlgn="auto" hangingPunct="1">
              <a:spcAft>
                <a:spcPts val="0"/>
              </a:spcAft>
              <a:buFont typeface="Arial"/>
              <a:buChar char="•"/>
              <a:defRPr/>
            </a:pPr>
            <a:endParaRPr lang="en-US" sz="1900" dirty="0"/>
          </a:p>
          <a:p>
            <a:pPr eaLnBrk="1" fontAlgn="auto" hangingPunct="1">
              <a:spcAft>
                <a:spcPts val="0"/>
              </a:spcAft>
              <a:buFont typeface="Arial"/>
              <a:buChar char="•"/>
              <a:defRPr/>
            </a:pPr>
            <a:endParaRPr lang="en-US" sz="1900" dirty="0" smtClean="0"/>
          </a:p>
          <a:p>
            <a:pPr eaLnBrk="1" fontAlgn="auto" hangingPunct="1">
              <a:spcAft>
                <a:spcPts val="0"/>
              </a:spcAft>
              <a:buFont typeface="Wingdings" panose="05000000000000000000" pitchFamily="2" charset="2"/>
              <a:buChar char="Ø"/>
              <a:defRPr/>
            </a:pPr>
            <a:r>
              <a:rPr lang="en-US" sz="2200" dirty="0">
                <a:solidFill>
                  <a:schemeClr val="accent2">
                    <a:lumMod val="75000"/>
                  </a:schemeClr>
                </a:solidFill>
              </a:rPr>
              <a:t>Maintain minimum Rate of Change of Frequency (RoCoF)</a:t>
            </a:r>
          </a:p>
          <a:p>
            <a:pPr eaLnBrk="1" fontAlgn="auto" hangingPunct="1">
              <a:spcAft>
                <a:spcPts val="0"/>
              </a:spcAft>
              <a:buFont typeface="Wingdings" panose="05000000000000000000" pitchFamily="2" charset="2"/>
              <a:buChar char="Ø"/>
              <a:defRPr/>
            </a:pPr>
            <a:r>
              <a:rPr lang="en-US" sz="2200" dirty="0">
                <a:solidFill>
                  <a:schemeClr val="accent2">
                    <a:lumMod val="75000"/>
                  </a:schemeClr>
                </a:solidFill>
              </a:rPr>
              <a:t>Provide sufficient time from Point A to Point C, </a:t>
            </a:r>
            <a:r>
              <a:rPr lang="en-US" sz="2200" dirty="0" smtClean="0">
                <a:solidFill>
                  <a:schemeClr val="accent2">
                    <a:lumMod val="75000"/>
                  </a:schemeClr>
                </a:solidFill>
              </a:rPr>
              <a:t>for Fast Frequency Response and  </a:t>
            </a:r>
            <a:r>
              <a:rPr lang="en-US" sz="2200" dirty="0">
                <a:solidFill>
                  <a:schemeClr val="accent2">
                    <a:lumMod val="75000"/>
                  </a:schemeClr>
                </a:solidFill>
              </a:rPr>
              <a:t>Primary Frequency Response </a:t>
            </a:r>
          </a:p>
          <a:p>
            <a:pPr eaLnBrk="1" fontAlgn="auto" hangingPunct="1">
              <a:spcAft>
                <a:spcPts val="0"/>
              </a:spcAft>
              <a:buFont typeface="Wingdings" panose="05000000000000000000" pitchFamily="2" charset="2"/>
              <a:buChar char="Ø"/>
              <a:defRPr/>
            </a:pPr>
            <a:r>
              <a:rPr lang="en-US" sz="2200" dirty="0">
                <a:solidFill>
                  <a:schemeClr val="accent2">
                    <a:lumMod val="75000"/>
                  </a:schemeClr>
                </a:solidFill>
              </a:rPr>
              <a:t>No triggering RoCoF protection of synchronous generators </a:t>
            </a:r>
            <a:r>
              <a:rPr lang="en-US" sz="2200" dirty="0" smtClean="0">
                <a:solidFill>
                  <a:schemeClr val="accent2">
                    <a:lumMod val="75000"/>
                  </a:schemeClr>
                </a:solidFill>
              </a:rPr>
              <a:t>(generally 0.5 Hz/s)</a:t>
            </a:r>
            <a:endParaRPr lang="en-US" sz="2200" dirty="0">
              <a:solidFill>
                <a:schemeClr val="accent2">
                  <a:lumMod val="75000"/>
                </a:schemeClr>
              </a:solidFill>
            </a:endParaRPr>
          </a:p>
        </p:txBody>
      </p:sp>
      <p:pic>
        <p:nvPicPr>
          <p:cNvPr id="317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401763"/>
            <a:ext cx="6907212" cy="3205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Synchronous Inertial Response Service, Need</a:t>
            </a:r>
            <a:endParaRPr lang="en-US" dirty="0">
              <a:solidFill>
                <a:schemeClr val="accent2">
                  <a:lumMod val="75000"/>
                </a:schemeClr>
              </a:solidFill>
            </a:endParaRPr>
          </a:p>
        </p:txBody>
      </p:sp>
      <p:sp>
        <p:nvSpPr>
          <p:cNvPr id="3" name="Content Placeholder 2"/>
          <p:cNvSpPr>
            <a:spLocks noGrp="1"/>
          </p:cNvSpPr>
          <p:nvPr>
            <p:ph idx="1"/>
          </p:nvPr>
        </p:nvSpPr>
        <p:spPr>
          <a:xfrm>
            <a:off x="457200" y="914400"/>
            <a:ext cx="8229600" cy="4724400"/>
          </a:xfrm>
        </p:spPr>
        <p:txBody>
          <a:bodyPr rtlCol="0">
            <a:normAutofit/>
          </a:bodyPr>
          <a:lstStyle/>
          <a:p>
            <a:pPr marL="346075" lvl="1" indent="-346075" eaLnBrk="1" fontAlgn="auto" hangingPunct="1">
              <a:spcAft>
                <a:spcPts val="0"/>
              </a:spcAft>
              <a:buFont typeface="Arial" panose="020B0604020202020204" pitchFamily="34" charset="0"/>
              <a:buChar char="•"/>
              <a:defRPr/>
            </a:pPr>
            <a:endParaRPr lang="en-US" sz="2200" dirty="0" smtClean="0">
              <a:solidFill>
                <a:schemeClr val="accent2">
                  <a:lumMod val="75000"/>
                </a:schemeClr>
              </a:solidFill>
            </a:endParaRPr>
          </a:p>
          <a:p>
            <a:pPr marL="346075" lvl="1" indent="-346075" eaLnBrk="1" fontAlgn="auto" hangingPunct="1">
              <a:spcAft>
                <a:spcPts val="0"/>
              </a:spcAft>
              <a:buFont typeface="Wingdings" panose="05000000000000000000" pitchFamily="2" charset="2"/>
              <a:buChar char="Ø"/>
              <a:defRPr/>
            </a:pPr>
            <a:r>
              <a:rPr lang="en-US" sz="2200" dirty="0">
                <a:solidFill>
                  <a:schemeClr val="accent2">
                    <a:lumMod val="75000"/>
                  </a:schemeClr>
                </a:solidFill>
              </a:rPr>
              <a:t>SIR has significant implications on the RoCoF during power imbalances;</a:t>
            </a:r>
          </a:p>
          <a:p>
            <a:pPr marL="346075" lvl="1" indent="-346075" eaLnBrk="1" fontAlgn="auto" hangingPunct="1">
              <a:spcAft>
                <a:spcPts val="0"/>
              </a:spcAft>
              <a:buFont typeface="Wingdings" panose="05000000000000000000" pitchFamily="2" charset="2"/>
              <a:buChar char="Ø"/>
              <a:defRPr/>
            </a:pPr>
            <a:endParaRPr lang="en-US" sz="1000" dirty="0">
              <a:solidFill>
                <a:schemeClr val="accent2">
                  <a:lumMod val="75000"/>
                </a:schemeClr>
              </a:solidFill>
            </a:endParaRPr>
          </a:p>
          <a:p>
            <a:pPr marL="347663" lvl="1" indent="-347663" eaLnBrk="1" fontAlgn="auto" hangingPunct="1">
              <a:spcAft>
                <a:spcPts val="0"/>
              </a:spcAft>
              <a:buFont typeface="Wingdings" panose="05000000000000000000" pitchFamily="2" charset="2"/>
              <a:buChar char="Ø"/>
              <a:tabLst>
                <a:tab pos="746125" algn="l"/>
              </a:tabLst>
              <a:defRPr/>
            </a:pPr>
            <a:r>
              <a:rPr lang="en-US" sz="2200" dirty="0">
                <a:solidFill>
                  <a:schemeClr val="accent2">
                    <a:lumMod val="75000"/>
                  </a:schemeClr>
                </a:solidFill>
              </a:rPr>
              <a:t>With increasing use of non-synchronous </a:t>
            </a:r>
            <a:r>
              <a:rPr lang="en-US" sz="2200" dirty="0" smtClean="0">
                <a:solidFill>
                  <a:schemeClr val="accent2">
                    <a:lumMod val="75000"/>
                  </a:schemeClr>
                </a:solidFill>
              </a:rPr>
              <a:t>generation, changing load characteristics (less motor loads), increase in Combined Cycle units (lower inertia), </a:t>
            </a:r>
            <a:r>
              <a:rPr lang="en-US" sz="2200" dirty="0">
                <a:solidFill>
                  <a:schemeClr val="accent2">
                    <a:lumMod val="75000"/>
                  </a:schemeClr>
                </a:solidFill>
              </a:rPr>
              <a:t>the system SIR response is </a:t>
            </a:r>
            <a:r>
              <a:rPr lang="en-US" sz="2200" dirty="0" smtClean="0">
                <a:solidFill>
                  <a:schemeClr val="accent2">
                    <a:lumMod val="75000"/>
                  </a:schemeClr>
                </a:solidFill>
              </a:rPr>
              <a:t>reduced:</a:t>
            </a:r>
          </a:p>
          <a:p>
            <a:pPr marL="347663" lvl="1" indent="-347663" eaLnBrk="1" fontAlgn="auto" hangingPunct="1">
              <a:spcAft>
                <a:spcPts val="0"/>
              </a:spcAft>
              <a:buFont typeface="Wingdings" panose="05000000000000000000" pitchFamily="2" charset="2"/>
              <a:buChar char="Ø"/>
              <a:tabLst>
                <a:tab pos="746125" algn="l"/>
              </a:tabLst>
              <a:defRPr/>
            </a:pPr>
            <a:endParaRPr lang="en-US" sz="1000" dirty="0" smtClean="0">
              <a:solidFill>
                <a:schemeClr val="accent2">
                  <a:lumMod val="75000"/>
                </a:schemeClr>
              </a:solidFill>
            </a:endParaRPr>
          </a:p>
          <a:p>
            <a:pPr marL="804863" lvl="2" indent="-342900" eaLnBrk="1" fontAlgn="auto" hangingPunct="1">
              <a:spcAft>
                <a:spcPts val="0"/>
              </a:spcAft>
              <a:buFont typeface="Wingdings" panose="05000000000000000000" pitchFamily="2" charset="2"/>
              <a:buChar char="q"/>
              <a:defRPr/>
            </a:pPr>
            <a:r>
              <a:rPr lang="en-US" sz="2000" dirty="0" smtClean="0">
                <a:solidFill>
                  <a:schemeClr val="accent2">
                    <a:lumMod val="75000"/>
                  </a:schemeClr>
                </a:solidFill>
              </a:rPr>
              <a:t>RoCoF </a:t>
            </a:r>
            <a:r>
              <a:rPr lang="en-US" sz="2000" dirty="0">
                <a:solidFill>
                  <a:schemeClr val="accent2">
                    <a:lumMod val="75000"/>
                  </a:schemeClr>
                </a:solidFill>
              </a:rPr>
              <a:t>increases, leaving insufficient time for PFR to deploy and arrest the system frequency excursion. </a:t>
            </a:r>
          </a:p>
          <a:p>
            <a:pPr marL="804863" lvl="2" indent="-342900" eaLnBrk="1" fontAlgn="auto" hangingPunct="1">
              <a:spcAft>
                <a:spcPts val="0"/>
              </a:spcAft>
              <a:buFont typeface="Wingdings" panose="05000000000000000000" pitchFamily="2" charset="2"/>
              <a:buChar char="q"/>
              <a:defRPr/>
            </a:pPr>
            <a:r>
              <a:rPr lang="en-US" sz="2000" dirty="0">
                <a:solidFill>
                  <a:schemeClr val="accent2">
                    <a:lumMod val="75000"/>
                  </a:schemeClr>
                </a:solidFill>
              </a:rPr>
              <a:t>High RoCoF may trigger generation RoCoF </a:t>
            </a:r>
            <a:r>
              <a:rPr lang="en-US" sz="2000" dirty="0" smtClean="0">
                <a:solidFill>
                  <a:schemeClr val="accent2">
                    <a:lumMod val="75000"/>
                  </a:schemeClr>
                </a:solidFill>
              </a:rPr>
              <a:t>protection, </a:t>
            </a:r>
            <a:r>
              <a:rPr lang="en-US" sz="2000" dirty="0">
                <a:solidFill>
                  <a:schemeClr val="accent2">
                    <a:lumMod val="75000"/>
                  </a:schemeClr>
                </a:solidFill>
              </a:rPr>
              <a:t>tripping additional synchronous </a:t>
            </a:r>
            <a:r>
              <a:rPr lang="en-US" sz="2000" dirty="0" smtClean="0">
                <a:solidFill>
                  <a:schemeClr val="accent2">
                    <a:lumMod val="75000"/>
                  </a:schemeClr>
                </a:solidFill>
              </a:rPr>
              <a:t>generators.</a:t>
            </a:r>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3" y="179388"/>
            <a:ext cx="8459787" cy="461962"/>
          </a:xfrm>
        </p:spPr>
        <p:txBody>
          <a:bodyPr/>
          <a:lstStyle/>
          <a:p>
            <a:pPr eaLnBrk="1" fontAlgn="auto" hangingPunct="1">
              <a:spcAft>
                <a:spcPts val="0"/>
              </a:spcAft>
              <a:defRPr/>
            </a:pPr>
            <a:r>
              <a:rPr lang="en-US" dirty="0" smtClean="0">
                <a:solidFill>
                  <a:schemeClr val="accent2">
                    <a:lumMod val="75000"/>
                  </a:schemeClr>
                </a:solidFill>
              </a:rPr>
              <a:t>Synchronous Inertial Response Service, Need</a:t>
            </a:r>
            <a:endParaRPr lang="en-US" dirty="0">
              <a:solidFill>
                <a:schemeClr val="accent2">
                  <a:lumMod val="75000"/>
                </a:schemeClr>
              </a:solidFill>
            </a:endParaRPr>
          </a:p>
        </p:txBody>
      </p:sp>
      <p:sp>
        <p:nvSpPr>
          <p:cNvPr id="3" name="Content Placeholder 2"/>
          <p:cNvSpPr>
            <a:spLocks noGrp="1"/>
          </p:cNvSpPr>
          <p:nvPr>
            <p:ph idx="1"/>
          </p:nvPr>
        </p:nvSpPr>
        <p:spPr>
          <a:xfrm>
            <a:off x="457200" y="914400"/>
            <a:ext cx="8229600" cy="4724400"/>
          </a:xfrm>
        </p:spPr>
        <p:txBody>
          <a:bodyPr rtlCol="0">
            <a:normAutofit/>
          </a:bodyPr>
          <a:lstStyle/>
          <a:p>
            <a:pPr marL="0" lvl="1" indent="0" eaLnBrk="1" fontAlgn="auto" hangingPunct="1">
              <a:spcAft>
                <a:spcPts val="0"/>
              </a:spcAft>
              <a:buFont typeface="Arial"/>
              <a:buNone/>
              <a:defRPr/>
            </a:pPr>
            <a:endParaRPr lang="en-US" sz="2200" dirty="0">
              <a:solidFill>
                <a:srgbClr val="FF0000"/>
              </a:solidFill>
            </a:endParaRPr>
          </a:p>
          <a:p>
            <a:pPr marL="346075" lvl="1" indent="-346075" eaLnBrk="1" fontAlgn="auto" hangingPunct="1">
              <a:spcAft>
                <a:spcPts val="0"/>
              </a:spcAft>
              <a:buFont typeface="Wingdings" panose="05000000000000000000" pitchFamily="2" charset="2"/>
              <a:buChar char="Ø"/>
              <a:defRPr/>
            </a:pPr>
            <a:r>
              <a:rPr lang="en-US" sz="2200" dirty="0" smtClean="0">
                <a:solidFill>
                  <a:schemeClr val="accent2">
                    <a:lumMod val="75000"/>
                  </a:schemeClr>
                </a:solidFill>
              </a:rPr>
              <a:t>So far, the </a:t>
            </a:r>
            <a:r>
              <a:rPr lang="en-US" sz="2200" dirty="0">
                <a:solidFill>
                  <a:schemeClr val="accent2">
                    <a:lumMod val="75000"/>
                  </a:schemeClr>
                </a:solidFill>
              </a:rPr>
              <a:t>RoCoF during high wind/low load condition was less than 0.2 </a:t>
            </a:r>
            <a:r>
              <a:rPr lang="en-US" sz="2200" dirty="0" smtClean="0">
                <a:solidFill>
                  <a:schemeClr val="accent2">
                    <a:lumMod val="75000"/>
                  </a:schemeClr>
                </a:solidFill>
              </a:rPr>
              <a:t>Hz/s </a:t>
            </a:r>
            <a:r>
              <a:rPr lang="en-US" sz="2200" dirty="0">
                <a:solidFill>
                  <a:schemeClr val="accent2">
                    <a:lumMod val="75000"/>
                  </a:schemeClr>
                </a:solidFill>
              </a:rPr>
              <a:t>and the average time to reach frequency nadir during frequency events is </a:t>
            </a:r>
            <a:r>
              <a:rPr lang="en-US" sz="2200" dirty="0" smtClean="0">
                <a:solidFill>
                  <a:schemeClr val="accent2">
                    <a:lumMod val="75000"/>
                  </a:schemeClr>
                </a:solidFill>
              </a:rPr>
              <a:t>4 </a:t>
            </a:r>
            <a:r>
              <a:rPr lang="en-US" sz="2200" dirty="0">
                <a:solidFill>
                  <a:schemeClr val="accent2">
                    <a:lumMod val="75000"/>
                  </a:schemeClr>
                </a:solidFill>
              </a:rPr>
              <a:t>to 6 seconds. </a:t>
            </a:r>
            <a:endParaRPr lang="en-US" sz="2200" dirty="0" smtClean="0">
              <a:solidFill>
                <a:schemeClr val="accent2">
                  <a:lumMod val="75000"/>
                </a:schemeClr>
              </a:solidFill>
            </a:endParaRPr>
          </a:p>
          <a:p>
            <a:pPr marL="346075" lvl="1" indent="-346075" eaLnBrk="1" fontAlgn="auto" hangingPunct="1">
              <a:spcAft>
                <a:spcPts val="0"/>
              </a:spcAft>
              <a:buFont typeface="Wingdings" panose="05000000000000000000" pitchFamily="2" charset="2"/>
              <a:buChar char="Ø"/>
              <a:defRPr/>
            </a:pPr>
            <a:endParaRPr lang="en-US" sz="2200" dirty="0">
              <a:solidFill>
                <a:schemeClr val="accent2">
                  <a:lumMod val="75000"/>
                </a:schemeClr>
              </a:solidFill>
            </a:endParaRPr>
          </a:p>
          <a:p>
            <a:pPr marL="346075" lvl="1" indent="-346075" eaLnBrk="1" fontAlgn="auto" hangingPunct="1">
              <a:spcAft>
                <a:spcPts val="0"/>
              </a:spcAft>
              <a:buFont typeface="Wingdings" panose="05000000000000000000" pitchFamily="2" charset="2"/>
              <a:buChar char="Ø"/>
              <a:defRPr/>
            </a:pPr>
            <a:r>
              <a:rPr lang="en-US" sz="2200" dirty="0">
                <a:solidFill>
                  <a:schemeClr val="accent2">
                    <a:lumMod val="75000"/>
                  </a:schemeClr>
                </a:solidFill>
              </a:rPr>
              <a:t>The system inertia available in the real time operations under current conditions is still sufficient. </a:t>
            </a:r>
            <a:endParaRPr lang="en-US" sz="2200" dirty="0" smtClean="0">
              <a:solidFill>
                <a:schemeClr val="accent2">
                  <a:lumMod val="75000"/>
                </a:schemeClr>
              </a:solidFill>
            </a:endParaRPr>
          </a:p>
          <a:p>
            <a:pPr marL="346075" lvl="1" indent="-346075" eaLnBrk="1" fontAlgn="auto" hangingPunct="1">
              <a:spcAft>
                <a:spcPts val="0"/>
              </a:spcAft>
              <a:buFont typeface="Wingdings" panose="05000000000000000000" pitchFamily="2" charset="2"/>
              <a:buChar char="Ø"/>
              <a:defRPr/>
            </a:pPr>
            <a:endParaRPr lang="en-US" sz="2200" dirty="0">
              <a:solidFill>
                <a:schemeClr val="accent2">
                  <a:lumMod val="75000"/>
                </a:schemeClr>
              </a:solidFill>
            </a:endParaRPr>
          </a:p>
          <a:p>
            <a:pPr marL="346075" lvl="1" indent="-346075" eaLnBrk="1" fontAlgn="auto" hangingPunct="1">
              <a:spcAft>
                <a:spcPts val="0"/>
              </a:spcAft>
              <a:buFont typeface="Wingdings" panose="05000000000000000000" pitchFamily="2" charset="2"/>
              <a:buChar char="Ø"/>
              <a:defRPr/>
            </a:pPr>
            <a:r>
              <a:rPr lang="en-US" sz="2200" dirty="0">
                <a:solidFill>
                  <a:schemeClr val="accent2">
                    <a:lumMod val="75000"/>
                  </a:schemeClr>
                </a:solidFill>
              </a:rPr>
              <a:t>Studies based on 2012 system conditions indicated RoCoF as high as 0.4 Hz/s for two largest unit trip (2750 MW as per recently approved NERC BAL-003 standard). </a:t>
            </a:r>
          </a:p>
          <a:p>
            <a:pPr marL="346075" lvl="1" indent="-346075" eaLnBrk="1" fontAlgn="auto" hangingPunct="1">
              <a:spcAft>
                <a:spcPts val="0"/>
              </a:spcAft>
              <a:buFont typeface="Arial" panose="020B0604020202020204" pitchFamily="34" charset="0"/>
              <a:buChar char="•"/>
              <a:defRPr/>
            </a:pP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62&quot;/&gt;&lt;/object&gt;&lt;object type=&quot;3&quot; unique_id=&quot;10005&quot;&gt;&lt;property id=&quot;20148&quot; value=&quot;5&quot;/&gt;&lt;property id=&quot;20300&quot; value=&quot;Slide 2 - &amp;quot;Agenda for Today’s Workshop&amp;quot;&quot;/&gt;&lt;property id=&quot;20307&quot; value=&quot;391&quot;/&gt;&lt;/object&gt;&lt;object type=&quot;3&quot; unique_id=&quot;10006&quot;&gt;&lt;property id=&quot;20148&quot; value=&quot;5&quot;/&gt;&lt;property id=&quot;20300&quot; value=&quot;Slide 3&quot;/&gt;&lt;property id=&quot;20307&quot; value=&quot;390&quot;/&gt;&lt;/object&gt;&lt;object type=&quot;3&quot; unique_id=&quot;10007&quot;&gt;&lt;property id=&quot;20148&quot; value=&quot;5&quot;/&gt;&lt;property id=&quot;20300&quot; value=&quot;Slide 4 - &amp;quot;Why “Ancillary” Services&amp;quot;&quot;/&gt;&lt;property id=&quot;20307&quot; value=&quot;363&quot;/&gt;&lt;/object&gt;&lt;object type=&quot;3&quot; unique_id=&quot;10008&quot;&gt;&lt;property id=&quot;20148&quot; value=&quot;5&quot;/&gt;&lt;property id=&quot;20300&quot; value=&quot;Slide 5 - &amp;quot;Frequency Control&amp;quot;&quot;/&gt;&lt;property id=&quot;20307&quot; value=&quot;364&quot;/&gt;&lt;/object&gt;&lt;object type=&quot;3&quot; unique_id=&quot;10009&quot;&gt;&lt;property id=&quot;20148&quot; value=&quot;5&quot;/&gt;&lt;property id=&quot;20300&quot; value=&quot;Slide 6 - &amp;quot;Why is a change in the AS framework being proposed?&amp;quot;&quot;/&gt;&lt;property id=&quot;20307&quot; value=&quot;365&quot;/&gt;&lt;/object&gt;&lt;object type=&quot;3&quot; unique_id=&quot;10010&quot;&gt;&lt;property id=&quot;20148&quot; value=&quot;5&quot;/&gt;&lt;property id=&quot;20300&quot; value=&quot;Slide 7 - &amp;quot;Drivers for new AS framework&amp;quot;&quot;/&gt;&lt;property id=&quot;20307&quot; value=&quot;366&quot;/&gt;&lt;/object&gt;&lt;object type=&quot;3&quot; unique_id=&quot;10011&quot;&gt;&lt;property id=&quot;20148&quot; value=&quot;5&quot;/&gt;&lt;property id=&quot;20300&quot; value=&quot;Slide 8 - &amp;quot;Goal&amp;quot;&quot;/&gt;&lt;property id=&quot;20307&quot; value=&quot;367&quot;/&gt;&lt;/object&gt;&lt;object type=&quot;3&quot; unique_id=&quot;10012&quot;&gt;&lt;property id=&quot;20148&quot; value=&quot;5&quot;/&gt;&lt;property id=&quot;20300&quot; value=&quot;Slide 9 - &amp;quot;Scope&amp;quot;&quot;/&gt;&lt;property id=&quot;20307&quot; value=&quot;368&quot;/&gt;&lt;/object&gt;&lt;object type=&quot;3&quot; unique_id=&quot;10013&quot;&gt;&lt;property id=&quot;20148&quot; value=&quot;5&quot;/&gt;&lt;property id=&quot;20300&quot; value=&quot;Slide 10 - &amp;quot;ERCOT Proposal&amp;quot;&quot;/&gt;&lt;property id=&quot;20307&quot; value=&quot;369&quot;/&gt;&lt;/object&gt;&lt;object type=&quot;3&quot; unique_id=&quot;10014&quot;&gt;&lt;property id=&quot;20148&quot; value=&quot;5&quot;/&gt;&lt;property id=&quot;20300&quot; value=&quot;Slide 11 - &amp;quot;Synchronous InertiaL Response(SIR)  service&amp;quot;&quot;/&gt;&lt;property id=&quot;20307&quot; value=&quot;348&quot;/&gt;&lt;/object&gt;&lt;object type=&quot;3&quot; unique_id=&quot;10015&quot;&gt;&lt;property id=&quot;20148&quot; value=&quot;5&quot;/&gt;&lt;property id=&quot;20300&quot; value=&quot;Slide 12 - &amp;quot;Synchronous Inertial Response (SIR) Service, Purpose&amp;quot;&quot;/&gt;&lt;property id=&quot;20307&quot; value=&quot;328&quot;/&gt;&lt;/object&gt;&lt;object type=&quot;3&quot; unique_id=&quot;10016&quot;&gt;&lt;property id=&quot;20148&quot; value=&quot;5&quot;/&gt;&lt;property id=&quot;20300&quot; value=&quot;Slide 13 - &amp;quot;Synchronous Inertial Response Service, Need&amp;quot;&quot;/&gt;&lt;property id=&quot;20307&quot; value=&quot;329&quot;/&gt;&lt;/object&gt;&lt;object type=&quot;3&quot; unique_id=&quot;10017&quot;&gt;&lt;property id=&quot;20148&quot; value=&quot;5&quot;/&gt;&lt;property id=&quot;20300&quot; value=&quot;Slide 14 - &amp;quot;Synchronous Inertial Response Service, Need&amp;quot;&quot;/&gt;&lt;property id=&quot;20307&quot; value=&quot;330&quot;/&gt;&lt;/object&gt;&lt;object type=&quot;3&quot; unique_id=&quot;10018&quot;&gt;&lt;property id=&quot;20148&quot; value=&quot;5&quot;/&gt;&lt;property id=&quot;20300&quot; value=&quot;Slide 15 - &amp;quot;SIR, Qualification and Resource Limit&amp;quot;&quot;/&gt;&lt;property id=&quot;20307&quot; value=&quot;331&quot;/&gt;&lt;/object&gt;&lt;object type=&quot;3&quot; unique_id=&quot;10019&quot;&gt;&lt;property id=&quot;20148&quot; value=&quot;5&quot;/&gt;&lt;property id=&quot;20300&quot; value=&quot;Slide 16 - &amp;quot;SIR, Deployment / Performance&amp;quot;&quot;/&gt;&lt;property id=&quot;20307&quot; value=&quot;332&quot;/&gt;&lt;/object&gt;&lt;object type=&quot;3&quot; unique_id=&quot;10020&quot;&gt;&lt;property id=&quot;20148&quot; value=&quot;5&quot;/&gt;&lt;property id=&quot;20300&quot; value=&quot;Slide 17 - &amp;quot;SIR, Future work&amp;quot;&quot;/&gt;&lt;property id=&quot;20307&quot; value=&quot;335&quot;/&gt;&lt;/object&gt;&lt;object type=&quot;3&quot; unique_id=&quot;10021&quot;&gt;&lt;property id=&quot;20148&quot; value=&quot;5&quot;/&gt;&lt;property id=&quot;20300&quot; value=&quot;Slide 18 - &amp;quot;Fast frequency response (ffr) service&amp;quot;&quot;/&gt;&lt;property id=&quot;20307&quot; value=&quot;349&quot;/&gt;&lt;/object&gt;&lt;object type=&quot;3&quot; unique_id=&quot;10022&quot;&gt;&lt;property id=&quot;20148&quot; value=&quot;5&quot;/&gt;&lt;property id=&quot;20300&quot; value=&quot;Slide 19 - &amp;quot;Fast Frequency Response (FFR) Service&amp;quot;&quot;/&gt;&lt;property id=&quot;20307&quot; value=&quot;371&quot;/&gt;&lt;/object&gt;&lt;object type=&quot;3&quot; unique_id=&quot;10023&quot;&gt;&lt;property id=&quot;20148&quot; value=&quot;5&quot;/&gt;&lt;property id=&quot;20300&quot; value=&quot;Slide 20 - &amp;quot;Fast Frequency Response (FFR) Service&amp;quot;&quot;/&gt;&lt;property id=&quot;20307&quot; value=&quot;373&quot;/&gt;&lt;/object&gt;&lt;object type=&quot;3&quot; unique_id=&quot;10024&quot;&gt;&lt;property id=&quot;20148&quot; value=&quot;5&quot;/&gt;&lt;property id=&quot;20300&quot; value=&quot;Slide 21 - &amp;quot;Primary frequency response (Pfr) service&amp;quot;&quot;/&gt;&lt;property id=&quot;20307&quot; value=&quot;350&quot;/&gt;&lt;/object&gt;&lt;object type=&quot;3&quot; unique_id=&quot;10025&quot;&gt;&lt;property id=&quot;20148&quot; value=&quot;5&quot;/&gt;&lt;property id=&quot;20300&quot; value=&quot;Slide 22 - &amp;quot;Definition of PFR Service&amp;quot;&quot;/&gt;&lt;property id=&quot;20307&quot; value=&quot;347&quot;/&gt;&lt;/object&gt;&lt;object type=&quot;3&quot; unique_id=&quot;10026&quot;&gt;&lt;property id=&quot;20148&quot; value=&quot;5&quot;/&gt;&lt;property id=&quot;20300&quot; value=&quot;Slide 23 - &amp;quot;Primary Frequency Response (PFR) Service- Need&amp;quot;&quot;/&gt;&lt;property id=&quot;20307&quot; value=&quot;342&quot;/&gt;&lt;/object&gt;&lt;object type=&quot;3&quot; unique_id=&quot;10027&quot;&gt;&lt;property id=&quot;20148&quot; value=&quot;5&quot;/&gt;&lt;property id=&quot;20300&quot; value=&quot;Slide 24 - &amp;quot;Primary Frequency Response (PFR) Service&amp;quot;&quot;/&gt;&lt;property id=&quot;20307&quot; value=&quot;345&quot;/&gt;&lt;/object&gt;&lt;object type=&quot;3&quot; unique_id=&quot;10028&quot;&gt;&lt;property id=&quot;20148&quot; value=&quot;5&quot;/&gt;&lt;property id=&quot;20300&quot; value=&quot;Slide 25 - &amp;quot;Qualification and Resource Limit on PFR&amp;quot;&quot;/&gt;&lt;property id=&quot;20307&quot; value=&quot;354&quot;/&gt;&lt;/object&gt;&lt;object type=&quot;3&quot; unique_id=&quot;10029&quot;&gt;&lt;property id=&quot;20148&quot; value=&quot;5&quot;/&gt;&lt;property id=&quot;20300&quot; value=&quot;Slide 26 - &amp;quot;Determination of the Amount of FFR and PFR Reserves&amp;quot;&quot;/&gt;&lt;property id=&quot;20307&quot; value=&quot;343&quot;/&gt;&lt;/object&gt;&lt;object type=&quot;3&quot; unique_id=&quot;10030&quot;&gt;&lt;property id=&quot;20148&quot; value=&quot;5&quot;/&gt;&lt;property id=&quot;20300&quot; value=&quot;Slide 27 - &amp;quot;Determination of the Amount of FFR and PFR Reserves&amp;quot;&quot;/&gt;&lt;property id=&quot;20307&quot; value=&quot;353&quot;/&gt;&lt;/object&gt;&lt;object type=&quot;3&quot; unique_id=&quot;10031&quot;&gt;&lt;property id=&quot;20148&quot; value=&quot;5&quot;/&gt;&lt;property id=&quot;20300&quot; value=&quot;Slide 28 - &amp;quot;Regulating Reserve (rr) service&amp;quot;&quot;/&gt;&lt;property id=&quot;20307&quot; value=&quot;351&quot;/&gt;&lt;/object&gt;&lt;object type=&quot;3&quot; unique_id=&quot;10032&quot;&gt;&lt;property id=&quot;20148&quot; value=&quot;5&quot;/&gt;&lt;property id=&quot;20300&quot; value=&quot;Slide 29 - &amp;quot;Regulating Reserve (RR) Service – Up &amp;amp; Down&amp;quot;&quot;/&gt;&lt;property id=&quot;20307&quot; value=&quot;344&quot;/&gt;&lt;/object&gt;&lt;object type=&quot;3&quot; unique_id=&quot;10033&quot;&gt;&lt;property id=&quot;20148&quot; value=&quot;5&quot;/&gt;&lt;property id=&quot;20300&quot; value=&quot;Slide 30 - &amp;quot;Regulating Reserve (RR) Service – Up &amp;amp; Down&amp;quot;&quot;/&gt;&lt;property id=&quot;20307&quot; value=&quot;370&quot;/&gt;&lt;/object&gt;&lt;object type=&quot;3&quot; unique_id=&quot;10034&quot;&gt;&lt;property id=&quot;20148&quot; value=&quot;5&quot;/&gt;&lt;property id=&quot;20300&quot; value=&quot;Slide 31 - &amp;quot;Contingency reserve (cr) service&amp;quot;&quot;/&gt;&lt;property id=&quot;20307&quot; value=&quot;352&quot;/&gt;&lt;/object&gt;&lt;object type=&quot;3&quot; unique_id=&quot;10035&quot;&gt;&lt;property id=&quot;20148&quot; value=&quot;5&quot;/&gt;&lt;property id=&quot;20300&quot; value=&quot;Slide 32 - &amp;quot;Contingency Reserve (CR) Service – Need &amp;amp; Purpose&amp;quot;&quot;/&gt;&lt;property id=&quot;20307&quot; value=&quot;356&quot;/&gt;&lt;/object&gt;&lt;object type=&quot;3&quot; unique_id=&quot;10036&quot;&gt;&lt;property id=&quot;20148&quot; value=&quot;5&quot;/&gt;&lt;property id=&quot;20300&quot; value=&quot;Slide 33 - &amp;quot;Contingency Reserve&amp;quot;&quot;/&gt;&lt;property id=&quot;20307&quot; value=&quot;337&quot;/&gt;&lt;/object&gt;&lt;object type=&quot;3&quot; unique_id=&quot;10037&quot;&gt;&lt;property id=&quot;20148&quot; value=&quot;5&quot;/&gt;&lt;property id=&quot;20300&quot; value=&quot;Slide 34&quot;/&gt;&lt;property id=&quot;20307&quot; value=&quot;374&quot;/&gt;&lt;/object&gt;&lt;object type=&quot;3&quot; unique_id=&quot;10038&quot;&gt;&lt;property id=&quot;20148&quot; value=&quot;5&quot;/&gt;&lt;property id=&quot;20300&quot; value=&quot;Slide 35 - &amp;quot;Market Topics&amp;quot;&quot;/&gt;&lt;property id=&quot;20307&quot; value=&quot;376&quot;/&gt;&lt;/object&gt;&lt;object type=&quot;3&quot; unique_id=&quot;10039&quot;&gt;&lt;property id=&quot;20148&quot; value=&quot;5&quot;/&gt;&lt;property id=&quot;20300&quot; value=&quot;Slide 36 - &amp;quot;Procurement&amp;quot;&quot;/&gt;&lt;property id=&quot;20307&quot; value=&quot;378&quot;/&gt;&lt;/object&gt;&lt;object type=&quot;3&quot; unique_id=&quot;10040&quot;&gt;&lt;property id=&quot;20148&quot; value=&quot;5&quot;/&gt;&lt;property id=&quot;20300&quot; value=&quot;Slide 37 - &amp;quot;Fast Frequency Response (FFR), Primary Frequency Response (PFR) &amp;amp; Contingency Reserve (CR) - Procurement&amp;quot;&quot;/&gt;&lt;property id=&quot;20307&quot; value=&quot;382&quot;/&gt;&lt;/object&gt;&lt;object type=&quot;3&quot; unique_id=&quot;10041&quot;&gt;&lt;property id=&quot;20148&quot; value=&quot;5&quot;/&gt;&lt;property id=&quot;20300&quot; value=&quot;Slide 38 - &amp;quot;Regulation Reserve Up &amp;amp; Down (RR) - Procurement&amp;quot;&quot;/&gt;&lt;property id=&quot;20307&quot; value=&quot;383&quot;/&gt;&lt;/object&gt;&lt;object type=&quot;3&quot; unique_id=&quot;10042&quot;&gt;&lt;property id=&quot;20148&quot; value=&quot;5&quot;/&gt;&lt;property id=&quot;20300&quot; value=&quot;Slide 39 - &amp;quot;Synchronous Inertial Response (SIR) - Procurement&amp;quot;&quot;/&gt;&lt;property id=&quot;20307&quot; value=&quot;385&quot;/&gt;&lt;/object&gt;&lt;object type=&quot;3&quot; unique_id=&quot;10043&quot;&gt;&lt;property id=&quot;20148&quot; value=&quot;5&quot;/&gt;&lt;property id=&quot;20300&quot; value=&quot;Slide 40 - &amp;quot;Market Transition and Implementation Considerations&amp;quot;&quot;/&gt;&lt;property id=&quot;20307&quot; value=&quot;387&quot;/&gt;&lt;/object&gt;&lt;object type=&quot;3&quot; unique_id=&quot;10044&quot;&gt;&lt;property id=&quot;20148&quot; value=&quot;5&quot;/&gt;&lt;property id=&quot;20300&quot; value=&quot;Slide 41 - &amp;quot;Market Transition and Implementation Considerations&amp;quot;&quot;/&gt;&lt;property id=&quot;20307&quot; value=&quot;388&quot;/&gt;&lt;/object&gt;&lt;object type=&quot;3&quot; unique_id=&quot;10045&quot;&gt;&lt;property id=&quot;20148&quot; value=&quot;5&quot;/&gt;&lt;property id=&quot;20300&quot; value=&quot;Slide 42 - &amp;quot;Market Transition and Implementation Considerations&amp;quot;&quot;/&gt;&lt;property id=&quot;20307&quot; value=&quot;389&quot;/&gt;&lt;/object&gt;&lt;object type=&quot;3&quot; unique_id=&quot;10046&quot;&gt;&lt;property id=&quot;20148&quot; value=&quot;5&quot;/&gt;&lt;property id=&quot;20300&quot; value=&quot;Slide 43 - &amp;quot;Market Topics for Future Discussions&amp;quot;&quot;/&gt;&lt;property id=&quot;20307&quot; value=&quot;393&quot;/&gt;&lt;/object&gt;&lt;object type=&quot;3&quot; unique_id=&quot;10047&quot;&gt;&lt;property id=&quot;20148&quot; value=&quot;5&quot;/&gt;&lt;property id=&quot;20300&quot; value=&quot;Slide 44 - &amp;quot;Discuss and Summarize Today’s Highlights&amp;quot;&quot;/&gt;&lt;property id=&quot;20307&quot; value=&quot;392&quot;/&gt;&lt;/object&gt;&lt;object type=&quot;3&quot; unique_id=&quot;10048&quot;&gt;&lt;property id=&quot;20148&quot; value=&quot;5&quot;/&gt;&lt;property id=&quot;20300&quot; value=&quot;Slide 45 - &amp;quot;Appendix&amp;quot;&quot;/&gt;&lt;property id=&quot;20307&quot; value=&quot;358&quot;/&gt;&lt;/object&gt;&lt;object type=&quot;3&quot; unique_id=&quot;10049&quot;&gt;&lt;property id=&quot;20148&quot; value=&quot;5&quot;/&gt;&lt;property id=&quot;20300&quot; value=&quot;Slide 46 - &amp;quot;Synthetic IR&amp;quot;&quot;/&gt;&lt;property id=&quot;20307&quot; value=&quot;359&quot;/&gt;&lt;/object&gt;&lt;object type=&quot;3&quot; unique_id=&quot;10050&quot;&gt;&lt;property id=&quot;20148&quot; value=&quot;5&quot;/&gt;&lt;property id=&quot;20300&quot; value=&quot;Slide 47 - &amp;quot;Synthetic IR, example from Hydro-Quebec&amp;quot;&quot;/&gt;&lt;property id=&quot;20307&quot; value=&quot;360&quot;/&gt;&lt;/object&gt;&lt;/object&gt;&lt;/object&gt;&lt;/database&gt;"/>
  <p:tag name="SECTOMILLISECCONVERTED" val="1"/>
</p:tagLst>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14012B5-8C3B-433C-B190-7D9365F7DC06}">
  <ds:schemaRefs>
    <ds:schemaRef ds:uri="http://purl.org/dc/elements/1.1/"/>
    <ds:schemaRef ds:uri="http://purl.org/dc/terms/"/>
    <ds:schemaRef ds:uri="http://purl.org/dc/dcmitype/"/>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4924</TotalTime>
  <Words>1944</Words>
  <Application>Microsoft Office PowerPoint</Application>
  <PresentationFormat>On-screen Show (4:3)</PresentationFormat>
  <Paragraphs>212</Paragraphs>
  <Slides>29</Slides>
  <Notes>7</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Office Theme</vt:lpstr>
      <vt:lpstr>Custom Design</vt:lpstr>
      <vt:lpstr>3_Office Theme</vt:lpstr>
      <vt:lpstr>PowerPoint Presentation</vt:lpstr>
      <vt:lpstr>Drivers for new AS Framework</vt:lpstr>
      <vt:lpstr>Goal</vt:lpstr>
      <vt:lpstr>Scope of Proposed AS Framework</vt:lpstr>
      <vt:lpstr>ERCOT Proposal</vt:lpstr>
      <vt:lpstr>Synchronous InertiaL Response(SIR)  service</vt:lpstr>
      <vt:lpstr>Synchronous Inertial Response (SIR) Service, Purpose</vt:lpstr>
      <vt:lpstr>Synchronous Inertial Response Service, Need</vt:lpstr>
      <vt:lpstr>Synchronous Inertial Response Service, Need</vt:lpstr>
      <vt:lpstr>SIR, Future work</vt:lpstr>
      <vt:lpstr>Fast frequency response (ffr) service</vt:lpstr>
      <vt:lpstr>Fast Frequency Response (FFR) Service</vt:lpstr>
      <vt:lpstr>Fast Frequency Response (FFR) Service</vt:lpstr>
      <vt:lpstr>Primary frequency response (Pfr) service</vt:lpstr>
      <vt:lpstr>Definition of PFR Service</vt:lpstr>
      <vt:lpstr>Primary Frequency Response (PFR) Service- Need</vt:lpstr>
      <vt:lpstr>Determination of the Amount of FFR and PFR Reserves</vt:lpstr>
      <vt:lpstr>Determination of the Amount of FFR and PFR Reserves</vt:lpstr>
      <vt:lpstr>Regulating Reserve (rr) service</vt:lpstr>
      <vt:lpstr>Regulating Reserve (RR) Service – Up &amp; Down</vt:lpstr>
      <vt:lpstr>Regulating Reserve (RR) Service – Up &amp; Down</vt:lpstr>
      <vt:lpstr>Contingency reserve (cr) service</vt:lpstr>
      <vt:lpstr>Contingency Reserve (CR) Service – Need &amp; Purpose</vt:lpstr>
      <vt:lpstr>Contingency Reserve</vt:lpstr>
      <vt:lpstr>Supplemental reserve (Sr) service</vt:lpstr>
      <vt:lpstr>Supplemental Reserve (CR) Service</vt:lpstr>
      <vt:lpstr>End</vt:lpstr>
      <vt:lpstr>Synthetic IR</vt:lpstr>
      <vt:lpstr>Synthetic IR, example from Hydro-Quebec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Sharma, Sandip</cp:lastModifiedBy>
  <cp:revision>313</cp:revision>
  <cp:lastPrinted>2013-08-12T21:13:20Z</cp:lastPrinted>
  <dcterms:created xsi:type="dcterms:W3CDTF">2010-04-12T23:12:02Z</dcterms:created>
  <dcterms:modified xsi:type="dcterms:W3CDTF">2013-11-12T03:43:54Z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