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Default Extension="png" ContentType="image/png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89" r:id="rId3"/>
    <p:sldId id="292" r:id="rId4"/>
    <p:sldId id="291" r:id="rId5"/>
    <p:sldId id="293" r:id="rId6"/>
    <p:sldId id="290" r:id="rId7"/>
    <p:sldId id="283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429" autoAdjust="0"/>
    <p:restoredTop sz="87774" autoAdjust="0"/>
  </p:normalViewPr>
  <p:slideViewPr>
    <p:cSldViewPr>
      <p:cViewPr>
        <p:scale>
          <a:sx n="60" d="100"/>
          <a:sy n="60" d="100"/>
        </p:scale>
        <p:origin x="-27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FDE27D-2181-4773-BDDC-072BF9903F67}" type="datetimeFigureOut">
              <a:rPr lang="en-US" smtClean="0"/>
              <a:pPr/>
              <a:t>11/11/2013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33ED3D-1155-4D8A-B6FF-B5155C94929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3258070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33ED3D-1155-4D8A-B6FF-B5155C94929B}" type="slidenum">
              <a:rPr lang="en-US" smtClean="0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33ED3D-1155-4D8A-B6FF-B5155C94929B}" type="slidenum">
              <a:rPr lang="en-US" smtClean="0"/>
              <a:pPr/>
              <a:t>2</a:t>
            </a:fld>
            <a:endParaRPr lang="en-US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1600" dirty="0" smtClean="0"/>
              <a:t>Presently: </a:t>
            </a:r>
          </a:p>
          <a:p>
            <a:pPr lvl="1"/>
            <a:r>
              <a:rPr lang="en-US" sz="1200" dirty="0" smtClean="0"/>
              <a:t>CRR Values to be paid vs. Congestion Rent collected is evaluated Hourly. </a:t>
            </a:r>
          </a:p>
          <a:p>
            <a:pPr lvl="1"/>
            <a:r>
              <a:rPr lang="en-US" sz="1200" dirty="0" smtClean="0"/>
              <a:t>CRR Balancing Account Cleared out monthly</a:t>
            </a:r>
          </a:p>
          <a:p>
            <a:pPr lvl="2"/>
            <a:r>
              <a:rPr lang="en-US" sz="800" dirty="0" smtClean="0"/>
              <a:t>Overages are paid out monthly as part of RENA</a:t>
            </a:r>
          </a:p>
          <a:p>
            <a:pPr lvl="1"/>
            <a:r>
              <a:rPr lang="en-US" sz="1200" dirty="0" smtClean="0"/>
              <a:t>No compensation to CRR Holders for Under Collection </a:t>
            </a:r>
            <a:r>
              <a:rPr lang="en-US" sz="1200" dirty="0" smtClean="0">
                <a:sym typeface="Wingdings" pitchFamily="2" charset="2"/>
              </a:rPr>
              <a:t></a:t>
            </a:r>
            <a:r>
              <a:rPr lang="en-US" sz="1200" dirty="0" smtClean="0"/>
              <a:t>short-pay to CRR holders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33ED3D-1155-4D8A-B6FF-B5155C94929B}" type="slidenum">
              <a:rPr lang="en-US" smtClean="0"/>
              <a:pPr/>
              <a:t>5</a:t>
            </a:fld>
            <a:endParaRPr lang="en-US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33ED3D-1155-4D8A-B6FF-B5155C94929B}" type="slidenum">
              <a:rPr lang="en-US" smtClean="0"/>
              <a:pPr/>
              <a:t>6</a:t>
            </a:fld>
            <a:endParaRPr lang="en-US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33ED3D-1155-4D8A-B6FF-B5155C94929B}" type="slidenum">
              <a:rPr lang="en-US" smtClean="0"/>
              <a:pPr/>
              <a:t>7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8ECBC7-9E06-47BF-8D4E-7E8CDB86D28B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99F1BE-1397-49E4-A1CF-EC81619E142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B2EB6D-E942-4EE4-8754-021C1705C35A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3E706F-C3D7-417C-9576-36CD1905F1B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CD6B19-4652-4780-AC47-BFAE15D343EB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D5EBE2-E62C-46AB-92C2-967779A3DED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715164-698D-45E2-8314-D243672FB991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15414A-C40A-4DE6-8576-F1CB7D8FF81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8EBAAB-1BDE-41AB-815F-46AABD971191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EA19D0-1D2C-419E-AF2F-A095D135128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93F1BA-B418-4638-B80F-0150DEBE3858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BE692E-5442-4DAE-A399-4FAF8B690E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AF0CE1-917E-4328-8114-FC265CCE400D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714ED1-AB06-4457-8A23-58F5C851F37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DC4609-289D-49B6-8428-8A347ED9DF12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853349-BBE1-43F3-993C-1AA4524DB6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006C89-BB5B-46A6-A8D0-B87D3F37406F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6F5363-AA3E-4B42-AFE9-EF9221DD99C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99F6B5-04BE-4C8F-B23D-98B8605DE3B4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091297-C4DA-4746-8F46-0E67B86B0F9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5935B2-4B57-4C01-AD17-ED02F05A590F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A28F8A-9B12-433F-BDC8-E6A29B20B69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31703C4-F062-492D-ABB2-F0A6CF0B2439}" type="datetimeFigureOut">
              <a:rPr lang="en-US"/>
              <a:pPr>
                <a:defRPr/>
              </a:pPr>
              <a:t>11/11/2013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1FDEE1DF-EE83-465D-8F14-9714803D4D1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>
          <a:xfrm>
            <a:off x="685800" y="1676400"/>
            <a:ext cx="7772400" cy="1470025"/>
          </a:xfrm>
        </p:spPr>
        <p:txBody>
          <a:bodyPr/>
          <a:lstStyle/>
          <a:p>
            <a:r>
              <a:rPr lang="en-US" dirty="0" smtClean="0"/>
              <a:t>CMWG Update to WMS</a:t>
            </a:r>
            <a:br>
              <a:rPr lang="en-US" dirty="0" smtClean="0"/>
            </a:br>
            <a:r>
              <a:rPr lang="en-US" dirty="0" smtClean="0"/>
              <a:t>11-13-13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429000"/>
            <a:ext cx="6400800" cy="2209800"/>
          </a:xfrm>
        </p:spPr>
        <p:txBody>
          <a:bodyPr rtlCol="0">
            <a:normAutofit fontScale="70000" lnSpcReduction="2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US" sz="3600" dirty="0" smtClean="0"/>
          </a:p>
          <a:p>
            <a:pPr fontAlgn="auto">
              <a:spcAft>
                <a:spcPts val="0"/>
              </a:spcAft>
              <a:defRPr/>
            </a:pPr>
            <a:r>
              <a:rPr lang="en-US" sz="3600" dirty="0" smtClean="0"/>
              <a:t>Report of CMWG Meeting of </a:t>
            </a:r>
          </a:p>
          <a:p>
            <a:pPr fontAlgn="auto">
              <a:spcAft>
                <a:spcPts val="0"/>
              </a:spcAft>
              <a:defRPr/>
            </a:pPr>
            <a:r>
              <a:rPr lang="en-US" sz="3600" dirty="0" smtClean="0"/>
              <a:t>11-6-13</a:t>
            </a:r>
          </a:p>
          <a:p>
            <a:pPr fontAlgn="auto">
              <a:spcAft>
                <a:spcPts val="0"/>
              </a:spcAft>
              <a:defRPr/>
            </a:pPr>
            <a:endParaRPr lang="en-US" dirty="0" smtClean="0"/>
          </a:p>
          <a:p>
            <a:pPr fontAlgn="auto">
              <a:spcAft>
                <a:spcPts val="0"/>
              </a:spcAft>
              <a:defRPr/>
            </a:pPr>
            <a:r>
              <a:rPr lang="en-US" sz="1800" dirty="0" smtClean="0"/>
              <a:t>M. Wagner Edison Mission Marketing &amp; Trading</a:t>
            </a:r>
          </a:p>
          <a:p>
            <a:pPr fontAlgn="auto">
              <a:spcAft>
                <a:spcPts val="0"/>
              </a:spcAft>
              <a:defRPr/>
            </a:pPr>
            <a:r>
              <a:rPr lang="en-US" sz="1800" dirty="0" smtClean="0"/>
              <a:t>Thanks to ERCOT Staff for Graphics</a:t>
            </a:r>
          </a:p>
          <a:p>
            <a:pPr fontAlgn="auto">
              <a:spcAft>
                <a:spcPts val="0"/>
              </a:spcAft>
              <a:defRPr/>
            </a:pPr>
            <a:r>
              <a:rPr lang="en-US" sz="1800" dirty="0" smtClean="0"/>
              <a:t>See ERCOT Presentations at: http://ercot.com/calendar/2013/11/20131106-CMWG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US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" y="76200"/>
            <a:ext cx="9067800" cy="639762"/>
          </a:xfrm>
        </p:spPr>
        <p:txBody>
          <a:bodyPr/>
          <a:lstStyle/>
          <a:p>
            <a:r>
              <a:rPr lang="en-US" dirty="0" smtClean="0"/>
              <a:t>Assignment: </a:t>
            </a:r>
            <a:r>
              <a:rPr lang="en-US" sz="3000" dirty="0" smtClean="0"/>
              <a:t>Element Competitiveness Index (ECI)</a:t>
            </a:r>
            <a:endParaRPr lang="en-US" sz="30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76200" y="685800"/>
            <a:ext cx="8915400" cy="5715000"/>
          </a:xfrm>
        </p:spPr>
        <p:txBody>
          <a:bodyPr/>
          <a:lstStyle/>
          <a:p>
            <a:r>
              <a:rPr lang="en-US" sz="2000" dirty="0" smtClean="0"/>
              <a:t>ECI—Currently 2300—working </a:t>
            </a:r>
            <a:r>
              <a:rPr lang="en-US" sz="2000" dirty="0" smtClean="0"/>
              <a:t>except </a:t>
            </a:r>
            <a:r>
              <a:rPr lang="en-US" sz="2000" dirty="0" smtClean="0"/>
              <a:t>where constraint designation </a:t>
            </a:r>
            <a:r>
              <a:rPr lang="en-US" sz="2000" dirty="0" smtClean="0"/>
              <a:t>flips often</a:t>
            </a:r>
            <a:endParaRPr lang="en-US" sz="2000" dirty="0" smtClean="0"/>
          </a:p>
          <a:p>
            <a:r>
              <a:rPr lang="en-US" sz="2000" dirty="0" smtClean="0"/>
              <a:t>ERCOT gave an excellent presentation on </a:t>
            </a:r>
            <a:r>
              <a:rPr lang="en-US" sz="2000" dirty="0" smtClean="0"/>
              <a:t>top </a:t>
            </a:r>
            <a:r>
              <a:rPr lang="en-US" sz="2000" dirty="0" smtClean="0"/>
              <a:t>noncompetitive </a:t>
            </a:r>
            <a:r>
              <a:rPr lang="en-US" sz="2000" dirty="0" smtClean="0"/>
              <a:t>constraints/ mitigation—but refinements under discussion for cases like</a:t>
            </a:r>
            <a:r>
              <a:rPr lang="en-US" sz="2000" dirty="0" smtClean="0"/>
              <a:t> </a:t>
            </a:r>
            <a:r>
              <a:rPr lang="en-US" sz="2000" dirty="0" smtClean="0"/>
              <a:t>Singleton-Zenith</a:t>
            </a:r>
          </a:p>
          <a:p>
            <a:pPr lvl="1"/>
            <a:r>
              <a:rPr lang="en-US" sz="1200" dirty="0" smtClean="0"/>
              <a:t>SZ is one </a:t>
            </a:r>
            <a:r>
              <a:rPr lang="en-US" sz="1200" dirty="0" smtClean="0"/>
              <a:t>of the most frequently identified noncompetitive constraints by the test—but historically determined as competitive—significant gen on both sides of </a:t>
            </a:r>
            <a:r>
              <a:rPr lang="en-US" sz="1200" dirty="0" smtClean="0"/>
              <a:t>constraint--but test considers all generation in market as needed to solve constraint—which is not the case</a:t>
            </a:r>
          </a:p>
          <a:p>
            <a:pPr lvl="1"/>
            <a:r>
              <a:rPr lang="en-US" sz="1200" dirty="0" smtClean="0"/>
              <a:t>Oscillating around 2300 </a:t>
            </a:r>
            <a:r>
              <a:rPr lang="en-US" sz="1200" dirty="0" smtClean="0"/>
              <a:t>ECI threshold</a:t>
            </a:r>
          </a:p>
          <a:p>
            <a:pPr lvl="2"/>
            <a:r>
              <a:rPr lang="en-US" sz="1400" dirty="0" smtClean="0"/>
              <a:t>Will have further evaluations in December </a:t>
            </a:r>
            <a:r>
              <a:rPr lang="en-US" sz="1400" dirty="0" smtClean="0"/>
              <a:t>to look at potential impacts of DMEs changing offers</a:t>
            </a:r>
          </a:p>
          <a:p>
            <a:pPr lvl="2"/>
            <a:r>
              <a:rPr lang="en-US" sz="1400" dirty="0" smtClean="0"/>
              <a:t>One ides: </a:t>
            </a:r>
            <a:r>
              <a:rPr lang="en-US" sz="1400" dirty="0" smtClean="0"/>
              <a:t>If </a:t>
            </a:r>
            <a:r>
              <a:rPr lang="en-US" sz="1400" dirty="0" smtClean="0"/>
              <a:t>potential price change of largest DME is &lt;= the </a:t>
            </a:r>
            <a:r>
              <a:rPr lang="en-US" sz="1400" dirty="0" smtClean="0"/>
              <a:t>mitigated offer level for the next marginal DME, </a:t>
            </a:r>
            <a:r>
              <a:rPr lang="en-US" sz="1400" dirty="0" smtClean="0"/>
              <a:t>then consider </a:t>
            </a:r>
            <a:r>
              <a:rPr lang="en-US" sz="1400" dirty="0" smtClean="0"/>
              <a:t>competitive </a:t>
            </a:r>
            <a:endParaRPr lang="en-US" sz="1400" dirty="0" smtClean="0"/>
          </a:p>
          <a:p>
            <a:pPr lvl="2"/>
            <a:endParaRPr lang="en-US" sz="1400" dirty="0" smtClean="0"/>
          </a:p>
          <a:p>
            <a:pPr lvl="1"/>
            <a:endParaRPr lang="en-US" sz="400" dirty="0" smtClean="0"/>
          </a:p>
          <a:p>
            <a:pPr lvl="1"/>
            <a:endParaRPr lang="en-US" sz="1600" dirty="0" smtClean="0"/>
          </a:p>
          <a:p>
            <a:endParaRPr lang="en-US" dirty="0"/>
          </a:p>
        </p:txBody>
      </p:sp>
      <p:pic>
        <p:nvPicPr>
          <p:cNvPr id="4" name="Picture 3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76200" y="3352800"/>
            <a:ext cx="5080419" cy="3505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7" name="Picture 8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5037138" y="3267670"/>
            <a:ext cx="4183062" cy="266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TextBox 8"/>
          <p:cNvSpPr txBox="1">
            <a:spLocks noChangeArrowheads="1"/>
          </p:cNvSpPr>
          <p:nvPr/>
        </p:nvSpPr>
        <p:spPr bwMode="auto">
          <a:xfrm>
            <a:off x="5172075" y="5934670"/>
            <a:ext cx="3895725" cy="92333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en-US" dirty="0"/>
              <a:t>From Station: SNG (345kV)</a:t>
            </a:r>
          </a:p>
          <a:p>
            <a:r>
              <a:rPr lang="en-US" altLang="en-US" dirty="0"/>
              <a:t>To Station: ZEN (345kV)</a:t>
            </a:r>
          </a:p>
          <a:p>
            <a:r>
              <a:rPr lang="en-US" altLang="en-US" dirty="0"/>
              <a:t>Load Zone: </a:t>
            </a:r>
            <a:r>
              <a:rPr lang="en-US" altLang="en-US" dirty="0" smtClean="0"/>
              <a:t>LZ_HOUSTON</a:t>
            </a:r>
            <a:endParaRPr lang="en-US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639762"/>
          </a:xfrm>
        </p:spPr>
        <p:txBody>
          <a:bodyPr/>
          <a:lstStyle/>
          <a:p>
            <a:r>
              <a:rPr lang="en-US" sz="3200" dirty="0" smtClean="0"/>
              <a:t>ECI ERCOT Analysis 8/1/13 – 10/8/13</a:t>
            </a:r>
            <a:endParaRPr lang="en-US" sz="3200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381001" y="838198"/>
          <a:ext cx="8381999" cy="5791202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397000"/>
                <a:gridCol w="1629833"/>
                <a:gridCol w="2162023"/>
                <a:gridCol w="1064381"/>
                <a:gridCol w="1064381"/>
                <a:gridCol w="1064381"/>
              </a:tblGrid>
              <a:tr h="405610">
                <a:tc rowSpan="2" gridSpan="2"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92D050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Prior to Implementation of NPRR 520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92D050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 smtClean="0">
                          <a:effectLst/>
                        </a:rPr>
                        <a:t>After Implementation of NPRR 520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92D05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555836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Jul-13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Aug-13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Sep-13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92D050"/>
                    </a:solidFill>
                  </a:tcPr>
                </a:tc>
              </a:tr>
              <a:tr h="480722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u="none" strike="noStrike" dirty="0">
                          <a:effectLst/>
                        </a:rPr>
                        <a:t>ECI Methodology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err="1" smtClean="0">
                          <a:solidFill>
                            <a:schemeClr val="dk1"/>
                          </a:solidFill>
                          <a:effectLst/>
                          <a:latin typeface="+mn-lt"/>
                        </a:rPr>
                        <a:t>sf</a:t>
                      </a:r>
                      <a:r>
                        <a:rPr lang="en-US" sz="1400" b="0" i="0" u="none" strike="noStrike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</a:rPr>
                        <a:t>*HSL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>
                          <a:effectLst/>
                        </a:rPr>
                        <a:t>sf*sf*HSL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 err="1">
                          <a:effectLst/>
                        </a:rPr>
                        <a:t>sf</a:t>
                      </a:r>
                      <a:r>
                        <a:rPr lang="en-US" sz="1400" b="0" u="none" strike="noStrike" dirty="0">
                          <a:effectLst/>
                        </a:rPr>
                        <a:t>*</a:t>
                      </a:r>
                      <a:r>
                        <a:rPr lang="en-US" sz="1400" b="0" u="none" strike="noStrike" dirty="0" err="1">
                          <a:effectLst/>
                        </a:rPr>
                        <a:t>sf</a:t>
                      </a:r>
                      <a:r>
                        <a:rPr lang="en-US" sz="1400" b="0" u="none" strike="noStrike" dirty="0">
                          <a:effectLst/>
                        </a:rPr>
                        <a:t>*HSL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 err="1">
                          <a:effectLst/>
                        </a:rPr>
                        <a:t>sf</a:t>
                      </a:r>
                      <a:r>
                        <a:rPr lang="en-US" sz="1400" b="0" u="none" strike="noStrike" dirty="0">
                          <a:effectLst/>
                        </a:rPr>
                        <a:t>*</a:t>
                      </a:r>
                      <a:r>
                        <a:rPr lang="en-US" sz="1400" b="0" u="none" strike="noStrike" dirty="0" err="1">
                          <a:effectLst/>
                        </a:rPr>
                        <a:t>sf</a:t>
                      </a:r>
                      <a:r>
                        <a:rPr lang="en-US" sz="1400" b="0" u="none" strike="noStrike" dirty="0">
                          <a:effectLst/>
                        </a:rPr>
                        <a:t>*HSL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</a:tr>
              <a:tr h="480722">
                <a:tc gridSpan="2"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u="none" strike="noStrike" dirty="0" smtClean="0">
                          <a:effectLst/>
                        </a:rPr>
                        <a:t>ECI Threshold on The Export Side</a:t>
                      </a:r>
                      <a:endParaRPr lang="en-US" sz="1400" b="1" i="0" u="none" strike="noStrike" dirty="0" smtClean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3,000</a:t>
                      </a:r>
                      <a:endParaRPr lang="en-US" sz="14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  <a:endParaRPr lang="en-US" sz="14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  <a:endParaRPr lang="en-US" sz="14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  <a:endParaRPr lang="en-US" sz="14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480722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u="none" strike="noStrike" dirty="0">
                          <a:effectLst/>
                        </a:rPr>
                        <a:t>ECI Threshold on </a:t>
                      </a:r>
                      <a:r>
                        <a:rPr lang="en-US" sz="1400" b="1" u="none" strike="noStrike" dirty="0" smtClean="0">
                          <a:effectLst/>
                        </a:rPr>
                        <a:t>The Import Side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 smtClean="0">
                          <a:effectLst/>
                        </a:rPr>
                        <a:t>2,500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>
                          <a:effectLst/>
                        </a:rPr>
                        <a:t>2,300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>
                          <a:effectLst/>
                        </a:rPr>
                        <a:t>2,300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>
                          <a:effectLst/>
                        </a:rPr>
                        <a:t>2,300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</a:tr>
              <a:tr h="50325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u="none" strike="noStrike" dirty="0" smtClean="0">
                          <a:effectLst/>
                        </a:rPr>
                        <a:t>Percentage </a:t>
                      </a:r>
                      <a:r>
                        <a:rPr lang="en-US" sz="1400" b="1" u="none" strike="noStrike" dirty="0">
                          <a:effectLst/>
                        </a:rPr>
                        <a:t>of Mitigated Resources for </a:t>
                      </a:r>
                      <a:r>
                        <a:rPr lang="en-US" sz="1400" b="1" u="none" strike="noStrike" dirty="0" smtClean="0">
                          <a:effectLst/>
                        </a:rPr>
                        <a:t>Each </a:t>
                      </a:r>
                      <a:r>
                        <a:rPr lang="en-US" sz="1400" b="1" u="none" strike="noStrike" dirty="0">
                          <a:effectLst/>
                        </a:rPr>
                        <a:t>SCED Interval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>
                          <a:effectLst/>
                        </a:rPr>
                        <a:t>100%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>
                          <a:effectLst/>
                        </a:rPr>
                        <a:t>4.80%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>
                          <a:effectLst/>
                        </a:rPr>
                        <a:t>3.08%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>
                          <a:effectLst/>
                        </a:rPr>
                        <a:t>5.73%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</a:tr>
              <a:tr h="480722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u="none" strike="noStrike" dirty="0">
                          <a:effectLst/>
                        </a:rPr>
                        <a:t>Average </a:t>
                      </a:r>
                      <a:r>
                        <a:rPr lang="en-US" sz="1400" b="1" u="none" strike="noStrike" dirty="0" smtClean="0">
                          <a:effectLst/>
                        </a:rPr>
                        <a:t>System </a:t>
                      </a:r>
                      <a:r>
                        <a:rPr lang="en-US" sz="1400" b="1" u="none" strike="noStrike" dirty="0">
                          <a:effectLst/>
                        </a:rPr>
                        <a:t>Lambda Increase ($/</a:t>
                      </a:r>
                      <a:r>
                        <a:rPr lang="en-US" sz="1400" b="1" u="none" strike="noStrike" dirty="0" err="1">
                          <a:effectLst/>
                        </a:rPr>
                        <a:t>MWh</a:t>
                      </a:r>
                      <a:r>
                        <a:rPr lang="en-US" sz="1400" b="1" u="none" strike="noStrike" dirty="0">
                          <a:effectLst/>
                        </a:rPr>
                        <a:t>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>
                          <a:effectLst/>
                        </a:rPr>
                        <a:t>N/A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 smtClean="0">
                          <a:effectLst/>
                        </a:rPr>
                        <a:t>0.20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>
                          <a:effectLst/>
                        </a:rPr>
                        <a:t>0.25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>
                          <a:effectLst/>
                        </a:rPr>
                        <a:t>1.37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</a:tr>
              <a:tr h="480722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u="none" strike="noStrike" dirty="0">
                          <a:effectLst/>
                        </a:rPr>
                        <a:t>Cumulative PNM Increase </a:t>
                      </a:r>
                      <a:endParaRPr lang="en-US" sz="1400" b="1" u="none" strike="noStrike" dirty="0" smtClean="0">
                        <a:effectLst/>
                      </a:endParaRPr>
                    </a:p>
                    <a:p>
                      <a:pPr algn="l" fontAlgn="b"/>
                      <a:r>
                        <a:rPr lang="en-US" sz="1400" b="1" u="none" strike="noStrike" dirty="0" smtClean="0">
                          <a:effectLst/>
                        </a:rPr>
                        <a:t>($/</a:t>
                      </a:r>
                      <a:r>
                        <a:rPr lang="en-US" sz="1400" b="1" u="none" strike="noStrike" dirty="0">
                          <a:effectLst/>
                        </a:rPr>
                        <a:t>MW)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>
                          <a:effectLst/>
                        </a:rPr>
                        <a:t>N/A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>
                          <a:effectLst/>
                        </a:rPr>
                        <a:t>80.63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>
                          <a:effectLst/>
                        </a:rPr>
                        <a:t>180.75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u="none" strike="noStrike" dirty="0">
                          <a:effectLst/>
                        </a:rPr>
                        <a:t>979.48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</a:tr>
              <a:tr h="480722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u="none" strike="noStrike" dirty="0">
                          <a:effectLst/>
                        </a:rPr>
                        <a:t>Total </a:t>
                      </a:r>
                      <a:r>
                        <a:rPr lang="en-US" sz="1400" b="1" u="none" strike="noStrike" dirty="0" smtClean="0">
                          <a:effectLst/>
                        </a:rPr>
                        <a:t>Number </a:t>
                      </a:r>
                      <a:r>
                        <a:rPr lang="en-US" sz="1400" b="1" u="none" strike="noStrike" dirty="0">
                          <a:effectLst/>
                        </a:rPr>
                        <a:t>of </a:t>
                      </a:r>
                      <a:r>
                        <a:rPr lang="en-US" sz="1400" b="1" u="none" strike="noStrike" dirty="0" smtClean="0">
                          <a:effectLst/>
                        </a:rPr>
                        <a:t>Non-competitive Constraints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100%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95.00%</a:t>
                      </a:r>
                      <a:endParaRPr lang="en-US" sz="14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96.60%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88.20%</a:t>
                      </a:r>
                    </a:p>
                  </a:txBody>
                  <a:tcPr marL="9525" marR="9525" marT="9525" marB="0" anchor="ctr"/>
                </a:tc>
              </a:tr>
              <a:tr h="480722">
                <a:tc rowSpan="3">
                  <a:txBody>
                    <a:bodyPr/>
                    <a:lstStyle/>
                    <a:p>
                      <a:pPr marL="0" algn="l" defTabSz="914400" rtl="0" eaLnBrk="1" fontAlgn="b" latinLnBrk="0" hangingPunct="1"/>
                      <a:r>
                        <a:rPr lang="en-US" sz="1200" b="1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Non-competitive Constraints</a:t>
                      </a:r>
                      <a:endParaRPr lang="en-US" sz="1200" b="1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fontAlgn="b" latinLnBrk="0" hangingPunct="1"/>
                      <a:r>
                        <a:rPr lang="en-US" sz="1200" b="1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ECI &gt;= 2300</a:t>
                      </a:r>
                      <a:endParaRPr lang="en-US" sz="1200" b="1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95.6%</a:t>
                      </a:r>
                      <a:endParaRPr lang="en-US" sz="14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88.3%</a:t>
                      </a:r>
                      <a:endParaRPr lang="en-US" sz="14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480722">
                <a:tc vMerge="1">
                  <a:txBody>
                    <a:bodyPr/>
                    <a:lstStyle/>
                    <a:p>
                      <a:pPr algn="l" fontAlgn="b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fontAlgn="b" latinLnBrk="0" hangingPunct="1"/>
                      <a:r>
                        <a:rPr lang="en-US" sz="1200" b="1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Pivotal Players Exist</a:t>
                      </a:r>
                      <a:endParaRPr lang="en-US" sz="1200" b="1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31.1%</a:t>
                      </a:r>
                      <a:endParaRPr lang="en-US" sz="14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34.5%</a:t>
                      </a:r>
                      <a:endParaRPr lang="en-US" sz="14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  <a:tr h="480722">
                <a:tc vMerge="1">
                  <a:txBody>
                    <a:bodyPr/>
                    <a:lstStyle/>
                    <a:p>
                      <a:pPr algn="l" fontAlgn="b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fontAlgn="b" latinLnBrk="0" hangingPunct="1"/>
                      <a:r>
                        <a:rPr lang="en-US" sz="1200" b="1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No SF &lt;= -0.02</a:t>
                      </a:r>
                      <a:endParaRPr lang="en-US" sz="1200" b="1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1.1%</a:t>
                      </a:r>
                      <a:endParaRPr lang="en-US" sz="14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en-US" sz="14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1.9%</a:t>
                      </a:r>
                      <a:endParaRPr lang="en-US" sz="14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152400"/>
            <a:ext cx="8229600" cy="838200"/>
          </a:xfrm>
        </p:spPr>
        <p:txBody>
          <a:bodyPr/>
          <a:lstStyle/>
          <a:p>
            <a:r>
              <a:rPr lang="en-US" sz="3200" dirty="0" smtClean="0"/>
              <a:t>ERCOT Analysis 8/1/13 – 10/8/13</a:t>
            </a:r>
            <a:endParaRPr lang="en-US" sz="3200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250371" y="533400"/>
            <a:ext cx="9622971" cy="6324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/>
          <p:cNvSpPr txBox="1">
            <a:spLocks/>
          </p:cNvSpPr>
          <p:nvPr/>
        </p:nvSpPr>
        <p:spPr bwMode="auto">
          <a:xfrm>
            <a:off x="76200" y="76200"/>
            <a:ext cx="9067800" cy="639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Assignment: </a:t>
            </a: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Work</a:t>
            </a:r>
            <a:r>
              <a:rPr kumimoji="0" lang="en-US" sz="3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Toward Fully Funded CRRs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>
          <a:xfrm>
            <a:off x="76200" y="990600"/>
            <a:ext cx="5638800" cy="5715000"/>
          </a:xfrm>
        </p:spPr>
        <p:txBody>
          <a:bodyPr/>
          <a:lstStyle/>
          <a:p>
            <a:r>
              <a:rPr lang="en-US" altLang="en-US" sz="2000" dirty="0" smtClean="0"/>
              <a:t>Since Start of Nodal -- CRRs have been underfunded by ~ $30M</a:t>
            </a:r>
          </a:p>
          <a:p>
            <a:r>
              <a:rPr lang="en-US" altLang="en-US" sz="2000" dirty="0" smtClean="0"/>
              <a:t>NPRR 580 to modify CRR Balancing Account (BA)</a:t>
            </a:r>
            <a:endParaRPr lang="en-US" altLang="en-US" sz="1600" dirty="0" smtClean="0"/>
          </a:p>
          <a:p>
            <a:pPr lvl="1"/>
            <a:r>
              <a:rPr lang="en-US" altLang="en-US" sz="1600" dirty="0" smtClean="0"/>
              <a:t>Would accrue to a TAC specified level, to cover months where congestion rent is insufficient to fully fund CRRs</a:t>
            </a:r>
          </a:p>
          <a:p>
            <a:pPr lvl="1"/>
            <a:r>
              <a:rPr lang="en-US" altLang="en-US" sz="1600" dirty="0" smtClean="0"/>
              <a:t>Distribute to load when the funds exceeds a specified threshold.</a:t>
            </a:r>
          </a:p>
          <a:p>
            <a:pPr lvl="1"/>
            <a:r>
              <a:rPr lang="en-US" altLang="en-US" sz="1600" dirty="0" smtClean="0"/>
              <a:t>From Start of Nodal ~$164M distributed to loads from CRR BA</a:t>
            </a:r>
          </a:p>
          <a:p>
            <a:pPr lvl="1"/>
            <a:r>
              <a:rPr lang="en-US" altLang="en-US" sz="1600" dirty="0" smtClean="0"/>
              <a:t>Using some of the overage to fully fund CRRs:</a:t>
            </a:r>
          </a:p>
          <a:p>
            <a:pPr lvl="2"/>
            <a:r>
              <a:rPr lang="en-US" altLang="en-US" sz="1200" dirty="0" smtClean="0"/>
              <a:t>Creates appropriate market incentives to hedge, and </a:t>
            </a:r>
          </a:p>
          <a:p>
            <a:pPr lvl="2"/>
            <a:r>
              <a:rPr lang="en-US" altLang="en-US" sz="1200" dirty="0" smtClean="0"/>
              <a:t>Hedges will be </a:t>
            </a:r>
            <a:r>
              <a:rPr lang="en-US" altLang="en-US" sz="1200" dirty="0" smtClean="0"/>
              <a:t>more reliable</a:t>
            </a:r>
            <a:endParaRPr lang="en-US" altLang="en-US" sz="1200" dirty="0" smtClean="0"/>
          </a:p>
          <a:p>
            <a:pPr lvl="2"/>
            <a:r>
              <a:rPr lang="en-US" altLang="en-US" sz="1200" dirty="0" smtClean="0"/>
              <a:t>Should result in higher CRR auction revenues—because  CRR product is more firm</a:t>
            </a:r>
          </a:p>
          <a:p>
            <a:pPr lvl="1"/>
            <a:r>
              <a:rPr lang="en-US" altLang="en-US" sz="1600" dirty="0" smtClean="0"/>
              <a:t>In a month where additional funds available in the CRR BA &amp; shortfalls are fully funded, the Rolling BA would be refilled before allocating to QSEs with load</a:t>
            </a:r>
          </a:p>
          <a:p>
            <a:pPr lvl="1">
              <a:buNone/>
            </a:pPr>
            <a:endParaRPr lang="en-US" altLang="en-US" sz="1600" dirty="0" smtClean="0"/>
          </a:p>
          <a:p>
            <a:pPr lvl="1"/>
            <a:endParaRPr lang="en-US" altLang="en-US" sz="1600" dirty="0" smtClean="0"/>
          </a:p>
          <a:p>
            <a:endParaRPr lang="en-US" dirty="0"/>
          </a:p>
        </p:txBody>
      </p:sp>
      <p:pic>
        <p:nvPicPr>
          <p:cNvPr id="8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5875564" y="990600"/>
            <a:ext cx="2649311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868362"/>
          </a:xfrm>
        </p:spPr>
        <p:txBody>
          <a:bodyPr/>
          <a:lstStyle/>
          <a:p>
            <a:r>
              <a:rPr lang="en-US" sz="3200" dirty="0" smtClean="0"/>
              <a:t>New Generic Transmission Limit (GTL): East Texas</a:t>
            </a:r>
            <a:endParaRPr lang="en-US" sz="3200" dirty="0"/>
          </a:p>
        </p:txBody>
      </p:sp>
      <p:sp>
        <p:nvSpPr>
          <p:cNvPr id="22" name="Content Placeholder 4"/>
          <p:cNvSpPr>
            <a:spLocks noGrp="1"/>
          </p:cNvSpPr>
          <p:nvPr>
            <p:ph idx="1"/>
          </p:nvPr>
        </p:nvSpPr>
        <p:spPr>
          <a:xfrm>
            <a:off x="76200" y="914400"/>
            <a:ext cx="3810000" cy="5638800"/>
          </a:xfrm>
        </p:spPr>
        <p:txBody>
          <a:bodyPr/>
          <a:lstStyle/>
          <a:p>
            <a:r>
              <a:rPr lang="en-US" sz="2000" dirty="0" smtClean="0"/>
              <a:t>Outage clearances can create a stability limit</a:t>
            </a:r>
          </a:p>
          <a:p>
            <a:pPr lvl="1"/>
            <a:r>
              <a:rPr lang="en-US" sz="1600" dirty="0" smtClean="0"/>
              <a:t>N-1 in the base case + single-line-to-ground fault breaker stuck event</a:t>
            </a:r>
          </a:p>
          <a:p>
            <a:r>
              <a:rPr lang="en-US" sz="2000" dirty="0" smtClean="0"/>
              <a:t>The interface consists of six 345-kV lines: </a:t>
            </a:r>
          </a:p>
          <a:p>
            <a:pPr lvl="1">
              <a:buNone/>
            </a:pPr>
            <a:r>
              <a:rPr lang="en-US" sz="1600" dirty="0" smtClean="0"/>
              <a:t>	</a:t>
            </a:r>
            <a:r>
              <a:rPr lang="en-US" sz="1600" dirty="0" err="1" smtClean="0"/>
              <a:t>MartinLake</a:t>
            </a:r>
            <a:r>
              <a:rPr lang="en-US" sz="1600" dirty="0" smtClean="0"/>
              <a:t> – </a:t>
            </a:r>
            <a:r>
              <a:rPr lang="en-US" sz="1600" dirty="0" err="1" smtClean="0"/>
              <a:t>Shamburger</a:t>
            </a:r>
            <a:endParaRPr lang="en-US" sz="1600" dirty="0" smtClean="0"/>
          </a:p>
          <a:p>
            <a:pPr lvl="1">
              <a:buNone/>
            </a:pPr>
            <a:r>
              <a:rPr lang="en-US" sz="1600" dirty="0" smtClean="0"/>
              <a:t>	</a:t>
            </a:r>
            <a:r>
              <a:rPr lang="en-US" sz="1600" dirty="0" err="1" smtClean="0"/>
              <a:t>MartinLake</a:t>
            </a:r>
            <a:r>
              <a:rPr lang="en-US" sz="1600" dirty="0" smtClean="0"/>
              <a:t> – </a:t>
            </a:r>
            <a:r>
              <a:rPr lang="en-US" sz="1600" dirty="0" err="1" smtClean="0"/>
              <a:t>TylerGrande</a:t>
            </a:r>
            <a:r>
              <a:rPr lang="en-US" sz="1600" dirty="0" smtClean="0"/>
              <a:t> </a:t>
            </a:r>
            <a:r>
              <a:rPr lang="en-US" sz="1600" dirty="0" err="1" smtClean="0"/>
              <a:t>MartinLake</a:t>
            </a:r>
            <a:r>
              <a:rPr lang="en-US" sz="1600" dirty="0" smtClean="0"/>
              <a:t> – Elkton</a:t>
            </a:r>
          </a:p>
          <a:p>
            <a:pPr lvl="1">
              <a:buNone/>
            </a:pPr>
            <a:r>
              <a:rPr lang="en-US" sz="1600" dirty="0" smtClean="0"/>
              <a:t>	 </a:t>
            </a:r>
            <a:r>
              <a:rPr lang="en-US" sz="1600" dirty="0" err="1" smtClean="0"/>
              <a:t>MartinLake</a:t>
            </a:r>
            <a:r>
              <a:rPr lang="en-US" sz="1600" dirty="0" smtClean="0"/>
              <a:t> – Stryker</a:t>
            </a:r>
          </a:p>
          <a:p>
            <a:pPr lvl="1">
              <a:buNone/>
            </a:pPr>
            <a:r>
              <a:rPr lang="en-US" sz="1600" dirty="0" smtClean="0"/>
              <a:t>	</a:t>
            </a:r>
            <a:r>
              <a:rPr lang="en-US" sz="1600" dirty="0" err="1" smtClean="0"/>
              <a:t>MtEnterprise</a:t>
            </a:r>
            <a:r>
              <a:rPr lang="en-US" sz="1600" dirty="0" smtClean="0"/>
              <a:t> – Trinidad </a:t>
            </a:r>
            <a:r>
              <a:rPr lang="en-US" sz="1600" dirty="0" err="1" smtClean="0"/>
              <a:t>MtEnterprise</a:t>
            </a:r>
            <a:r>
              <a:rPr lang="en-US" sz="1600" dirty="0" smtClean="0"/>
              <a:t> – Nacogdoches</a:t>
            </a:r>
          </a:p>
          <a:p>
            <a:r>
              <a:rPr lang="en-US" sz="2000" dirty="0" smtClean="0"/>
              <a:t>Total gen cap: 3250 MW</a:t>
            </a:r>
          </a:p>
          <a:p>
            <a:r>
              <a:rPr lang="en-US" sz="2000" dirty="0" smtClean="0"/>
              <a:t>Enforced Limits under GTL Activation 1900 or 2300 MW</a:t>
            </a:r>
          </a:p>
          <a:p>
            <a:r>
              <a:rPr lang="en-US" sz="2000" dirty="0" smtClean="0"/>
              <a:t>Any one of nine 345kV line outages listed in table will enforce the limit</a:t>
            </a:r>
          </a:p>
          <a:p>
            <a:endParaRPr lang="en-US" sz="2000" dirty="0" smtClean="0"/>
          </a:p>
          <a:p>
            <a:pPr lvl="1">
              <a:buNone/>
            </a:pPr>
            <a:endParaRPr lang="en-US" sz="1600" dirty="0" smtClean="0"/>
          </a:p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981631" y="990600"/>
          <a:ext cx="4781369" cy="426133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834384"/>
                <a:gridCol w="2946985"/>
              </a:tblGrid>
              <a:tr h="426133"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en-US" sz="1050" dirty="0">
                          <a:effectLst/>
                        </a:rPr>
                        <a:t>345-kV Line Outage</a:t>
                      </a:r>
                      <a:endParaRPr lang="en-US" sz="105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en-US" sz="1050" dirty="0" smtClean="0">
                          <a:effectLst/>
                        </a:rPr>
                        <a:t>Interface </a:t>
                      </a:r>
                      <a:r>
                        <a:rPr lang="en-US" sz="1050" dirty="0">
                          <a:effectLst/>
                        </a:rPr>
                        <a:t>Limit </a:t>
                      </a:r>
                      <a:endParaRPr lang="en-US" sz="105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426133"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en-US" sz="1050">
                          <a:effectLst/>
                        </a:rPr>
                        <a:t>Martin Lake – Shamburger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50" dirty="0">
                          <a:effectLst/>
                        </a:rPr>
                        <a:t>Interface Flow* less than 1900 MW</a:t>
                      </a:r>
                      <a:endParaRPr lang="en-US" sz="105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426133"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en-US" sz="1050" dirty="0">
                          <a:effectLst/>
                        </a:rPr>
                        <a:t>Martin Lake – Tyler Grande</a:t>
                      </a:r>
                      <a:endParaRPr lang="en-US" sz="105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50">
                          <a:effectLst/>
                        </a:rPr>
                        <a:t>Interface Flow less than 1900 MW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426133"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en-US" sz="1050">
                          <a:effectLst/>
                        </a:rPr>
                        <a:t>Mt. Enterprise – Trinidad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50">
                          <a:effectLst/>
                        </a:rPr>
                        <a:t>Interface Flow less than 1900 MW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426133"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en-US" sz="1050">
                          <a:effectLst/>
                        </a:rPr>
                        <a:t>Martin Lake – Elkton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50">
                          <a:effectLst/>
                        </a:rPr>
                        <a:t>Interface Flow less than 2300 MW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426133"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en-US" sz="1050">
                          <a:effectLst/>
                        </a:rPr>
                        <a:t>Martin Lake – Stryker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50">
                          <a:effectLst/>
                        </a:rPr>
                        <a:t>Interface Flow less than 2300 MW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426133"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en-US" sz="1050" dirty="0">
                          <a:effectLst/>
                        </a:rPr>
                        <a:t>Tyler Grande – </a:t>
                      </a:r>
                      <a:r>
                        <a:rPr lang="en-US" sz="1050" dirty="0" err="1">
                          <a:effectLst/>
                        </a:rPr>
                        <a:t>TriCorner</a:t>
                      </a:r>
                      <a:endParaRPr lang="en-US" sz="105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50">
                          <a:effectLst/>
                        </a:rPr>
                        <a:t>Interface Flow less than 2300 MW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426133"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en-US" sz="1050">
                          <a:effectLst/>
                        </a:rPr>
                        <a:t>Shamburger – Royse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50">
                          <a:effectLst/>
                        </a:rPr>
                        <a:t>Interface Flow less than 2300 MW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426133"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en-US" sz="1050">
                          <a:effectLst/>
                        </a:rPr>
                        <a:t>Elkton – Forney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50">
                          <a:effectLst/>
                        </a:rPr>
                        <a:t>Interface Flow less than 2300 MW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426133"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</a:pPr>
                      <a:r>
                        <a:rPr lang="en-US" sz="1050">
                          <a:effectLst/>
                        </a:rPr>
                        <a:t>Stryker -- Trinidad</a:t>
                      </a:r>
                      <a:endParaRPr lang="en-US" sz="105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ts val="1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50" dirty="0">
                          <a:effectLst/>
                        </a:rPr>
                        <a:t>Interface Flow less than 2300 MW</a:t>
                      </a:r>
                      <a:endParaRPr lang="en-US" sz="105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886200" y="5638800"/>
            <a:ext cx="5181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b="1" dirty="0" smtClean="0"/>
              <a:t>Target GTL implementation date of  12/18/13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2400" y="1066800"/>
            <a:ext cx="8839200" cy="5562600"/>
          </a:xfrm>
        </p:spPr>
        <p:txBody>
          <a:bodyPr/>
          <a:lstStyle/>
          <a:p>
            <a:endParaRPr lang="en-US" sz="2000" dirty="0" smtClean="0"/>
          </a:p>
          <a:p>
            <a:endParaRPr lang="en-US" dirty="0"/>
          </a:p>
        </p:txBody>
      </p:sp>
      <p:sp>
        <p:nvSpPr>
          <p:cNvPr id="6" name="Title 1"/>
          <p:cNvSpPr txBox="1">
            <a:spLocks/>
          </p:cNvSpPr>
          <p:nvPr/>
        </p:nvSpPr>
        <p:spPr bwMode="auto">
          <a:xfrm>
            <a:off x="76200" y="76200"/>
            <a:ext cx="9067800" cy="639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Assignment: </a:t>
            </a: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Work</a:t>
            </a:r>
            <a:r>
              <a:rPr kumimoji="0" lang="en-US" sz="3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Toward Fully Funded CRRs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81000" y="1371600"/>
            <a:ext cx="8382000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sz="2000" dirty="0" smtClean="0"/>
              <a:t>Improving  CRR </a:t>
            </a:r>
            <a:r>
              <a:rPr lang="en-US" sz="2000" dirty="0" smtClean="0"/>
              <a:t>Modeling—Potential Ideas</a:t>
            </a:r>
            <a:endParaRPr lang="en-US" sz="2000" dirty="0" smtClean="0"/>
          </a:p>
          <a:p>
            <a:endParaRPr lang="en-US" sz="2000" dirty="0" smtClean="0"/>
          </a:p>
          <a:p>
            <a:pPr lvl="1">
              <a:buFont typeface="Arial" pitchFamily="34" charset="0"/>
              <a:buChar char="•"/>
            </a:pPr>
            <a:r>
              <a:rPr lang="en-US" sz="2000" dirty="0" smtClean="0"/>
              <a:t>Outage Scheduling – opportunity for improvement—would it be useful to look at incentives in other ISOs</a:t>
            </a:r>
            <a:r>
              <a:rPr lang="en-US" sz="2000" dirty="0" smtClean="0"/>
              <a:t>?</a:t>
            </a:r>
          </a:p>
          <a:p>
            <a:pPr lvl="1">
              <a:buFont typeface="Arial" pitchFamily="34" charset="0"/>
              <a:buChar char="•"/>
            </a:pPr>
            <a:r>
              <a:rPr lang="en-US" sz="2000" dirty="0" smtClean="0"/>
              <a:t> I</a:t>
            </a:r>
            <a:r>
              <a:rPr lang="en-US" sz="2000" dirty="0" smtClean="0"/>
              <a:t>s there a </a:t>
            </a:r>
            <a:r>
              <a:rPr lang="en-US" sz="2000" dirty="0" smtClean="0"/>
              <a:t>method to better capture </a:t>
            </a:r>
            <a:r>
              <a:rPr lang="en-US" sz="2000" dirty="0" smtClean="0"/>
              <a:t>outages—say “indicative scheduling” 75-90 days out for high kV work?</a:t>
            </a:r>
          </a:p>
          <a:p>
            <a:pPr lvl="1">
              <a:buFont typeface="Arial" pitchFamily="34" charset="0"/>
              <a:buChar char="•"/>
            </a:pPr>
            <a:r>
              <a:rPr lang="en-US" sz="2000" dirty="0" smtClean="0"/>
              <a:t>Is it possible to develop metrics that align Outage Scheduling and CRR model builds?</a:t>
            </a:r>
            <a:endParaRPr lang="en-US" sz="2000" dirty="0" smtClean="0"/>
          </a:p>
          <a:p>
            <a:pPr lvl="1"/>
            <a:endParaRPr lang="en-US" sz="2000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3570</TotalTime>
  <Words>687</Words>
  <Application>Microsoft Office PowerPoint</Application>
  <PresentationFormat>On-screen Show (4:3)</PresentationFormat>
  <Paragraphs>140</Paragraphs>
  <Slides>7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CMWG Update to WMS 11-13-13</vt:lpstr>
      <vt:lpstr>Assignment: Element Competitiveness Index (ECI)</vt:lpstr>
      <vt:lpstr>ECI ERCOT Analysis 8/1/13 – 10/8/13</vt:lpstr>
      <vt:lpstr>ERCOT Analysis 8/1/13 – 10/8/13</vt:lpstr>
      <vt:lpstr>Slide 5</vt:lpstr>
      <vt:lpstr>New Generic Transmission Limit (GTL): East Texas</vt:lpstr>
      <vt:lpstr>Slide 7</vt:lpstr>
    </vt:vector>
  </TitlesOfParts>
  <Company>Edison Mission Energy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CMWG Update to WMS</dc:title>
  <dc:creator>mwagner</dc:creator>
  <cp:lastModifiedBy>MW</cp:lastModifiedBy>
  <cp:revision>286</cp:revision>
  <dcterms:created xsi:type="dcterms:W3CDTF">2011-05-08T18:13:52Z</dcterms:created>
  <dcterms:modified xsi:type="dcterms:W3CDTF">2013-11-11T15:54:49Z</dcterms:modified>
</cp:coreProperties>
</file>

<file path=docProps/thumbnail.jpeg>
</file>