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50" autoAdjust="0"/>
    <p:restoredTop sz="90954" autoAdjust="0"/>
  </p:normalViewPr>
  <p:slideViewPr>
    <p:cSldViewPr>
      <p:cViewPr>
        <p:scale>
          <a:sx n="80" d="100"/>
          <a:sy n="80" d="100"/>
        </p:scale>
        <p:origin x="-786" y="-5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F09704ED-22AA-4390-9F52-DB9A65FBB6EF}" type="datetimeFigureOut">
              <a:rPr lang="en-US" smtClean="0"/>
              <a:pPr/>
              <a:t>11/7/2013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20349AE3-93CE-4C8F-BBB7-6BFAA48BB42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0349AE3-93CE-4C8F-BBB7-6BFAA48BB42E}"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Current price cap: $5,000</a:t>
            </a:r>
            <a:endParaRPr lang="en-US" dirty="0"/>
          </a:p>
        </p:txBody>
      </p:sp>
      <p:sp>
        <p:nvSpPr>
          <p:cNvPr id="4" name="Slide Number Placeholder 3"/>
          <p:cNvSpPr>
            <a:spLocks noGrp="1"/>
          </p:cNvSpPr>
          <p:nvPr>
            <p:ph type="sldNum" sz="quarter" idx="10"/>
          </p:nvPr>
        </p:nvSpPr>
        <p:spPr/>
        <p:txBody>
          <a:bodyPr/>
          <a:lstStyle/>
          <a:p>
            <a:fld id="{20349AE3-93CE-4C8F-BBB7-6BFAA48BB42E}"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0349AE3-93CE-4C8F-BBB7-6BFAA48BB42E}" type="slidenum">
              <a:rPr lang="en-US" smtClean="0"/>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0349AE3-93CE-4C8F-BBB7-6BFAA48BB42E}" type="slidenum">
              <a:rPr lang="en-US" smtClean="0"/>
              <a:pPr/>
              <a:t>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E6C7EAF-A0BC-4546-8B47-F96A765A4D75}" type="datetimeFigureOut">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E396079-D558-40A3-ABCD-6189DD4C9EC9}"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A88C7AE-76B6-41B6-BA7A-2097ED0C3297}" type="datetimeFigureOut">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E8449F6-AD8C-4A24-A228-8FBF04F0CBB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D7564EA-2AC1-4F6F-A1DE-77E4EE88738A}" type="datetimeFigureOut">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ADEF415-ED21-41FA-AC0B-A2D10705AF6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FFFA1E6-83BD-4989-B800-9773C2D9AF8C}" type="datetimeFigureOut">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AD4B424-0B5B-49E8-B182-57C6EB64CF57}"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970F1A1-8583-4023-85ED-0BFDCD062A78}" type="datetimeFigureOut">
              <a:rPr lang="en-US"/>
              <a:pPr>
                <a:defRPr/>
              </a:pPr>
              <a:t>11/7/2013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7C0DC90-0368-47C8-84AE-B8287433DF33}"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262D15B-9B8A-4F2C-9C9C-5C156C56A6BF}" type="datetimeFigureOut">
              <a:rPr lang="en-US"/>
              <a:pPr>
                <a:defRPr/>
              </a:pPr>
              <a:t>11/7/2013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9E17A70-6C8D-489D-A53F-CB5D2CEB5C1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14198E9-AEB1-489D-9EE6-F43C0E291FDB}" type="datetimeFigureOut">
              <a:rPr lang="en-US"/>
              <a:pPr>
                <a:defRPr/>
              </a:pPr>
              <a:t>11/7/2013</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7EE38F61-A9F7-4A1D-AFED-714818EACE6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C78791E-D37E-4B9F-9117-FB4FF5658776}" type="datetimeFigureOut">
              <a:rPr lang="en-US"/>
              <a:pPr>
                <a:defRPr/>
              </a:pPr>
              <a:t>11/7/2013</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00469017-12DE-44E0-A0D8-94FA255EC25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9683602-4FB3-4369-BC37-8F4F4F1DCC1D}" type="datetimeFigureOut">
              <a:rPr lang="en-US"/>
              <a:pPr>
                <a:defRPr/>
              </a:pPr>
              <a:t>11/7/2013</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EED0BB4B-550E-4DCC-AFF6-6914BFA516F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984E577-B048-405C-868A-C8F8A1AE81B3}" type="datetimeFigureOut">
              <a:rPr lang="en-US"/>
              <a:pPr>
                <a:defRPr/>
              </a:pPr>
              <a:t>11/7/2013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7014E8F-98E0-484A-9D9B-231E59FFF54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5A4C8E-80DC-4E12-85B6-A68249B5CC65}" type="datetimeFigureOut">
              <a:rPr lang="en-US"/>
              <a:pPr>
                <a:defRPr/>
              </a:pPr>
              <a:t>11/7/2013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0D5F5E4-4122-4DB0-9B77-38FEF548584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A701C43B-4292-4B31-972B-6D563BB09CEC}" type="datetimeFigureOut">
              <a:rPr lang="en-US"/>
              <a:pPr>
                <a:defRPr/>
              </a:pPr>
              <a:t>11/7/2013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E770DA20-36FA-4A3D-8F49-6E3FF73C3DC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b="1" dirty="0" smtClean="0"/>
              <a:t>MCWG Update to WMS</a:t>
            </a:r>
            <a:endParaRPr lang="en-US" dirty="0" smtClean="0"/>
          </a:p>
        </p:txBody>
      </p:sp>
      <p:sp>
        <p:nvSpPr>
          <p:cNvPr id="3" name="Subtitle 2"/>
          <p:cNvSpPr>
            <a:spLocks noGrp="1"/>
          </p:cNvSpPr>
          <p:nvPr>
            <p:ph type="subTitle" idx="1"/>
          </p:nvPr>
        </p:nvSpPr>
        <p:spPr/>
        <p:txBody>
          <a:bodyPr rtlCol="0">
            <a:normAutofit/>
          </a:bodyPr>
          <a:lstStyle/>
          <a:p>
            <a:pPr fontAlgn="auto">
              <a:spcAft>
                <a:spcPts val="0"/>
              </a:spcAft>
              <a:defRPr/>
            </a:pPr>
            <a:r>
              <a:rPr lang="en-US" dirty="0" smtClean="0"/>
              <a:t>11/13/2013</a:t>
            </a:r>
          </a:p>
          <a:p>
            <a:pPr fontAlgn="auto">
              <a:spcAft>
                <a:spcPts val="0"/>
              </a:spcAft>
              <a:defRPr/>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idx="4294967295"/>
          </p:nvPr>
        </p:nvSpPr>
        <p:spPr>
          <a:xfrm>
            <a:off x="457200" y="304800"/>
            <a:ext cx="8229600" cy="838200"/>
          </a:xfrm>
        </p:spPr>
        <p:txBody>
          <a:bodyPr/>
          <a:lstStyle/>
          <a:p>
            <a:r>
              <a:rPr lang="en-US" dirty="0" smtClean="0"/>
              <a:t>MCWG Update to WMS</a:t>
            </a:r>
          </a:p>
        </p:txBody>
      </p:sp>
      <p:sp>
        <p:nvSpPr>
          <p:cNvPr id="5" name="Content Placeholder 2"/>
          <p:cNvSpPr txBox="1">
            <a:spLocks/>
          </p:cNvSpPr>
          <p:nvPr/>
        </p:nvSpPr>
        <p:spPr>
          <a:xfrm>
            <a:off x="533400" y="1295400"/>
            <a:ext cx="8153400" cy="5181600"/>
          </a:xfrm>
          <a:prstGeom prst="rect">
            <a:avLst/>
          </a:prstGeom>
        </p:spPr>
        <p:txBody>
          <a:bodyPr/>
          <a:lstStyle/>
          <a:p>
            <a:pPr marL="342900" indent="-342900" fontAlgn="auto">
              <a:spcBef>
                <a:spcPct val="20000"/>
              </a:spcBef>
              <a:spcAft>
                <a:spcPts val="0"/>
              </a:spcAft>
              <a:buFont typeface="Arial" pitchFamily="34" charset="0"/>
              <a:buChar char="•"/>
              <a:defRPr/>
            </a:pPr>
            <a:r>
              <a:rPr lang="en-US" sz="2400" dirty="0" smtClean="0">
                <a:latin typeface="+mn-lt"/>
                <a:cs typeface="+mn-cs"/>
              </a:rPr>
              <a:t>General Update</a:t>
            </a:r>
            <a:endParaRPr lang="en-US" sz="2400" dirty="0">
              <a:latin typeface="+mn-lt"/>
              <a:cs typeface="+mn-cs"/>
            </a:endParaRPr>
          </a:p>
          <a:p>
            <a:pPr lvl="1" fontAlgn="auto">
              <a:spcBef>
                <a:spcPts val="0"/>
              </a:spcBef>
              <a:spcAft>
                <a:spcPts val="0"/>
              </a:spcAft>
              <a:defRPr/>
            </a:pPr>
            <a:r>
              <a:rPr lang="en-US" sz="2400" dirty="0" smtClean="0">
                <a:latin typeface="+mn-lt"/>
                <a:cs typeface="+mn-cs"/>
              </a:rPr>
              <a:t>-</a:t>
            </a:r>
            <a:r>
              <a:rPr lang="en-US" sz="2000" dirty="0" smtClean="0">
                <a:latin typeface="+mn-lt"/>
                <a:cs typeface="+mn-cs"/>
              </a:rPr>
              <a:t>October 30</a:t>
            </a:r>
            <a:r>
              <a:rPr lang="en-US" sz="2000" baseline="30000" dirty="0" smtClean="0">
                <a:latin typeface="+mn-lt"/>
                <a:cs typeface="+mn-cs"/>
              </a:rPr>
              <a:t>th</a:t>
            </a:r>
            <a:r>
              <a:rPr lang="en-US" sz="2000" dirty="0" smtClean="0">
                <a:latin typeface="+mn-lt"/>
                <a:cs typeface="+mn-cs"/>
              </a:rPr>
              <a:t> Joint </a:t>
            </a:r>
            <a:r>
              <a:rPr lang="en-US" sz="2000" dirty="0">
                <a:latin typeface="+mn-lt"/>
                <a:cs typeface="+mn-cs"/>
              </a:rPr>
              <a:t>MCWG/CWG Meeting</a:t>
            </a:r>
          </a:p>
          <a:p>
            <a:pPr lvl="2" fontAlgn="auto">
              <a:spcBef>
                <a:spcPts val="0"/>
              </a:spcBef>
              <a:spcAft>
                <a:spcPts val="0"/>
              </a:spcAft>
              <a:buFont typeface="Arial" pitchFamily="34" charset="0"/>
              <a:buChar char="•"/>
              <a:defRPr/>
            </a:pPr>
            <a:r>
              <a:rPr lang="en-US" sz="1600" dirty="0" smtClean="0">
                <a:latin typeface="+mn-lt"/>
                <a:cs typeface="+mn-cs"/>
              </a:rPr>
              <a:t>    Review September 25 Meeting Minutes</a:t>
            </a:r>
          </a:p>
          <a:p>
            <a:pPr lvl="2" fontAlgn="auto">
              <a:spcBef>
                <a:spcPts val="0"/>
              </a:spcBef>
              <a:spcAft>
                <a:spcPts val="0"/>
              </a:spcAft>
              <a:defRPr/>
            </a:pPr>
            <a:r>
              <a:rPr lang="en-US" sz="1600" dirty="0" smtClean="0">
                <a:latin typeface="+mn-lt"/>
                <a:cs typeface="+mn-cs"/>
              </a:rPr>
              <a:t>      - </a:t>
            </a:r>
            <a:r>
              <a:rPr lang="en-US" sz="1400" dirty="0" smtClean="0">
                <a:latin typeface="+mn-lt"/>
                <a:cs typeface="+mn-cs"/>
              </a:rPr>
              <a:t>Approved by the group</a:t>
            </a:r>
            <a:endParaRPr lang="en-US" sz="1400" dirty="0">
              <a:latin typeface="+mn-lt"/>
              <a:cs typeface="+mn-cs"/>
            </a:endParaRPr>
          </a:p>
          <a:p>
            <a:pPr lvl="2" fontAlgn="auto">
              <a:spcBef>
                <a:spcPts val="0"/>
              </a:spcBef>
              <a:spcAft>
                <a:spcPts val="0"/>
              </a:spcAft>
              <a:buFont typeface="Arial" pitchFamily="34" charset="0"/>
              <a:buChar char="•"/>
              <a:defRPr/>
            </a:pPr>
            <a:r>
              <a:rPr lang="en-US" sz="1600" dirty="0" smtClean="0"/>
              <a:t>     Review NPRRs</a:t>
            </a:r>
          </a:p>
          <a:p>
            <a:pPr lvl="2" fontAlgn="auto">
              <a:spcBef>
                <a:spcPts val="0"/>
              </a:spcBef>
              <a:spcAft>
                <a:spcPts val="0"/>
              </a:spcAft>
              <a:defRPr/>
            </a:pPr>
            <a:r>
              <a:rPr lang="en-US" sz="1400" dirty="0" smtClean="0"/>
              <a:t>       All operational except –</a:t>
            </a:r>
          </a:p>
          <a:p>
            <a:pPr lvl="2" fontAlgn="auto">
              <a:spcBef>
                <a:spcPts val="0"/>
              </a:spcBef>
              <a:spcAft>
                <a:spcPts val="0"/>
              </a:spcAft>
              <a:defRPr/>
            </a:pPr>
            <a:endParaRPr lang="en-US" sz="1400" dirty="0" smtClean="0"/>
          </a:p>
          <a:p>
            <a:pPr lvl="2" fontAlgn="auto">
              <a:spcBef>
                <a:spcPts val="0"/>
              </a:spcBef>
              <a:spcAft>
                <a:spcPts val="0"/>
              </a:spcAft>
              <a:buFont typeface="Arial" pitchFamily="34" charset="0"/>
              <a:buChar char="•"/>
              <a:defRPr/>
            </a:pPr>
            <a:r>
              <a:rPr lang="en-US" sz="1400" dirty="0" smtClean="0"/>
              <a:t>    </a:t>
            </a:r>
            <a:r>
              <a:rPr lang="en-US" sz="1600" dirty="0" smtClean="0"/>
              <a:t> NPRR 568 – Real-Time Reserve Price Adder Based on Operating Reserve Demand Curve        	</a:t>
            </a:r>
          </a:p>
          <a:p>
            <a:pPr lvl="2" fontAlgn="auto">
              <a:spcBef>
                <a:spcPts val="0"/>
              </a:spcBef>
              <a:spcAft>
                <a:spcPts val="0"/>
              </a:spcAft>
              <a:defRPr/>
            </a:pPr>
            <a:r>
              <a:rPr lang="en-US" sz="1600" dirty="0" smtClean="0"/>
              <a:t>       </a:t>
            </a:r>
            <a:r>
              <a:rPr lang="en-US" sz="1400" dirty="0" smtClean="0"/>
              <a:t>-  CWG/MCWG has reviewed the NPRR with the following comments:</a:t>
            </a:r>
          </a:p>
          <a:p>
            <a:pPr lvl="3" fontAlgn="auto">
              <a:spcBef>
                <a:spcPts val="0"/>
              </a:spcBef>
              <a:spcAft>
                <a:spcPts val="0"/>
              </a:spcAft>
              <a:buFont typeface="Calibri" pitchFamily="34" charset="0"/>
              <a:buChar char="»"/>
              <a:defRPr/>
            </a:pPr>
            <a:r>
              <a:rPr lang="en-US" sz="1400" dirty="0" smtClean="0">
                <a:latin typeface="+mn-lt"/>
                <a:cs typeface="+mn-cs"/>
              </a:rPr>
              <a:t>    </a:t>
            </a:r>
            <a:r>
              <a:rPr lang="en-US" sz="1400" dirty="0" smtClean="0"/>
              <a:t>Implementation of this NPRR will not impact the current credit calculations. However, potential higher prices will increase the risk profile and default risk of the market and increase the frequency of higher prices.  It is anticipate that prices will be more volatile and increase credit requirement to Counter-Parties </a:t>
            </a:r>
          </a:p>
          <a:p>
            <a:pPr lvl="3" fontAlgn="auto">
              <a:spcBef>
                <a:spcPts val="0"/>
              </a:spcBef>
              <a:spcAft>
                <a:spcPts val="0"/>
              </a:spcAft>
              <a:defRPr/>
            </a:pPr>
            <a:endParaRPr lang="en-US" sz="1400" dirty="0" smtClean="0">
              <a:latin typeface="+mn-lt"/>
              <a:cs typeface="+mn-cs"/>
            </a:endParaRPr>
          </a:p>
          <a:p>
            <a:pPr lvl="2" fontAlgn="auto">
              <a:spcBef>
                <a:spcPts val="0"/>
              </a:spcBef>
              <a:spcAft>
                <a:spcPts val="0"/>
              </a:spcAft>
              <a:buFont typeface="Arial" pitchFamily="34" charset="0"/>
              <a:buChar char="•"/>
              <a:defRPr/>
            </a:pPr>
            <a:r>
              <a:rPr lang="en-US" sz="1600" dirty="0" smtClean="0"/>
              <a:t>     NPRR 570 – Reduce RTM Settlement Timeline to Operating Day Plus Five</a:t>
            </a:r>
          </a:p>
          <a:p>
            <a:pPr lvl="2" fontAlgn="auto">
              <a:spcBef>
                <a:spcPts val="0"/>
              </a:spcBef>
              <a:spcAft>
                <a:spcPts val="0"/>
              </a:spcAft>
              <a:defRPr/>
            </a:pPr>
            <a:r>
              <a:rPr lang="en-US" sz="1600" dirty="0" smtClean="0"/>
              <a:t>      </a:t>
            </a:r>
            <a:r>
              <a:rPr lang="en-US" sz="1400" dirty="0" smtClean="0"/>
              <a:t>-   CWG/MCWG has reviewed the NPRR with the following comments:</a:t>
            </a:r>
            <a:endParaRPr lang="en-US" sz="1400" dirty="0">
              <a:latin typeface="+mn-lt"/>
              <a:cs typeface="+mn-cs"/>
            </a:endParaRPr>
          </a:p>
          <a:p>
            <a:pPr lvl="3" fontAlgn="auto">
              <a:spcBef>
                <a:spcPts val="0"/>
              </a:spcBef>
              <a:spcAft>
                <a:spcPts val="0"/>
              </a:spcAft>
              <a:buFont typeface="Calibri" pitchFamily="34" charset="0"/>
              <a:buChar char="»"/>
              <a:defRPr/>
            </a:pPr>
            <a:r>
              <a:rPr lang="en-US" sz="1400" dirty="0" smtClean="0"/>
              <a:t>     Implementation of this NPRR has positive credit implications and has the potential to offer a reduction of the M2 component of the EAL (Estimated Aggregate Liability) calculation.  The credit requirement is minimal because most components of the credit calculation aren’t impacted by this proposed reduction in the settlement timeline</a:t>
            </a:r>
          </a:p>
          <a:p>
            <a:pPr lvl="2" fontAlgn="auto">
              <a:spcBef>
                <a:spcPts val="0"/>
              </a:spcBef>
              <a:spcAft>
                <a:spcPts val="0"/>
              </a:spcAft>
              <a:defRPr/>
            </a:pPr>
            <a:endParaRPr lang="en-US" sz="1200" dirty="0">
              <a:latin typeface="+mn-lt"/>
              <a:cs typeface="+mn-cs"/>
            </a:endParaRPr>
          </a:p>
          <a:p>
            <a:pPr marL="1600200" lvl="3" indent="-228600" fontAlgn="auto">
              <a:spcBef>
                <a:spcPct val="20000"/>
              </a:spcBef>
              <a:spcAft>
                <a:spcPts val="0"/>
              </a:spcAft>
              <a:buFont typeface="Arial" pitchFamily="34" charset="0"/>
              <a:buChar char="–"/>
              <a:defRPr/>
            </a:pPr>
            <a:endParaRPr lang="en-US" sz="1200" dirty="0">
              <a:latin typeface="+mn-lt"/>
              <a:cs typeface="+mn-cs"/>
            </a:endParaRPr>
          </a:p>
          <a:p>
            <a:pPr marL="1600200" lvl="3" indent="-228600" fontAlgn="auto">
              <a:spcBef>
                <a:spcPct val="20000"/>
              </a:spcBef>
              <a:spcAft>
                <a:spcPts val="0"/>
              </a:spcAft>
              <a:buFont typeface="Arial" pitchFamily="34" charset="0"/>
              <a:buChar char="–"/>
              <a:defRPr/>
            </a:pPr>
            <a:endParaRPr lang="en-US" sz="1200" dirty="0">
              <a:latin typeface="+mn-lt"/>
              <a:cs typeface="+mn-cs"/>
            </a:endParaRPr>
          </a:p>
          <a:p>
            <a:pPr lvl="4" fontAlgn="auto">
              <a:spcBef>
                <a:spcPct val="20000"/>
              </a:spcBef>
              <a:spcAft>
                <a:spcPts val="0"/>
              </a:spcAft>
              <a:buFont typeface="Arial" charset="0"/>
              <a:buNone/>
              <a:defRPr/>
            </a:pPr>
            <a:r>
              <a:rPr lang="en-US" sz="1200" dirty="0">
                <a:latin typeface="+mn-lt"/>
                <a:cs typeface="+mn-cs"/>
              </a:rPr>
              <a:t>			</a:t>
            </a:r>
          </a:p>
          <a:p>
            <a:pPr lvl="5">
              <a:spcBef>
                <a:spcPct val="20000"/>
              </a:spcBef>
              <a:buFont typeface="Arial" pitchFamily="34" charset="0"/>
              <a:buNone/>
              <a:defRPr/>
            </a:pPr>
            <a:endParaRPr lang="en-US" sz="1200" dirty="0">
              <a:latin typeface="+mn-lt"/>
              <a:cs typeface="+mn-cs"/>
            </a:endParaRPr>
          </a:p>
          <a:p>
            <a:pPr lvl="2" fontAlgn="auto">
              <a:spcBef>
                <a:spcPct val="20000"/>
              </a:spcBef>
              <a:spcAft>
                <a:spcPts val="0"/>
              </a:spcAft>
              <a:buFont typeface="Arial" charset="0"/>
              <a:buNone/>
              <a:defRPr/>
            </a:pPr>
            <a:endParaRPr lang="en-US" sz="1600" dirty="0">
              <a:latin typeface="+mn-lt"/>
              <a:cs typeface="+mn-cs"/>
            </a:endParaRPr>
          </a:p>
          <a:p>
            <a:pPr marL="742950" lvl="1" indent="-285750" fontAlgn="auto">
              <a:spcBef>
                <a:spcPct val="20000"/>
              </a:spcBef>
              <a:spcAft>
                <a:spcPts val="0"/>
              </a:spcAft>
              <a:buFont typeface="Arial" pitchFamily="34" charset="0"/>
              <a:buChar char="–"/>
              <a:defRPr/>
            </a:pPr>
            <a:endParaRPr lang="en-US" sz="2000" dirty="0">
              <a:latin typeface="+mn-lt"/>
              <a:cs typeface="+mn-cs"/>
            </a:endParaRPr>
          </a:p>
          <a:p>
            <a:pPr marL="342900" indent="-342900" fontAlgn="auto">
              <a:spcBef>
                <a:spcPct val="20000"/>
              </a:spcBef>
              <a:spcAft>
                <a:spcPts val="0"/>
              </a:spcAft>
              <a:buFont typeface="Arial" pitchFamily="34" charset="0"/>
              <a:buChar char="•"/>
              <a:defRPr/>
            </a:pPr>
            <a:endParaRPr lang="en-US" sz="2400" dirty="0">
              <a:latin typeface="+mn-lt"/>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533400" y="228600"/>
            <a:ext cx="8229600" cy="914400"/>
          </a:xfrm>
        </p:spPr>
        <p:txBody>
          <a:bodyPr/>
          <a:lstStyle/>
          <a:p>
            <a:r>
              <a:rPr lang="en-US" dirty="0" smtClean="0"/>
              <a:t>MCWG Update to WMS</a:t>
            </a:r>
          </a:p>
        </p:txBody>
      </p:sp>
      <p:sp>
        <p:nvSpPr>
          <p:cNvPr id="4099" name="Content Placeholder 2"/>
          <p:cNvSpPr txBox="1">
            <a:spLocks/>
          </p:cNvSpPr>
          <p:nvPr/>
        </p:nvSpPr>
        <p:spPr bwMode="auto">
          <a:xfrm>
            <a:off x="457200" y="1219200"/>
            <a:ext cx="8229600" cy="5257800"/>
          </a:xfrm>
          <a:prstGeom prst="rect">
            <a:avLst/>
          </a:prstGeom>
          <a:noFill/>
          <a:ln w="9525">
            <a:noFill/>
            <a:miter lim="800000"/>
            <a:headEnd/>
            <a:tailEnd/>
          </a:ln>
        </p:spPr>
        <p:txBody>
          <a:bodyPr/>
          <a:lstStyle/>
          <a:p>
            <a:pPr marL="742950" lvl="1" indent="-285750" eaLnBrk="0" hangingPunct="0">
              <a:spcBef>
                <a:spcPct val="20000"/>
              </a:spcBef>
              <a:buFontTx/>
              <a:buChar char="-"/>
            </a:pPr>
            <a:r>
              <a:rPr lang="en-US" sz="2000" dirty="0" smtClean="0"/>
              <a:t>Day Ahead Available Credit Limit (ACLs) for POLRs during a mass transition </a:t>
            </a:r>
          </a:p>
          <a:p>
            <a:pPr lvl="2">
              <a:buFont typeface="Arial" pitchFamily="34" charset="0"/>
              <a:buChar char="•"/>
            </a:pPr>
            <a:r>
              <a:rPr lang="en-US" sz="1600" dirty="0" smtClean="0"/>
              <a:t>     ERCOT presented the Mass Transition Timing to the group. In the event of a Mass Transition, POLRs (Provider of Last Resort) acquiring volume will be unhedged for a minimum of one day</a:t>
            </a:r>
          </a:p>
          <a:p>
            <a:pPr lvl="2"/>
            <a:endParaRPr lang="en-US" sz="1600" dirty="0" smtClean="0"/>
          </a:p>
          <a:p>
            <a:pPr lvl="2">
              <a:buFontTx/>
              <a:buChar char="-"/>
            </a:pPr>
            <a:r>
              <a:rPr lang="en-US" sz="1600" dirty="0" smtClean="0"/>
              <a:t>     ERCOT proposed two potential options to the group:</a:t>
            </a:r>
            <a:endParaRPr lang="en-US" sz="1400" dirty="0" smtClean="0"/>
          </a:p>
          <a:p>
            <a:pPr lvl="2">
              <a:buFont typeface="Calibri" pitchFamily="34" charset="0"/>
              <a:buChar char="»"/>
            </a:pPr>
            <a:r>
              <a:rPr lang="en-US" sz="1400" dirty="0" smtClean="0"/>
              <a:t>     ERCOT could adjust POLR TPE to reflect additional volume based on pro rata allocation of the   TPE of the defaulting entity</a:t>
            </a:r>
          </a:p>
          <a:p>
            <a:pPr lvl="2">
              <a:buFont typeface="Calibri" pitchFamily="34" charset="0"/>
              <a:buChar char="»"/>
            </a:pPr>
            <a:r>
              <a:rPr lang="en-US" sz="1400" dirty="0" smtClean="0"/>
              <a:t>      Investigate revisions to Retail Market Guide/PUCT rules to allow PLRs sufficient time to hedge</a:t>
            </a:r>
          </a:p>
          <a:p>
            <a:pPr lvl="2">
              <a:buFont typeface="Calibri" pitchFamily="34" charset="0"/>
              <a:buChar char="»"/>
            </a:pPr>
            <a:r>
              <a:rPr lang="en-US" sz="1400" dirty="0" smtClean="0"/>
              <a:t>      Alternatively, in the event of a Mass Transition ERCOT could allocate additional DAM credit to        </a:t>
            </a:r>
          </a:p>
          <a:p>
            <a:pPr lvl="2"/>
            <a:r>
              <a:rPr lang="en-US" sz="1400" dirty="0" smtClean="0"/>
              <a:t>        the POLRs based on respective shares</a:t>
            </a:r>
          </a:p>
          <a:p>
            <a:pPr lvl="2"/>
            <a:endParaRPr lang="en-US" sz="1400" dirty="0" smtClean="0"/>
          </a:p>
          <a:p>
            <a:pPr lvl="2"/>
            <a:r>
              <a:rPr lang="en-US" sz="1400" dirty="0" smtClean="0"/>
              <a:t>-      </a:t>
            </a:r>
            <a:r>
              <a:rPr lang="en-US" sz="1600" dirty="0" smtClean="0"/>
              <a:t>There was discussion in the group, which included:</a:t>
            </a:r>
          </a:p>
          <a:p>
            <a:pPr lvl="2">
              <a:buFont typeface="Calibri" pitchFamily="34" charset="0"/>
              <a:buChar char="»"/>
            </a:pPr>
            <a:r>
              <a:rPr lang="en-US" sz="1400" dirty="0" smtClean="0"/>
              <a:t>     Request more capital requirement for POLRs</a:t>
            </a:r>
          </a:p>
          <a:p>
            <a:pPr lvl="2">
              <a:buFont typeface="Calibri" pitchFamily="34" charset="0"/>
              <a:buChar char="»"/>
            </a:pPr>
            <a:r>
              <a:rPr lang="en-US" sz="1400" dirty="0" smtClean="0"/>
              <a:t>     Do a load vs. Price distribution analysis to see at what level of load will see a pricing  </a:t>
            </a:r>
          </a:p>
          <a:p>
            <a:pPr lvl="2"/>
            <a:r>
              <a:rPr lang="en-US" sz="1400" dirty="0" smtClean="0"/>
              <a:t>        event</a:t>
            </a:r>
          </a:p>
          <a:p>
            <a:pPr lvl="2">
              <a:buFont typeface="Calibri" pitchFamily="34" charset="0"/>
              <a:buChar char="»"/>
            </a:pPr>
            <a:r>
              <a:rPr lang="en-US" sz="1400" dirty="0" smtClean="0"/>
              <a:t>     Set M1, forward risk multiplier for DALE (day-ahead exposure) and RTLE (real-time exposure) at different level to address activities occur in different day</a:t>
            </a:r>
          </a:p>
          <a:p>
            <a:pPr lvl="2"/>
            <a:endParaRPr lang="en-US" sz="1400" dirty="0" smtClean="0"/>
          </a:p>
          <a:p>
            <a:pPr marL="0" lvl="2"/>
            <a:r>
              <a:rPr lang="en-US" sz="1600" dirty="0" smtClean="0"/>
              <a:t>              -	</a:t>
            </a:r>
            <a:r>
              <a:rPr lang="en-US" sz="2000" dirty="0" smtClean="0"/>
              <a:t>Next Steps</a:t>
            </a:r>
          </a:p>
          <a:p>
            <a:pPr lvl="2"/>
            <a:r>
              <a:rPr lang="en-US" sz="1400" dirty="0" smtClean="0"/>
              <a:t>The matter will be further discussed at December join CWG/MCWG  meeting</a:t>
            </a:r>
          </a:p>
          <a:p>
            <a:pPr lvl="2"/>
            <a:endParaRPr lang="en-US" sz="1400" dirty="0" smtClean="0"/>
          </a:p>
          <a:p>
            <a:pPr lvl="2"/>
            <a:endParaRPr lang="en-US" sz="1400" dirty="0" smtClean="0"/>
          </a:p>
          <a:p>
            <a:pPr lvl="2">
              <a:buFont typeface="Calibri" pitchFamily="34" charset="0"/>
              <a:buChar char="»"/>
            </a:pPr>
            <a:endParaRPr lang="en-US" sz="1400" dirty="0" smtClean="0"/>
          </a:p>
          <a:p>
            <a:pPr marL="742950" lvl="1" indent="-285750" eaLnBrk="0" hangingPunct="0">
              <a:spcBef>
                <a:spcPct val="20000"/>
              </a:spcBef>
              <a:buFont typeface="Arial" pitchFamily="34" charset="0"/>
              <a:buChar char="•"/>
            </a:pPr>
            <a:endParaRPr lang="en-US" sz="1600" dirty="0" smtClean="0"/>
          </a:p>
          <a:p>
            <a:pPr marL="742950" lvl="1" indent="-285750" eaLnBrk="0" hangingPunct="0">
              <a:spcBef>
                <a:spcPct val="20000"/>
              </a:spcBef>
            </a:pPr>
            <a:endParaRPr lang="en-US" sz="1600" dirty="0" smtClean="0"/>
          </a:p>
          <a:p>
            <a:pPr marL="1143000" lvl="2" indent="-228600" eaLnBrk="0" hangingPunct="0">
              <a:spcBef>
                <a:spcPct val="20000"/>
              </a:spcBef>
            </a:pPr>
            <a:endParaRPr lang="en-US" sz="1400" dirty="0"/>
          </a:p>
          <a:p>
            <a:pPr marL="1143000" lvl="2" indent="-228600" eaLnBrk="0" hangingPunct="0">
              <a:spcBef>
                <a:spcPct val="20000"/>
              </a:spcBef>
              <a:buFont typeface="Arial" pitchFamily="34" charset="0"/>
              <a:buChar char="•"/>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buFont typeface="Arial" pitchFamily="34" charset="0"/>
              <a:buChar char="•"/>
            </a:pP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533400" y="381000"/>
            <a:ext cx="8229600" cy="762000"/>
          </a:xfrm>
        </p:spPr>
        <p:txBody>
          <a:bodyPr/>
          <a:lstStyle/>
          <a:p>
            <a:r>
              <a:rPr lang="en-US" dirty="0" smtClean="0"/>
              <a:t>MCWG Update to WMS</a:t>
            </a:r>
          </a:p>
        </p:txBody>
      </p:sp>
      <p:sp>
        <p:nvSpPr>
          <p:cNvPr id="4099" name="Content Placeholder 2"/>
          <p:cNvSpPr txBox="1">
            <a:spLocks/>
          </p:cNvSpPr>
          <p:nvPr/>
        </p:nvSpPr>
        <p:spPr bwMode="auto">
          <a:xfrm>
            <a:off x="457200" y="1143000"/>
            <a:ext cx="8305800" cy="5562600"/>
          </a:xfrm>
          <a:prstGeom prst="rect">
            <a:avLst/>
          </a:prstGeom>
          <a:noFill/>
          <a:ln w="9525">
            <a:noFill/>
            <a:miter lim="800000"/>
            <a:headEnd/>
            <a:tailEnd/>
          </a:ln>
        </p:spPr>
        <p:txBody>
          <a:bodyPr/>
          <a:lstStyle/>
          <a:p>
            <a:pPr marL="742950" lvl="1" indent="-285750" eaLnBrk="0" hangingPunct="0">
              <a:spcBef>
                <a:spcPct val="20000"/>
              </a:spcBef>
              <a:buFontTx/>
              <a:buChar char="-"/>
            </a:pPr>
            <a:r>
              <a:rPr lang="en-US" sz="2000" dirty="0" smtClean="0"/>
              <a:t>Review dollar-based minimum collateral for Counter-Parties with no load or generation (MCE for Traders)</a:t>
            </a:r>
          </a:p>
          <a:p>
            <a:pPr lvl="2">
              <a:buFont typeface="Arial" pitchFamily="34" charset="0"/>
              <a:buChar char="•"/>
            </a:pPr>
            <a:r>
              <a:rPr lang="en-US" sz="1600" dirty="0" smtClean="0"/>
              <a:t>   ERCOT presented a proposal to the group for non-load/generation Counter-Parties</a:t>
            </a:r>
          </a:p>
          <a:p>
            <a:pPr lvl="2">
              <a:buFontTx/>
              <a:buChar char="-"/>
            </a:pPr>
            <a:r>
              <a:rPr lang="en-US" sz="1400" dirty="0" smtClean="0"/>
              <a:t>    </a:t>
            </a:r>
            <a:r>
              <a:rPr lang="en-US" sz="1600" dirty="0" smtClean="0"/>
              <a:t>Proposed financial MCE (IMCE, initial Minimum Current Exposure)</a:t>
            </a:r>
          </a:p>
          <a:p>
            <a:pPr lvl="2">
              <a:buFont typeface="Calibri" pitchFamily="34" charset="0"/>
              <a:buChar char="»"/>
            </a:pPr>
            <a:r>
              <a:rPr lang="en-US" sz="1400" dirty="0" smtClean="0"/>
              <a:t>    </a:t>
            </a:r>
            <a:r>
              <a:rPr lang="en-US" sz="1400" b="1" dirty="0" smtClean="0"/>
              <a:t>IMCE</a:t>
            </a:r>
            <a:r>
              <a:rPr lang="en-US" sz="1400" b="1" i="1" baseline="-25000" dirty="0" smtClean="0"/>
              <a:t>t</a:t>
            </a:r>
            <a:r>
              <a:rPr lang="en-US" sz="1400" b="1" dirty="0" smtClean="0"/>
              <a:t> =   </a:t>
            </a:r>
            <a:r>
              <a:rPr lang="en-US" sz="1400" dirty="0" smtClean="0"/>
              <a:t>TOA * (nq * cif * SWCAP)</a:t>
            </a:r>
          </a:p>
          <a:p>
            <a:pPr lvl="2">
              <a:buFont typeface="Calibri" pitchFamily="34" charset="0"/>
              <a:buChar char="»"/>
            </a:pPr>
            <a:r>
              <a:rPr lang="en-US" sz="1400" b="1" dirty="0" smtClean="0"/>
              <a:t>    TOA – </a:t>
            </a:r>
            <a:r>
              <a:rPr lang="en-US" sz="1400" dirty="0" smtClean="0"/>
              <a:t>Trade Only Activity (</a:t>
            </a:r>
            <a:r>
              <a:rPr lang="en-US" sz="1400" i="1" dirty="0" smtClean="0"/>
              <a:t>Counter-Party that does not represent either a Load or a generation QSE. – May have a value of “0” or “1.”  Flag to indicate whether activity corresponds to a Counter-Party that does not represent either a Load or a generation QSE. Set to “0” if Counter-Party represents a QSE that has an association with a Load Serving Entity (LSE) or a Resource Entity (RE), or if Counter-Party does not represent any QSE; otherwise set to 1.)</a:t>
            </a:r>
            <a:endParaRPr lang="en-US" sz="1400" dirty="0" smtClean="0"/>
          </a:p>
          <a:p>
            <a:pPr lvl="2">
              <a:buFont typeface="Calibri" pitchFamily="34" charset="0"/>
              <a:buChar char="»"/>
            </a:pPr>
            <a:r>
              <a:rPr lang="en-US" sz="1400" b="1" dirty="0" smtClean="0"/>
              <a:t>     nq   =   </a:t>
            </a:r>
            <a:r>
              <a:rPr lang="en-US" sz="1400" dirty="0" smtClean="0"/>
              <a:t>Notional quantity of 50MW</a:t>
            </a:r>
          </a:p>
          <a:p>
            <a:pPr lvl="2">
              <a:buFont typeface="Calibri" pitchFamily="34" charset="0"/>
              <a:buChar char="»"/>
            </a:pPr>
            <a:r>
              <a:rPr lang="en-US" sz="1400" b="1" i="1" dirty="0" smtClean="0"/>
              <a:t>     cif    =    </a:t>
            </a:r>
            <a:r>
              <a:rPr lang="en-US" sz="1400" i="1" dirty="0" smtClean="0"/>
              <a:t>Cap interval factor.  Represents the historic largest percentage of SWCAP intervals during a calendar day.  The factor shall initially be set at 9%. </a:t>
            </a:r>
          </a:p>
          <a:p>
            <a:pPr lvl="2">
              <a:buFont typeface="Calibri" pitchFamily="34" charset="0"/>
              <a:buChar char="»"/>
            </a:pPr>
            <a:r>
              <a:rPr lang="en-US" sz="1400" i="1" dirty="0" smtClean="0"/>
              <a:t>    </a:t>
            </a:r>
            <a:r>
              <a:rPr lang="en-US" sz="1400" b="1" i="1" dirty="0" smtClean="0"/>
              <a:t>SWCAP</a:t>
            </a:r>
            <a:r>
              <a:rPr lang="en-US" sz="1400" i="1" dirty="0" smtClean="0"/>
              <a:t> = System-Wide Offer Cap, as determined in accordance with PUCT Substantive Rules</a:t>
            </a:r>
          </a:p>
          <a:p>
            <a:r>
              <a:rPr lang="en-US" sz="1400" i="1" dirty="0" smtClean="0"/>
              <a:t>	</a:t>
            </a:r>
          </a:p>
          <a:p>
            <a:r>
              <a:rPr lang="en-US" sz="1400" i="1" dirty="0" smtClean="0"/>
              <a:t>	</a:t>
            </a:r>
            <a:r>
              <a:rPr lang="en-US" sz="1500" i="1" dirty="0" smtClean="0"/>
              <a:t>*Both nq and cif factor will be recommended by TAC and approved by the ERCOT Board. 	ERCOT  shall provide notice to Market Participants prior to implementation of a revised 	value.*</a:t>
            </a:r>
            <a:endParaRPr lang="en-US" sz="1500" b="1" i="1" dirty="0" smtClean="0"/>
          </a:p>
          <a:p>
            <a:pPr lvl="2"/>
            <a:endParaRPr lang="en-US" sz="1600" dirty="0" smtClean="0"/>
          </a:p>
          <a:p>
            <a:pPr lvl="2">
              <a:buFont typeface="Arial" pitchFamily="34" charset="0"/>
              <a:buChar char="•"/>
            </a:pPr>
            <a:r>
              <a:rPr lang="en-US" sz="1600" dirty="0" smtClean="0"/>
              <a:t>The group request IMCE be $40,500, and set the SWCAP at 9000</a:t>
            </a:r>
          </a:p>
          <a:p>
            <a:pPr lvl="2"/>
            <a:r>
              <a:rPr lang="en-US" sz="1400" dirty="0" smtClean="0"/>
              <a:t> </a:t>
            </a:r>
          </a:p>
          <a:p>
            <a:pPr marL="0" lvl="2"/>
            <a:r>
              <a:rPr lang="en-US" sz="1600" dirty="0" smtClean="0"/>
              <a:t>           -        </a:t>
            </a:r>
            <a:r>
              <a:rPr lang="en-US" sz="2000" dirty="0" smtClean="0"/>
              <a:t>Next Steps</a:t>
            </a:r>
          </a:p>
          <a:p>
            <a:pPr marL="914400" lvl="4">
              <a:buFont typeface="Calibri" pitchFamily="34" charset="0"/>
              <a:buChar char="»"/>
            </a:pPr>
            <a:r>
              <a:rPr lang="en-US" sz="1600" dirty="0" smtClean="0"/>
              <a:t>   E</a:t>
            </a:r>
            <a:r>
              <a:rPr lang="en-US" sz="1500" dirty="0" smtClean="0"/>
              <a:t>RCOT will draft an NPRR </a:t>
            </a:r>
          </a:p>
          <a:p>
            <a:pPr marL="0" lvl="2"/>
            <a:endParaRPr lang="en-US" sz="1600" dirty="0" smtClean="0"/>
          </a:p>
          <a:p>
            <a:pPr marL="0" lvl="2"/>
            <a:endParaRPr lang="en-US" sz="1600" dirty="0" smtClean="0"/>
          </a:p>
          <a:p>
            <a:pPr marL="0" lvl="2"/>
            <a:r>
              <a:rPr lang="en-US" sz="1600" dirty="0" smtClean="0"/>
              <a:t>          </a:t>
            </a:r>
          </a:p>
          <a:p>
            <a:endParaRPr lang="en-US" sz="1600" dirty="0" smtClean="0"/>
          </a:p>
          <a:p>
            <a:endParaRPr lang="en-US" sz="1600" dirty="0" smtClean="0"/>
          </a:p>
          <a:p>
            <a:pPr lvl="2">
              <a:buFont typeface="Calibri" pitchFamily="34" charset="0"/>
              <a:buChar char="»"/>
            </a:pPr>
            <a:endParaRPr lang="en-US" sz="1400" dirty="0" smtClean="0"/>
          </a:p>
          <a:p>
            <a:pPr lvl="2">
              <a:buFont typeface="Calibri" pitchFamily="34" charset="0"/>
              <a:buChar char="»"/>
            </a:pPr>
            <a:endParaRPr lang="en-US" sz="1600" dirty="0" smtClean="0"/>
          </a:p>
          <a:p>
            <a:pPr lvl="2"/>
            <a:endParaRPr lang="en-US" sz="1400" dirty="0" smtClean="0"/>
          </a:p>
          <a:p>
            <a:pPr lvl="2"/>
            <a:endParaRPr lang="en-US" sz="1400" dirty="0" smtClean="0"/>
          </a:p>
          <a:p>
            <a:pPr lvl="2">
              <a:buFont typeface="Calibri" pitchFamily="34" charset="0"/>
              <a:buChar char="»"/>
            </a:pPr>
            <a:endParaRPr lang="en-US" sz="1400" dirty="0" smtClean="0"/>
          </a:p>
          <a:p>
            <a:pPr marL="742950" lvl="1" indent="-285750" eaLnBrk="0" hangingPunct="0">
              <a:spcBef>
                <a:spcPct val="20000"/>
              </a:spcBef>
              <a:buFont typeface="Arial" pitchFamily="34" charset="0"/>
              <a:buChar char="•"/>
            </a:pPr>
            <a:endParaRPr lang="en-US" sz="1600" dirty="0" smtClean="0"/>
          </a:p>
          <a:p>
            <a:pPr marL="742950" lvl="1" indent="-285750" eaLnBrk="0" hangingPunct="0">
              <a:spcBef>
                <a:spcPct val="20000"/>
              </a:spcBef>
            </a:pPr>
            <a:endParaRPr lang="en-US" sz="1600" dirty="0" smtClean="0"/>
          </a:p>
          <a:p>
            <a:pPr marL="1143000" lvl="2" indent="-228600" eaLnBrk="0" hangingPunct="0">
              <a:spcBef>
                <a:spcPct val="20000"/>
              </a:spcBef>
            </a:pPr>
            <a:endParaRPr lang="en-US" sz="1400" dirty="0"/>
          </a:p>
          <a:p>
            <a:pPr marL="1143000" lvl="2" indent="-228600" eaLnBrk="0" hangingPunct="0">
              <a:spcBef>
                <a:spcPct val="20000"/>
              </a:spcBef>
              <a:buFont typeface="Arial" pitchFamily="34" charset="0"/>
              <a:buChar char="•"/>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buFont typeface="Arial" pitchFamily="34" charset="0"/>
              <a:buChar char="•"/>
            </a:pPr>
            <a:endParaRPr lang="en-US"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533400" y="381000"/>
            <a:ext cx="8229600" cy="762000"/>
          </a:xfrm>
        </p:spPr>
        <p:txBody>
          <a:bodyPr/>
          <a:lstStyle/>
          <a:p>
            <a:r>
              <a:rPr lang="en-US" dirty="0" smtClean="0"/>
              <a:t>MCWG Update to WMS</a:t>
            </a:r>
          </a:p>
        </p:txBody>
      </p:sp>
      <p:sp>
        <p:nvSpPr>
          <p:cNvPr id="4099" name="Content Placeholder 2"/>
          <p:cNvSpPr txBox="1">
            <a:spLocks/>
          </p:cNvSpPr>
          <p:nvPr/>
        </p:nvSpPr>
        <p:spPr bwMode="auto">
          <a:xfrm>
            <a:off x="457200" y="1143000"/>
            <a:ext cx="8305800" cy="5410200"/>
          </a:xfrm>
          <a:prstGeom prst="rect">
            <a:avLst/>
          </a:prstGeom>
          <a:noFill/>
          <a:ln w="9525">
            <a:noFill/>
            <a:miter lim="800000"/>
            <a:headEnd/>
            <a:tailEnd/>
          </a:ln>
        </p:spPr>
        <p:txBody>
          <a:bodyPr/>
          <a:lstStyle/>
          <a:p>
            <a:pPr marL="742950" lvl="1" indent="-285750" eaLnBrk="0" hangingPunct="0">
              <a:spcBef>
                <a:spcPct val="20000"/>
              </a:spcBef>
              <a:buFontTx/>
              <a:buChar char="-"/>
            </a:pPr>
            <a:r>
              <a:rPr lang="en-US" sz="2000" dirty="0" smtClean="0"/>
              <a:t>Review Letter of Credit Concentration Limit</a:t>
            </a:r>
          </a:p>
          <a:p>
            <a:pPr lvl="2">
              <a:buFont typeface="Arial" pitchFamily="34" charset="0"/>
              <a:buChar char="•"/>
            </a:pPr>
            <a:r>
              <a:rPr lang="en-US" sz="1600" dirty="0" smtClean="0"/>
              <a:t>   Per the direction of the F&amp;A Committee on May 13, 2013, ERCOT staff agreed to test the proposed letter of credit limit structure on a trial basis </a:t>
            </a:r>
            <a:r>
              <a:rPr lang="en-US" sz="1600" kern="0" dirty="0" smtClean="0"/>
              <a:t>before seeking approval from F&amp;A</a:t>
            </a:r>
            <a:endParaRPr lang="en-US" sz="1600" dirty="0" smtClean="0"/>
          </a:p>
          <a:p>
            <a:pPr lvl="2">
              <a:buFont typeface="Arial" pitchFamily="34" charset="0"/>
              <a:buChar char="•"/>
            </a:pPr>
            <a:r>
              <a:rPr lang="en-US" sz="1600" dirty="0" smtClean="0"/>
              <a:t>   The </a:t>
            </a:r>
            <a:r>
              <a:rPr lang="en-US" sz="1600" kern="0" dirty="0" smtClean="0"/>
              <a:t>proposed limit structure was tested throughout the summer months</a:t>
            </a:r>
          </a:p>
          <a:p>
            <a:pPr lvl="2">
              <a:buFont typeface="Arial" pitchFamily="34" charset="0"/>
              <a:buChar char="•"/>
            </a:pPr>
            <a:r>
              <a:rPr lang="en-US" sz="1600" kern="0" dirty="0" smtClean="0"/>
              <a:t>   ERCOT presented a sample report to the group, which contains the top ten letter of  credit issuer bank</a:t>
            </a:r>
          </a:p>
          <a:p>
            <a:pPr marL="914400" lvl="3" fontAlgn="auto">
              <a:spcAft>
                <a:spcPts val="0"/>
              </a:spcAft>
              <a:buFont typeface="Calibri" pitchFamily="34" charset="0"/>
              <a:buChar char="»"/>
              <a:defRPr/>
            </a:pPr>
            <a:r>
              <a:rPr lang="en-US" sz="1400" kern="0" dirty="0" smtClean="0"/>
              <a:t>  Results: </a:t>
            </a:r>
            <a:r>
              <a:rPr lang="en-US" sz="1400" dirty="0" smtClean="0"/>
              <a:t>Top 10 issuers comprise 90% of the value issued. No issuer met or exceeded the overall limit nor had constrained capacity. </a:t>
            </a:r>
          </a:p>
          <a:p>
            <a:pPr lvl="2">
              <a:buFont typeface="Calibri" pitchFamily="34" charset="0"/>
              <a:buChar char="»"/>
            </a:pPr>
            <a:r>
              <a:rPr lang="en-US" sz="1400" dirty="0" smtClean="0"/>
              <a:t> </a:t>
            </a:r>
            <a:r>
              <a:rPr lang="en-US" sz="1600" kern="0" dirty="0" smtClean="0"/>
              <a:t> Testing was conducted based on the following proposed limited structure:</a:t>
            </a:r>
          </a:p>
          <a:p>
            <a:pPr lvl="2"/>
            <a:r>
              <a:rPr lang="en-US" sz="1600" kern="0" dirty="0" smtClean="0"/>
              <a:t>    Letter of Credit Limit calculated as the maximum of </a:t>
            </a:r>
          </a:p>
          <a:p>
            <a:pPr marL="1201737" lvl="2" fontAlgn="auto">
              <a:spcAft>
                <a:spcPts val="0"/>
              </a:spcAft>
              <a:buFont typeface="Arial"/>
              <a:buChar char="–"/>
              <a:defRPr/>
            </a:pPr>
            <a:r>
              <a:rPr lang="en-US" sz="1400" kern="0" dirty="0" smtClean="0"/>
              <a:t>$750M per Letter of Credit issuer</a:t>
            </a:r>
          </a:p>
          <a:p>
            <a:pPr marL="1201737" lvl="2" fontAlgn="auto">
              <a:spcAft>
                <a:spcPts val="0"/>
              </a:spcAft>
              <a:buFont typeface="Arial"/>
              <a:buChar char="–"/>
              <a:defRPr/>
            </a:pPr>
            <a:r>
              <a:rPr lang="en-US" sz="1400" kern="0" dirty="0" smtClean="0"/>
              <a:t>Tangible Net Worth adjusted for credit rating</a:t>
            </a:r>
          </a:p>
          <a:p>
            <a:pPr marL="1201737" lvl="2" fontAlgn="auto">
              <a:spcAft>
                <a:spcPts val="0"/>
              </a:spcAft>
              <a:buFont typeface="Arial"/>
              <a:buChar char="–"/>
              <a:defRPr/>
            </a:pPr>
            <a:r>
              <a:rPr lang="en-US" sz="1400" kern="0" dirty="0" smtClean="0"/>
              <a:t>Per F&amp;A request, ERCOT also computed limits based on issuing bank Tier 1 Capital instead of Tangible Net Worth</a:t>
            </a:r>
            <a:endParaRPr lang="en-US" sz="1400" dirty="0" smtClean="0"/>
          </a:p>
          <a:p>
            <a:pPr marL="914400" lvl="3" fontAlgn="auto">
              <a:spcAft>
                <a:spcPts val="0"/>
              </a:spcAft>
              <a:buFont typeface="Calibri" pitchFamily="34" charset="0"/>
              <a:buChar char="»"/>
              <a:defRPr/>
            </a:pPr>
            <a:endParaRPr lang="en-US" sz="1400" dirty="0" smtClean="0"/>
          </a:p>
          <a:p>
            <a:pPr marL="457200" lvl="3" fontAlgn="auto">
              <a:spcAft>
                <a:spcPts val="0"/>
              </a:spcAft>
              <a:defRPr/>
            </a:pPr>
            <a:r>
              <a:rPr lang="en-US" sz="2000" dirty="0" smtClean="0"/>
              <a:t>-    Next Steps</a:t>
            </a:r>
          </a:p>
          <a:p>
            <a:pPr lvl="2">
              <a:buFont typeface="Arial" pitchFamily="34" charset="0"/>
              <a:buChar char="•"/>
            </a:pPr>
            <a:r>
              <a:rPr lang="en-US" sz="1400" dirty="0" smtClean="0"/>
              <a:t>     ERCOT will report results to the Finance &amp; Audit Committee on November 18</a:t>
            </a:r>
            <a:r>
              <a:rPr lang="en-US" sz="1400" baseline="30000" dirty="0" smtClean="0"/>
              <a:t>th</a:t>
            </a:r>
            <a:r>
              <a:rPr lang="en-US" sz="1400" dirty="0" smtClean="0"/>
              <a:t> </a:t>
            </a:r>
          </a:p>
          <a:p>
            <a:pPr lvl="2">
              <a:buFont typeface="Arial" pitchFamily="34" charset="0"/>
              <a:buChar char="•"/>
            </a:pPr>
            <a:r>
              <a:rPr lang="en-US" sz="1400" dirty="0" smtClean="0"/>
              <a:t>     ERCOT supports use of the Total Net Worth parameter rather than Tier 1 capital:</a:t>
            </a:r>
          </a:p>
          <a:p>
            <a:pPr lvl="1"/>
            <a:r>
              <a:rPr lang="en-US" sz="1400" dirty="0" smtClean="0"/>
              <a:t>	       - TNW more transparent for Market Participants </a:t>
            </a:r>
          </a:p>
          <a:p>
            <a:pPr lvl="1"/>
            <a:r>
              <a:rPr lang="en-US" sz="1400" dirty="0" smtClean="0"/>
              <a:t>	       - Consistent with current ERCOT credit calculations</a:t>
            </a:r>
          </a:p>
          <a:p>
            <a:pPr lvl="2">
              <a:buFont typeface="Arial" pitchFamily="34" charset="0"/>
              <a:buChar char="•"/>
            </a:pPr>
            <a:r>
              <a:rPr lang="en-US" sz="1400" dirty="0" smtClean="0"/>
              <a:t>     ERCOT will continue to report outstanding LC concentration and unused limit by issuer </a:t>
            </a:r>
          </a:p>
          <a:p>
            <a:pPr marL="1201737" lvl="2" fontAlgn="auto">
              <a:spcAft>
                <a:spcPts val="0"/>
              </a:spcAft>
              <a:buFont typeface="Arial" pitchFamily="34" charset="0"/>
              <a:buChar char="•"/>
              <a:defRPr/>
            </a:pPr>
            <a:endParaRPr lang="en-US" sz="1400" kern="0" dirty="0" smtClean="0"/>
          </a:p>
          <a:p>
            <a:pPr lvl="2">
              <a:buFont typeface="Calibri" pitchFamily="34" charset="0"/>
              <a:buChar char="»"/>
            </a:pPr>
            <a:endParaRPr lang="en-US" sz="1600" kern="0" dirty="0" smtClean="0"/>
          </a:p>
          <a:p>
            <a:pPr lvl="2">
              <a:buFont typeface="Arial" pitchFamily="34" charset="0"/>
              <a:buChar char="•"/>
            </a:pPr>
            <a:endParaRPr lang="en-US" sz="1600" dirty="0" smtClean="0"/>
          </a:p>
          <a:p>
            <a:pPr lvl="2"/>
            <a:endParaRPr lang="en-US" sz="1600" dirty="0" smtClean="0"/>
          </a:p>
          <a:p>
            <a:pPr lvl="2"/>
            <a:endParaRPr lang="en-US" sz="1600" dirty="0" smtClean="0"/>
          </a:p>
          <a:p>
            <a:pPr marL="0" lvl="2"/>
            <a:endParaRPr lang="en-US" sz="1600" dirty="0" smtClean="0"/>
          </a:p>
          <a:p>
            <a:pPr marL="0" lvl="2"/>
            <a:r>
              <a:rPr lang="en-US" sz="1600" dirty="0" smtClean="0"/>
              <a:t>          </a:t>
            </a:r>
          </a:p>
          <a:p>
            <a:endParaRPr lang="en-US" sz="1600" dirty="0" smtClean="0"/>
          </a:p>
          <a:p>
            <a:endParaRPr lang="en-US" sz="1600" dirty="0" smtClean="0"/>
          </a:p>
          <a:p>
            <a:pPr lvl="2">
              <a:buFont typeface="Calibri" pitchFamily="34" charset="0"/>
              <a:buChar char="»"/>
            </a:pPr>
            <a:endParaRPr lang="en-US" sz="1400" dirty="0" smtClean="0"/>
          </a:p>
          <a:p>
            <a:pPr lvl="2">
              <a:buFont typeface="Calibri" pitchFamily="34" charset="0"/>
              <a:buChar char="»"/>
            </a:pPr>
            <a:endParaRPr lang="en-US" sz="1600" dirty="0" smtClean="0"/>
          </a:p>
          <a:p>
            <a:pPr lvl="2"/>
            <a:endParaRPr lang="en-US" sz="1400" dirty="0" smtClean="0"/>
          </a:p>
          <a:p>
            <a:pPr lvl="2"/>
            <a:endParaRPr lang="en-US" sz="1400" dirty="0" smtClean="0"/>
          </a:p>
          <a:p>
            <a:pPr lvl="2">
              <a:buFont typeface="Calibri" pitchFamily="34" charset="0"/>
              <a:buChar char="»"/>
            </a:pPr>
            <a:endParaRPr lang="en-US" sz="1400" dirty="0" smtClean="0"/>
          </a:p>
          <a:p>
            <a:pPr marL="742950" lvl="1" indent="-285750" eaLnBrk="0" hangingPunct="0">
              <a:spcBef>
                <a:spcPct val="20000"/>
              </a:spcBef>
              <a:buFont typeface="Arial" pitchFamily="34" charset="0"/>
              <a:buChar char="•"/>
            </a:pPr>
            <a:endParaRPr lang="en-US" sz="1600" dirty="0" smtClean="0"/>
          </a:p>
          <a:p>
            <a:pPr marL="742950" lvl="1" indent="-285750" eaLnBrk="0" hangingPunct="0">
              <a:spcBef>
                <a:spcPct val="20000"/>
              </a:spcBef>
            </a:pPr>
            <a:endParaRPr lang="en-US" sz="1600" dirty="0" smtClean="0"/>
          </a:p>
          <a:p>
            <a:pPr marL="1143000" lvl="2" indent="-228600" eaLnBrk="0" hangingPunct="0">
              <a:spcBef>
                <a:spcPct val="20000"/>
              </a:spcBef>
            </a:pPr>
            <a:endParaRPr lang="en-US" sz="1400" dirty="0"/>
          </a:p>
          <a:p>
            <a:pPr marL="1143000" lvl="2" indent="-228600" eaLnBrk="0" hangingPunct="0">
              <a:spcBef>
                <a:spcPct val="20000"/>
              </a:spcBef>
              <a:buFont typeface="Arial" pitchFamily="34" charset="0"/>
              <a:buChar char="•"/>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buFont typeface="Arial" pitchFamily="34" charset="0"/>
              <a:buChar char="•"/>
            </a:pPr>
            <a:endParaRPr lang="en-US"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533400" y="533400"/>
            <a:ext cx="8229600" cy="762000"/>
          </a:xfrm>
        </p:spPr>
        <p:txBody>
          <a:bodyPr/>
          <a:lstStyle/>
          <a:p>
            <a:r>
              <a:rPr lang="en-US" dirty="0" smtClean="0"/>
              <a:t>MCWG Update to WMS</a:t>
            </a:r>
          </a:p>
        </p:txBody>
      </p:sp>
      <p:sp>
        <p:nvSpPr>
          <p:cNvPr id="4099" name="Content Placeholder 2"/>
          <p:cNvSpPr txBox="1">
            <a:spLocks/>
          </p:cNvSpPr>
          <p:nvPr/>
        </p:nvSpPr>
        <p:spPr bwMode="auto">
          <a:xfrm>
            <a:off x="457200" y="1447800"/>
            <a:ext cx="8305800" cy="5105400"/>
          </a:xfrm>
          <a:prstGeom prst="rect">
            <a:avLst/>
          </a:prstGeom>
          <a:noFill/>
          <a:ln w="9525">
            <a:noFill/>
            <a:miter lim="800000"/>
            <a:headEnd/>
            <a:tailEnd/>
          </a:ln>
        </p:spPr>
        <p:txBody>
          <a:bodyPr/>
          <a:lstStyle/>
          <a:p>
            <a:pPr marL="742950" lvl="1" indent="-285750" eaLnBrk="0" hangingPunct="0">
              <a:spcBef>
                <a:spcPct val="20000"/>
              </a:spcBef>
              <a:buFontTx/>
              <a:buChar char="-"/>
            </a:pPr>
            <a:r>
              <a:rPr lang="en-US" sz="2000" dirty="0" smtClean="0"/>
              <a:t>Status update on NPRR 484</a:t>
            </a:r>
          </a:p>
          <a:p>
            <a:pPr marL="742950" lvl="1" indent="-285750" eaLnBrk="0" hangingPunct="0">
              <a:spcBef>
                <a:spcPct val="20000"/>
              </a:spcBef>
            </a:pPr>
            <a:endParaRPr lang="en-US" sz="2000" dirty="0" smtClean="0"/>
          </a:p>
          <a:p>
            <a:pPr lvl="2" fontAlgn="auto">
              <a:spcBef>
                <a:spcPts val="0"/>
              </a:spcBef>
              <a:spcAft>
                <a:spcPts val="0"/>
              </a:spcAft>
              <a:buFont typeface="Arial" pitchFamily="34" charset="0"/>
              <a:buChar char="•"/>
              <a:defRPr/>
            </a:pPr>
            <a:r>
              <a:rPr lang="en-US" sz="1600" kern="0" dirty="0" smtClean="0"/>
              <a:t>   </a:t>
            </a:r>
            <a:r>
              <a:rPr lang="en-US" sz="1600" dirty="0" smtClean="0"/>
              <a:t>Since NPRR 484 Phase 1 A  go-live date on October 21, 2013, no system issue has found; implementation processes is going smooth</a:t>
            </a:r>
          </a:p>
          <a:p>
            <a:pPr lvl="1" fontAlgn="auto">
              <a:spcBef>
                <a:spcPts val="0"/>
              </a:spcBef>
              <a:spcAft>
                <a:spcPts val="0"/>
              </a:spcAft>
              <a:defRPr/>
            </a:pPr>
            <a:endParaRPr lang="en-US" sz="1600" dirty="0" smtClean="0"/>
          </a:p>
          <a:p>
            <a:pPr lvl="2" fontAlgn="auto">
              <a:spcBef>
                <a:spcPts val="0"/>
              </a:spcBef>
              <a:spcAft>
                <a:spcPts val="0"/>
              </a:spcAft>
              <a:buFont typeface="Arial" pitchFamily="34" charset="0"/>
              <a:buChar char="•"/>
              <a:defRPr/>
            </a:pPr>
            <a:r>
              <a:rPr lang="en-US" sz="1600" dirty="0" smtClean="0"/>
              <a:t>   ERCOT has scheduled the last NPRR 484 training session on November 15, 2013, from 9:00 a.m. to 12 noon. A market notice has been sent out on October 31, 2013.</a:t>
            </a:r>
          </a:p>
          <a:p>
            <a:pPr lvl="2" fontAlgn="auto">
              <a:spcBef>
                <a:spcPts val="0"/>
              </a:spcBef>
              <a:spcAft>
                <a:spcPts val="0"/>
              </a:spcAft>
              <a:defRPr/>
            </a:pPr>
            <a:endParaRPr lang="en-US" sz="1600" dirty="0" smtClean="0"/>
          </a:p>
          <a:p>
            <a:pPr marL="457200" lvl="2" fontAlgn="auto">
              <a:spcBef>
                <a:spcPts val="0"/>
              </a:spcBef>
              <a:spcAft>
                <a:spcPts val="0"/>
              </a:spcAft>
              <a:buFontTx/>
              <a:buChar char="-"/>
              <a:defRPr/>
            </a:pPr>
            <a:r>
              <a:rPr lang="en-US" sz="2000" dirty="0" smtClean="0"/>
              <a:t>     Other Items</a:t>
            </a:r>
          </a:p>
          <a:p>
            <a:pPr marL="457200" lvl="2" fontAlgn="auto">
              <a:spcBef>
                <a:spcPts val="0"/>
              </a:spcBef>
              <a:spcAft>
                <a:spcPts val="0"/>
              </a:spcAft>
              <a:defRPr/>
            </a:pPr>
            <a:endParaRPr lang="en-US" sz="2000" dirty="0" smtClean="0"/>
          </a:p>
          <a:p>
            <a:pPr marL="914400" lvl="3" fontAlgn="auto">
              <a:spcBef>
                <a:spcPts val="0"/>
              </a:spcBef>
              <a:spcAft>
                <a:spcPts val="0"/>
              </a:spcAft>
              <a:buFont typeface="Arial" pitchFamily="34" charset="0"/>
              <a:buChar char="•"/>
              <a:defRPr/>
            </a:pPr>
            <a:r>
              <a:rPr lang="en-US" sz="1600" kern="0" dirty="0" smtClean="0"/>
              <a:t>   </a:t>
            </a:r>
            <a:r>
              <a:rPr lang="en-US" sz="1600" dirty="0" smtClean="0"/>
              <a:t>SCR update for PTPOBLO </a:t>
            </a:r>
          </a:p>
          <a:p>
            <a:pPr marL="914400" lvl="3" fontAlgn="auto">
              <a:spcBef>
                <a:spcPts val="0"/>
              </a:spcBef>
              <a:spcAft>
                <a:spcPts val="0"/>
              </a:spcAft>
              <a:buFont typeface="Calibri" pitchFamily="34" charset="0"/>
              <a:buChar char="»"/>
              <a:defRPr/>
            </a:pPr>
            <a:r>
              <a:rPr lang="en-US" sz="1600" dirty="0" smtClean="0"/>
              <a:t>  </a:t>
            </a:r>
            <a:r>
              <a:rPr lang="en-US" sz="1400" dirty="0" smtClean="0"/>
              <a:t>ERCOT finished the impact analysis. It costs $20k to $30k for system change. ERCOT needs more time to resolve some other question or concern arise from internal</a:t>
            </a:r>
          </a:p>
          <a:p>
            <a:pPr marL="914400" lvl="3" fontAlgn="auto">
              <a:spcBef>
                <a:spcPts val="0"/>
              </a:spcBef>
              <a:spcAft>
                <a:spcPts val="0"/>
              </a:spcAft>
              <a:buFont typeface="Arial" pitchFamily="34" charset="0"/>
              <a:buChar char="•"/>
              <a:defRPr/>
            </a:pPr>
            <a:r>
              <a:rPr lang="en-US" sz="1600" dirty="0" smtClean="0"/>
              <a:t>   No Joint CWG/MCWG meeting in November, next meeting will be in December 2013</a:t>
            </a:r>
          </a:p>
          <a:p>
            <a:pPr marL="914400" lvl="3" fontAlgn="auto">
              <a:spcBef>
                <a:spcPts val="0"/>
              </a:spcBef>
              <a:spcAft>
                <a:spcPts val="0"/>
              </a:spcAft>
              <a:buFont typeface="Arial" pitchFamily="34" charset="0"/>
              <a:buChar char="•"/>
              <a:defRPr/>
            </a:pPr>
            <a:r>
              <a:rPr lang="en-US" sz="1600" dirty="0" smtClean="0"/>
              <a:t>   The group also set up year 2014 meeting calendar</a:t>
            </a:r>
          </a:p>
          <a:p>
            <a:pPr marL="914400" lvl="3" fontAlgn="auto">
              <a:spcBef>
                <a:spcPts val="0"/>
              </a:spcBef>
              <a:spcAft>
                <a:spcPts val="0"/>
              </a:spcAft>
              <a:buFont typeface="Arial" pitchFamily="34" charset="0"/>
              <a:buChar char="•"/>
              <a:defRPr/>
            </a:pPr>
            <a:endParaRPr lang="en-US" sz="1600" dirty="0" smtClean="0"/>
          </a:p>
          <a:p>
            <a:pPr marL="457200" lvl="2" fontAlgn="auto">
              <a:spcBef>
                <a:spcPts val="0"/>
              </a:spcBef>
              <a:spcAft>
                <a:spcPts val="0"/>
              </a:spcAft>
              <a:buFontTx/>
              <a:buChar char="-"/>
              <a:defRPr/>
            </a:pPr>
            <a:endParaRPr lang="en-US" sz="2000" dirty="0" smtClean="0"/>
          </a:p>
          <a:p>
            <a:pPr lvl="2"/>
            <a:endParaRPr lang="en-US" sz="1600" dirty="0" smtClean="0"/>
          </a:p>
          <a:p>
            <a:pPr lvl="2"/>
            <a:endParaRPr lang="en-US" sz="1600" dirty="0" smtClean="0"/>
          </a:p>
          <a:p>
            <a:pPr marL="0" lvl="2"/>
            <a:endParaRPr lang="en-US" sz="1600" dirty="0" smtClean="0"/>
          </a:p>
          <a:p>
            <a:pPr marL="0" lvl="2"/>
            <a:r>
              <a:rPr lang="en-US" sz="1600" dirty="0" smtClean="0"/>
              <a:t>          </a:t>
            </a:r>
          </a:p>
          <a:p>
            <a:endParaRPr lang="en-US" sz="1600" dirty="0" smtClean="0"/>
          </a:p>
          <a:p>
            <a:endParaRPr lang="en-US" sz="1600" dirty="0" smtClean="0"/>
          </a:p>
          <a:p>
            <a:pPr lvl="2">
              <a:buFont typeface="Calibri" pitchFamily="34" charset="0"/>
              <a:buChar char="»"/>
            </a:pPr>
            <a:endParaRPr lang="en-US" sz="1400" dirty="0" smtClean="0"/>
          </a:p>
          <a:p>
            <a:pPr lvl="2">
              <a:buFont typeface="Calibri" pitchFamily="34" charset="0"/>
              <a:buChar char="»"/>
            </a:pPr>
            <a:endParaRPr lang="en-US" sz="1600" dirty="0" smtClean="0"/>
          </a:p>
          <a:p>
            <a:pPr lvl="2"/>
            <a:endParaRPr lang="en-US" sz="1400" dirty="0" smtClean="0"/>
          </a:p>
          <a:p>
            <a:pPr lvl="2"/>
            <a:endParaRPr lang="en-US" sz="1400" dirty="0" smtClean="0"/>
          </a:p>
          <a:p>
            <a:pPr lvl="2">
              <a:buFont typeface="Calibri" pitchFamily="34" charset="0"/>
              <a:buChar char="»"/>
            </a:pPr>
            <a:endParaRPr lang="en-US" sz="1400" dirty="0" smtClean="0"/>
          </a:p>
          <a:p>
            <a:pPr marL="742950" lvl="1" indent="-285750" eaLnBrk="0" hangingPunct="0">
              <a:spcBef>
                <a:spcPct val="20000"/>
              </a:spcBef>
              <a:buFont typeface="Arial" pitchFamily="34" charset="0"/>
              <a:buChar char="•"/>
            </a:pPr>
            <a:endParaRPr lang="en-US" sz="1600" dirty="0" smtClean="0"/>
          </a:p>
          <a:p>
            <a:pPr marL="742950" lvl="1" indent="-285750" eaLnBrk="0" hangingPunct="0">
              <a:spcBef>
                <a:spcPct val="20000"/>
              </a:spcBef>
            </a:pPr>
            <a:endParaRPr lang="en-US" sz="1600" dirty="0" smtClean="0"/>
          </a:p>
          <a:p>
            <a:pPr marL="1143000" lvl="2" indent="-228600" eaLnBrk="0" hangingPunct="0">
              <a:spcBef>
                <a:spcPct val="20000"/>
              </a:spcBef>
            </a:pPr>
            <a:endParaRPr lang="en-US" sz="1400" dirty="0"/>
          </a:p>
          <a:p>
            <a:pPr marL="1143000" lvl="2" indent="-228600" eaLnBrk="0" hangingPunct="0">
              <a:spcBef>
                <a:spcPct val="20000"/>
              </a:spcBef>
              <a:buFont typeface="Arial" pitchFamily="34" charset="0"/>
              <a:buChar char="•"/>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pPr>
            <a:endParaRPr lang="en-US" sz="1600" dirty="0" smtClean="0"/>
          </a:p>
          <a:p>
            <a:pPr marL="1143000" lvl="2" indent="-228600" eaLnBrk="0" hangingPunct="0">
              <a:spcBef>
                <a:spcPct val="20000"/>
              </a:spcBef>
              <a:buFont typeface="Arial" pitchFamily="34" charset="0"/>
              <a:buChar char="•"/>
            </a:pPr>
            <a:endParaRPr lang="en-US" sz="1600" dirty="0"/>
          </a:p>
          <a:p>
            <a:pPr marL="1143000" lvl="2" indent="-228600" eaLnBrk="0" hangingPunct="0">
              <a:spcBef>
                <a:spcPct val="20000"/>
              </a:spcBef>
              <a:buFont typeface="Arial" pitchFamily="34" charset="0"/>
              <a:buChar char="•"/>
            </a:pPr>
            <a:endParaRPr lang="en-US" sz="16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3530</TotalTime>
  <Words>791</Words>
  <Application>Microsoft Office PowerPoint</Application>
  <PresentationFormat>On-screen Show (4:3)</PresentationFormat>
  <Paragraphs>157</Paragraphs>
  <Slides>6</Slides>
  <Notes>4</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MCWG Update to WMS</vt:lpstr>
      <vt:lpstr>MCWG Update to WMS</vt:lpstr>
      <vt:lpstr>MCWG Update to WMS</vt:lpstr>
      <vt:lpstr>MCWG Update to WMS</vt:lpstr>
      <vt:lpstr>MCWG Update to WMS</vt:lpstr>
      <vt:lpstr>MCWG Update to WMS</vt:lpstr>
    </vt:vector>
  </TitlesOfParts>
  <Company>Austin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wan</dc:creator>
  <cp:lastModifiedBy>wan</cp:lastModifiedBy>
  <cp:revision>364</cp:revision>
  <dcterms:created xsi:type="dcterms:W3CDTF">2013-08-12T16:23:09Z</dcterms:created>
  <dcterms:modified xsi:type="dcterms:W3CDTF">2013-11-07T15:37:36Z</dcterms:modified>
</cp:coreProperties>
</file>