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89" r:id="rId4"/>
    <p:sldMasterId id="2147493467" r:id="rId5"/>
  </p:sldMasterIdLst>
  <p:notesMasterIdLst>
    <p:notesMasterId r:id="rId9"/>
  </p:notesMasterIdLst>
  <p:handoutMasterIdLst>
    <p:handoutMasterId r:id="rId10"/>
  </p:handoutMasterIdLst>
  <p:sldIdLst>
    <p:sldId id="260" r:id="rId6"/>
    <p:sldId id="263" r:id="rId7"/>
    <p:sldId id="265" r:id="rId8"/>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4" autoAdjust="0"/>
    <p:restoredTop sz="94595" autoAdjust="0"/>
  </p:normalViewPr>
  <p:slideViewPr>
    <p:cSldViewPr snapToGrid="0" snapToObjects="1">
      <p:cViewPr varScale="1">
        <p:scale>
          <a:sx n="88" d="100"/>
          <a:sy n="88" d="100"/>
        </p:scale>
        <p:origin x="-468" y="-96"/>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11/6/2013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11/6/2013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1B3D22-F502-4A52-A06E-717BD3D70E2C}" type="slidenum">
              <a:rPr lang="en-US" smtClean="0"/>
              <a:t>1</a:t>
            </a:fld>
            <a:endParaRPr lang="en-US"/>
          </a:p>
        </p:txBody>
      </p:sp>
    </p:spTree>
    <p:extLst>
      <p:ext uri="{BB962C8B-B14F-4D97-AF65-F5344CB8AC3E}">
        <p14:creationId xmlns:p14="http://schemas.microsoft.com/office/powerpoint/2010/main" val="870658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2821010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4769712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739633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652241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7527874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29254022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9108444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descr="ERCOT cmyk-01.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4158016387"/>
      </p:ext>
    </p:extLst>
  </p:cSld>
  <p:clrMap bg1="lt1" tx1="dk1" bg2="lt2" tx2="dk2" accent1="accent1" accent2="accent2" accent3="accent3" accent4="accent4" accent5="accent5" accent6="accent6" hlink="hlink" folHlink="folHlink"/>
  <p:sldLayoutIdLst>
    <p:sldLayoutId id="2147493490" r:id="rId1"/>
    <p:sldLayoutId id="2147493491" r:id="rId2"/>
    <p:sldLayoutId id="2147493492" r:id="rId3"/>
    <p:sldLayoutId id="2147493493" r:id="rId4"/>
    <p:sldLayoutId id="2147493494" r:id="rId5"/>
    <p:sldLayoutId id="2147493495" r:id="rId6"/>
    <p:sldLayoutId id="2147493496"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 id="2147493476" r:id="rId3"/>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03250" y="1498064"/>
            <a:ext cx="7727950" cy="4077315"/>
            <a:chOff x="603250" y="546100"/>
            <a:chExt cx="7727950" cy="4077315"/>
          </a:xfrm>
        </p:grpSpPr>
        <p:pic>
          <p:nvPicPr>
            <p:cNvPr id="9" name="Picture 8" descr="ERCOT cmyk-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10" name="TextBox 9"/>
            <p:cNvSpPr txBox="1"/>
            <p:nvPr/>
          </p:nvSpPr>
          <p:spPr>
            <a:xfrm>
              <a:off x="787400" y="2130425"/>
              <a:ext cx="7543800" cy="2492990"/>
            </a:xfrm>
            <a:prstGeom prst="rect">
              <a:avLst/>
            </a:prstGeom>
            <a:noFill/>
          </p:spPr>
          <p:txBody>
            <a:bodyPr wrap="square" rtlCol="0">
              <a:spAutoFit/>
            </a:bodyPr>
            <a:lstStyle/>
            <a:p>
              <a:r>
                <a:rPr lang="en-US" sz="3200" b="1" dirty="0" smtClean="0"/>
                <a:t>Annual Review of the Minimum Point-to-Point Option Bid Price</a:t>
              </a:r>
            </a:p>
            <a:p>
              <a:endParaRPr lang="en-US" b="1" dirty="0" smtClean="0"/>
            </a:p>
            <a:p>
              <a:r>
                <a:rPr lang="en-US" sz="2000" i="1" dirty="0" smtClean="0"/>
                <a:t>David Maggio</a:t>
              </a:r>
            </a:p>
            <a:p>
              <a:r>
                <a:rPr lang="en-US" dirty="0" smtClean="0"/>
                <a:t> </a:t>
              </a:r>
            </a:p>
            <a:p>
              <a:r>
                <a:rPr lang="en-US" dirty="0" smtClean="0"/>
                <a:t>WMS</a:t>
              </a:r>
            </a:p>
            <a:p>
              <a:r>
                <a:rPr lang="en-US" dirty="0" smtClean="0"/>
                <a:t>November 13</a:t>
              </a:r>
              <a:r>
                <a:rPr lang="en-US" baseline="30000" dirty="0" smtClean="0"/>
                <a:t>th</a:t>
              </a:r>
              <a:r>
                <a:rPr lang="en-US" dirty="0" smtClean="0"/>
                <a:t>, 2013</a:t>
              </a: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The Protocols require TAC and the Board to review the Minimum Point-to-Point (PTP) Option Bid Price every January</a:t>
            </a:r>
          </a:p>
          <a:p>
            <a:pPr lvl="1"/>
            <a:r>
              <a:rPr lang="en-US" sz="2000" dirty="0" smtClean="0"/>
              <a:t>Section 7.7.1</a:t>
            </a:r>
          </a:p>
          <a:p>
            <a:pPr lvl="2"/>
            <a:r>
              <a:rPr lang="en-US" sz="2000" dirty="0" smtClean="0"/>
              <a:t>“The </a:t>
            </a:r>
            <a:r>
              <a:rPr lang="en-US" sz="2000" dirty="0"/>
              <a:t>Technical Advisory Committee (TAC) and the ERCOT Board shall review the current Minimum PTP Option Bid Price at least every January and may recommend to the ERCOT Board changes to these values by submitting a Nodal Protocol Revision Request (NPRR</a:t>
            </a:r>
            <a:r>
              <a:rPr lang="en-US" sz="2000" dirty="0" smtClean="0"/>
              <a:t>).”</a:t>
            </a:r>
          </a:p>
          <a:p>
            <a:r>
              <a:rPr lang="en-US" sz="2400" dirty="0" smtClean="0"/>
              <a:t>The value is currently set at $0.01/MW-h in Section 2 of the Protocols</a:t>
            </a:r>
          </a:p>
          <a:p>
            <a:r>
              <a:rPr lang="en-US" sz="2400" dirty="0" smtClean="0"/>
              <a:t>ERCOT is recommending that the value remain unchanged and is asking for endorsement from WMS</a:t>
            </a:r>
          </a:p>
        </p:txBody>
      </p:sp>
      <p:sp>
        <p:nvSpPr>
          <p:cNvPr id="3" name="Title 2"/>
          <p:cNvSpPr>
            <a:spLocks noGrp="1"/>
          </p:cNvSpPr>
          <p:nvPr>
            <p:ph type="title"/>
          </p:nvPr>
        </p:nvSpPr>
        <p:spPr/>
        <p:txBody>
          <a:bodyPr/>
          <a:lstStyle/>
          <a:p>
            <a:r>
              <a:rPr lang="en-US" dirty="0" smtClean="0"/>
              <a:t>Reason for Review</a:t>
            </a:r>
            <a:endParaRPr lang="en-US" dirty="0"/>
          </a:p>
        </p:txBody>
      </p:sp>
    </p:spTree>
    <p:extLst>
      <p:ext uri="{BB962C8B-B14F-4D97-AF65-F5344CB8AC3E}">
        <p14:creationId xmlns:p14="http://schemas.microsoft.com/office/powerpoint/2010/main" val="4004653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9664" y="733647"/>
            <a:ext cx="8229600" cy="4763639"/>
          </a:xfrm>
        </p:spPr>
        <p:txBody>
          <a:bodyPr>
            <a:normAutofit/>
          </a:bodyPr>
          <a:lstStyle/>
          <a:p>
            <a:r>
              <a:rPr lang="en-US" sz="2400" dirty="0" smtClean="0"/>
              <a:t>ERCOT plans to take its recommendation to TAC and the Board during the upcoming months</a:t>
            </a:r>
          </a:p>
          <a:p>
            <a:r>
              <a:rPr lang="en-US" sz="2400" dirty="0" smtClean="0"/>
              <a:t>If TAC and the Board choose to move forward with ERCOT’s recommendation, no further action will be needed</a:t>
            </a:r>
          </a:p>
          <a:p>
            <a:endParaRPr lang="en-US" sz="2400" dirty="0" smtClean="0"/>
          </a:p>
          <a:p>
            <a:pPr lvl="1"/>
            <a:endParaRPr lang="en-US" sz="2000" dirty="0"/>
          </a:p>
          <a:p>
            <a:endParaRPr lang="en-US" sz="2400" dirty="0"/>
          </a:p>
        </p:txBody>
      </p:sp>
      <p:sp>
        <p:nvSpPr>
          <p:cNvPr id="3" name="Title 2"/>
          <p:cNvSpPr>
            <a:spLocks noGrp="1"/>
          </p:cNvSpPr>
          <p:nvPr>
            <p:ph type="title"/>
          </p:nvPr>
        </p:nvSpPr>
        <p:spPr/>
        <p:txBody>
          <a:bodyPr/>
          <a:lstStyle/>
          <a:p>
            <a:r>
              <a:rPr lang="en-US" dirty="0" smtClean="0"/>
              <a:t>Next Steps</a:t>
            </a:r>
            <a:endParaRPr lang="en-US" dirty="0"/>
          </a:p>
        </p:txBody>
      </p:sp>
    </p:spTree>
    <p:extLst>
      <p:ext uri="{BB962C8B-B14F-4D97-AF65-F5344CB8AC3E}">
        <p14:creationId xmlns:p14="http://schemas.microsoft.com/office/powerpoint/2010/main" val="3623948869"/>
      </p:ext>
    </p:extLst>
  </p:cSld>
  <p:clrMapOvr>
    <a:masterClrMapping/>
  </p:clrMapOvr>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schemas.microsoft.com/office/2006/metadata/properties"/>
    <ds:schemaRef ds:uri="http://purl.org/dc/terms/"/>
    <ds:schemaRef ds:uri="http://schemas.microsoft.com/office/2006/documentManagement/types"/>
    <ds:schemaRef ds:uri="http://purl.org/dc/dcmitype/"/>
    <ds:schemaRef ds:uri="http://purl.org/dc/elements/1.1/"/>
    <ds:schemaRef ds:uri="http://schemas.openxmlformats.org/package/2006/metadata/core-properties"/>
    <ds:schemaRef ds:uri="http://www.w3.org/XML/1998/namespace"/>
    <ds:schemaRef ds:uri="http://schemas.microsoft.com/office/infopath/2007/PartnerControls"/>
    <ds:schemaRef ds:uri="c34af464-7aa1-4edd-9be4-83dffc1cb926"/>
  </ds:schemaRefs>
</ds:datastoreItem>
</file>

<file path=customXml/itemProps3.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1185</TotalTime>
  <Words>154</Words>
  <Application>Microsoft Office PowerPoint</Application>
  <PresentationFormat>On-screen Show (4:3)</PresentationFormat>
  <Paragraphs>17</Paragraphs>
  <Slides>3</Slides>
  <Notes>1</Notes>
  <HiddenSlides>0</HiddenSlides>
  <MMClips>0</MMClips>
  <ScaleCrop>false</ScaleCrop>
  <HeadingPairs>
    <vt:vector size="4" baseType="variant">
      <vt:variant>
        <vt:lpstr>Theme</vt:lpstr>
      </vt:variant>
      <vt:variant>
        <vt:i4>2</vt:i4>
      </vt:variant>
      <vt:variant>
        <vt:lpstr>Slide Titles</vt:lpstr>
      </vt:variant>
      <vt:variant>
        <vt:i4>3</vt:i4>
      </vt:variant>
    </vt:vector>
  </HeadingPairs>
  <TitlesOfParts>
    <vt:vector size="5" baseType="lpstr">
      <vt:lpstr>Office Theme</vt:lpstr>
      <vt:lpstr>Custom Design</vt:lpstr>
      <vt:lpstr>PowerPoint Presentation</vt:lpstr>
      <vt:lpstr>Reason for Review</vt:lpstr>
      <vt:lpstr>Next Steps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dmaggio (ERCOT)</cp:lastModifiedBy>
  <cp:revision>125</cp:revision>
  <cp:lastPrinted>2013-01-30T23:16:36Z</cp:lastPrinted>
  <dcterms:created xsi:type="dcterms:W3CDTF">2010-04-12T23:12:02Z</dcterms:created>
  <dcterms:modified xsi:type="dcterms:W3CDTF">2013-11-06T17:35:28Z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