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72" r:id="rId3"/>
    <p:sldMasterId id="2147483686" r:id="rId4"/>
  </p:sldMasterIdLst>
  <p:notesMasterIdLst>
    <p:notesMasterId r:id="rId13"/>
  </p:notesMasterIdLst>
  <p:sldIdLst>
    <p:sldId id="264" r:id="rId5"/>
    <p:sldId id="305" r:id="rId6"/>
    <p:sldId id="306" r:id="rId7"/>
    <p:sldId id="307" r:id="rId8"/>
    <p:sldId id="309" r:id="rId9"/>
    <p:sldId id="310" r:id="rId10"/>
    <p:sldId id="308" r:id="rId11"/>
    <p:sldId id="311"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808080"/>
    <a:srgbClr val="FFFF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08" autoAdjust="0"/>
    <p:restoredTop sz="94383" autoAdjust="0"/>
  </p:normalViewPr>
  <p:slideViewPr>
    <p:cSldViewPr>
      <p:cViewPr varScale="1">
        <p:scale>
          <a:sx n="103" d="100"/>
          <a:sy n="103" d="100"/>
        </p:scale>
        <p:origin x="-16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998535-A229-47D3-819B-88FC6F412B9E}" type="datetimeFigureOut">
              <a:rPr lang="en-US" smtClean="0"/>
              <a:pPr/>
              <a:t>11/12/2013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B72954-6DF7-4BD5-A268-522D91582A68}" type="slidenum">
              <a:rPr lang="en-US" smtClean="0"/>
              <a:pPr/>
              <a:t>‹#›</a:t>
            </a:fld>
            <a:endParaRPr lang="en-US"/>
          </a:p>
        </p:txBody>
      </p:sp>
    </p:spTree>
    <p:extLst>
      <p:ext uri="{BB962C8B-B14F-4D97-AF65-F5344CB8AC3E}">
        <p14:creationId xmlns:p14="http://schemas.microsoft.com/office/powerpoint/2010/main" val="3214312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49B3193-84EF-44A6-90FD-14CEC4BE1502}" type="slidenum">
              <a:rPr lang="en-US">
                <a:solidFill>
                  <a:prstClr val="black"/>
                </a:solidFill>
              </a:rPr>
              <a:pPr/>
              <a:t>2</a:t>
            </a:fld>
            <a:endParaRPr lang="en-US">
              <a:solidFill>
                <a:prstClr val="black"/>
              </a:solidFill>
            </a:endParaRPr>
          </a:p>
        </p:txBody>
      </p:sp>
      <p:sp>
        <p:nvSpPr>
          <p:cNvPr id="1251330" name="Rectangle 2"/>
          <p:cNvSpPr>
            <a:spLocks noGrp="1" noRot="1" noChangeAspect="1" noChangeArrowheads="1" noTextEdit="1"/>
          </p:cNvSpPr>
          <p:nvPr>
            <p:ph type="sldImg"/>
          </p:nvPr>
        </p:nvSpPr>
        <p:spPr>
          <a:xfrm>
            <a:off x="1144588" y="687388"/>
            <a:ext cx="4568825" cy="3427412"/>
          </a:xfrm>
          <a:ln/>
        </p:spPr>
      </p:sp>
      <p:sp>
        <p:nvSpPr>
          <p:cNvPr id="1251331" name="Rectangle 3"/>
          <p:cNvSpPr>
            <a:spLocks noGrp="1" noChangeArrowheads="1"/>
          </p:cNvSpPr>
          <p:nvPr>
            <p:ph type="body" idx="1"/>
          </p:nvPr>
        </p:nvSpPr>
        <p:spPr>
          <a:xfrm>
            <a:off x="686098" y="4343704"/>
            <a:ext cx="5485805" cy="4112381"/>
          </a:xfrm>
        </p:spPr>
        <p:txBody>
          <a:bodyPr/>
          <a:lstStyle/>
          <a:p>
            <a:pPr marL="228600" indent="-228600">
              <a:buAutoNum type="arabicPeriod"/>
            </a:pPr>
            <a:endParaRPr lang="en-US" baseline="0"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E0683EE-2412-4751-A4C7-0F562E54B329}" type="datetime1">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44A917-1D30-4687-ABFE-1594BD6C8C98}" type="datetime1">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4D0268-4E39-4461-B0BD-E6F7579155F2}" type="datetime1">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13"/>
          <p:cNvSpPr>
            <a:spLocks noChangeArrowheads="1"/>
          </p:cNvSpPr>
          <p:nvPr userDrawn="1"/>
        </p:nvSpPr>
        <p:spPr bwMode="auto">
          <a:xfrm>
            <a:off x="0" y="1143000"/>
            <a:ext cx="9144000" cy="5715000"/>
          </a:xfrm>
          <a:prstGeom prst="rect">
            <a:avLst/>
          </a:prstGeom>
          <a:solidFill>
            <a:srgbClr val="5469A2"/>
          </a:solidFill>
          <a:ln w="9525">
            <a:noFill/>
            <a:miter lim="800000"/>
            <a:headEnd/>
            <a:tailEnd/>
          </a:ln>
        </p:spPr>
        <p:txBody>
          <a:bodyPr wrap="none" anchor="ctr"/>
          <a:lstStyle/>
          <a:p>
            <a:pPr fontAlgn="base">
              <a:spcBef>
                <a:spcPct val="0"/>
              </a:spcBef>
              <a:spcAft>
                <a:spcPct val="0"/>
              </a:spcAft>
            </a:pPr>
            <a:endParaRPr lang="en-US" smtClean="0">
              <a:solidFill>
                <a:srgbClr val="000000"/>
              </a:solidFill>
              <a:cs typeface="Arial" charset="0"/>
            </a:endParaRPr>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p:spPr>
        <p:txBody>
          <a:bodyPr/>
          <a:lstStyle/>
          <a:p>
            <a:pPr fontAlgn="base">
              <a:spcBef>
                <a:spcPct val="0"/>
              </a:spcBef>
              <a:spcAft>
                <a:spcPct val="0"/>
              </a:spcAft>
            </a:pPr>
            <a:endParaRPr lang="en-US" smtClean="0">
              <a:solidFill>
                <a:srgbClr val="000000"/>
              </a:solidFill>
              <a:cs typeface="Arial" charset="0"/>
            </a:endParaRPr>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smtClean="0">
                <a:solidFill>
                  <a:schemeClr val="bg1"/>
                </a:solidFill>
              </a:defRPr>
            </a:lvl1pPr>
          </a:lstStyle>
          <a:p>
            <a:pPr>
              <a:defRPr/>
            </a:pPr>
            <a:r>
              <a:rPr lang="en-US">
                <a:solidFill>
                  <a:srgbClr val="FFFFFF"/>
                </a:solidFill>
              </a:rPr>
              <a:t>8/22/2012</a:t>
            </a:r>
            <a:endParaRPr lang="en-US" dirty="0">
              <a:solidFill>
                <a:srgbClr val="FFFFFF"/>
              </a:solidFill>
            </a:endParaRPr>
          </a:p>
        </p:txBody>
      </p:sp>
      <p:sp>
        <p:nvSpPr>
          <p:cNvPr id="8" name="Rectangle 7"/>
          <p:cNvSpPr>
            <a:spLocks noGrp="1" noChangeArrowheads="1"/>
          </p:cNvSpPr>
          <p:nvPr>
            <p:ph type="ftr" sz="quarter" idx="11"/>
          </p:nvPr>
        </p:nvSpPr>
        <p:spPr>
          <a:xfrm>
            <a:off x="2333625" y="5067300"/>
            <a:ext cx="2895600" cy="419100"/>
          </a:xfrm>
        </p:spPr>
        <p:txBody>
          <a:bodyPr/>
          <a:lstStyle>
            <a:lvl1pPr algn="l">
              <a:defRPr sz="1800" b="1">
                <a:solidFill>
                  <a:schemeClr val="bg1"/>
                </a:solidFill>
              </a:defRPr>
            </a:lvl1pPr>
          </a:lstStyle>
          <a:p>
            <a:pPr>
              <a:defRPr/>
            </a:pPr>
            <a:r>
              <a:rPr lang="en-US">
                <a:solidFill>
                  <a:srgbClr val="FFFFFF"/>
                </a:solidFill>
              </a:rPr>
              <a:t>DSWG Meeting</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2667000" y="6381750"/>
            <a:ext cx="2133600" cy="476250"/>
          </a:xfrm>
        </p:spPr>
        <p:txBody>
          <a:bodyPr/>
          <a:lstStyle>
            <a:lvl1pPr>
              <a:defRPr/>
            </a:lvl1pPr>
          </a:lstStyle>
          <a:p>
            <a:pPr>
              <a:defRPr/>
            </a:pPr>
            <a:fld id="{73855960-16B8-4208-98C0-1D1643702745}" type="slidenum">
              <a:rPr lang="en-US">
                <a:solidFill>
                  <a:srgbClr val="000000"/>
                </a:solidFill>
              </a:rPr>
              <a:pPr>
                <a:defRPr/>
              </a:pPr>
              <a:t>‹#›</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r>
              <a:rPr lang="en-US">
                <a:solidFill>
                  <a:srgbClr val="000000"/>
                </a:solidFill>
              </a:rPr>
              <a:t>DSWG Meeting</a:t>
            </a:r>
          </a:p>
        </p:txBody>
      </p:sp>
      <p:sp>
        <p:nvSpPr>
          <p:cNvPr id="6" name="Date Placeholder 5"/>
          <p:cNvSpPr>
            <a:spLocks noGrp="1"/>
          </p:cNvSpPr>
          <p:nvPr>
            <p:ph type="dt" sz="half" idx="12"/>
          </p:nvPr>
        </p:nvSpPr>
        <p:spPr/>
        <p:txBody>
          <a:bodyPr/>
          <a:lstStyle>
            <a:lvl1pPr>
              <a:defRPr smtClean="0"/>
            </a:lvl1pPr>
          </a:lstStyle>
          <a:p>
            <a:pPr>
              <a:defRPr/>
            </a:pPr>
            <a:r>
              <a:rPr lang="en-US">
                <a:solidFill>
                  <a:srgbClr val="000000"/>
                </a:solidFill>
              </a:rPr>
              <a:t>8/22/2012</a:t>
            </a:r>
            <a:endParaRPr lang="en-US" dirty="0">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22AD5699-5715-4DBE-ADC6-AA84FC5AFDDF}"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6"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89845EAC-E121-466D-A0EF-271B1FA4D8B4}"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7"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CDFA5BE8-4D7D-4738-94ED-077A089C1357}" type="slidenum">
              <a:rPr lang="en-US">
                <a:solidFill>
                  <a:srgbClr val="000000"/>
                </a:solidFill>
              </a:rPr>
              <a:pPr>
                <a:defRPr/>
              </a:pPr>
              <a:t>‹#›</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9"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C3617822-2F98-4F6A-AF15-369405D6AD77}" type="slidenum">
              <a:rPr lang="en-US">
                <a:solidFill>
                  <a:srgbClr val="000000"/>
                </a:solidFill>
              </a:rPr>
              <a:pPr>
                <a:defRPr/>
              </a:pPr>
              <a:t>‹#›</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5"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F26C28DC-E12F-4DAD-827C-92BFED28159A}" type="slidenum">
              <a:rPr lang="en-US">
                <a:solidFill>
                  <a:srgbClr val="000000"/>
                </a:solidFill>
              </a:rPr>
              <a:pPr>
                <a:defRPr/>
              </a:pPr>
              <a:t>‹#›</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4"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3150644-B64F-415B-9D65-D6E49CE166C6}"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7"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A1FC73-4AEF-4523-96E8-8076E8C302A3}" type="datetime1">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817E4478-2A58-45EA-96D1-62B54716962A}"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7"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F6BD653-B75E-46C3-8A92-C9BA7146AE71}"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6"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2173175-30BA-44C0-AF0A-A98B016DBF90}"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DSWG Meeting</a:t>
            </a:r>
          </a:p>
        </p:txBody>
      </p:sp>
      <p:sp>
        <p:nvSpPr>
          <p:cNvPr id="6" name="Rectangle 4"/>
          <p:cNvSpPr>
            <a:spLocks noGrp="1" noChangeArrowheads="1"/>
          </p:cNvSpPr>
          <p:nvPr>
            <p:ph type="dt" sz="half" idx="12"/>
          </p:nvPr>
        </p:nvSpPr>
        <p:spPr>
          <a:ln/>
        </p:spPr>
        <p:txBody>
          <a:bodyPr/>
          <a:lstStyle>
            <a:lvl1pPr>
              <a:defRPr/>
            </a:lvl1pPr>
          </a:lstStyle>
          <a:p>
            <a:pPr>
              <a:defRPr/>
            </a:pPr>
            <a:r>
              <a:rPr lang="en-US">
                <a:solidFill>
                  <a:srgbClr val="000000"/>
                </a:solidFill>
              </a:rPr>
              <a:t>8/22/2012</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C:\Users\peter.eatroff\Desktop\aCoverNoImg.png"/>
          <p:cNvPicPr>
            <a:picLocks noChangeAspect="1" noChangeArrowheads="1"/>
          </p:cNvPicPr>
          <p:nvPr userDrawn="1"/>
        </p:nvPicPr>
        <p:blipFill>
          <a:blip r:embed="rId2" cstate="print"/>
          <a:srcRect/>
          <a:stretch>
            <a:fillRect/>
          </a:stretch>
        </p:blipFill>
        <p:spPr bwMode="auto">
          <a:xfrm>
            <a:off x="-3175" y="0"/>
            <a:ext cx="9144000" cy="6858000"/>
          </a:xfrm>
          <a:prstGeom prst="rect">
            <a:avLst/>
          </a:prstGeom>
          <a:noFill/>
          <a:ln w="9525">
            <a:noFill/>
            <a:miter lim="800000"/>
            <a:headEnd/>
            <a:tailEnd/>
          </a:ln>
        </p:spPr>
      </p:pic>
      <p:pic>
        <p:nvPicPr>
          <p:cNvPr id="5" name="Picture 9"/>
          <p:cNvPicPr>
            <a:picLocks noChangeAspect="1"/>
          </p:cNvPicPr>
          <p:nvPr userDrawn="1"/>
        </p:nvPicPr>
        <p:blipFill>
          <a:blip r:embed="rId3" cstate="print"/>
          <a:srcRect/>
          <a:stretch>
            <a:fillRect/>
          </a:stretch>
        </p:blipFill>
        <p:spPr bwMode="auto">
          <a:xfrm>
            <a:off x="6067425" y="6151563"/>
            <a:ext cx="2806700" cy="669925"/>
          </a:xfrm>
          <a:prstGeom prst="rect">
            <a:avLst/>
          </a:prstGeom>
          <a:noFill/>
          <a:ln w="9525">
            <a:noFill/>
            <a:miter lim="800000"/>
            <a:headEnd/>
            <a:tailEnd/>
          </a:ln>
        </p:spPr>
      </p:pic>
      <p:sp>
        <p:nvSpPr>
          <p:cNvPr id="2" name="Title 1"/>
          <p:cNvSpPr>
            <a:spLocks noGrp="1"/>
          </p:cNvSpPr>
          <p:nvPr>
            <p:ph type="ctrTitle"/>
          </p:nvPr>
        </p:nvSpPr>
        <p:spPr>
          <a:xfrm>
            <a:off x="363538" y="748138"/>
            <a:ext cx="7772400" cy="1470025"/>
          </a:xfrm>
        </p:spPr>
        <p:txBody>
          <a:bodyPr/>
          <a:lstStyle>
            <a:lvl1pPr>
              <a:lnSpc>
                <a:spcPct val="90000"/>
              </a:lnSpc>
              <a:defRPr sz="4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63538" y="2217213"/>
            <a:ext cx="6400800" cy="448294"/>
          </a:xfrm>
        </p:spPr>
        <p:txBody>
          <a:bodyPr/>
          <a:lstStyle>
            <a:lvl1pPr marL="0" indent="0" algn="l">
              <a:lnSpc>
                <a:spcPct val="90000"/>
              </a:lnSpc>
              <a:buNone/>
              <a:defRPr sz="2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smtClean="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Image Title Slide">
    <p:bg bwMode="lt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3" cstate="print"/>
          <a:srcRect/>
          <a:stretch>
            <a:fillRect/>
          </a:stretch>
        </p:blipFill>
        <p:spPr bwMode="auto">
          <a:xfrm>
            <a:off x="363538" y="319088"/>
            <a:ext cx="2806700" cy="669925"/>
          </a:xfrm>
          <a:prstGeom prst="rect">
            <a:avLst/>
          </a:prstGeom>
          <a:noFill/>
          <a:ln w="9525">
            <a:noFill/>
            <a:miter lim="800000"/>
            <a:headEnd/>
            <a:tailEnd/>
          </a:ln>
        </p:spPr>
      </p:pic>
      <p:sp>
        <p:nvSpPr>
          <p:cNvPr id="2" name="Title 1"/>
          <p:cNvSpPr>
            <a:spLocks noGrp="1"/>
          </p:cNvSpPr>
          <p:nvPr>
            <p:ph type="ctrTitle"/>
          </p:nvPr>
        </p:nvSpPr>
        <p:spPr>
          <a:xfrm>
            <a:off x="363538" y="1163763"/>
            <a:ext cx="4281487" cy="1470025"/>
          </a:xfrm>
        </p:spPr>
        <p:txBody>
          <a:bodyPr anchor="t"/>
          <a:lstStyle>
            <a:lvl1pPr>
              <a:lnSpc>
                <a:spcPct val="90000"/>
              </a:lnSpc>
              <a:defRPr sz="32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51663" y="2164279"/>
            <a:ext cx="2771547" cy="448294"/>
          </a:xfrm>
        </p:spPr>
        <p:txBody>
          <a:bodyPr/>
          <a:lstStyle>
            <a:lvl1pPr marL="0" indent="0" algn="l">
              <a:lnSpc>
                <a:spcPct val="90000"/>
              </a:lnSpc>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625475"/>
            <a:ext cx="9144000" cy="368300"/>
          </a:xfrm>
          <a:prstGeom prst="rect">
            <a:avLst/>
          </a:prstGeom>
          <a:solidFill>
            <a:srgbClr val="FFFFFF"/>
          </a:solidFill>
          <a:ln w="9525">
            <a:noFill/>
            <a:miter lim="800000"/>
            <a:headEnd/>
            <a:tailEnd/>
          </a:ln>
        </p:spPr>
        <p:txBody>
          <a:bodyPr anchor="ctr"/>
          <a:lstStyle/>
          <a:p>
            <a:pPr algn="ctr" fontAlgn="base">
              <a:spcBef>
                <a:spcPct val="0"/>
              </a:spcBef>
              <a:spcAft>
                <a:spcPct val="0"/>
              </a:spcAft>
              <a:defRPr/>
            </a:pPr>
            <a:endParaRPr lang="en-US">
              <a:solidFill>
                <a:prstClr val="white"/>
              </a:solidFill>
            </a:endParaRPr>
          </a:p>
        </p:txBody>
      </p:sp>
      <p:sp>
        <p:nvSpPr>
          <p:cNvPr id="2" name="Title 1"/>
          <p:cNvSpPr>
            <a:spLocks noGrp="1"/>
          </p:cNvSpPr>
          <p:nvPr>
            <p:ph type="title"/>
          </p:nvPr>
        </p:nvSpPr>
        <p:spPr>
          <a:xfrm>
            <a:off x="363538" y="1211263"/>
            <a:ext cx="8412162" cy="498784"/>
          </a:xfrm>
        </p:spPr>
        <p:txBody>
          <a:bodyPr/>
          <a:lstStyle>
            <a:lvl1pPr>
              <a:defRPr>
                <a:solidFill>
                  <a:schemeClr val="accent3"/>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3538" y="2054225"/>
            <a:ext cx="8412162" cy="4348163"/>
          </a:xfrm>
        </p:spPr>
        <p:txBody>
          <a:bodyPr/>
          <a:lstStyle>
            <a:lvl1pPr>
              <a:spcBef>
                <a:spcPts val="600"/>
              </a:spcBef>
              <a:defRPr sz="2400"/>
            </a:lvl1pPr>
            <a:lvl2pPr marL="225425" indent="-225425">
              <a:defRPr sz="2400"/>
            </a:lvl2pPr>
            <a:lvl3pPr marL="461963" indent="-231775">
              <a:defRPr sz="2000"/>
            </a:lvl3pPr>
            <a:lvl4pPr marL="625475" indent="-171450">
              <a:defRPr/>
            </a:lvl4pPr>
            <a:lvl5pPr marL="739775" indent="-1143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0"/>
          </p:nvPr>
        </p:nvSpPr>
        <p:spPr/>
        <p:txBody>
          <a:bodyPr/>
          <a:lstStyle>
            <a:lvl1pPr>
              <a:defRPr/>
            </a:lvl1pPr>
          </a:lstStyle>
          <a:p>
            <a:pPr>
              <a:defRPr/>
            </a:pPr>
            <a:r>
              <a:rPr lang="fr-FR" smtClean="0">
                <a:solidFill>
                  <a:srgbClr val="2372B9"/>
                </a:solidFill>
              </a:rPr>
              <a:t>Reflecting T &amp; D Losses in DR 08-22-12</a:t>
            </a:r>
            <a:endParaRPr lang="en-US">
              <a:solidFill>
                <a:srgbClr val="2372B9"/>
              </a:solidFill>
            </a:endParaRPr>
          </a:p>
        </p:txBody>
      </p:sp>
      <p:sp>
        <p:nvSpPr>
          <p:cNvPr id="6" name="Slide Number Placeholder 5"/>
          <p:cNvSpPr>
            <a:spLocks noGrp="1"/>
          </p:cNvSpPr>
          <p:nvPr>
            <p:ph type="sldNum" sz="quarter" idx="11"/>
          </p:nvPr>
        </p:nvSpPr>
        <p:spPr/>
        <p:txBody>
          <a:bodyPr/>
          <a:lstStyle>
            <a:lvl1pPr>
              <a:defRPr/>
            </a:lvl1pPr>
          </a:lstStyle>
          <a:p>
            <a:pPr>
              <a:defRPr/>
            </a:pPr>
            <a:fld id="{D188E51A-C21D-44FC-92DD-68506755D61A}"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able of Contents">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625475"/>
            <a:ext cx="9144000" cy="368300"/>
          </a:xfrm>
          <a:prstGeom prst="rect">
            <a:avLst/>
          </a:prstGeom>
          <a:solidFill>
            <a:srgbClr val="FFFFFF"/>
          </a:solidFill>
          <a:ln w="9525">
            <a:noFill/>
            <a:miter lim="800000"/>
            <a:headEnd/>
            <a:tailEnd/>
          </a:ln>
        </p:spPr>
        <p:txBody>
          <a:bodyPr anchor="ctr"/>
          <a:lstStyle/>
          <a:p>
            <a:pPr algn="ctr" fontAlgn="base">
              <a:spcBef>
                <a:spcPct val="0"/>
              </a:spcBef>
              <a:spcAft>
                <a:spcPct val="0"/>
              </a:spcAft>
              <a:defRPr/>
            </a:pPr>
            <a:endParaRPr lang="en-US">
              <a:solidFill>
                <a:prstClr val="white"/>
              </a:solidFill>
            </a:endParaRPr>
          </a:p>
        </p:txBody>
      </p:sp>
      <p:sp>
        <p:nvSpPr>
          <p:cNvPr id="2" name="Title 1"/>
          <p:cNvSpPr>
            <a:spLocks noGrp="1"/>
          </p:cNvSpPr>
          <p:nvPr>
            <p:ph type="title"/>
          </p:nvPr>
        </p:nvSpPr>
        <p:spPr>
          <a:xfrm>
            <a:off x="363538" y="0"/>
            <a:ext cx="8412162" cy="728663"/>
          </a:xfrm>
        </p:spPr>
        <p:txBody>
          <a:bodyPr/>
          <a:lstStyle>
            <a:lvl1pPr>
              <a:defRPr>
                <a:solidFill>
                  <a:schemeClr val="accent3"/>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3538" y="806450"/>
            <a:ext cx="8412162" cy="5595938"/>
          </a:xfrm>
        </p:spPr>
        <p:txBody>
          <a:bodyPr/>
          <a:lstStyle>
            <a:lvl1pPr marL="1033463" indent="-1033463">
              <a:spcBef>
                <a:spcPts val="600"/>
              </a:spcBef>
              <a:tabLst>
                <a:tab pos="796925" algn="r"/>
                <a:tab pos="1033463" algn="l"/>
              </a:tabLst>
              <a:defRPr sz="1600"/>
            </a:lvl1pPr>
            <a:lvl2pPr marL="1258888" indent="-225425">
              <a:defRPr sz="1600"/>
            </a:lvl2pPr>
            <a:lvl3pPr marL="1423988" indent="-171450">
              <a:defRPr sz="1600"/>
            </a:lvl3pPr>
            <a:lvl4pPr marL="1606550" indent="-171450">
              <a:defRPr sz="1600"/>
            </a:lvl4pPr>
            <a:lvl5pPr marL="1709738" indent="-114300">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0"/>
          </p:nvPr>
        </p:nvSpPr>
        <p:spPr/>
        <p:txBody>
          <a:bodyPr/>
          <a:lstStyle>
            <a:lvl1pPr>
              <a:defRPr/>
            </a:lvl1pPr>
          </a:lstStyle>
          <a:p>
            <a:pPr>
              <a:defRPr/>
            </a:pPr>
            <a:r>
              <a:rPr lang="fr-FR" smtClean="0">
                <a:solidFill>
                  <a:srgbClr val="2372B9"/>
                </a:solidFill>
              </a:rPr>
              <a:t>Reflecting T &amp; D Losses in DR 08-22-12</a:t>
            </a:r>
            <a:endParaRPr lang="en-US">
              <a:solidFill>
                <a:srgbClr val="2372B9"/>
              </a:solidFill>
            </a:endParaRPr>
          </a:p>
        </p:txBody>
      </p:sp>
      <p:sp>
        <p:nvSpPr>
          <p:cNvPr id="6" name="Slide Number Placeholder 5"/>
          <p:cNvSpPr>
            <a:spLocks noGrp="1"/>
          </p:cNvSpPr>
          <p:nvPr>
            <p:ph type="sldNum" sz="quarter" idx="11"/>
          </p:nvPr>
        </p:nvSpPr>
        <p:spPr/>
        <p:txBody>
          <a:bodyPr/>
          <a:lstStyle>
            <a:lvl1pPr>
              <a:defRPr/>
            </a:lvl1pPr>
          </a:lstStyle>
          <a:p>
            <a:pPr>
              <a:defRPr/>
            </a:pPr>
            <a:fld id="{D8D7B3E3-0ECA-44FB-85C2-7383E3D6EE3F}"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0" y="625475"/>
            <a:ext cx="9144000" cy="368300"/>
          </a:xfrm>
          <a:prstGeom prst="rect">
            <a:avLst/>
          </a:prstGeom>
          <a:solidFill>
            <a:srgbClr val="FFFFFF"/>
          </a:solidFill>
          <a:ln w="9525">
            <a:noFill/>
            <a:miter lim="800000"/>
            <a:headEnd/>
            <a:tailEnd/>
          </a:ln>
        </p:spPr>
        <p:txBody>
          <a:bodyPr anchor="ctr"/>
          <a:lstStyle/>
          <a:p>
            <a:pPr algn="ctr" fontAlgn="base">
              <a:spcBef>
                <a:spcPct val="0"/>
              </a:spcBef>
              <a:spcAft>
                <a:spcPct val="0"/>
              </a:spcAft>
              <a:defRPr/>
            </a:pPr>
            <a:endParaRPr lang="en-US">
              <a:solidFill>
                <a:prstClr val="white"/>
              </a:solidFill>
            </a:endParaRPr>
          </a:p>
        </p:txBody>
      </p:sp>
      <p:sp>
        <p:nvSpPr>
          <p:cNvPr id="3" name="Content Placeholder 2"/>
          <p:cNvSpPr>
            <a:spLocks noGrp="1"/>
          </p:cNvSpPr>
          <p:nvPr>
            <p:ph idx="1"/>
          </p:nvPr>
        </p:nvSpPr>
        <p:spPr>
          <a:xfrm>
            <a:off x="363538" y="2054225"/>
            <a:ext cx="8412162" cy="4348163"/>
          </a:xfrm>
        </p:spPr>
        <p:txBody>
          <a:bodyPr/>
          <a:lstStyle>
            <a:lvl1pPr>
              <a:spcBef>
                <a:spcPts val="600"/>
              </a:spcBef>
              <a:defRPr sz="2400"/>
            </a:lvl1pPr>
            <a:lvl2pPr marL="225425" indent="-225425">
              <a:defRPr sz="2400"/>
            </a:lvl2pPr>
            <a:lvl3pPr marL="457200" indent="-227013">
              <a:defRPr sz="2400"/>
            </a:lvl3pPr>
            <a:lvl4pPr marL="690563" indent="-231775">
              <a:defRPr sz="2400"/>
            </a:lvl4pPr>
            <a:lvl5pPr marL="914400" indent="-233363">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
        <p:nvSpPr>
          <p:cNvPr id="6" name="Footer Placeholder 4"/>
          <p:cNvSpPr>
            <a:spLocks noGrp="1"/>
          </p:cNvSpPr>
          <p:nvPr>
            <p:ph type="ftr" sz="quarter" idx="10"/>
          </p:nvPr>
        </p:nvSpPr>
        <p:spPr/>
        <p:txBody>
          <a:bodyPr/>
          <a:lstStyle>
            <a:lvl1pPr>
              <a:defRPr/>
            </a:lvl1pPr>
          </a:lstStyle>
          <a:p>
            <a:pPr>
              <a:defRPr/>
            </a:pPr>
            <a:r>
              <a:rPr lang="fr-FR" smtClean="0">
                <a:solidFill>
                  <a:srgbClr val="2372B9"/>
                </a:solidFill>
              </a:rPr>
              <a:t>Reflecting T &amp; D Losses in DR 08-22-12</a:t>
            </a:r>
            <a:endParaRPr lang="en-US">
              <a:solidFill>
                <a:srgbClr val="2372B9"/>
              </a:solidFill>
            </a:endParaRPr>
          </a:p>
        </p:txBody>
      </p:sp>
      <p:sp>
        <p:nvSpPr>
          <p:cNvPr id="7" name="Slide Number Placeholder 5"/>
          <p:cNvSpPr>
            <a:spLocks noGrp="1"/>
          </p:cNvSpPr>
          <p:nvPr>
            <p:ph type="sldNum" sz="quarter" idx="11"/>
          </p:nvPr>
        </p:nvSpPr>
        <p:spPr/>
        <p:txBody>
          <a:bodyPr/>
          <a:lstStyle>
            <a:lvl1pPr>
              <a:defRPr/>
            </a:lvl1pPr>
          </a:lstStyle>
          <a:p>
            <a:pPr>
              <a:defRPr/>
            </a:pPr>
            <a:fld id="{049D0AC3-8B81-4B08-B58E-C8FF68376A21}"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3538" y="806450"/>
            <a:ext cx="8412162" cy="5595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r>
              <a:rPr lang="fr-FR" smtClean="0">
                <a:solidFill>
                  <a:srgbClr val="2372B9"/>
                </a:solidFill>
              </a:rPr>
              <a:t>Reflecting T &amp; D Losses in DR 08-22-12</a:t>
            </a:r>
            <a:endParaRPr lang="en-US" dirty="0">
              <a:solidFill>
                <a:srgbClr val="2372B9"/>
              </a:solidFill>
            </a:endParaRPr>
          </a:p>
        </p:txBody>
      </p:sp>
      <p:sp>
        <p:nvSpPr>
          <p:cNvPr id="5" name="Slide Number Placeholder 5"/>
          <p:cNvSpPr>
            <a:spLocks noGrp="1"/>
          </p:cNvSpPr>
          <p:nvPr>
            <p:ph type="sldNum" sz="quarter" idx="11"/>
          </p:nvPr>
        </p:nvSpPr>
        <p:spPr/>
        <p:txBody>
          <a:bodyPr/>
          <a:lstStyle>
            <a:lvl1pPr>
              <a:defRPr/>
            </a:lvl1pPr>
          </a:lstStyle>
          <a:p>
            <a:pPr>
              <a:defRPr/>
            </a:pPr>
            <a:fld id="{786EED3A-EFF6-4C86-9E40-22802E52AFD8}"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63538" y="806450"/>
            <a:ext cx="4117975" cy="5595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2"/>
          <p:cNvSpPr>
            <a:spLocks noGrp="1"/>
          </p:cNvSpPr>
          <p:nvPr>
            <p:ph idx="13"/>
          </p:nvPr>
        </p:nvSpPr>
        <p:spPr>
          <a:xfrm>
            <a:off x="4665662" y="806450"/>
            <a:ext cx="4110037" cy="5595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4"/>
          </p:nvPr>
        </p:nvSpPr>
        <p:spPr/>
        <p:txBody>
          <a:bodyPr/>
          <a:lstStyle>
            <a:lvl1pPr>
              <a:defRPr/>
            </a:lvl1pPr>
          </a:lstStyle>
          <a:p>
            <a:pPr>
              <a:defRPr/>
            </a:pPr>
            <a:r>
              <a:rPr lang="fr-FR" smtClean="0">
                <a:solidFill>
                  <a:srgbClr val="2372B9"/>
                </a:solidFill>
              </a:rPr>
              <a:t>Reflecting T &amp; D Losses in DR 08-22-12</a:t>
            </a:r>
            <a:endParaRPr lang="en-US" dirty="0">
              <a:solidFill>
                <a:srgbClr val="2372B9"/>
              </a:solidFill>
            </a:endParaRPr>
          </a:p>
        </p:txBody>
      </p:sp>
      <p:sp>
        <p:nvSpPr>
          <p:cNvPr id="6" name="Slide Number Placeholder 5"/>
          <p:cNvSpPr>
            <a:spLocks noGrp="1"/>
          </p:cNvSpPr>
          <p:nvPr>
            <p:ph type="sldNum" sz="quarter" idx="15"/>
          </p:nvPr>
        </p:nvSpPr>
        <p:spPr/>
        <p:txBody>
          <a:bodyPr/>
          <a:lstStyle>
            <a:lvl1pPr>
              <a:defRPr/>
            </a:lvl1pPr>
          </a:lstStyle>
          <a:p>
            <a:pPr>
              <a:defRPr/>
            </a:pPr>
            <a:fld id="{DDDD9303-8D65-41DD-A5CB-194BD096D49F}"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359F83-5B64-469B-9580-585A9D29E575}" type="datetime1">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4 Quadrants">
    <p:spTree>
      <p:nvGrpSpPr>
        <p:cNvPr id="1" name=""/>
        <p:cNvGrpSpPr/>
        <p:nvPr/>
      </p:nvGrpSpPr>
      <p:grpSpPr>
        <a:xfrm>
          <a:off x="0" y="0"/>
          <a:ext cx="0" cy="0"/>
          <a:chOff x="0" y="0"/>
          <a:chExt cx="0" cy="0"/>
        </a:xfrm>
      </p:grpSpPr>
      <p:cxnSp>
        <p:nvCxnSpPr>
          <p:cNvPr id="8" name="Straight Connector 7"/>
          <p:cNvCxnSpPr/>
          <p:nvPr/>
        </p:nvCxnSpPr>
        <p:spPr>
          <a:xfrm>
            <a:off x="4665663" y="1201738"/>
            <a:ext cx="411003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371475" y="1201738"/>
            <a:ext cx="411003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4665663" y="3706813"/>
            <a:ext cx="411003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371475" y="3706813"/>
            <a:ext cx="411003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63538" y="860913"/>
            <a:ext cx="4117975" cy="334963"/>
          </a:xfrm>
        </p:spPr>
        <p:txBody>
          <a:bodyPr anchor="b"/>
          <a:lstStyle>
            <a:lvl1pPr>
              <a:defRPr lang="en-US" sz="1400" kern="1200" dirty="0" smtClean="0">
                <a:solidFill>
                  <a:schemeClr val="accent3"/>
                </a:solidFill>
                <a:latin typeface="+mj-lt"/>
                <a:ea typeface="+mn-ea"/>
                <a:cs typeface="+mn-cs"/>
              </a:defRPr>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2"/>
          <p:cNvSpPr>
            <a:spLocks noGrp="1"/>
          </p:cNvSpPr>
          <p:nvPr>
            <p:ph idx="13"/>
          </p:nvPr>
        </p:nvSpPr>
        <p:spPr>
          <a:xfrm>
            <a:off x="4665662" y="860913"/>
            <a:ext cx="4110037" cy="334963"/>
          </a:xfrm>
        </p:spPr>
        <p:txBody>
          <a:bodyPr anchor="b"/>
          <a:lstStyle>
            <a:lvl1pPr>
              <a:defRPr lang="en-US" sz="1400" kern="1200" dirty="0" smtClean="0">
                <a:solidFill>
                  <a:schemeClr val="accent3"/>
                </a:solidFill>
                <a:latin typeface="+mj-lt"/>
                <a:ea typeface="+mn-ea"/>
                <a:cs typeface="+mn-cs"/>
              </a:defRPr>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2"/>
          <p:cNvSpPr>
            <a:spLocks noGrp="1"/>
          </p:cNvSpPr>
          <p:nvPr>
            <p:ph idx="14"/>
          </p:nvPr>
        </p:nvSpPr>
        <p:spPr>
          <a:xfrm>
            <a:off x="363538" y="3365574"/>
            <a:ext cx="4117975" cy="334963"/>
          </a:xfrm>
        </p:spPr>
        <p:txBody>
          <a:bodyPr anchor="b"/>
          <a:lstStyle>
            <a:lvl1pPr>
              <a:defRPr lang="en-US" sz="1400" kern="1200" dirty="0" smtClean="0">
                <a:solidFill>
                  <a:schemeClr val="accent3"/>
                </a:solidFill>
                <a:latin typeface="+mj-lt"/>
                <a:ea typeface="+mn-ea"/>
                <a:cs typeface="+mn-cs"/>
              </a:defRPr>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2"/>
          <p:cNvSpPr>
            <a:spLocks noGrp="1"/>
          </p:cNvSpPr>
          <p:nvPr>
            <p:ph idx="15"/>
          </p:nvPr>
        </p:nvSpPr>
        <p:spPr>
          <a:xfrm>
            <a:off x="4665662" y="3365574"/>
            <a:ext cx="4110037" cy="334963"/>
          </a:xfrm>
        </p:spPr>
        <p:txBody>
          <a:bodyPr anchor="b"/>
          <a:lstStyle>
            <a:lvl1pPr>
              <a:defRPr lang="en-US" sz="1400" kern="1200" dirty="0" smtClean="0">
                <a:solidFill>
                  <a:schemeClr val="accent3"/>
                </a:solidFill>
                <a:latin typeface="+mj-lt"/>
                <a:ea typeface="+mn-ea"/>
                <a:cs typeface="+mn-cs"/>
              </a:defRPr>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ooter Placeholder 4"/>
          <p:cNvSpPr>
            <a:spLocks noGrp="1"/>
          </p:cNvSpPr>
          <p:nvPr>
            <p:ph type="ftr" sz="quarter" idx="16"/>
          </p:nvPr>
        </p:nvSpPr>
        <p:spPr/>
        <p:txBody>
          <a:bodyPr/>
          <a:lstStyle>
            <a:lvl1pPr>
              <a:defRPr/>
            </a:lvl1pPr>
          </a:lstStyle>
          <a:p>
            <a:pPr>
              <a:defRPr/>
            </a:pPr>
            <a:r>
              <a:rPr lang="fr-FR" smtClean="0">
                <a:solidFill>
                  <a:srgbClr val="2372B9"/>
                </a:solidFill>
              </a:rPr>
              <a:t>Reflecting T &amp; D Losses in DR 08-22-12</a:t>
            </a:r>
            <a:endParaRPr lang="en-US">
              <a:solidFill>
                <a:srgbClr val="2372B9"/>
              </a:solidFill>
            </a:endParaRPr>
          </a:p>
        </p:txBody>
      </p:sp>
      <p:sp>
        <p:nvSpPr>
          <p:cNvPr id="15" name="Slide Number Placeholder 5"/>
          <p:cNvSpPr>
            <a:spLocks noGrp="1"/>
          </p:cNvSpPr>
          <p:nvPr>
            <p:ph type="sldNum" sz="quarter" idx="17"/>
          </p:nvPr>
        </p:nvSpPr>
        <p:spPr/>
        <p:txBody>
          <a:bodyPr/>
          <a:lstStyle>
            <a:lvl1pPr>
              <a:defRPr/>
            </a:lvl1pPr>
          </a:lstStyle>
          <a:p>
            <a:pPr>
              <a:defRPr/>
            </a:pPr>
            <a:fld id="{2E35D9E1-04AC-4A8D-8753-431956C9DB50}"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pPr>
              <a:defRPr/>
            </a:pPr>
            <a:r>
              <a:rPr lang="fr-FR" smtClean="0">
                <a:solidFill>
                  <a:srgbClr val="2372B9"/>
                </a:solidFill>
              </a:rPr>
              <a:t>Reflecting T &amp; D Losses in DR 08-22-12</a:t>
            </a:r>
            <a:endParaRPr lang="en-US" dirty="0">
              <a:solidFill>
                <a:srgbClr val="2372B9"/>
              </a:solidFill>
            </a:endParaRPr>
          </a:p>
        </p:txBody>
      </p:sp>
      <p:sp>
        <p:nvSpPr>
          <p:cNvPr id="4" name="Slide Number Placeholder 5"/>
          <p:cNvSpPr>
            <a:spLocks noGrp="1"/>
          </p:cNvSpPr>
          <p:nvPr>
            <p:ph type="sldNum" sz="quarter" idx="11"/>
          </p:nvPr>
        </p:nvSpPr>
        <p:spPr/>
        <p:txBody>
          <a:bodyPr/>
          <a:lstStyle>
            <a:lvl1pPr>
              <a:defRPr/>
            </a:lvl1pPr>
          </a:lstStyle>
          <a:p>
            <a:pPr>
              <a:defRPr/>
            </a:pPr>
            <a:fld id="{BF2C9967-9C79-48C8-AB5D-130D9D3C87CB}"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rocess Flow">
    <p:spTree>
      <p:nvGrpSpPr>
        <p:cNvPr id="1" name=""/>
        <p:cNvGrpSpPr/>
        <p:nvPr/>
      </p:nvGrpSpPr>
      <p:grpSpPr>
        <a:xfrm>
          <a:off x="0" y="0"/>
          <a:ext cx="0" cy="0"/>
          <a:chOff x="0" y="0"/>
          <a:chExt cx="0" cy="0"/>
        </a:xfrm>
      </p:grpSpPr>
      <p:sp>
        <p:nvSpPr>
          <p:cNvPr id="14" name="Text Placeholder 5"/>
          <p:cNvSpPr>
            <a:spLocks noGrp="1"/>
          </p:cNvSpPr>
          <p:nvPr>
            <p:ph type="body" sz="quarter" idx="17"/>
          </p:nvPr>
        </p:nvSpPr>
        <p:spPr>
          <a:xfrm>
            <a:off x="6587424" y="817866"/>
            <a:ext cx="2188276" cy="840489"/>
          </a:xfrm>
          <a:prstGeom prst="homePlate">
            <a:avLst>
              <a:gd name="adj" fmla="val 38615"/>
            </a:avLst>
          </a:prstGeom>
          <a:solidFill>
            <a:schemeClr val="tx1"/>
          </a:solidFill>
          <a:ln w="19050">
            <a:solidFill>
              <a:schemeClr val="bg1"/>
            </a:solidFill>
          </a:ln>
        </p:spPr>
        <p:txBody>
          <a:bodyPr lIns="731520" tIns="91440" rIns="91440" bIns="91440" rtlCol="0" anchor="ctr">
            <a:noAutofit/>
          </a:bodyPr>
          <a:lstStyle>
            <a:lvl1pPr>
              <a:defRPr lang="en-US" sz="1600" dirty="0" smtClean="0">
                <a:solidFill>
                  <a:schemeClr val="bg1"/>
                </a:solidFill>
                <a:latin typeface="+mj-lt"/>
              </a:defRPr>
            </a:lvl1pPr>
            <a:lvl2pPr>
              <a:defRPr lang="en-US" sz="1400" dirty="0" smtClean="0">
                <a:solidFill>
                  <a:schemeClr val="bg1"/>
                </a:solidFill>
              </a:defRPr>
            </a:lvl2pPr>
            <a:lvl3pPr>
              <a:defRPr lang="en-US" sz="1200" dirty="0" smtClean="0">
                <a:solidFill>
                  <a:schemeClr val="bg1"/>
                </a:solidFill>
              </a:defRPr>
            </a:lvl3pPr>
            <a:lvl4pPr>
              <a:defRPr lang="en-US" sz="1100" dirty="0" smtClean="0">
                <a:solidFill>
                  <a:schemeClr val="bg1"/>
                </a:solidFill>
              </a:defRPr>
            </a:lvl4pPr>
            <a:lvl5pPr>
              <a:defRPr lang="en-US" sz="1050" dirty="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 Placeholder 5"/>
          <p:cNvSpPr>
            <a:spLocks noGrp="1"/>
          </p:cNvSpPr>
          <p:nvPr>
            <p:ph type="body" sz="quarter" idx="16"/>
          </p:nvPr>
        </p:nvSpPr>
        <p:spPr>
          <a:xfrm>
            <a:off x="4964111" y="817866"/>
            <a:ext cx="2188276" cy="840489"/>
          </a:xfrm>
          <a:prstGeom prst="homePlate">
            <a:avLst>
              <a:gd name="adj" fmla="val 38615"/>
            </a:avLst>
          </a:prstGeom>
          <a:solidFill>
            <a:schemeClr val="tx1"/>
          </a:solidFill>
          <a:ln w="19050">
            <a:solidFill>
              <a:schemeClr val="bg1"/>
            </a:solidFill>
          </a:ln>
        </p:spPr>
        <p:txBody>
          <a:bodyPr lIns="731520" tIns="91440" rIns="91440" bIns="91440" rtlCol="0" anchor="ctr">
            <a:noAutofit/>
          </a:bodyPr>
          <a:lstStyle>
            <a:lvl1pPr>
              <a:defRPr lang="en-US" sz="1600" dirty="0" smtClean="0">
                <a:solidFill>
                  <a:schemeClr val="bg1"/>
                </a:solidFill>
                <a:latin typeface="+mj-lt"/>
              </a:defRPr>
            </a:lvl1pPr>
            <a:lvl2pPr>
              <a:defRPr lang="en-US" sz="1400" dirty="0" smtClean="0">
                <a:solidFill>
                  <a:schemeClr val="bg1"/>
                </a:solidFill>
              </a:defRPr>
            </a:lvl2pPr>
            <a:lvl3pPr>
              <a:defRPr lang="en-US" sz="1200" dirty="0" smtClean="0">
                <a:solidFill>
                  <a:schemeClr val="bg1"/>
                </a:solidFill>
              </a:defRPr>
            </a:lvl3pPr>
            <a:lvl4pPr>
              <a:defRPr lang="en-US" sz="1100" dirty="0" smtClean="0">
                <a:solidFill>
                  <a:schemeClr val="bg1"/>
                </a:solidFill>
              </a:defRPr>
            </a:lvl4pPr>
            <a:lvl5pPr>
              <a:defRPr lang="en-US" sz="1050" dirty="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5"/>
          <p:cNvSpPr>
            <a:spLocks noGrp="1"/>
          </p:cNvSpPr>
          <p:nvPr>
            <p:ph type="body" sz="quarter" idx="15"/>
          </p:nvPr>
        </p:nvSpPr>
        <p:spPr>
          <a:xfrm>
            <a:off x="3340797" y="817866"/>
            <a:ext cx="2188276" cy="840489"/>
          </a:xfrm>
          <a:prstGeom prst="homePlate">
            <a:avLst>
              <a:gd name="adj" fmla="val 38615"/>
            </a:avLst>
          </a:prstGeom>
          <a:solidFill>
            <a:schemeClr val="tx1"/>
          </a:solidFill>
          <a:ln w="19050">
            <a:solidFill>
              <a:schemeClr val="bg1"/>
            </a:solidFill>
          </a:ln>
        </p:spPr>
        <p:txBody>
          <a:bodyPr lIns="731520" tIns="91440" rIns="91440" bIns="91440" rtlCol="0" anchor="ctr">
            <a:noAutofit/>
          </a:bodyPr>
          <a:lstStyle>
            <a:lvl1pPr>
              <a:defRPr lang="en-US" sz="1600" dirty="0" smtClean="0">
                <a:solidFill>
                  <a:schemeClr val="bg1"/>
                </a:solidFill>
                <a:latin typeface="+mj-lt"/>
              </a:defRPr>
            </a:lvl1pPr>
            <a:lvl2pPr>
              <a:defRPr lang="en-US" sz="1400" dirty="0" smtClean="0">
                <a:solidFill>
                  <a:schemeClr val="bg1"/>
                </a:solidFill>
              </a:defRPr>
            </a:lvl2pPr>
            <a:lvl3pPr>
              <a:defRPr lang="en-US" sz="1200" dirty="0" smtClean="0">
                <a:solidFill>
                  <a:schemeClr val="bg1"/>
                </a:solidFill>
              </a:defRPr>
            </a:lvl3pPr>
            <a:lvl4pPr>
              <a:defRPr lang="en-US" sz="1100" dirty="0" smtClean="0">
                <a:solidFill>
                  <a:schemeClr val="bg1"/>
                </a:solidFill>
              </a:defRPr>
            </a:lvl4pPr>
            <a:lvl5pPr>
              <a:defRPr lang="en-US" sz="1050" dirty="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5"/>
          <p:cNvSpPr>
            <a:spLocks noGrp="1"/>
          </p:cNvSpPr>
          <p:nvPr>
            <p:ph type="body" sz="quarter" idx="14"/>
          </p:nvPr>
        </p:nvSpPr>
        <p:spPr>
          <a:xfrm>
            <a:off x="1717483" y="817866"/>
            <a:ext cx="2188276" cy="840489"/>
          </a:xfrm>
          <a:prstGeom prst="homePlate">
            <a:avLst>
              <a:gd name="adj" fmla="val 38615"/>
            </a:avLst>
          </a:prstGeom>
          <a:solidFill>
            <a:schemeClr val="tx1"/>
          </a:solidFill>
          <a:ln w="19050">
            <a:solidFill>
              <a:schemeClr val="bg1"/>
            </a:solidFill>
          </a:ln>
        </p:spPr>
        <p:txBody>
          <a:bodyPr lIns="731520" tIns="91440" rIns="91440" bIns="91440" rtlCol="0" anchor="ctr">
            <a:noAutofit/>
          </a:bodyPr>
          <a:lstStyle>
            <a:lvl1pPr>
              <a:defRPr lang="en-US" sz="1600" dirty="0" smtClean="0">
                <a:solidFill>
                  <a:schemeClr val="bg1"/>
                </a:solidFill>
                <a:latin typeface="+mj-lt"/>
              </a:defRPr>
            </a:lvl1pPr>
            <a:lvl2pPr>
              <a:defRPr lang="en-US" sz="1400" dirty="0" smtClean="0">
                <a:solidFill>
                  <a:schemeClr val="bg1"/>
                </a:solidFill>
              </a:defRPr>
            </a:lvl2pPr>
            <a:lvl3pPr>
              <a:defRPr lang="en-US" sz="1200" dirty="0" smtClean="0">
                <a:solidFill>
                  <a:schemeClr val="bg1"/>
                </a:solidFill>
              </a:defRPr>
            </a:lvl3pPr>
            <a:lvl4pPr>
              <a:defRPr lang="en-US" sz="1100" dirty="0" smtClean="0">
                <a:solidFill>
                  <a:schemeClr val="bg1"/>
                </a:solidFill>
              </a:defRPr>
            </a:lvl4pPr>
            <a:lvl5pPr>
              <a:defRPr lang="en-US" sz="1050" dirty="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3"/>
          </p:nvPr>
        </p:nvSpPr>
        <p:spPr>
          <a:xfrm>
            <a:off x="363538" y="817866"/>
            <a:ext cx="1890563" cy="840489"/>
          </a:xfrm>
          <a:prstGeom prst="homePlate">
            <a:avLst>
              <a:gd name="adj" fmla="val 31025"/>
            </a:avLst>
          </a:prstGeom>
          <a:solidFill>
            <a:srgbClr val="2372B9"/>
          </a:solidFill>
          <a:ln w="19050">
            <a:solidFill>
              <a:schemeClr val="bg1"/>
            </a:solidFill>
          </a:ln>
        </p:spPr>
        <p:txBody>
          <a:bodyPr lIns="91440" tIns="91440" rIns="91440" bIns="91440" anchor="ctr"/>
          <a:lstStyle>
            <a:lvl1pPr>
              <a:defRPr sz="1600">
                <a:solidFill>
                  <a:schemeClr val="bg1"/>
                </a:solidFill>
                <a:latin typeface="+mj-lt"/>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05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ext Placeholder 15"/>
          <p:cNvSpPr>
            <a:spLocks noGrp="1"/>
          </p:cNvSpPr>
          <p:nvPr>
            <p:ph type="body" sz="quarter" idx="18"/>
          </p:nvPr>
        </p:nvSpPr>
        <p:spPr>
          <a:xfrm>
            <a:off x="363538" y="1780162"/>
            <a:ext cx="1567047" cy="4298376"/>
          </a:xfrm>
        </p:spPr>
        <p:txBody>
          <a:bodyPr/>
          <a:lstStyle>
            <a:lvl1pPr>
              <a:defRPr sz="11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Text Placeholder 15"/>
          <p:cNvSpPr>
            <a:spLocks noGrp="1"/>
          </p:cNvSpPr>
          <p:nvPr>
            <p:ph type="body" sz="quarter" idx="19"/>
          </p:nvPr>
        </p:nvSpPr>
        <p:spPr>
          <a:xfrm>
            <a:off x="2033985" y="1780162"/>
            <a:ext cx="1567047" cy="4298376"/>
          </a:xfrm>
        </p:spPr>
        <p:txBody>
          <a:bodyPr/>
          <a:lstStyle>
            <a:lvl1pPr>
              <a:defRPr sz="11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8" name="Text Placeholder 15"/>
          <p:cNvSpPr>
            <a:spLocks noGrp="1"/>
          </p:cNvSpPr>
          <p:nvPr>
            <p:ph type="body" sz="quarter" idx="20"/>
          </p:nvPr>
        </p:nvSpPr>
        <p:spPr>
          <a:xfrm>
            <a:off x="3704432" y="1780162"/>
            <a:ext cx="1567047" cy="4298376"/>
          </a:xfrm>
        </p:spPr>
        <p:txBody>
          <a:bodyPr/>
          <a:lstStyle>
            <a:lvl1pPr>
              <a:defRPr sz="11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9" name="Text Placeholder 15"/>
          <p:cNvSpPr>
            <a:spLocks noGrp="1"/>
          </p:cNvSpPr>
          <p:nvPr>
            <p:ph type="body" sz="quarter" idx="21"/>
          </p:nvPr>
        </p:nvSpPr>
        <p:spPr>
          <a:xfrm>
            <a:off x="5374879" y="1780162"/>
            <a:ext cx="1567047" cy="4298376"/>
          </a:xfrm>
        </p:spPr>
        <p:txBody>
          <a:bodyPr/>
          <a:lstStyle>
            <a:lvl1pPr>
              <a:defRPr sz="11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0" name="Text Placeholder 15"/>
          <p:cNvSpPr>
            <a:spLocks noGrp="1"/>
          </p:cNvSpPr>
          <p:nvPr>
            <p:ph type="body" sz="quarter" idx="22"/>
          </p:nvPr>
        </p:nvSpPr>
        <p:spPr>
          <a:xfrm>
            <a:off x="7045325" y="1780162"/>
            <a:ext cx="1567047" cy="4298376"/>
          </a:xfrm>
        </p:spPr>
        <p:txBody>
          <a:bodyPr/>
          <a:lstStyle>
            <a:lvl1pPr>
              <a:defRPr sz="11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Footer Placeholder 4"/>
          <p:cNvSpPr>
            <a:spLocks noGrp="1"/>
          </p:cNvSpPr>
          <p:nvPr>
            <p:ph type="ftr" sz="quarter" idx="23"/>
          </p:nvPr>
        </p:nvSpPr>
        <p:spPr/>
        <p:txBody>
          <a:bodyPr/>
          <a:lstStyle>
            <a:lvl1pPr>
              <a:defRPr/>
            </a:lvl1pPr>
          </a:lstStyle>
          <a:p>
            <a:pPr>
              <a:defRPr/>
            </a:pPr>
            <a:r>
              <a:rPr lang="fr-FR" smtClean="0">
                <a:solidFill>
                  <a:srgbClr val="2372B9"/>
                </a:solidFill>
              </a:rPr>
              <a:t>Reflecting T &amp; D Losses in DR 08-22-12</a:t>
            </a:r>
            <a:endParaRPr lang="en-US" dirty="0">
              <a:solidFill>
                <a:srgbClr val="2372B9"/>
              </a:solidFill>
            </a:endParaRPr>
          </a:p>
        </p:txBody>
      </p:sp>
      <p:sp>
        <p:nvSpPr>
          <p:cNvPr id="21" name="Slide Number Placeholder 5"/>
          <p:cNvSpPr>
            <a:spLocks noGrp="1"/>
          </p:cNvSpPr>
          <p:nvPr>
            <p:ph type="sldNum" sz="quarter" idx="24"/>
          </p:nvPr>
        </p:nvSpPr>
        <p:spPr/>
        <p:txBody>
          <a:bodyPr/>
          <a:lstStyle>
            <a:lvl1pPr>
              <a:defRPr/>
            </a:lvl1pPr>
          </a:lstStyle>
          <a:p>
            <a:pPr>
              <a:defRPr/>
            </a:pPr>
            <a:fld id="{A85C7C2E-F1BC-4443-8823-593843CE56DE}"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Graph and Content">
    <p:spTree>
      <p:nvGrpSpPr>
        <p:cNvPr id="1" name=""/>
        <p:cNvGrpSpPr/>
        <p:nvPr/>
      </p:nvGrpSpPr>
      <p:grpSpPr>
        <a:xfrm>
          <a:off x="0" y="0"/>
          <a:ext cx="0" cy="0"/>
          <a:chOff x="0" y="0"/>
          <a:chExt cx="0" cy="0"/>
        </a:xfrm>
      </p:grpSpPr>
      <p:sp>
        <p:nvSpPr>
          <p:cNvPr id="8" name="Chart Placeholder 7"/>
          <p:cNvSpPr>
            <a:spLocks noGrp="1"/>
          </p:cNvSpPr>
          <p:nvPr>
            <p:ph type="chart" sz="quarter" idx="14"/>
          </p:nvPr>
        </p:nvSpPr>
        <p:spPr>
          <a:xfrm>
            <a:off x="363538" y="1305091"/>
            <a:ext cx="8412162" cy="2157856"/>
          </a:xfrm>
        </p:spPr>
        <p:txBody>
          <a:bodyPr rtlCol="0">
            <a:noAutofit/>
          </a:bodyPr>
          <a:lstStyle>
            <a:lvl1pPr>
              <a:defRPr sz="1200">
                <a:solidFill>
                  <a:schemeClr val="tx1"/>
                </a:solidFill>
              </a:defRPr>
            </a:lvl1pPr>
          </a:lstStyle>
          <a:p>
            <a:pPr lvl="0"/>
            <a:r>
              <a:rPr lang="en-US" noProof="0" smtClean="0"/>
              <a:t>Click icon to add chart</a:t>
            </a:r>
            <a:endParaRPr lang="en-US" noProof="0" dirty="0"/>
          </a:p>
        </p:txBody>
      </p:sp>
      <p:sp>
        <p:nvSpPr>
          <p:cNvPr id="3" name="Content Placeholder 2"/>
          <p:cNvSpPr>
            <a:spLocks noGrp="1"/>
          </p:cNvSpPr>
          <p:nvPr>
            <p:ph idx="1"/>
          </p:nvPr>
        </p:nvSpPr>
        <p:spPr>
          <a:xfrm>
            <a:off x="363538" y="806450"/>
            <a:ext cx="8412162" cy="361111"/>
          </a:xfrm>
        </p:spPr>
        <p:txBody>
          <a:bodyPr/>
          <a:lstStyle>
            <a:lvl1pPr>
              <a:defRPr sz="1600">
                <a:solidFill>
                  <a:schemeClr val="accent3"/>
                </a:solidFill>
              </a:defRPr>
            </a:lvl1pPr>
            <a:lvl2pPr marL="0" indent="0">
              <a:spcBef>
                <a:spcPts val="0"/>
              </a:spcBef>
              <a:buNone/>
              <a:defRPr sz="1400"/>
            </a:lvl2pPr>
            <a:lvl3pPr>
              <a:defRPr sz="1400"/>
            </a:lvl3pPr>
            <a:lvl4pPr>
              <a:defRPr sz="12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
        <p:nvSpPr>
          <p:cNvPr id="10" name="Text Placeholder 9"/>
          <p:cNvSpPr>
            <a:spLocks noGrp="1"/>
          </p:cNvSpPr>
          <p:nvPr>
            <p:ph type="body" sz="quarter" idx="15"/>
          </p:nvPr>
        </p:nvSpPr>
        <p:spPr>
          <a:xfrm>
            <a:off x="363538" y="3697288"/>
            <a:ext cx="8412162" cy="2614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6"/>
          </p:nvPr>
        </p:nvSpPr>
        <p:spPr/>
        <p:txBody>
          <a:bodyPr/>
          <a:lstStyle>
            <a:lvl1pPr>
              <a:defRPr/>
            </a:lvl1pPr>
          </a:lstStyle>
          <a:p>
            <a:pPr>
              <a:defRPr/>
            </a:pPr>
            <a:r>
              <a:rPr lang="fr-FR" smtClean="0">
                <a:solidFill>
                  <a:srgbClr val="2372B9"/>
                </a:solidFill>
              </a:rPr>
              <a:t>Reflecting T &amp; D Losses in DR 08-22-12</a:t>
            </a:r>
            <a:endParaRPr lang="en-US" dirty="0">
              <a:solidFill>
                <a:srgbClr val="2372B9"/>
              </a:solidFill>
            </a:endParaRPr>
          </a:p>
        </p:txBody>
      </p:sp>
      <p:sp>
        <p:nvSpPr>
          <p:cNvPr id="7" name="Slide Number Placeholder 5"/>
          <p:cNvSpPr>
            <a:spLocks noGrp="1"/>
          </p:cNvSpPr>
          <p:nvPr>
            <p:ph type="sldNum" sz="quarter" idx="17"/>
          </p:nvPr>
        </p:nvSpPr>
        <p:spPr/>
        <p:txBody>
          <a:bodyPr/>
          <a:lstStyle>
            <a:lvl1pPr>
              <a:defRPr/>
            </a:lvl1pPr>
          </a:lstStyle>
          <a:p>
            <a:pPr>
              <a:defRPr/>
            </a:pPr>
            <a:fld id="{4C8A4BFE-DFEF-4469-A984-B507926517B5}"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0" y="625475"/>
            <a:ext cx="9144000" cy="368300"/>
          </a:xfrm>
          <a:prstGeom prst="rect">
            <a:avLst/>
          </a:prstGeom>
          <a:solidFill>
            <a:srgbClr val="FFFFFF"/>
          </a:solidFill>
          <a:ln w="9525">
            <a:noFill/>
            <a:miter lim="800000"/>
            <a:headEnd/>
            <a:tailEnd/>
          </a:ln>
        </p:spPr>
        <p:txBody>
          <a:bodyPr anchor="ctr"/>
          <a:lstStyle/>
          <a:p>
            <a:pPr algn="ctr" fontAlgn="base">
              <a:spcBef>
                <a:spcPct val="0"/>
              </a:spcBef>
              <a:spcAft>
                <a:spcPct val="0"/>
              </a:spcAft>
              <a:defRPr/>
            </a:pPr>
            <a:endParaRPr lang="en-US">
              <a:solidFill>
                <a:prstClr val="white"/>
              </a:solidFill>
            </a:endParaRPr>
          </a:p>
        </p:txBody>
      </p:sp>
      <p:sp>
        <p:nvSpPr>
          <p:cNvPr id="3" name="Footer Placeholder 2"/>
          <p:cNvSpPr>
            <a:spLocks noGrp="1"/>
          </p:cNvSpPr>
          <p:nvPr>
            <p:ph type="ftr" sz="quarter" idx="10"/>
          </p:nvPr>
        </p:nvSpPr>
        <p:spPr/>
        <p:txBody>
          <a:bodyPr/>
          <a:lstStyle>
            <a:lvl1pPr>
              <a:defRPr/>
            </a:lvl1pPr>
          </a:lstStyle>
          <a:p>
            <a:pPr>
              <a:defRPr/>
            </a:pPr>
            <a:r>
              <a:rPr lang="fr-FR" smtClean="0">
                <a:solidFill>
                  <a:srgbClr val="2372B9"/>
                </a:solidFill>
              </a:rPr>
              <a:t>Reflecting T &amp; D Losses in DR 08-22-12</a:t>
            </a:r>
            <a:endParaRPr lang="en-US">
              <a:solidFill>
                <a:srgbClr val="2372B9"/>
              </a:solidFill>
            </a:endParaRPr>
          </a:p>
        </p:txBody>
      </p:sp>
      <p:sp>
        <p:nvSpPr>
          <p:cNvPr id="4" name="Slide Number Placeholder 3"/>
          <p:cNvSpPr>
            <a:spLocks noGrp="1"/>
          </p:cNvSpPr>
          <p:nvPr>
            <p:ph type="sldNum" sz="quarter" idx="11"/>
          </p:nvPr>
        </p:nvSpPr>
        <p:spPr/>
        <p:txBody>
          <a:bodyPr/>
          <a:lstStyle>
            <a:lvl1pPr>
              <a:defRPr/>
            </a:lvl1pPr>
          </a:lstStyle>
          <a:p>
            <a:pPr>
              <a:defRPr/>
            </a:pPr>
            <a:fld id="{42943DA2-2DC1-48A2-AA3D-07AC748B4E4E}"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ull Bleed Image">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0" y="625475"/>
            <a:ext cx="9144000" cy="368300"/>
          </a:xfrm>
          <a:prstGeom prst="rect">
            <a:avLst/>
          </a:prstGeom>
          <a:solidFill>
            <a:srgbClr val="FFFFFF"/>
          </a:solidFill>
          <a:ln w="9525">
            <a:noFill/>
            <a:miter lim="800000"/>
            <a:headEnd/>
            <a:tailEnd/>
          </a:ln>
        </p:spPr>
        <p:txBody>
          <a:bodyPr anchor="ctr"/>
          <a:lstStyle/>
          <a:p>
            <a:pPr algn="ctr" fontAlgn="base">
              <a:spcBef>
                <a:spcPct val="0"/>
              </a:spcBef>
              <a:spcAft>
                <a:spcPct val="0"/>
              </a:spcAft>
              <a:defRPr/>
            </a:pPr>
            <a:endParaRPr lang="en-US">
              <a:solidFill>
                <a:prstClr val="white"/>
              </a:solidFill>
            </a:endParaRPr>
          </a:p>
        </p:txBody>
      </p:sp>
      <p:sp>
        <p:nvSpPr>
          <p:cNvPr id="8" name="Picture Placeholder 7"/>
          <p:cNvSpPr>
            <a:spLocks noGrp="1"/>
          </p:cNvSpPr>
          <p:nvPr>
            <p:ph type="pic" sz="quarter" idx="13"/>
          </p:nvPr>
        </p:nvSpPr>
        <p:spPr>
          <a:xfrm>
            <a:off x="1" y="0"/>
            <a:ext cx="9144000" cy="6402388"/>
          </a:xfrm>
        </p:spPr>
        <p:txBody>
          <a:bodyPr rtlCol="0">
            <a:noAutofit/>
          </a:bodyPr>
          <a:lstStyle/>
          <a:p>
            <a:pPr lvl="0"/>
            <a:r>
              <a:rPr lang="en-US" noProof="0" smtClean="0"/>
              <a:t>Click icon to add picture</a:t>
            </a:r>
            <a:endParaRPr lang="en-US" noProof="0"/>
          </a:p>
        </p:txBody>
      </p:sp>
      <p:sp>
        <p:nvSpPr>
          <p:cNvPr id="4" name="Footer Placeholder 2"/>
          <p:cNvSpPr>
            <a:spLocks noGrp="1"/>
          </p:cNvSpPr>
          <p:nvPr>
            <p:ph type="ftr" sz="quarter" idx="14"/>
          </p:nvPr>
        </p:nvSpPr>
        <p:spPr/>
        <p:txBody>
          <a:bodyPr/>
          <a:lstStyle>
            <a:lvl1pPr>
              <a:defRPr/>
            </a:lvl1pPr>
          </a:lstStyle>
          <a:p>
            <a:pPr>
              <a:defRPr/>
            </a:pPr>
            <a:r>
              <a:rPr lang="fr-FR" smtClean="0">
                <a:solidFill>
                  <a:srgbClr val="2372B9"/>
                </a:solidFill>
              </a:rPr>
              <a:t>Reflecting T &amp; D Losses in DR 08-22-12</a:t>
            </a:r>
            <a:endParaRPr lang="en-US">
              <a:solidFill>
                <a:srgbClr val="2372B9"/>
              </a:solidFill>
            </a:endParaRPr>
          </a:p>
        </p:txBody>
      </p:sp>
      <p:sp>
        <p:nvSpPr>
          <p:cNvPr id="5" name="Slide Number Placeholder 3"/>
          <p:cNvSpPr>
            <a:spLocks noGrp="1"/>
          </p:cNvSpPr>
          <p:nvPr>
            <p:ph type="sldNum" sz="quarter" idx="15"/>
          </p:nvPr>
        </p:nvSpPr>
        <p:spPr/>
        <p:txBody>
          <a:bodyPr/>
          <a:lstStyle>
            <a:lvl1pPr>
              <a:defRPr/>
            </a:lvl1pPr>
          </a:lstStyle>
          <a:p>
            <a:pPr>
              <a:defRPr/>
            </a:pPr>
            <a:fld id="{33AA95F5-0A04-49D2-9508-C321DD914841}" type="slidenum">
              <a:rPr lang="en-US">
                <a:solidFill>
                  <a:srgbClr val="2372B9"/>
                </a:solidFill>
              </a:rPr>
              <a:pPr>
                <a:defRPr/>
              </a:pPr>
              <a:t>‹#›</a:t>
            </a:fld>
            <a:endParaRPr lang="en-US">
              <a:solidFill>
                <a:srgbClr val="2372B9"/>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4"/>
          <p:cNvSpPr>
            <a:spLocks noChangeArrowheads="1"/>
          </p:cNvSpPr>
          <p:nvPr/>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pPr fontAlgn="base">
              <a:spcBef>
                <a:spcPct val="0"/>
              </a:spcBef>
              <a:spcAft>
                <a:spcPct val="0"/>
              </a:spcAft>
              <a:defRPr/>
            </a:pPr>
            <a:endParaRPr lang="en-US">
              <a:solidFill>
                <a:srgbClr val="000000"/>
              </a:solidFill>
            </a:endParaRPr>
          </a:p>
        </p:txBody>
      </p:sp>
      <p:sp>
        <p:nvSpPr>
          <p:cNvPr id="6" name="Line 14"/>
          <p:cNvSpPr>
            <a:spLocks noChangeShapeType="1"/>
          </p:cNvSpPr>
          <p:nvPr/>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a:solidFill>
                <a:srgbClr val="000000"/>
              </a:solidFill>
            </a:endParaRPr>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a:solidFill>
                  <a:schemeClr val="bg1"/>
                </a:solidFill>
              </a:defRPr>
            </a:lvl1pPr>
          </a:lstStyle>
          <a:p>
            <a:pPr>
              <a:defRPr/>
            </a:pPr>
            <a:r>
              <a:rPr lang="en-US" smtClean="0">
                <a:solidFill>
                  <a:srgbClr val="FFFFFF"/>
                </a:solidFill>
              </a:rPr>
              <a:t>April 2012</a:t>
            </a:r>
            <a:endParaRPr lang="en-US">
              <a:solidFill>
                <a:srgbClr val="FFFFFF"/>
              </a:solidFill>
            </a:endParaRPr>
          </a:p>
        </p:txBody>
      </p:sp>
      <p:sp>
        <p:nvSpPr>
          <p:cNvPr id="8" name="Rectangle 15"/>
          <p:cNvSpPr>
            <a:spLocks noGrp="1" noChangeArrowheads="1"/>
          </p:cNvSpPr>
          <p:nvPr>
            <p:ph type="ftr" sz="quarter" idx="11"/>
          </p:nvPr>
        </p:nvSpPr>
        <p:spPr>
          <a:xfrm>
            <a:off x="2333625" y="5067300"/>
            <a:ext cx="2895600" cy="419100"/>
          </a:xfrm>
        </p:spPr>
        <p:txBody>
          <a:bodyPr/>
          <a:lstStyle>
            <a:lvl1pPr algn="l">
              <a:defRPr sz="1800" b="1">
                <a:solidFill>
                  <a:schemeClr val="bg1"/>
                </a:solidFill>
              </a:defRPr>
            </a:lvl1pPr>
          </a:lstStyle>
          <a:p>
            <a:pPr>
              <a:defRPr/>
            </a:pPr>
            <a:r>
              <a:rPr lang="en-US" smtClean="0">
                <a:solidFill>
                  <a:srgbClr val="FFFFFF"/>
                </a:solidFill>
              </a:rPr>
              <a:t>Retail DR Business Case</a:t>
            </a:r>
            <a:endParaRPr lang="en-US">
              <a:solidFill>
                <a:srgbClr val="FFFFFF"/>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F63F2595-9186-4091-9FC4-FE34C5EA1C08}"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18A2055B-F4DE-4B1B-A60A-85D5991B65DB}"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46E988AB-495E-4BB5-963C-0DF638865063}"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071A58-D3C2-4EB3-B18B-F0EDCC4E6411}" type="datetime1">
              <a:rPr lang="en-US" smtClean="0"/>
              <a:pPr/>
              <a:t>11/12/2013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B7E49438-D142-46A9-ADF1-F3C1923D9866}" type="slidenum">
              <a:rPr lang="en-US">
                <a:solidFill>
                  <a:srgbClr val="000000"/>
                </a:solidFill>
              </a:rPr>
              <a:pPr>
                <a:defRPr/>
              </a:pPr>
              <a:t>‹#›</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9"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9724E791-27F0-4B7E-9D8A-54A396B468FA}" type="slidenum">
              <a:rPr lang="en-US">
                <a:solidFill>
                  <a:srgbClr val="000000"/>
                </a:solidFill>
              </a:rPr>
              <a:pPr>
                <a:defRPr/>
              </a:pPr>
              <a:t>‹#›</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5"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B04E0585-E369-4424-B4A8-CDC7EE962C27}" type="slidenum">
              <a:rPr lang="en-US">
                <a:solidFill>
                  <a:srgbClr val="000000"/>
                </a:solidFill>
              </a:rPr>
              <a:pPr>
                <a:defRPr/>
              </a:pPr>
              <a:t>‹#›</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4"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B25C741-2A65-4A19-942F-2384BC144155}"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573721AF-90A7-4361-8137-2F29565C34AD}"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188D6CB9-DC31-455B-8413-BF6873B908EE}"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AC43DE63-DED7-4464-A096-731993A5E5A8}"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D75CB116-8B71-42E7-A2E2-2565BD622116}" type="slidenum">
              <a:rPr lang="en-US">
                <a:solidFill>
                  <a:srgbClr val="000000"/>
                </a:solidFill>
              </a:rPr>
              <a:pPr>
                <a:defRPr/>
              </a:pPr>
              <a:t>‹#›</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smtClean="0"/>
          </a:p>
        </p:txBody>
      </p:sp>
      <p:sp>
        <p:nvSpPr>
          <p:cNvPr id="4" name="Rectangle 6"/>
          <p:cNvSpPr>
            <a:spLocks noGrp="1" noChangeArrowheads="1"/>
          </p:cNvSpPr>
          <p:nvPr>
            <p:ph type="sldNum" sz="quarter" idx="10"/>
          </p:nvPr>
        </p:nvSpPr>
        <p:spPr>
          <a:ln/>
        </p:spPr>
        <p:txBody>
          <a:bodyPr/>
          <a:lstStyle>
            <a:lvl1pPr>
              <a:defRPr/>
            </a:lvl1pPr>
          </a:lstStyle>
          <a:p>
            <a:pPr>
              <a:defRPr/>
            </a:pPr>
            <a:fld id="{C6E76425-1D2E-4A00-9389-2F13FF5E5FC7}" type="slidenum">
              <a:rPr lang="en-US">
                <a:solidFill>
                  <a:srgbClr val="000000"/>
                </a:solidFill>
              </a:rPr>
              <a:pPr>
                <a:defRPr/>
              </a:pPr>
              <a:t>‹#›</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Retail DR Business Case</a:t>
            </a:r>
            <a:endParaRPr lang="en-US">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solidFill>
                  <a:srgbClr val="000000"/>
                </a:solidFill>
              </a:rPr>
              <a:t>April 2012</a:t>
            </a:r>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58F805C-440F-414B-911E-155DEF915105}" type="datetime1">
              <a:rPr lang="en-US" smtClean="0"/>
              <a:pPr/>
              <a:t>11/12/2013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659A062-1940-48CD-AE85-930F4017159B}" type="datetime1">
              <a:rPr lang="en-US" smtClean="0"/>
              <a:pPr/>
              <a:t>11/12/2013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89408F-F967-47A8-ACF8-63C2B85848AF}" type="datetime1">
              <a:rPr lang="en-US" smtClean="0"/>
              <a:pPr/>
              <a:t>11/12/2013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0C928F-D727-4E4C-82B8-BDEBA21394A4}" type="datetime1">
              <a:rPr lang="en-US" smtClean="0"/>
              <a:pPr/>
              <a:t>11/12/2013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BB87D9-9A28-4FA9-BEFF-65869D77EB18}" type="datetime1">
              <a:rPr lang="en-US" smtClean="0"/>
              <a:pPr/>
              <a:t>11/12/2013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826A28-757C-4AD4-8A72-EF58A3261CD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3.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image" Target="../media/image1.png"/><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F29CC7-33D8-499B-AFF6-9CFE2538DE74}" type="datetime1">
              <a:rPr lang="en-US" smtClean="0"/>
              <a:pPr/>
              <a:t>11/12/2013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826A28-757C-4AD4-8A72-EF58A3261CD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fontAlgn="base">
              <a:spcBef>
                <a:spcPct val="0"/>
              </a:spcBef>
              <a:spcAft>
                <a:spcPct val="0"/>
              </a:spcAft>
              <a:defRPr/>
            </a:pPr>
            <a:fld id="{5DDF5C27-C822-4F72-BA1B-4C6D8F543EB2}" type="slidenum">
              <a:rPr lang="en-US">
                <a:solidFill>
                  <a:srgbClr val="000000"/>
                </a:solidFill>
              </a:rPr>
              <a:pPr fontAlgn="base">
                <a:spcBef>
                  <a:spcPct val="0"/>
                </a:spcBef>
                <a:spcAft>
                  <a:spcPct val="0"/>
                </a:spcAft>
                <a:defRPr/>
              </a:pPr>
              <a:t>‹#›</a:t>
            </a:fld>
            <a:endParaRPr lang="en-US">
              <a:solidFill>
                <a:srgbClr val="000000"/>
              </a:solidFill>
            </a:endParaRPr>
          </a:p>
        </p:txBody>
      </p:sp>
      <p:sp>
        <p:nvSpPr>
          <p:cNvPr id="1028"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p:spPr>
        <p:txBody>
          <a:bodyPr wrap="none" anchor="ctr"/>
          <a:lstStyle/>
          <a:p>
            <a:pPr fontAlgn="base">
              <a:spcBef>
                <a:spcPct val="0"/>
              </a:spcBef>
              <a:spcAft>
                <a:spcPct val="0"/>
              </a:spcAft>
            </a:pPr>
            <a:endParaRPr lang="en-US" smtClean="0">
              <a:solidFill>
                <a:srgbClr val="000000"/>
              </a:solidFill>
              <a:cs typeface="Arial" charset="0"/>
            </a:endParaRPr>
          </a:p>
        </p:txBody>
      </p:sp>
      <p:pic>
        <p:nvPicPr>
          <p:cNvPr id="1029" name="Picture 8" descr="logo_C"/>
          <p:cNvPicPr>
            <a:picLocks noChangeAspect="1" noChangeArrowheads="1"/>
          </p:cNvPicPr>
          <p:nvPr userDrawn="1"/>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9"/>
          <p:cNvSpPr>
            <a:spLocks noChangeArrowheads="1"/>
          </p:cNvSpPr>
          <p:nvPr userDrawn="1"/>
        </p:nvSpPr>
        <p:spPr bwMode="auto">
          <a:xfrm>
            <a:off x="0" y="0"/>
            <a:ext cx="9144000" cy="685800"/>
          </a:xfrm>
          <a:prstGeom prst="rect">
            <a:avLst/>
          </a:prstGeom>
          <a:solidFill>
            <a:srgbClr val="5469A2"/>
          </a:solidFill>
          <a:ln w="9525">
            <a:noFill/>
            <a:miter lim="800000"/>
            <a:headEnd/>
            <a:tailEnd/>
          </a:ln>
        </p:spPr>
        <p:txBody>
          <a:bodyPr wrap="none" anchor="ctr"/>
          <a:lstStyle/>
          <a:p>
            <a:pPr fontAlgn="base">
              <a:spcBef>
                <a:spcPct val="0"/>
              </a:spcBef>
              <a:spcAft>
                <a:spcPct val="0"/>
              </a:spcAft>
            </a:pPr>
            <a:endParaRPr lang="en-US" smtClean="0">
              <a:solidFill>
                <a:srgbClr val="000000"/>
              </a:solidFill>
              <a:cs typeface="Arial" charset="0"/>
            </a:endParaRPr>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fontAlgn="base">
              <a:spcBef>
                <a:spcPct val="0"/>
              </a:spcBef>
              <a:spcAft>
                <a:spcPct val="0"/>
              </a:spcAft>
              <a:defRPr/>
            </a:pPr>
            <a:r>
              <a:rPr lang="en-US">
                <a:solidFill>
                  <a:srgbClr val="000000"/>
                </a:solidFill>
              </a:rPr>
              <a:t>DSWG Meeting</a:t>
            </a:r>
          </a:p>
        </p:txBody>
      </p:sp>
      <p:sp>
        <p:nvSpPr>
          <p:cNvPr id="1033" name="Line 11"/>
          <p:cNvSpPr>
            <a:spLocks noChangeShapeType="1"/>
          </p:cNvSpPr>
          <p:nvPr userDrawn="1"/>
        </p:nvSpPr>
        <p:spPr bwMode="auto">
          <a:xfrm>
            <a:off x="1069975" y="6457950"/>
            <a:ext cx="0" cy="219075"/>
          </a:xfrm>
          <a:prstGeom prst="line">
            <a:avLst/>
          </a:prstGeom>
          <a:noFill/>
          <a:ln w="9525">
            <a:solidFill>
              <a:schemeClr val="tx1"/>
            </a:solidFill>
            <a:round/>
            <a:headEnd/>
            <a:tailEnd/>
          </a:ln>
        </p:spPr>
        <p:txBody>
          <a:bodyPr/>
          <a:lstStyle/>
          <a:p>
            <a:pPr fontAlgn="base">
              <a:spcBef>
                <a:spcPct val="0"/>
              </a:spcBef>
              <a:spcAft>
                <a:spcPct val="0"/>
              </a:spcAft>
            </a:pPr>
            <a:endParaRPr lang="en-US" smtClean="0">
              <a:solidFill>
                <a:srgbClr val="000000"/>
              </a:solidFill>
              <a:cs typeface="Arial" charset="0"/>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cs typeface="+mn-cs"/>
              </a:defRPr>
            </a:lvl1pPr>
          </a:lstStyle>
          <a:p>
            <a:pPr fontAlgn="base">
              <a:spcBef>
                <a:spcPct val="0"/>
              </a:spcBef>
              <a:spcAft>
                <a:spcPct val="0"/>
              </a:spcAft>
              <a:defRPr/>
            </a:pPr>
            <a:r>
              <a:rPr lang="en-US">
                <a:solidFill>
                  <a:srgbClr val="000000"/>
                </a:solidFill>
              </a:rPr>
              <a:t>8/22/2012</a:t>
            </a:r>
          </a:p>
        </p:txBody>
      </p:sp>
      <p:sp>
        <p:nvSpPr>
          <p:cNvPr id="1035" name="Line 12"/>
          <p:cNvSpPr>
            <a:spLocks noChangeShapeType="1"/>
          </p:cNvSpPr>
          <p:nvPr userDrawn="1"/>
        </p:nvSpPr>
        <p:spPr bwMode="auto">
          <a:xfrm>
            <a:off x="0" y="673100"/>
            <a:ext cx="9144000" cy="0"/>
          </a:xfrm>
          <a:prstGeom prst="line">
            <a:avLst/>
          </a:prstGeom>
          <a:noFill/>
          <a:ln w="57150">
            <a:solidFill>
              <a:schemeClr val="hlink"/>
            </a:solidFill>
            <a:round/>
            <a:headEnd/>
            <a:tailEnd/>
          </a:ln>
        </p:spPr>
        <p:txBody>
          <a:bodyPr/>
          <a:lstStyle/>
          <a:p>
            <a:pPr fontAlgn="base">
              <a:spcBef>
                <a:spcPct val="0"/>
              </a:spcBef>
              <a:spcAft>
                <a:spcPct val="0"/>
              </a:spcAft>
            </a:pPr>
            <a:endParaRPr lang="en-US" smtClean="0">
              <a:solidFill>
                <a:srgbClr val="000000"/>
              </a:solidFill>
              <a:cs typeface="Arial"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12" name="Straight Connector 11"/>
          <p:cNvCxnSpPr/>
          <p:nvPr/>
        </p:nvCxnSpPr>
        <p:spPr>
          <a:xfrm>
            <a:off x="363538" y="6596063"/>
            <a:ext cx="7955280" cy="0"/>
          </a:xfrm>
          <a:prstGeom prst="line">
            <a:avLst/>
          </a:prstGeom>
          <a:ln w="12700">
            <a:gradFill>
              <a:gsLst>
                <a:gs pos="6000">
                  <a:schemeClr val="bg2"/>
                </a:gs>
                <a:gs pos="41000">
                  <a:schemeClr val="bg2"/>
                </a:gs>
                <a:gs pos="85000">
                  <a:schemeClr val="bg2">
                    <a:alpha val="0"/>
                  </a:schemeClr>
                </a:gs>
              </a:gsLst>
              <a:lin ang="0" scaled="0"/>
            </a:gradFill>
          </a:ln>
        </p:spPr>
        <p:style>
          <a:lnRef idx="1">
            <a:schemeClr val="accent1"/>
          </a:lnRef>
          <a:fillRef idx="0">
            <a:schemeClr val="accent1"/>
          </a:fillRef>
          <a:effectRef idx="0">
            <a:schemeClr val="accent1"/>
          </a:effectRef>
          <a:fontRef idx="minor">
            <a:schemeClr val="tx1"/>
          </a:fontRef>
        </p:style>
      </p:cxnSp>
      <p:pic>
        <p:nvPicPr>
          <p:cNvPr id="1027" name="Picture 13"/>
          <p:cNvPicPr>
            <a:picLocks noChangeAspect="1"/>
          </p:cNvPicPr>
          <p:nvPr/>
        </p:nvPicPr>
        <p:blipFill>
          <a:blip r:embed="rId15" cstate="print"/>
          <a:srcRect/>
          <a:stretch>
            <a:fillRect/>
          </a:stretch>
        </p:blipFill>
        <p:spPr bwMode="auto">
          <a:xfrm>
            <a:off x="7613650" y="6507163"/>
            <a:ext cx="1403350" cy="334962"/>
          </a:xfrm>
          <a:prstGeom prst="rect">
            <a:avLst/>
          </a:prstGeom>
          <a:noFill/>
          <a:ln w="9525">
            <a:noFill/>
            <a:miter lim="800000"/>
            <a:headEnd/>
            <a:tailEnd/>
          </a:ln>
        </p:spPr>
      </p:pic>
      <p:sp>
        <p:nvSpPr>
          <p:cNvPr id="1028" name="Title Placeholder 1"/>
          <p:cNvSpPr>
            <a:spLocks noGrp="1"/>
          </p:cNvSpPr>
          <p:nvPr>
            <p:ph type="title"/>
          </p:nvPr>
        </p:nvSpPr>
        <p:spPr bwMode="auto">
          <a:xfrm>
            <a:off x="363538" y="0"/>
            <a:ext cx="8412162" cy="728663"/>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smtClean="0"/>
              <a:t>Click to edit Master</a:t>
            </a:r>
            <a:br>
              <a:rPr lang="en-US" smtClean="0"/>
            </a:br>
            <a:r>
              <a:rPr lang="en-US" smtClean="0"/>
              <a:t>title style</a:t>
            </a:r>
          </a:p>
        </p:txBody>
      </p:sp>
      <p:sp>
        <p:nvSpPr>
          <p:cNvPr id="1029" name="Text Placeholder 2"/>
          <p:cNvSpPr>
            <a:spLocks noGrp="1"/>
          </p:cNvSpPr>
          <p:nvPr>
            <p:ph type="body" idx="1"/>
          </p:nvPr>
        </p:nvSpPr>
        <p:spPr bwMode="auto">
          <a:xfrm>
            <a:off x="363538" y="806450"/>
            <a:ext cx="8412162" cy="55959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738188" y="6624638"/>
            <a:ext cx="6765925" cy="212725"/>
          </a:xfrm>
          <a:prstGeom prst="rect">
            <a:avLst/>
          </a:prstGeom>
        </p:spPr>
        <p:txBody>
          <a:bodyPr vert="horz" lIns="0" tIns="0" rIns="0" bIns="0" rtlCol="0" anchor="ctr" anchorCtr="0"/>
          <a:lstStyle>
            <a:lvl1pPr algn="l" fontAlgn="auto">
              <a:spcBef>
                <a:spcPts val="0"/>
              </a:spcBef>
              <a:spcAft>
                <a:spcPts val="0"/>
              </a:spcAft>
              <a:defRPr sz="800">
                <a:solidFill>
                  <a:schemeClr val="accent3"/>
                </a:solidFill>
                <a:latin typeface="+mn-lt"/>
              </a:defRPr>
            </a:lvl1pPr>
          </a:lstStyle>
          <a:p>
            <a:pPr>
              <a:defRPr/>
            </a:pPr>
            <a:r>
              <a:rPr lang="fr-FR" smtClean="0">
                <a:solidFill>
                  <a:srgbClr val="2372B9"/>
                </a:solidFill>
              </a:rPr>
              <a:t>Reflecting T &amp; D Losses in DR 08-22-12</a:t>
            </a:r>
            <a:endParaRPr lang="en-US" dirty="0">
              <a:solidFill>
                <a:srgbClr val="2372B9"/>
              </a:solidFill>
            </a:endParaRPr>
          </a:p>
        </p:txBody>
      </p:sp>
      <p:sp>
        <p:nvSpPr>
          <p:cNvPr id="6" name="Slide Number Placeholder 5"/>
          <p:cNvSpPr>
            <a:spLocks noGrp="1"/>
          </p:cNvSpPr>
          <p:nvPr>
            <p:ph type="sldNum" sz="quarter" idx="4"/>
          </p:nvPr>
        </p:nvSpPr>
        <p:spPr>
          <a:xfrm>
            <a:off x="363538" y="6624638"/>
            <a:ext cx="342900" cy="212725"/>
          </a:xfrm>
          <a:prstGeom prst="rect">
            <a:avLst/>
          </a:prstGeom>
        </p:spPr>
        <p:txBody>
          <a:bodyPr vert="horz" lIns="0" tIns="0" rIns="0" bIns="0" rtlCol="0" anchor="ctr" anchorCtr="0"/>
          <a:lstStyle>
            <a:lvl1pPr algn="l" fontAlgn="auto">
              <a:spcBef>
                <a:spcPts val="0"/>
              </a:spcBef>
              <a:spcAft>
                <a:spcPts val="0"/>
              </a:spcAft>
              <a:defRPr sz="800">
                <a:solidFill>
                  <a:schemeClr val="accent3"/>
                </a:solidFill>
                <a:latin typeface="+mn-lt"/>
              </a:defRPr>
            </a:lvl1pPr>
          </a:lstStyle>
          <a:p>
            <a:pPr>
              <a:defRPr/>
            </a:pPr>
            <a:fld id="{9EA36FCC-C283-4316-9E83-9EDA39B72359}" type="slidenum">
              <a:rPr lang="en-US">
                <a:solidFill>
                  <a:srgbClr val="2372B9"/>
                </a:solidFill>
              </a:rPr>
              <a:pPr>
                <a:defRPr/>
              </a:pPr>
              <a:t>‹#›</a:t>
            </a:fld>
            <a:endParaRPr lang="en-US">
              <a:solidFill>
                <a:srgbClr val="2372B9"/>
              </a:solidFill>
            </a:endParaRPr>
          </a:p>
        </p:txBody>
      </p:sp>
      <p:cxnSp>
        <p:nvCxnSpPr>
          <p:cNvPr id="13" name="Straight Connector 12"/>
          <p:cNvCxnSpPr/>
          <p:nvPr/>
        </p:nvCxnSpPr>
        <p:spPr>
          <a:xfrm>
            <a:off x="363538" y="754063"/>
            <a:ext cx="841216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hdr="0" dt="0"/>
  <p:txStyles>
    <p:titleStyle>
      <a:lvl1pPr algn="l" rtl="0" eaLnBrk="0" fontAlgn="base" hangingPunct="0">
        <a:lnSpc>
          <a:spcPct val="90000"/>
        </a:lnSpc>
        <a:spcBef>
          <a:spcPct val="0"/>
        </a:spcBef>
        <a:spcAft>
          <a:spcPct val="0"/>
        </a:spcAft>
        <a:defRPr sz="2400" kern="1200">
          <a:solidFill>
            <a:srgbClr val="2372B9"/>
          </a:solidFill>
          <a:latin typeface="+mj-lt"/>
          <a:ea typeface="+mj-ea"/>
          <a:cs typeface="+mj-cs"/>
        </a:defRPr>
      </a:lvl1pPr>
      <a:lvl2pPr algn="l" rtl="0" eaLnBrk="0" fontAlgn="base" hangingPunct="0">
        <a:lnSpc>
          <a:spcPct val="90000"/>
        </a:lnSpc>
        <a:spcBef>
          <a:spcPct val="0"/>
        </a:spcBef>
        <a:spcAft>
          <a:spcPct val="0"/>
        </a:spcAft>
        <a:defRPr sz="2400">
          <a:solidFill>
            <a:srgbClr val="2372B9"/>
          </a:solidFill>
          <a:latin typeface="Franklin Gothic Demi" pitchFamily="34" charset="0"/>
        </a:defRPr>
      </a:lvl2pPr>
      <a:lvl3pPr algn="l" rtl="0" eaLnBrk="0" fontAlgn="base" hangingPunct="0">
        <a:lnSpc>
          <a:spcPct val="90000"/>
        </a:lnSpc>
        <a:spcBef>
          <a:spcPct val="0"/>
        </a:spcBef>
        <a:spcAft>
          <a:spcPct val="0"/>
        </a:spcAft>
        <a:defRPr sz="2400">
          <a:solidFill>
            <a:srgbClr val="2372B9"/>
          </a:solidFill>
          <a:latin typeface="Franklin Gothic Demi" pitchFamily="34" charset="0"/>
        </a:defRPr>
      </a:lvl3pPr>
      <a:lvl4pPr algn="l" rtl="0" eaLnBrk="0" fontAlgn="base" hangingPunct="0">
        <a:lnSpc>
          <a:spcPct val="90000"/>
        </a:lnSpc>
        <a:spcBef>
          <a:spcPct val="0"/>
        </a:spcBef>
        <a:spcAft>
          <a:spcPct val="0"/>
        </a:spcAft>
        <a:defRPr sz="2400">
          <a:solidFill>
            <a:srgbClr val="2372B9"/>
          </a:solidFill>
          <a:latin typeface="Franklin Gothic Demi" pitchFamily="34" charset="0"/>
        </a:defRPr>
      </a:lvl4pPr>
      <a:lvl5pPr algn="l" rtl="0" eaLnBrk="0" fontAlgn="base" hangingPunct="0">
        <a:lnSpc>
          <a:spcPct val="90000"/>
        </a:lnSpc>
        <a:spcBef>
          <a:spcPct val="0"/>
        </a:spcBef>
        <a:spcAft>
          <a:spcPct val="0"/>
        </a:spcAft>
        <a:defRPr sz="2400">
          <a:solidFill>
            <a:srgbClr val="2372B9"/>
          </a:solidFill>
          <a:latin typeface="Franklin Gothic Demi" pitchFamily="34" charset="0"/>
        </a:defRPr>
      </a:lvl5pPr>
      <a:lvl6pPr marL="457200" algn="l" rtl="0" fontAlgn="base">
        <a:lnSpc>
          <a:spcPct val="90000"/>
        </a:lnSpc>
        <a:spcBef>
          <a:spcPct val="0"/>
        </a:spcBef>
        <a:spcAft>
          <a:spcPct val="0"/>
        </a:spcAft>
        <a:defRPr sz="2400">
          <a:solidFill>
            <a:srgbClr val="2372B9"/>
          </a:solidFill>
          <a:latin typeface="Franklin Gothic Demi" pitchFamily="34" charset="0"/>
        </a:defRPr>
      </a:lvl6pPr>
      <a:lvl7pPr marL="914400" algn="l" rtl="0" fontAlgn="base">
        <a:lnSpc>
          <a:spcPct val="90000"/>
        </a:lnSpc>
        <a:spcBef>
          <a:spcPct val="0"/>
        </a:spcBef>
        <a:spcAft>
          <a:spcPct val="0"/>
        </a:spcAft>
        <a:defRPr sz="2400">
          <a:solidFill>
            <a:srgbClr val="2372B9"/>
          </a:solidFill>
          <a:latin typeface="Franklin Gothic Demi" pitchFamily="34" charset="0"/>
        </a:defRPr>
      </a:lvl7pPr>
      <a:lvl8pPr marL="1371600" algn="l" rtl="0" fontAlgn="base">
        <a:lnSpc>
          <a:spcPct val="90000"/>
        </a:lnSpc>
        <a:spcBef>
          <a:spcPct val="0"/>
        </a:spcBef>
        <a:spcAft>
          <a:spcPct val="0"/>
        </a:spcAft>
        <a:defRPr sz="2400">
          <a:solidFill>
            <a:srgbClr val="2372B9"/>
          </a:solidFill>
          <a:latin typeface="Franklin Gothic Demi" pitchFamily="34" charset="0"/>
        </a:defRPr>
      </a:lvl8pPr>
      <a:lvl9pPr marL="1828800" algn="l" rtl="0" fontAlgn="base">
        <a:lnSpc>
          <a:spcPct val="90000"/>
        </a:lnSpc>
        <a:spcBef>
          <a:spcPct val="0"/>
        </a:spcBef>
        <a:spcAft>
          <a:spcPct val="0"/>
        </a:spcAft>
        <a:defRPr sz="2400">
          <a:solidFill>
            <a:srgbClr val="2372B9"/>
          </a:solidFill>
          <a:latin typeface="Franklin Gothic Demi" pitchFamily="34" charset="0"/>
        </a:defRPr>
      </a:lvl9pPr>
    </p:titleStyle>
    <p:bodyStyle>
      <a:lvl1pPr algn="l" rtl="0" eaLnBrk="0" fontAlgn="base" hangingPunct="0">
        <a:lnSpc>
          <a:spcPct val="95000"/>
        </a:lnSpc>
        <a:spcBef>
          <a:spcPts val="600"/>
        </a:spcBef>
        <a:spcAft>
          <a:spcPct val="0"/>
        </a:spcAft>
        <a:defRPr sz="1600" kern="1200">
          <a:solidFill>
            <a:schemeClr val="tx1"/>
          </a:solidFill>
          <a:latin typeface="+mn-lt"/>
          <a:ea typeface="+mn-ea"/>
          <a:cs typeface="+mn-cs"/>
        </a:defRPr>
      </a:lvl1pPr>
      <a:lvl2pPr marL="171450" indent="-171450" algn="l" rtl="0" eaLnBrk="0" fontAlgn="base" hangingPunct="0">
        <a:lnSpc>
          <a:spcPct val="95000"/>
        </a:lnSpc>
        <a:spcBef>
          <a:spcPts val="300"/>
        </a:spcBef>
        <a:spcAft>
          <a:spcPct val="0"/>
        </a:spcAft>
        <a:buFont typeface="Arial" charset="0"/>
        <a:buChar char="•"/>
        <a:defRPr sz="1600" kern="1200">
          <a:solidFill>
            <a:schemeClr val="tx1"/>
          </a:solidFill>
          <a:latin typeface="+mn-lt"/>
          <a:ea typeface="+mn-ea"/>
          <a:cs typeface="+mn-cs"/>
        </a:defRPr>
      </a:lvl2pPr>
      <a:lvl3pPr marL="342900" indent="-171450" algn="l" rtl="0" eaLnBrk="0" fontAlgn="base" hangingPunct="0">
        <a:lnSpc>
          <a:spcPct val="95000"/>
        </a:lnSpc>
        <a:spcBef>
          <a:spcPts val="200"/>
        </a:spcBef>
        <a:spcAft>
          <a:spcPct val="0"/>
        </a:spcAft>
        <a:buFont typeface="Franklin Gothic Book" pitchFamily="34" charset="0"/>
        <a:buChar char="–"/>
        <a:defRPr sz="1600" kern="1200">
          <a:solidFill>
            <a:schemeClr val="tx1"/>
          </a:solidFill>
          <a:latin typeface="+mn-lt"/>
          <a:ea typeface="+mn-ea"/>
          <a:cs typeface="+mn-cs"/>
        </a:defRPr>
      </a:lvl3pPr>
      <a:lvl4pPr marL="514350" indent="-171450" algn="l" rtl="0" eaLnBrk="0" fontAlgn="base" hangingPunct="0">
        <a:lnSpc>
          <a:spcPct val="95000"/>
        </a:lnSpc>
        <a:spcBef>
          <a:spcPts val="100"/>
        </a:spcBef>
        <a:spcAft>
          <a:spcPct val="0"/>
        </a:spcAft>
        <a:buFont typeface="Arial" charset="0"/>
        <a:buChar char="•"/>
        <a:defRPr sz="1600" kern="1200">
          <a:solidFill>
            <a:schemeClr val="tx1"/>
          </a:solidFill>
          <a:latin typeface="+mn-lt"/>
          <a:ea typeface="+mn-ea"/>
          <a:cs typeface="+mn-cs"/>
        </a:defRPr>
      </a:lvl4pPr>
      <a:lvl5pPr marL="628650" indent="-114300" algn="l" rtl="0" eaLnBrk="0" fontAlgn="base" hangingPunct="0">
        <a:lnSpc>
          <a:spcPct val="95000"/>
        </a:lnSpc>
        <a:spcBef>
          <a:spcPts val="100"/>
        </a:spcBef>
        <a:spcAft>
          <a:spcPct val="0"/>
        </a:spcAft>
        <a:buFont typeface="Arial"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fontAlgn="base">
              <a:spcBef>
                <a:spcPct val="0"/>
              </a:spcBef>
              <a:spcAft>
                <a:spcPct val="0"/>
              </a:spcAft>
              <a:defRPr/>
            </a:pPr>
            <a:fld id="{233EB112-9CBB-44E7-A7FC-7363E4EC2E41}" type="slidenum">
              <a:rPr lang="en-US">
                <a:solidFill>
                  <a:srgbClr val="000000"/>
                </a:solidFill>
              </a:rPr>
              <a:pPr fontAlgn="base">
                <a:spcBef>
                  <a:spcPct val="0"/>
                </a:spcBef>
                <a:spcAft>
                  <a:spcPct val="0"/>
                </a:spcAft>
                <a:defRPr/>
              </a:pPr>
              <a:t>‹#›</a:t>
            </a:fld>
            <a:endParaRPr lang="en-US">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a:solidFill>
                <a:srgbClr val="000000"/>
              </a:solidFill>
            </a:endParaRPr>
          </a:p>
        </p:txBody>
      </p:sp>
      <p:pic>
        <p:nvPicPr>
          <p:cNvPr id="1029" name="Picture 8" descr="logo_C"/>
          <p:cNvPicPr>
            <a:picLocks noChangeAspect="1" noChangeArrowheads="1"/>
          </p:cNvPicPr>
          <p:nvPr/>
        </p:nvPicPr>
        <p:blipFill>
          <a:blip r:embed="rId15" cstate="print"/>
          <a:srcRect/>
          <a:stretch>
            <a:fillRect/>
          </a:stretch>
        </p:blipFill>
        <p:spPr bwMode="auto">
          <a:xfrm>
            <a:off x="63500" y="6289675"/>
            <a:ext cx="854075" cy="479425"/>
          </a:xfrm>
          <a:prstGeom prst="rect">
            <a:avLst/>
          </a:prstGeom>
          <a:noFill/>
          <a:ln w="9525">
            <a:noFill/>
            <a:miter lim="800000"/>
            <a:headEnd/>
            <a:tailEnd/>
          </a:ln>
        </p:spPr>
      </p:pic>
      <p:sp>
        <p:nvSpPr>
          <p:cNvPr id="23561" name="Rectangle 9"/>
          <p:cNvSpPr>
            <a:spLocks noChangeArrowheads="1"/>
          </p:cNvSpPr>
          <p:nvPr/>
        </p:nvSpPr>
        <p:spPr bwMode="auto">
          <a:xfrm>
            <a:off x="0" y="0"/>
            <a:ext cx="9144000" cy="685800"/>
          </a:xfrm>
          <a:prstGeom prst="rect">
            <a:avLst/>
          </a:prstGeom>
          <a:solidFill>
            <a:srgbClr val="5469A2"/>
          </a:solidFill>
          <a:ln w="9525">
            <a:noFill/>
            <a:miter lim="800000"/>
            <a:headEnd/>
            <a:tailEnd/>
          </a:ln>
          <a:effectLst/>
        </p:spPr>
        <p:txBody>
          <a:bodyPr wrap="none" anchor="ctr"/>
          <a:lstStyle/>
          <a:p>
            <a:pPr fontAlgn="base">
              <a:spcBef>
                <a:spcPct val="0"/>
              </a:spcBef>
              <a:spcAft>
                <a:spcPct val="0"/>
              </a:spcAft>
              <a:defRPr/>
            </a:pPr>
            <a:endParaRPr lang="en-US">
              <a:solidFill>
                <a:srgbClr val="000000"/>
              </a:solidFill>
            </a:endParaRPr>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5867400" y="645795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fontAlgn="base">
              <a:spcBef>
                <a:spcPct val="0"/>
              </a:spcBef>
              <a:spcAft>
                <a:spcPct val="0"/>
              </a:spcAft>
              <a:defRPr/>
            </a:pPr>
            <a:r>
              <a:rPr lang="en-US" smtClean="0">
                <a:solidFill>
                  <a:srgbClr val="000000"/>
                </a:solidFill>
              </a:rPr>
              <a:t>Retail DR Business Case</a:t>
            </a:r>
            <a:endParaRPr lang="en-US">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fontAlgn="base">
              <a:spcBef>
                <a:spcPct val="0"/>
              </a:spcBef>
              <a:spcAft>
                <a:spcPct val="0"/>
              </a:spcAft>
              <a:defRPr/>
            </a:pPr>
            <a:r>
              <a:rPr lang="en-US" smtClean="0">
                <a:solidFill>
                  <a:srgbClr val="000000"/>
                </a:solidFill>
              </a:rPr>
              <a:t>April 2012</a:t>
            </a:r>
            <a:endParaRPr lang="en-US">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a:solidFill>
                <a:srgbClr val="000000"/>
              </a:solidFill>
            </a:endParaRPr>
          </a:p>
        </p:txBody>
      </p:sp>
      <p:sp>
        <p:nvSpPr>
          <p:cNvPr id="23565" name="Rectangle 13"/>
          <p:cNvSpPr>
            <a:spLocks noChangeArrowheads="1"/>
          </p:cNvSpPr>
          <p:nvPr/>
        </p:nvSpPr>
        <p:spPr bwMode="auto">
          <a:xfrm>
            <a:off x="3886200" y="6381750"/>
            <a:ext cx="2133600" cy="476250"/>
          </a:xfrm>
          <a:prstGeom prst="rect">
            <a:avLst/>
          </a:prstGeom>
          <a:noFill/>
          <a:ln w="9525">
            <a:noFill/>
            <a:miter lim="800000"/>
            <a:headEnd/>
            <a:tailEnd/>
          </a:ln>
          <a:effectLst/>
        </p:spPr>
        <p:txBody>
          <a:bodyPr/>
          <a:lstStyle/>
          <a:p>
            <a:pPr algn="ctr" fontAlgn="base">
              <a:spcBef>
                <a:spcPct val="0"/>
              </a:spcBef>
              <a:spcAft>
                <a:spcPct val="0"/>
              </a:spcAft>
              <a:defRPr/>
            </a:pPr>
            <a:fld id="{86499295-1057-4CEF-8540-1CABA3297AB8}" type="slidenum">
              <a:rPr lang="en-US" sz="1400">
                <a:solidFill>
                  <a:srgbClr val="000000"/>
                </a:solidFill>
              </a:rPr>
              <a:pPr algn="ctr" fontAlgn="base">
                <a:spcBef>
                  <a:spcPct val="0"/>
                </a:spcBef>
                <a:spcAft>
                  <a:spcPct val="0"/>
                </a:spcAft>
                <a:defRPr/>
              </a:pPr>
              <a:t>‹#›</a:t>
            </a:fld>
            <a:endParaRPr lang="en-US" sz="1400">
              <a:solidFill>
                <a:srgbClr val="000000"/>
              </a:solidFill>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sldNum="0" hd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0"/>
            <a:ext cx="8229600" cy="1600200"/>
          </a:xfrm>
        </p:spPr>
        <p:txBody>
          <a:bodyPr>
            <a:normAutofit fontScale="90000"/>
          </a:bodyPr>
          <a:lstStyle/>
          <a:p>
            <a:r>
              <a:rPr lang="en-US" sz="4900" dirty="0" smtClean="0"/>
              <a:t>DSWG Update to WMS</a:t>
            </a:r>
            <a:r>
              <a:rPr lang="en-US" dirty="0" smtClean="0"/>
              <a:t/>
            </a:r>
            <a:br>
              <a:rPr lang="en-US" dirty="0" smtClean="0"/>
            </a:br>
            <a:r>
              <a:rPr lang="en-US" dirty="0" smtClean="0"/>
              <a:t>11/13/2013</a:t>
            </a:r>
            <a:r>
              <a:rPr lang="en-US" dirty="0" smtClean="0"/>
              <a:t/>
            </a:r>
            <a:br>
              <a:rPr lang="en-US" dirty="0" smtClean="0"/>
            </a:br>
            <a:endParaRPr lang="en-US" dirty="0"/>
          </a:p>
        </p:txBody>
      </p:sp>
      <p:sp>
        <p:nvSpPr>
          <p:cNvPr id="3" name="Slide Number Placeholder 2"/>
          <p:cNvSpPr>
            <a:spLocks noGrp="1"/>
          </p:cNvSpPr>
          <p:nvPr>
            <p:ph type="sldNum" sz="quarter" idx="12"/>
          </p:nvPr>
        </p:nvSpPr>
        <p:spPr/>
        <p:txBody>
          <a:bodyPr/>
          <a:lstStyle/>
          <a:p>
            <a:fld id="{2E826A28-757C-4AD4-8A72-EF58A3261CD1}" type="slidenum">
              <a:rPr lang="en-US" smtClean="0"/>
              <a:pPr/>
              <a:t>1</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0" y="1159933"/>
            <a:ext cx="9144000" cy="194734"/>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150000"/>
              </a:lnSpc>
              <a:spcBef>
                <a:spcPct val="20000"/>
              </a:spcBef>
              <a:spcAft>
                <a:spcPct val="0"/>
              </a:spcAft>
              <a:buFontTx/>
              <a:buChar char="•"/>
            </a:pPr>
            <a:endParaRPr lang="en-US" smtClean="0">
              <a:solidFill>
                <a:prstClr val="black"/>
              </a:solidFill>
              <a:latin typeface="Arial" charset="0"/>
              <a:cs typeface="Arial" charset="0"/>
            </a:endParaRPr>
          </a:p>
        </p:txBody>
      </p:sp>
      <p:sp>
        <p:nvSpPr>
          <p:cNvPr id="10" name="Rectangle 9"/>
          <p:cNvSpPr/>
          <p:nvPr/>
        </p:nvSpPr>
        <p:spPr bwMode="auto">
          <a:xfrm>
            <a:off x="67733" y="5528733"/>
            <a:ext cx="8712200" cy="1159934"/>
          </a:xfrm>
          <a:prstGeom prst="rect">
            <a:avLst/>
          </a:prstGeom>
          <a:solidFill>
            <a:schemeClr val="bg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150000"/>
              </a:lnSpc>
              <a:spcBef>
                <a:spcPct val="20000"/>
              </a:spcBef>
              <a:spcAft>
                <a:spcPct val="0"/>
              </a:spcAft>
              <a:buFontTx/>
              <a:buChar char="•"/>
            </a:pPr>
            <a:endParaRPr lang="en-US" smtClean="0">
              <a:solidFill>
                <a:prstClr val="black"/>
              </a:solidFill>
              <a:latin typeface="Arial" charset="0"/>
              <a:cs typeface="Arial" charset="0"/>
            </a:endParaRPr>
          </a:p>
        </p:txBody>
      </p:sp>
      <p:sp>
        <p:nvSpPr>
          <p:cNvPr id="5" name="Slide Number Placeholder 3"/>
          <p:cNvSpPr>
            <a:spLocks noGrp="1"/>
          </p:cNvSpPr>
          <p:nvPr>
            <p:ph type="sldNum" sz="quarter" idx="4294967295"/>
          </p:nvPr>
        </p:nvSpPr>
        <p:spPr>
          <a:xfrm>
            <a:off x="457200" y="6356350"/>
            <a:ext cx="2133600" cy="365125"/>
          </a:xfrm>
          <a:prstGeom prst="rect">
            <a:avLst/>
          </a:prstGeom>
        </p:spPr>
        <p:txBody>
          <a:bodyPr/>
          <a:lstStyle/>
          <a:p>
            <a:fld id="{5F9BB67D-8EEA-4597-A15F-0AB59A0605F6}" type="slidenum">
              <a:rPr lang="en-US">
                <a:solidFill>
                  <a:prstClr val="black">
                    <a:tint val="75000"/>
                  </a:prstClr>
                </a:solidFill>
              </a:rPr>
              <a:pPr/>
              <a:t>2</a:t>
            </a:fld>
            <a:endParaRPr lang="en-US">
              <a:solidFill>
                <a:prstClr val="black">
                  <a:tint val="75000"/>
                </a:prstClr>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774434834"/>
              </p:ext>
            </p:extLst>
          </p:nvPr>
        </p:nvGraphicFramePr>
        <p:xfrm>
          <a:off x="9525" y="-3"/>
          <a:ext cx="9144000" cy="6858003"/>
        </p:xfrm>
        <a:graphic>
          <a:graphicData uri="http://schemas.openxmlformats.org/drawingml/2006/table">
            <a:tbl>
              <a:tblPr/>
              <a:tblGrid>
                <a:gridCol w="191088"/>
                <a:gridCol w="1485312"/>
                <a:gridCol w="1676400"/>
                <a:gridCol w="685800"/>
                <a:gridCol w="838200"/>
                <a:gridCol w="3276600"/>
                <a:gridCol w="990600"/>
              </a:tblGrid>
              <a:tr h="262269">
                <a:tc gridSpan="7">
                  <a:txBody>
                    <a:bodyPr/>
                    <a:lstStyle/>
                    <a:p>
                      <a:pPr algn="ctr" fontAlgn="ctr"/>
                      <a:r>
                        <a:rPr lang="en-US" sz="1400" b="1" i="0" u="none" strike="noStrike" dirty="0">
                          <a:solidFill>
                            <a:srgbClr val="000000"/>
                          </a:solidFill>
                          <a:effectLst/>
                          <a:latin typeface="Calibri"/>
                        </a:rPr>
                        <a:t>DSWG Goals for </a:t>
                      </a:r>
                      <a:r>
                        <a:rPr lang="en-US" sz="1400" b="1" i="0" u="none" strike="noStrike" dirty="0" smtClean="0">
                          <a:solidFill>
                            <a:srgbClr val="000000"/>
                          </a:solidFill>
                          <a:effectLst/>
                          <a:latin typeface="Calibri"/>
                        </a:rPr>
                        <a:t>2013</a:t>
                      </a:r>
                      <a:endParaRPr lang="en-US" sz="1400" b="1" i="0" u="none" strike="noStrike" dirty="0">
                        <a:solidFill>
                          <a:srgbClr val="000000"/>
                        </a:solidFill>
                        <a:effectLst/>
                        <a:latin typeface="Calibri"/>
                      </a:endParaRPr>
                    </a:p>
                  </a:txBody>
                  <a:tcPr marL="6519" marR="6519" marT="65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31175">
                <a:tc>
                  <a:txBody>
                    <a:bodyPr/>
                    <a:lstStyle/>
                    <a:p>
                      <a:pPr algn="ctr" fontAlgn="b"/>
                      <a:r>
                        <a:rPr lang="en-US" sz="1000" b="1" i="0" u="none" strike="noStrike" dirty="0">
                          <a:solidFill>
                            <a:srgbClr val="000000"/>
                          </a:solidFill>
                          <a:effectLst/>
                          <a:latin typeface="Calibri"/>
                        </a:rPr>
                        <a:t>#</a:t>
                      </a:r>
                    </a:p>
                  </a:txBody>
                  <a:tcPr marL="6519" marR="6519" marT="6519" marB="0" anchor="ctr">
                    <a:lnL w="6350" cap="flat" cmpd="sng" algn="ctr">
                      <a:solidFill>
                        <a:srgbClr val="000000"/>
                      </a:solidFill>
                      <a:prstDash val="solid"/>
                      <a:round/>
                      <a:headEnd type="none" w="med" len="med"/>
                      <a:tailEnd type="none" w="med" len="med"/>
                    </a:lnL>
                    <a:lnR>
                      <a:noFill/>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ctr"/>
                      <a:r>
                        <a:rPr lang="en-US" sz="1000" b="1" i="0" u="none" strike="noStrike" dirty="0">
                          <a:solidFill>
                            <a:srgbClr val="000000"/>
                          </a:solidFill>
                          <a:effectLst/>
                          <a:latin typeface="Calibri"/>
                        </a:rPr>
                        <a:t>Goal Description</a:t>
                      </a:r>
                    </a:p>
                  </a:txBody>
                  <a:tcPr marL="6519" marR="6519" marT="6519" marB="0" anchor="ctr">
                    <a:lnL>
                      <a:noFill/>
                    </a:lnL>
                    <a:lnR>
                      <a:noFill/>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l" fontAlgn="ctr"/>
                      <a:r>
                        <a:rPr lang="en-US" sz="1000" b="1" i="0" u="none" strike="noStrike" dirty="0">
                          <a:solidFill>
                            <a:srgbClr val="000000"/>
                          </a:solidFill>
                          <a:effectLst/>
                          <a:latin typeface="Calibri"/>
                        </a:rPr>
                        <a:t>Deliverable</a:t>
                      </a:r>
                    </a:p>
                  </a:txBody>
                  <a:tcPr marL="6519" marR="6519" marT="6519" marB="0" anchor="ctr">
                    <a:lnL>
                      <a:noFill/>
                    </a:lnL>
                    <a:lnR>
                      <a:noFill/>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a:rPr>
                        <a:t>Scheduled Completion</a:t>
                      </a:r>
                    </a:p>
                  </a:txBody>
                  <a:tcPr marL="6519" marR="6519" marT="6519" marB="0" anchor="ctr">
                    <a:lnL>
                      <a:noFill/>
                    </a:lnL>
                    <a:lnR>
                      <a:noFill/>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a:rPr>
                        <a:t>Market Champion</a:t>
                      </a:r>
                    </a:p>
                  </a:txBody>
                  <a:tcPr marL="6519" marR="6519" marT="6519" marB="0" anchor="ctr">
                    <a:lnL>
                      <a:noFill/>
                    </a:lnL>
                    <a:lnR>
                      <a:noFill/>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ctr"/>
                      <a:r>
                        <a:rPr lang="en-US" sz="1000" b="1" i="0" u="none" strike="noStrike" dirty="0" smtClean="0">
                          <a:solidFill>
                            <a:srgbClr val="000000"/>
                          </a:solidFill>
                          <a:effectLst/>
                          <a:latin typeface="Calibri"/>
                        </a:rPr>
                        <a:t>Contributors</a:t>
                      </a:r>
                      <a:endParaRPr lang="en-US" sz="1000" b="1" i="0" u="none" strike="noStrike" dirty="0">
                        <a:solidFill>
                          <a:srgbClr val="000000"/>
                        </a:solidFill>
                        <a:effectLst/>
                        <a:latin typeface="Calibri"/>
                      </a:endParaRPr>
                    </a:p>
                  </a:txBody>
                  <a:tcPr marL="6519" marR="6519" marT="6519" marB="0" anchor="ctr">
                    <a:lnL>
                      <a:noFill/>
                    </a:lnL>
                    <a:lnR>
                      <a:noFill/>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Calibri"/>
                        </a:rPr>
                        <a:t>Status</a:t>
                      </a:r>
                    </a:p>
                  </a:txBody>
                  <a:tcPr marL="6519" marR="6519" marT="6519" marB="0" anchor="ctr">
                    <a:lnL>
                      <a:noFill/>
                    </a:lnL>
                    <a:lnR w="635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tcPr>
                </a:tc>
              </a:tr>
              <a:tr h="452329">
                <a:tc>
                  <a:txBody>
                    <a:bodyPr/>
                    <a:lstStyle/>
                    <a:p>
                      <a:pPr algn="ctr" fontAlgn="ctr"/>
                      <a:r>
                        <a:rPr lang="en-US" sz="1000" b="0" i="0" u="none" strike="noStrike" dirty="0">
                          <a:solidFill>
                            <a:srgbClr val="000000"/>
                          </a:solidFill>
                          <a:effectLst/>
                          <a:latin typeface="Calibri"/>
                        </a:rPr>
                        <a:t>1</a:t>
                      </a:r>
                    </a:p>
                  </a:txBody>
                  <a:tcPr marL="6519" marR="6519" marT="6519" marB="0" anchor="ctr">
                    <a:lnL w="6350" cap="flat" cmpd="sng" algn="ctr">
                      <a:solidFill>
                        <a:srgbClr val="000000"/>
                      </a:solidFill>
                      <a:prstDash val="solid"/>
                      <a:round/>
                      <a:headEnd type="none" w="med" len="med"/>
                      <a:tailEnd type="none" w="med" len="med"/>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l" fontAlgn="ctr"/>
                      <a:r>
                        <a:rPr lang="en-US" sz="1000" b="0" i="0" u="none" strike="noStrike" dirty="0" smtClean="0">
                          <a:solidFill>
                            <a:srgbClr val="000000"/>
                          </a:solidFill>
                          <a:effectLst/>
                          <a:latin typeface="+mn-lt"/>
                        </a:rPr>
                        <a:t>Weather-Sensitive ERS Loads</a:t>
                      </a:r>
                      <a:endParaRPr lang="en-US" sz="1000" b="0" i="0" u="none" strike="noStrike" dirty="0">
                        <a:solidFill>
                          <a:srgbClr val="000000"/>
                        </a:solidFill>
                        <a:effectLst/>
                        <a:latin typeface="Calibri"/>
                      </a:endParaRPr>
                    </a:p>
                  </a:txBody>
                  <a:tcPr marL="6519" marR="6519" marT="6519" marB="0" anchor="ctr">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l" fontAlgn="ctr"/>
                      <a:r>
                        <a:rPr lang="en-US" sz="1000" b="0" i="0" u="none" strike="noStrike" dirty="0" smtClean="0">
                          <a:solidFill>
                            <a:srgbClr val="000000"/>
                          </a:solidFill>
                          <a:effectLst/>
                          <a:latin typeface="+mn-lt"/>
                        </a:rPr>
                        <a:t>NPRR 505 approval</a:t>
                      </a:r>
                      <a:endParaRPr lang="en-US" sz="1000" b="0" i="0" u="none" strike="noStrike" dirty="0">
                        <a:solidFill>
                          <a:srgbClr val="000000"/>
                        </a:solidFill>
                        <a:effectLst/>
                        <a:latin typeface="+mn-lt"/>
                      </a:endParaRPr>
                    </a:p>
                  </a:txBody>
                  <a:tcPr marL="6519" marR="6519" marT="6519" marB="0" anchor="ctr">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End of Q1</a:t>
                      </a:r>
                      <a:endParaRPr lang="en-US" sz="1000" b="0" i="0" u="none" strike="noStrike" dirty="0">
                        <a:solidFill>
                          <a:srgbClr val="000000"/>
                        </a:solidFill>
                        <a:effectLst/>
                        <a:latin typeface="Calibri"/>
                      </a:endParaRPr>
                    </a:p>
                  </a:txBody>
                  <a:tcPr marL="6519" marR="6519" marT="6519" marB="0" anchor="ctr">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Robert King</a:t>
                      </a:r>
                      <a:endParaRPr lang="en-US" sz="1000" b="0" i="0" u="none" strike="noStrike" dirty="0">
                        <a:solidFill>
                          <a:srgbClr val="000000"/>
                        </a:solidFill>
                        <a:effectLst/>
                        <a:latin typeface="Calibri"/>
                      </a:endParaRPr>
                    </a:p>
                  </a:txBody>
                  <a:tcPr marL="6519" marR="6519" marT="6519" marB="0" anchor="ctr">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Perrin Wall, Michael </a:t>
                      </a:r>
                      <a:r>
                        <a:rPr lang="en-US" sz="1000" b="0" i="0" u="none" strike="noStrike" dirty="0" err="1" smtClean="0">
                          <a:solidFill>
                            <a:srgbClr val="000000"/>
                          </a:solidFill>
                          <a:effectLst/>
                          <a:latin typeface="+mn-lt"/>
                        </a:rPr>
                        <a:t>Cozzi</a:t>
                      </a:r>
                      <a:r>
                        <a:rPr lang="en-US" sz="1000" b="0" i="0" u="none" strike="noStrike" dirty="0" smtClean="0">
                          <a:solidFill>
                            <a:srgbClr val="000000"/>
                          </a:solidFill>
                          <a:effectLst/>
                          <a:latin typeface="+mn-lt"/>
                        </a:rPr>
                        <a:t>, Jay </a:t>
                      </a:r>
                      <a:r>
                        <a:rPr lang="en-US" sz="1000" b="0" i="0" u="none" strike="noStrike" dirty="0" err="1" smtClean="0">
                          <a:solidFill>
                            <a:srgbClr val="000000"/>
                          </a:solidFill>
                          <a:effectLst/>
                          <a:latin typeface="+mn-lt"/>
                        </a:rPr>
                        <a:t>Zarnikau</a:t>
                      </a:r>
                      <a:r>
                        <a:rPr lang="en-US" sz="1000" b="0" i="0" u="none" strike="noStrike" dirty="0" smtClean="0">
                          <a:solidFill>
                            <a:srgbClr val="000000"/>
                          </a:solidFill>
                          <a:effectLst/>
                          <a:latin typeface="+mn-lt"/>
                        </a:rPr>
                        <a:t>, Kyle Miller</a:t>
                      </a:r>
                      <a:endParaRPr lang="en-US" sz="1000" b="0" i="0" u="none" strike="noStrike" dirty="0">
                        <a:solidFill>
                          <a:srgbClr val="000000"/>
                        </a:solidFill>
                        <a:effectLst/>
                        <a:latin typeface="Calibri"/>
                      </a:endParaRPr>
                    </a:p>
                  </a:txBody>
                  <a:tcPr marL="6519" marR="6519" marT="6519" marB="0" anchor="ctr">
                    <a:lnL>
                      <a:noFill/>
                    </a:lnL>
                    <a:lnR>
                      <a:noFill/>
                    </a:lnR>
                    <a:lnT w="6350" cap="flat" cmpd="sng" algn="ctr">
                      <a:solidFill>
                        <a:srgbClr val="4F81BD"/>
                      </a:solidFill>
                      <a:prstDash val="solid"/>
                      <a:round/>
                      <a:headEnd type="none" w="med" len="med"/>
                      <a:tailEnd type="none" w="med" len="med"/>
                    </a:lnT>
                    <a:lnB>
                      <a:noFill/>
                    </a:lnB>
                    <a:solidFill>
                      <a:srgbClr val="DCE6F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endParaRPr lang="en-US" sz="2800" b="0" i="0" u="none" strike="noStrike" dirty="0" smtClean="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w="6350" cap="flat" cmpd="sng" algn="ctr">
                      <a:solidFill>
                        <a:srgbClr val="4F81BD"/>
                      </a:solidFill>
                      <a:prstDash val="solid"/>
                      <a:round/>
                      <a:headEnd type="none" w="med" len="med"/>
                      <a:tailEnd type="none" w="med" len="med"/>
                    </a:lnT>
                    <a:lnB>
                      <a:noFill/>
                    </a:lnB>
                    <a:solidFill>
                      <a:srgbClr val="DCE6F1"/>
                    </a:solidFill>
                  </a:tcPr>
                </a:tc>
              </a:tr>
              <a:tr h="452329">
                <a:tc>
                  <a:txBody>
                    <a:bodyPr/>
                    <a:lstStyle/>
                    <a:p>
                      <a:pPr algn="ctr" fontAlgn="ctr"/>
                      <a:r>
                        <a:rPr lang="en-US" sz="1000" b="0" i="0" u="none" strike="noStrike">
                          <a:solidFill>
                            <a:srgbClr val="000000"/>
                          </a:solidFill>
                          <a:effectLst/>
                          <a:latin typeface="Calibri"/>
                        </a:rPr>
                        <a:t>2</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000" b="0" i="0" u="none" strike="noStrike" dirty="0" smtClean="0">
                          <a:solidFill>
                            <a:srgbClr val="000000"/>
                          </a:solidFill>
                          <a:effectLst/>
                          <a:latin typeface="+mn-lt"/>
                        </a:rPr>
                        <a:t>ERS Clearing Price</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l" fontAlgn="ctr"/>
                      <a:r>
                        <a:rPr lang="en-US" sz="1000" b="0" i="0" u="none" strike="noStrike" dirty="0" smtClean="0">
                          <a:solidFill>
                            <a:srgbClr val="000000"/>
                          </a:solidFill>
                          <a:effectLst/>
                          <a:latin typeface="+mn-lt"/>
                        </a:rPr>
                        <a:t>Draft NPRR</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End of Q1</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Calibri"/>
                        </a:rPr>
                        <a:t>Joel </a:t>
                      </a:r>
                      <a:r>
                        <a:rPr lang="en-US" sz="1000" b="0" i="0" u="none" strike="noStrike" dirty="0" err="1" smtClean="0">
                          <a:solidFill>
                            <a:srgbClr val="000000"/>
                          </a:solidFill>
                          <a:effectLst/>
                          <a:latin typeface="Calibri"/>
                        </a:rPr>
                        <a:t>Obillo</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John Tipton, Michael </a:t>
                      </a:r>
                      <a:r>
                        <a:rPr lang="en-US" sz="1000" b="0" i="0" u="none" strike="noStrike" dirty="0" err="1" smtClean="0">
                          <a:solidFill>
                            <a:srgbClr val="000000"/>
                          </a:solidFill>
                          <a:effectLst/>
                          <a:latin typeface="+mn-lt"/>
                        </a:rPr>
                        <a:t>Cozzi</a:t>
                      </a:r>
                      <a:r>
                        <a:rPr lang="en-US" sz="1000" b="0" i="0" u="none" strike="noStrike" dirty="0" smtClean="0">
                          <a:solidFill>
                            <a:srgbClr val="000000"/>
                          </a:solidFill>
                          <a:effectLst/>
                          <a:latin typeface="+mn-lt"/>
                        </a:rPr>
                        <a:t>, Malcolm </a:t>
                      </a:r>
                      <a:r>
                        <a:rPr lang="en-US" sz="1000" b="0" i="0" u="none" strike="noStrike" dirty="0" err="1" smtClean="0">
                          <a:solidFill>
                            <a:srgbClr val="000000"/>
                          </a:solidFill>
                          <a:effectLst/>
                          <a:latin typeface="+mn-lt"/>
                        </a:rPr>
                        <a:t>Ainspan</a:t>
                      </a:r>
                      <a:r>
                        <a:rPr lang="en-US" sz="1000" b="0" i="0" u="none" strike="noStrike" dirty="0" smtClean="0">
                          <a:solidFill>
                            <a:srgbClr val="000000"/>
                          </a:solidFill>
                          <a:effectLst/>
                          <a:latin typeface="+mn-lt"/>
                        </a:rPr>
                        <a:t>, Perrin Wall, Robert King, Tim Carter</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endParaRPr lang="en-US" sz="2800" b="0" i="0" u="none" strike="noStrike" dirty="0" smtClean="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tcPr>
                </a:tc>
              </a:tr>
              <a:tr h="452329">
                <a:tc>
                  <a:txBody>
                    <a:bodyPr/>
                    <a:lstStyle/>
                    <a:p>
                      <a:pPr algn="ctr" fontAlgn="ctr"/>
                      <a:r>
                        <a:rPr lang="en-US" sz="1000" b="0" i="0" u="none" strike="noStrike" dirty="0">
                          <a:solidFill>
                            <a:srgbClr val="000000"/>
                          </a:solidFill>
                          <a:effectLst/>
                          <a:latin typeface="Calibri"/>
                        </a:rPr>
                        <a:t>3</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ERS-30 </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Complete Pilot Project and Introduce NPRR</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End of Q4</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Robert King</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baseline="0" dirty="0" smtClean="0">
                          <a:solidFill>
                            <a:srgbClr val="000000"/>
                          </a:solidFill>
                          <a:effectLst/>
                          <a:latin typeface="+mn-lt"/>
                        </a:rPr>
                        <a:t>Malcolm </a:t>
                      </a:r>
                      <a:r>
                        <a:rPr lang="en-US" sz="1000" b="0" i="0" u="none" strike="noStrike" baseline="0" dirty="0" err="1" smtClean="0">
                          <a:solidFill>
                            <a:srgbClr val="000000"/>
                          </a:solidFill>
                          <a:effectLst/>
                          <a:latin typeface="+mn-lt"/>
                        </a:rPr>
                        <a:t>Ainspan</a:t>
                      </a:r>
                      <a:r>
                        <a:rPr lang="en-US" sz="1000" b="0" i="0" u="none" strike="noStrike" baseline="0" dirty="0" smtClean="0">
                          <a:solidFill>
                            <a:srgbClr val="000000"/>
                          </a:solidFill>
                          <a:effectLst/>
                          <a:latin typeface="+mn-lt"/>
                        </a:rPr>
                        <a:t>, Joel </a:t>
                      </a:r>
                      <a:r>
                        <a:rPr lang="en-US" sz="1000" b="0" i="0" u="none" strike="noStrike" baseline="0" dirty="0" err="1" smtClean="0">
                          <a:solidFill>
                            <a:srgbClr val="000000"/>
                          </a:solidFill>
                          <a:effectLst/>
                          <a:latin typeface="+mn-lt"/>
                        </a:rPr>
                        <a:t>Obillo</a:t>
                      </a:r>
                      <a:r>
                        <a:rPr lang="en-US" sz="1000" b="0" i="0" u="none" strike="noStrike" baseline="0" dirty="0" smtClean="0">
                          <a:solidFill>
                            <a:srgbClr val="000000"/>
                          </a:solidFill>
                          <a:effectLst/>
                          <a:latin typeface="+mn-lt"/>
                        </a:rPr>
                        <a:t>, Michael </a:t>
                      </a:r>
                      <a:r>
                        <a:rPr lang="en-US" sz="1000" b="0" i="0" u="none" strike="noStrike" baseline="0" dirty="0" err="1" smtClean="0">
                          <a:solidFill>
                            <a:srgbClr val="000000"/>
                          </a:solidFill>
                          <a:effectLst/>
                          <a:latin typeface="+mn-lt"/>
                        </a:rPr>
                        <a:t>Cozzi</a:t>
                      </a:r>
                      <a:r>
                        <a:rPr lang="en-US" sz="1000" b="0" i="0" u="none" strike="noStrike" baseline="0" dirty="0" smtClean="0">
                          <a:solidFill>
                            <a:srgbClr val="000000"/>
                          </a:solidFill>
                          <a:effectLst/>
                          <a:latin typeface="+mn-lt"/>
                        </a:rPr>
                        <a:t>, Tim Carter</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endParaRPr lang="en-US" sz="2800" b="0" i="0" u="none" strike="noStrike" dirty="0" smtClean="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solidFill>
                      <a:srgbClr val="DCE6F1"/>
                    </a:solidFill>
                  </a:tcPr>
                </a:tc>
              </a:tr>
              <a:tr h="493294">
                <a:tc>
                  <a:txBody>
                    <a:bodyPr/>
                    <a:lstStyle/>
                    <a:p>
                      <a:pPr algn="ctr" fontAlgn="ctr"/>
                      <a:r>
                        <a:rPr lang="en-US" sz="1000" b="0" i="0" u="none" strike="noStrike" dirty="0">
                          <a:solidFill>
                            <a:srgbClr val="000000"/>
                          </a:solidFill>
                          <a:effectLst/>
                          <a:latin typeface="Calibri"/>
                        </a:rPr>
                        <a:t>4</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000" b="0" i="0" u="none" strike="noStrike" dirty="0" smtClean="0">
                          <a:solidFill>
                            <a:srgbClr val="000000"/>
                          </a:solidFill>
                          <a:effectLst/>
                          <a:latin typeface="+mn-lt"/>
                        </a:rPr>
                        <a:t>ERS Deployment Time Limit</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l" fontAlgn="ctr"/>
                      <a:r>
                        <a:rPr lang="en-US" sz="1000" b="0" i="0" u="none" strike="noStrike" dirty="0" smtClean="0">
                          <a:solidFill>
                            <a:srgbClr val="000000"/>
                          </a:solidFill>
                          <a:effectLst/>
                          <a:latin typeface="+mn-lt"/>
                        </a:rPr>
                        <a:t>Draft NPRR, including clarification of requirements when no contractual obligation</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End of Q1</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Robert King</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John Tipton, Malcolm </a:t>
                      </a:r>
                      <a:r>
                        <a:rPr lang="en-US" sz="1000" b="0" i="0" u="none" strike="noStrike" dirty="0" err="1" smtClean="0">
                          <a:solidFill>
                            <a:srgbClr val="000000"/>
                          </a:solidFill>
                          <a:effectLst/>
                          <a:latin typeface="+mn-lt"/>
                        </a:rPr>
                        <a:t>Ainspan</a:t>
                      </a:r>
                      <a:r>
                        <a:rPr lang="en-US" sz="1000" b="0" i="0" u="none" strike="noStrike" dirty="0" smtClean="0">
                          <a:solidFill>
                            <a:srgbClr val="000000"/>
                          </a:solidFill>
                          <a:effectLst/>
                          <a:latin typeface="+mn-lt"/>
                        </a:rPr>
                        <a:t>, Joel </a:t>
                      </a:r>
                      <a:r>
                        <a:rPr lang="en-US" sz="1000" b="0" i="0" u="none" strike="noStrike" dirty="0" err="1" smtClean="0">
                          <a:solidFill>
                            <a:srgbClr val="000000"/>
                          </a:solidFill>
                          <a:effectLst/>
                          <a:latin typeface="+mn-lt"/>
                        </a:rPr>
                        <a:t>Obillo</a:t>
                      </a:r>
                      <a:r>
                        <a:rPr lang="en-US" sz="1000" b="0" i="0" u="none" strike="noStrike" dirty="0" smtClean="0">
                          <a:solidFill>
                            <a:srgbClr val="000000"/>
                          </a:solidFill>
                          <a:effectLst/>
                          <a:latin typeface="+mn-lt"/>
                        </a:rPr>
                        <a:t>, Perrin Wall</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endParaRPr lang="en-US" sz="2800" b="0" i="0" u="none" strike="noStrike" dirty="0" smtClean="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tcPr>
                </a:tc>
              </a:tr>
              <a:tr h="514791">
                <a:tc>
                  <a:txBody>
                    <a:bodyPr/>
                    <a:lstStyle/>
                    <a:p>
                      <a:pPr algn="ctr" fontAlgn="ctr"/>
                      <a:r>
                        <a:rPr lang="en-US" sz="1000" b="0" i="0" u="none" strike="noStrike" dirty="0">
                          <a:solidFill>
                            <a:srgbClr val="000000"/>
                          </a:solidFill>
                          <a:effectLst/>
                          <a:latin typeface="Calibri"/>
                        </a:rPr>
                        <a:t>5</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Aggregated Load Resources</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Draft NPRR to clarify ALR participation in Ancillary Services</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End of Q2</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David </a:t>
                      </a:r>
                      <a:r>
                        <a:rPr lang="en-US" sz="1000" b="0" i="0" u="none" strike="noStrike" dirty="0" err="1" smtClean="0">
                          <a:solidFill>
                            <a:srgbClr val="000000"/>
                          </a:solidFill>
                          <a:effectLst/>
                          <a:latin typeface="Calibri"/>
                        </a:rPr>
                        <a:t>Kee</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Jay </a:t>
                      </a:r>
                      <a:r>
                        <a:rPr lang="en-US" sz="1000" b="0" i="0" u="none" strike="noStrike" dirty="0" err="1" smtClean="0">
                          <a:solidFill>
                            <a:srgbClr val="000000"/>
                          </a:solidFill>
                          <a:effectLst/>
                          <a:latin typeface="+mn-lt"/>
                        </a:rPr>
                        <a:t>Zarnikau</a:t>
                      </a:r>
                      <a:r>
                        <a:rPr lang="en-US" sz="1000" b="0" i="0" u="none" strike="noStrike" dirty="0" smtClean="0">
                          <a:solidFill>
                            <a:srgbClr val="000000"/>
                          </a:solidFill>
                          <a:effectLst/>
                          <a:latin typeface="+mn-lt"/>
                        </a:rPr>
                        <a:t>, Perrin Wall, Justin Louis, Robert King, Ed Echols, Cheryl </a:t>
                      </a:r>
                      <a:r>
                        <a:rPr lang="en-US" sz="1000" b="0" i="0" u="none" strike="noStrike" dirty="0" err="1" smtClean="0">
                          <a:solidFill>
                            <a:srgbClr val="000000"/>
                          </a:solidFill>
                          <a:effectLst/>
                          <a:latin typeface="+mn-lt"/>
                        </a:rPr>
                        <a:t>Dobos</a:t>
                      </a:r>
                      <a:r>
                        <a:rPr lang="en-US" sz="1000" b="0" i="0" u="none" strike="noStrike" dirty="0" smtClean="0">
                          <a:solidFill>
                            <a:srgbClr val="000000"/>
                          </a:solidFill>
                          <a:effectLst/>
                          <a:latin typeface="+mn-lt"/>
                        </a:rPr>
                        <a:t>, Russell Shaver, Eric Goff, Sherry </a:t>
                      </a:r>
                      <a:r>
                        <a:rPr lang="en-US" sz="1000" b="0" i="0" u="none" strike="noStrike" dirty="0" err="1" smtClean="0">
                          <a:solidFill>
                            <a:srgbClr val="000000"/>
                          </a:solidFill>
                          <a:effectLst/>
                          <a:latin typeface="+mn-lt"/>
                        </a:rPr>
                        <a:t>Wiegand</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2800" b="1" kern="1200" dirty="0" smtClean="0">
                          <a:solidFill>
                            <a:srgbClr val="00B050"/>
                          </a:solidFill>
                          <a:effectLst/>
                          <a:latin typeface="Wingdings 2" pitchFamily="18" charset="2"/>
                          <a:ea typeface="+mn-ea"/>
                          <a:cs typeface="+mn-cs"/>
                        </a:rPr>
                        <a:t>R</a:t>
                      </a:r>
                      <a:endParaRPr lang="en-US" sz="900" b="0" i="0" u="none" strike="noStrike" dirty="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solidFill>
                      <a:srgbClr val="DCE6F1"/>
                    </a:solidFill>
                  </a:tcPr>
                </a:tc>
              </a:tr>
              <a:tr h="648056">
                <a:tc>
                  <a:txBody>
                    <a:bodyPr/>
                    <a:lstStyle/>
                    <a:p>
                      <a:pPr algn="ctr" fontAlgn="ctr"/>
                      <a:r>
                        <a:rPr lang="en-US" sz="1000" b="0" i="0" u="none" strike="noStrike" dirty="0">
                          <a:solidFill>
                            <a:srgbClr val="000000"/>
                          </a:solidFill>
                          <a:effectLst/>
                          <a:latin typeface="Calibri"/>
                        </a:rPr>
                        <a:t>6</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000" b="0" i="0" u="none" strike="noStrike" dirty="0" smtClean="0">
                          <a:solidFill>
                            <a:srgbClr val="000000"/>
                          </a:solidFill>
                          <a:effectLst/>
                          <a:latin typeface="+mn-lt"/>
                        </a:rPr>
                        <a:t>DR Participation in the Real-Time Energy Market</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l" fontAlgn="ctr"/>
                      <a:r>
                        <a:rPr lang="en-US" sz="1000" b="0" i="0" u="none" strike="noStrike" dirty="0" smtClean="0">
                          <a:solidFill>
                            <a:srgbClr val="000000"/>
                          </a:solidFill>
                          <a:effectLst/>
                          <a:latin typeface="+mn-lt"/>
                        </a:rPr>
                        <a:t>Draft NPRR</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End of Q3</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Calibri"/>
                        </a:rPr>
                        <a:t>Eric Goff</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pt-BR" sz="1000" b="0" i="0" u="none" strike="noStrike" dirty="0" smtClean="0">
                          <a:solidFill>
                            <a:srgbClr val="000000"/>
                          </a:solidFill>
                          <a:effectLst/>
                          <a:latin typeface="+mn-lt"/>
                        </a:rPr>
                        <a:t>Joel Obillo, Suzanne Bertin, Perrin Wall, Caryn Rexrode, Cyrus Reed, Jay Zarnikau, John Tipton, Robert King, Justin Louis, David Kee, Sherry Weigand, Melissa Trevino, David Power, Marguerite Wagner, Kyle Miller, David Power</a:t>
                      </a:r>
                      <a:endParaRPr lang="pt-BR"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2800" b="1" kern="1200" dirty="0" smtClean="0">
                          <a:solidFill>
                            <a:srgbClr val="00B050"/>
                          </a:solidFill>
                          <a:effectLst/>
                          <a:latin typeface="Wingdings 2" pitchFamily="18" charset="2"/>
                          <a:ea typeface="+mn-ea"/>
                          <a:cs typeface="+mn-cs"/>
                        </a:rPr>
                        <a:t>R</a:t>
                      </a:r>
                      <a:endParaRPr lang="en-US" sz="2800" b="0" i="0" u="none" strike="noStrike" dirty="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tcPr>
                </a:tc>
              </a:tr>
              <a:tr h="452329">
                <a:tc>
                  <a:txBody>
                    <a:bodyPr/>
                    <a:lstStyle/>
                    <a:p>
                      <a:pPr algn="ctr" fontAlgn="ctr"/>
                      <a:r>
                        <a:rPr lang="en-US" sz="1000" b="0" i="0" u="none" strike="noStrike">
                          <a:solidFill>
                            <a:srgbClr val="000000"/>
                          </a:solidFill>
                          <a:effectLst/>
                          <a:latin typeface="Calibri"/>
                        </a:rPr>
                        <a:t>7</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ctr"/>
                      <a:r>
                        <a:rPr lang="en-US" sz="1000" b="0" i="0" u="none" strike="noStrike">
                          <a:solidFill>
                            <a:srgbClr val="000000"/>
                          </a:solidFill>
                          <a:effectLst/>
                          <a:latin typeface="Calibri"/>
                        </a:rPr>
                        <a:t>Adjust DR Capacity for T&amp;D Losses</a:t>
                      </a:r>
                    </a:p>
                  </a:txBody>
                  <a:tcPr marL="6519" marR="6519" marT="6519" marB="0" anchor="ctr">
                    <a:lnL>
                      <a:noFill/>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Draft and present NPRR to WMS </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End of Q1</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a:solidFill>
                            <a:srgbClr val="000000"/>
                          </a:solidFill>
                          <a:effectLst/>
                          <a:latin typeface="Calibri"/>
                        </a:rPr>
                        <a:t>Tim Carter</a:t>
                      </a: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Joel </a:t>
                      </a:r>
                      <a:r>
                        <a:rPr lang="en-US" sz="1000" b="0" i="0" u="none" strike="noStrike" dirty="0" err="1" smtClean="0">
                          <a:solidFill>
                            <a:srgbClr val="000000"/>
                          </a:solidFill>
                          <a:effectLst/>
                          <a:latin typeface="Calibri"/>
                        </a:rPr>
                        <a:t>Obillo</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endParaRPr lang="en-US" sz="1000" b="0" i="0" u="none" strike="noStrike" dirty="0">
                        <a:solidFill>
                          <a:srgbClr val="000000"/>
                        </a:solidFill>
                        <a:effectLst/>
                        <a:latin typeface="Calibri"/>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solidFill>
                      <a:srgbClr val="DCE6F1"/>
                    </a:solidFill>
                  </a:tcPr>
                </a:tc>
              </a:tr>
              <a:tr h="452329">
                <a:tc>
                  <a:txBody>
                    <a:bodyPr/>
                    <a:lstStyle/>
                    <a:p>
                      <a:pPr algn="ctr" fontAlgn="ctr"/>
                      <a:r>
                        <a:rPr lang="en-US" sz="1000" b="0" i="0" u="none" strike="noStrike">
                          <a:solidFill>
                            <a:srgbClr val="000000"/>
                          </a:solidFill>
                          <a:effectLst/>
                          <a:latin typeface="Calibri"/>
                        </a:rPr>
                        <a:t>8</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000" b="0" i="0" u="none" strike="noStrike" dirty="0" smtClean="0">
                          <a:solidFill>
                            <a:srgbClr val="000000"/>
                          </a:solidFill>
                          <a:effectLst/>
                          <a:latin typeface="+mn-lt"/>
                        </a:rPr>
                        <a:t>Load Resource M&amp;V via Baseline Methodology</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l" fontAlgn="ctr"/>
                      <a:r>
                        <a:rPr lang="en-US" sz="1000" b="0" i="0" u="none" strike="noStrike" dirty="0" smtClean="0">
                          <a:solidFill>
                            <a:srgbClr val="000000"/>
                          </a:solidFill>
                          <a:effectLst/>
                          <a:latin typeface="+mn-lt"/>
                        </a:rPr>
                        <a:t>Draft NPRR</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End of Q1</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David </a:t>
                      </a:r>
                      <a:r>
                        <a:rPr lang="en-US" sz="1000" b="0" i="0" u="none" strike="noStrike" dirty="0" err="1" smtClean="0">
                          <a:solidFill>
                            <a:srgbClr val="000000"/>
                          </a:solidFill>
                          <a:effectLst/>
                          <a:latin typeface="+mn-lt"/>
                        </a:rPr>
                        <a:t>Kee</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Caryn </a:t>
                      </a:r>
                      <a:r>
                        <a:rPr lang="en-US" sz="1000" b="0" i="0" u="none" strike="noStrike" dirty="0" err="1" smtClean="0">
                          <a:solidFill>
                            <a:srgbClr val="000000"/>
                          </a:solidFill>
                          <a:effectLst/>
                          <a:latin typeface="+mn-lt"/>
                        </a:rPr>
                        <a:t>Rexrode</a:t>
                      </a:r>
                      <a:r>
                        <a:rPr lang="en-US" sz="1000" b="0" i="0" u="none" strike="noStrike" dirty="0" smtClean="0">
                          <a:solidFill>
                            <a:srgbClr val="000000"/>
                          </a:solidFill>
                          <a:effectLst/>
                          <a:latin typeface="+mn-lt"/>
                        </a:rPr>
                        <a:t>, Justin Louis, Robert King</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2800" b="1" kern="1200" dirty="0" smtClean="0">
                          <a:solidFill>
                            <a:srgbClr val="00B050"/>
                          </a:solidFill>
                          <a:effectLst/>
                          <a:latin typeface="Wingdings 2" pitchFamily="18" charset="2"/>
                          <a:ea typeface="+mn-ea"/>
                          <a:cs typeface="+mn-cs"/>
                        </a:rPr>
                        <a:t>R</a:t>
                      </a:r>
                      <a:endParaRPr lang="en-US" sz="1000" b="0" i="0" u="none" strike="noStrike" dirty="0">
                        <a:solidFill>
                          <a:srgbClr val="000000"/>
                        </a:solidFill>
                        <a:effectLst/>
                        <a:latin typeface="Calibri"/>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tcPr>
                </a:tc>
              </a:tr>
              <a:tr h="452329">
                <a:tc>
                  <a:txBody>
                    <a:bodyPr/>
                    <a:lstStyle/>
                    <a:p>
                      <a:pPr algn="ctr" fontAlgn="ctr"/>
                      <a:r>
                        <a:rPr lang="en-US" sz="1000" b="0" i="0" u="none" strike="noStrike">
                          <a:solidFill>
                            <a:srgbClr val="000000"/>
                          </a:solidFill>
                          <a:effectLst/>
                          <a:latin typeface="Calibri"/>
                        </a:rPr>
                        <a:t>9</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ERS Training/Outreach</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Training workshop for ERS</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End of Q2</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ERCOT Staff</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Calibri"/>
                        </a:rPr>
                        <a:t>ERCOT Staff</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endParaRPr lang="en-US" sz="2800" b="0" i="0" u="none" strike="noStrike" dirty="0" smtClean="0">
                        <a:solidFill>
                          <a:srgbClr val="000000"/>
                        </a:solidFill>
                        <a:effectLst/>
                        <a:latin typeface="Calibri"/>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solidFill>
                      <a:srgbClr val="DCE6F1"/>
                    </a:solidFill>
                  </a:tcPr>
                </a:tc>
              </a:tr>
              <a:tr h="465269">
                <a:tc>
                  <a:txBody>
                    <a:bodyPr/>
                    <a:lstStyle/>
                    <a:p>
                      <a:pPr algn="ctr" fontAlgn="ctr"/>
                      <a:r>
                        <a:rPr lang="en-US" sz="1000" b="0" i="0" u="none" strike="noStrike">
                          <a:solidFill>
                            <a:srgbClr val="000000"/>
                          </a:solidFill>
                          <a:effectLst/>
                          <a:latin typeface="Calibri"/>
                        </a:rPr>
                        <a:t>10</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000" b="0" i="0" u="none" strike="noStrike" dirty="0" smtClean="0">
                          <a:solidFill>
                            <a:srgbClr val="000000"/>
                          </a:solidFill>
                          <a:effectLst/>
                          <a:latin typeface="+mn-lt"/>
                        </a:rPr>
                        <a:t>Update Load Participation in ERCOT Markets document</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l" fontAlgn="ctr"/>
                      <a:r>
                        <a:rPr lang="en-US" sz="1000" b="0" i="0" u="none" strike="noStrike" dirty="0" smtClean="0">
                          <a:solidFill>
                            <a:srgbClr val="000000"/>
                          </a:solidFill>
                          <a:effectLst/>
                          <a:latin typeface="+mn-lt"/>
                        </a:rPr>
                        <a:t>Finish and post consistent with outcome of PUC project</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End of Q2</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Calibri"/>
                        </a:rPr>
                        <a:t>Tim Carter</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algn="ctr" fontAlgn="ctr"/>
                      <a:r>
                        <a:rPr lang="en-US" sz="1000" b="0" i="0" u="none" strike="noStrike" dirty="0" smtClean="0">
                          <a:solidFill>
                            <a:srgbClr val="000000"/>
                          </a:solidFill>
                          <a:effectLst/>
                          <a:latin typeface="+mn-lt"/>
                        </a:rPr>
                        <a:t>Joel </a:t>
                      </a:r>
                      <a:r>
                        <a:rPr lang="en-US" sz="1000" b="0" i="0" u="none" strike="noStrike" dirty="0" err="1" smtClean="0">
                          <a:solidFill>
                            <a:srgbClr val="000000"/>
                          </a:solidFill>
                          <a:effectLst/>
                          <a:latin typeface="+mn-lt"/>
                        </a:rPr>
                        <a:t>Obillo</a:t>
                      </a:r>
                      <a:r>
                        <a:rPr lang="en-US" sz="1000" b="0" i="0" u="none" strike="noStrike" dirty="0" smtClean="0">
                          <a:solidFill>
                            <a:srgbClr val="000000"/>
                          </a:solidFill>
                          <a:effectLst/>
                          <a:latin typeface="+mn-lt"/>
                        </a:rPr>
                        <a:t>, Caryn </a:t>
                      </a:r>
                      <a:r>
                        <a:rPr lang="en-US" sz="1000" b="0" i="0" u="none" strike="noStrike" dirty="0" err="1" smtClean="0">
                          <a:solidFill>
                            <a:srgbClr val="000000"/>
                          </a:solidFill>
                          <a:effectLst/>
                          <a:latin typeface="+mn-lt"/>
                        </a:rPr>
                        <a:t>Rexrode</a:t>
                      </a:r>
                      <a:r>
                        <a:rPr lang="en-US" sz="1000" b="0" i="0" u="none" strike="noStrike" dirty="0" smtClean="0">
                          <a:solidFill>
                            <a:srgbClr val="000000"/>
                          </a:solidFill>
                          <a:effectLst/>
                          <a:latin typeface="+mn-lt"/>
                        </a:rPr>
                        <a:t>, ERCOT Staff</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endParaRPr lang="en-US" sz="2800" b="0" i="0" u="none" strike="noStrike" dirty="0">
                        <a:solidFill>
                          <a:srgbClr val="000000"/>
                        </a:solidFill>
                        <a:effectLst/>
                        <a:latin typeface="Calibri"/>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tcPr>
                </a:tc>
              </a:tr>
              <a:tr h="460871">
                <a:tc>
                  <a:txBody>
                    <a:bodyPr/>
                    <a:lstStyle/>
                    <a:p>
                      <a:pPr algn="ctr" fontAlgn="ctr"/>
                      <a:r>
                        <a:rPr lang="en-US" sz="1000" b="0" i="0" u="none" strike="noStrike" dirty="0">
                          <a:solidFill>
                            <a:srgbClr val="000000"/>
                          </a:solidFill>
                          <a:effectLst/>
                          <a:latin typeface="Calibri"/>
                        </a:rPr>
                        <a:t>11</a:t>
                      </a:r>
                    </a:p>
                  </a:txBody>
                  <a:tcPr marL="6519" marR="6519" marT="6519" marB="0" anchor="ctr">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Retail DR/Dynamic Pricing Project</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l" fontAlgn="ctr"/>
                      <a:r>
                        <a:rPr lang="en-US" sz="1000" b="0" i="0" u="none" strike="noStrike" dirty="0" smtClean="0">
                          <a:solidFill>
                            <a:srgbClr val="000000"/>
                          </a:solidFill>
                          <a:effectLst/>
                          <a:latin typeface="+mn-lt"/>
                        </a:rPr>
                        <a:t>Support ERCOT/LSE project on data collection &amp; analysis</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End of Q4</a:t>
                      </a:r>
                      <a:endParaRPr lang="en-US" sz="1000" b="0" i="0" u="none" strike="noStrike" dirty="0">
                        <a:solidFill>
                          <a:srgbClr val="000000"/>
                        </a:solidFill>
                        <a:effectLst/>
                        <a:latin typeface="+mn-lt"/>
                      </a:endParaRP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a:solidFill>
                            <a:srgbClr val="000000"/>
                          </a:solidFill>
                          <a:effectLst/>
                          <a:latin typeface="Calibri"/>
                        </a:rPr>
                        <a:t>Jay Z</a:t>
                      </a:r>
                    </a:p>
                  </a:txBody>
                  <a:tcPr marL="6519" marR="6519" marT="6519" marB="0" anchor="ctr">
                    <a:lnL>
                      <a:noFill/>
                    </a:lnL>
                    <a:lnR>
                      <a:noFill/>
                    </a:lnR>
                    <a:lnT>
                      <a:noFill/>
                    </a:lnT>
                    <a:lnB>
                      <a:noFill/>
                    </a:lnB>
                    <a:solidFill>
                      <a:srgbClr val="DCE6F1"/>
                    </a:solidFill>
                  </a:tcPr>
                </a:tc>
                <a:tc>
                  <a:txBody>
                    <a:bodyPr/>
                    <a:lstStyle/>
                    <a:p>
                      <a:pPr algn="ctr" fontAlgn="ctr"/>
                      <a:r>
                        <a:rPr lang="en-US" sz="1000" b="0" i="0" u="none" strike="noStrike" dirty="0" smtClean="0">
                          <a:solidFill>
                            <a:srgbClr val="000000"/>
                          </a:solidFill>
                          <a:effectLst/>
                          <a:latin typeface="+mn-lt"/>
                        </a:rPr>
                        <a:t>Michael </a:t>
                      </a:r>
                      <a:r>
                        <a:rPr lang="en-US" sz="1000" b="0" i="0" u="none" strike="noStrike" dirty="0" err="1" smtClean="0">
                          <a:solidFill>
                            <a:srgbClr val="000000"/>
                          </a:solidFill>
                          <a:effectLst/>
                          <a:latin typeface="+mn-lt"/>
                        </a:rPr>
                        <a:t>Cozzi</a:t>
                      </a:r>
                      <a:r>
                        <a:rPr lang="en-US" sz="1000" b="0" i="0" u="none" strike="noStrike" dirty="0" smtClean="0">
                          <a:solidFill>
                            <a:srgbClr val="000000"/>
                          </a:solidFill>
                          <a:effectLst/>
                          <a:latin typeface="+mn-lt"/>
                        </a:rPr>
                        <a:t>, Kyle Miller, Marguerite Wagner</a:t>
                      </a:r>
                      <a:endParaRPr lang="en-US" sz="1000" b="0" i="0" u="none" strike="noStrike" dirty="0">
                        <a:solidFill>
                          <a:srgbClr val="000000"/>
                        </a:solidFill>
                        <a:effectLst/>
                        <a:latin typeface="Calibri"/>
                      </a:endParaRPr>
                    </a:p>
                  </a:txBody>
                  <a:tcPr marL="6519" marR="6519" marT="6519" marB="0" anchor="ctr">
                    <a:lnL>
                      <a:noFill/>
                    </a:lnL>
                    <a:lnR>
                      <a:noFill/>
                    </a:lnR>
                    <a:lnT>
                      <a:noFill/>
                    </a:lnT>
                    <a:lnB>
                      <a:noFill/>
                    </a:lnB>
                    <a:solidFill>
                      <a:srgbClr val="DCE6F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endParaRPr lang="en-US" sz="2800" b="0" i="0" u="none" strike="noStrike" dirty="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a:noFill/>
                    </a:lnB>
                    <a:solidFill>
                      <a:srgbClr val="DCE6F1"/>
                    </a:solidFill>
                  </a:tcPr>
                </a:tc>
              </a:tr>
              <a:tr h="484152">
                <a:tc>
                  <a:txBody>
                    <a:bodyPr/>
                    <a:lstStyle/>
                    <a:p>
                      <a:pPr algn="ctr" fontAlgn="ctr"/>
                      <a:r>
                        <a:rPr lang="en-US" sz="1000" b="0" i="0" u="none" strike="noStrike" dirty="0">
                          <a:solidFill>
                            <a:srgbClr val="000000"/>
                          </a:solidFill>
                          <a:effectLst/>
                          <a:latin typeface="Calibri"/>
                        </a:rPr>
                        <a:t>12</a:t>
                      </a:r>
                    </a:p>
                  </a:txBody>
                  <a:tcPr marL="6519" marR="6519" marT="6519" marB="0" anchor="ctr">
                    <a:lnL w="6350" cap="flat" cmpd="sng" algn="ctr">
                      <a:solidFill>
                        <a:srgbClr val="000000"/>
                      </a:solidFill>
                      <a:prstDash val="solid"/>
                      <a:round/>
                      <a:headEnd type="none" w="med" len="med"/>
                      <a:tailEnd type="none" w="med" len="med"/>
                    </a:lnL>
                    <a:lnR>
                      <a:noFill/>
                    </a:lnR>
                    <a:lnT>
                      <a:noFill/>
                    </a:lnT>
                    <a:lnB w="6350" cap="flat" cmpd="sng" algn="ctr">
                      <a:noFill/>
                      <a:prstDash val="solid"/>
                      <a:round/>
                      <a:headEnd type="none" w="med" len="med"/>
                      <a:tailEnd type="none" w="med" len="med"/>
                    </a:lnB>
                  </a:tcPr>
                </a:tc>
                <a:tc>
                  <a:txBody>
                    <a:bodyPr/>
                    <a:lstStyle/>
                    <a:p>
                      <a:pPr algn="l" fontAlgn="ctr"/>
                      <a:r>
                        <a:rPr lang="en-US" sz="1000" b="0" i="0" u="none" strike="noStrike" dirty="0" smtClean="0">
                          <a:solidFill>
                            <a:srgbClr val="000000"/>
                          </a:solidFill>
                          <a:effectLst/>
                          <a:latin typeface="+mn-lt"/>
                        </a:rPr>
                        <a:t>DR Asset Mapping</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noFill/>
                      <a:prstDash val="solid"/>
                      <a:round/>
                      <a:headEnd type="none" w="med" len="med"/>
                      <a:tailEnd type="none" w="med" len="med"/>
                    </a:lnB>
                  </a:tcPr>
                </a:tc>
                <a:tc>
                  <a:txBody>
                    <a:bodyPr/>
                    <a:lstStyle/>
                    <a:p>
                      <a:pPr algn="l" fontAlgn="ctr"/>
                      <a:r>
                        <a:rPr lang="en-US" sz="1000" b="0" i="0" u="none" strike="noStrike" dirty="0" smtClean="0">
                          <a:solidFill>
                            <a:srgbClr val="000000"/>
                          </a:solidFill>
                          <a:effectLst/>
                          <a:latin typeface="+mn-lt"/>
                        </a:rPr>
                        <a:t>Explore locational mapping for ERS, LR and retail demand response</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noFill/>
                      <a:prstDash val="solid"/>
                      <a:round/>
                      <a:headEnd type="none" w="med" len="med"/>
                      <a:tailEnd type="none" w="med" len="med"/>
                    </a:lnB>
                  </a:tcPr>
                </a:tc>
                <a:tc>
                  <a:txBody>
                    <a:bodyPr/>
                    <a:lstStyle/>
                    <a:p>
                      <a:pPr algn="ctr" fontAlgn="ctr"/>
                      <a:r>
                        <a:rPr lang="en-US" sz="1000" b="0" i="0" u="none" strike="noStrike" dirty="0" smtClean="0">
                          <a:solidFill>
                            <a:srgbClr val="000000"/>
                          </a:solidFill>
                          <a:effectLst/>
                          <a:latin typeface="+mn-lt"/>
                        </a:rPr>
                        <a:t>End of Q3</a:t>
                      </a:r>
                      <a:endParaRPr lang="en-US" sz="1000" b="0" i="0" u="none" strike="noStrike" dirty="0">
                        <a:solidFill>
                          <a:srgbClr val="000000"/>
                        </a:solidFill>
                        <a:effectLst/>
                        <a:latin typeface="+mn-lt"/>
                      </a:endParaRPr>
                    </a:p>
                  </a:txBody>
                  <a:tcPr marL="6519" marR="6519" marT="6519" marB="0" anchor="ctr">
                    <a:lnL>
                      <a:noFill/>
                    </a:lnL>
                    <a:lnR>
                      <a:noFill/>
                    </a:lnR>
                    <a:lnT>
                      <a:noFill/>
                    </a:lnT>
                    <a:lnB w="6350" cap="flat" cmpd="sng" algn="ctr">
                      <a:noFill/>
                      <a:prstDash val="solid"/>
                      <a:round/>
                      <a:headEnd type="none" w="med" len="med"/>
                      <a:tailEnd type="none" w="med" len="med"/>
                    </a:lnB>
                  </a:tcPr>
                </a:tc>
                <a:tc>
                  <a:txBody>
                    <a:bodyPr/>
                    <a:lstStyle/>
                    <a:p>
                      <a:pPr algn="ctr" fontAlgn="ctr"/>
                      <a:r>
                        <a:rPr lang="en-US" sz="1000" b="0" i="0" u="none" strike="noStrike" dirty="0" smtClean="0">
                          <a:solidFill>
                            <a:srgbClr val="000000"/>
                          </a:solidFill>
                          <a:effectLst/>
                          <a:latin typeface="+mn-lt"/>
                        </a:rPr>
                        <a:t>Perrin Wall</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noFill/>
                      <a:prstDash val="solid"/>
                      <a:round/>
                      <a:headEnd type="none" w="med" len="med"/>
                      <a:tailEnd type="none" w="med" len="med"/>
                    </a:lnB>
                  </a:tcPr>
                </a:tc>
                <a:tc>
                  <a:txBody>
                    <a:bodyPr/>
                    <a:lstStyle/>
                    <a:p>
                      <a:pPr algn="ctr" fontAlgn="ctr"/>
                      <a:r>
                        <a:rPr lang="en-US" sz="1000" b="0" i="0" u="none" strike="noStrike" dirty="0" smtClean="0">
                          <a:solidFill>
                            <a:srgbClr val="000000"/>
                          </a:solidFill>
                          <a:effectLst/>
                          <a:latin typeface="+mn-lt"/>
                        </a:rPr>
                        <a:t>Tim Carter, Marguerite Wagner, Ed Echols</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no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endParaRPr lang="en-US" sz="2800" b="0" i="0" u="none" strike="noStrike" dirty="0" smtClean="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w="6350" cap="flat" cmpd="sng" algn="ctr">
                      <a:noFill/>
                      <a:prstDash val="solid"/>
                      <a:round/>
                      <a:headEnd type="none" w="med" len="med"/>
                      <a:tailEnd type="none" w="med" len="med"/>
                    </a:lnB>
                  </a:tcPr>
                </a:tc>
              </a:tr>
              <a:tr h="484152">
                <a:tc>
                  <a:txBody>
                    <a:bodyPr/>
                    <a:lstStyle/>
                    <a:p>
                      <a:pPr algn="ctr" fontAlgn="ctr"/>
                      <a:r>
                        <a:rPr lang="en-US" sz="1000" b="0" i="0" u="none" strike="noStrike" dirty="0" smtClean="0">
                          <a:solidFill>
                            <a:srgbClr val="000000"/>
                          </a:solidFill>
                          <a:effectLst/>
                          <a:latin typeface="Calibri"/>
                        </a:rPr>
                        <a:t>13</a:t>
                      </a:r>
                      <a:endParaRPr lang="en-US" sz="1000" b="0" i="0" u="none" strike="noStrike" dirty="0">
                        <a:solidFill>
                          <a:srgbClr val="000000"/>
                        </a:solidFill>
                        <a:effectLst/>
                        <a:latin typeface="Calibri"/>
                      </a:endParaRPr>
                    </a:p>
                  </a:txBody>
                  <a:tcPr marL="6519" marR="6519" marT="6519"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1000" b="0" i="0" u="none" strike="noStrike" dirty="0" smtClean="0">
                          <a:solidFill>
                            <a:srgbClr val="000000"/>
                          </a:solidFill>
                          <a:effectLst/>
                          <a:latin typeface="+mn-lt"/>
                        </a:rPr>
                        <a:t>Presentation of NPRR351 Price Forecasts</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US" sz="1000" b="0" i="0" u="none" strike="noStrike" dirty="0" smtClean="0">
                          <a:solidFill>
                            <a:srgbClr val="000000"/>
                          </a:solidFill>
                          <a:effectLst/>
                          <a:latin typeface="+mn-lt"/>
                        </a:rPr>
                        <a:t>Review and provide recommendations for reports/display to ERCOT</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solidFill>
                        <a:srgbClr val="000000"/>
                      </a:solidFill>
                      <a:prstDash val="solid"/>
                      <a:round/>
                      <a:headEnd type="none" w="med" len="med"/>
                      <a:tailEnd type="none" w="med" len="med"/>
                    </a:lnB>
                    <a:solidFill>
                      <a:srgbClr val="DCE6F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effectLst/>
                          <a:latin typeface="+mn-lt"/>
                        </a:rPr>
                        <a:t>End of Q4</a:t>
                      </a:r>
                    </a:p>
                  </a:txBody>
                  <a:tcPr marL="6519" marR="6519" marT="6519" marB="0" anchor="ctr">
                    <a:lnL>
                      <a:noFill/>
                    </a:lnL>
                    <a:lnR>
                      <a:noFill/>
                    </a:lnR>
                    <a:lnT>
                      <a:noFill/>
                    </a:lnT>
                    <a:lnB w="6350" cap="flat" cmpd="sng" algn="ctr">
                      <a:solidFill>
                        <a:srgbClr val="000000"/>
                      </a:solidFill>
                      <a:prstDash val="solid"/>
                      <a:round/>
                      <a:headEnd type="none" w="med" len="med"/>
                      <a:tailEnd type="none" w="med" len="med"/>
                    </a:lnB>
                    <a:solidFill>
                      <a:srgbClr val="DCE6F1"/>
                    </a:solidFill>
                  </a:tcPr>
                </a:tc>
                <a:tc>
                  <a:txBody>
                    <a:bodyPr/>
                    <a:lstStyle/>
                    <a:p>
                      <a:pPr algn="ctr" fontAlgn="ctr"/>
                      <a:r>
                        <a:rPr lang="en-US" sz="1000" b="0" i="0" u="none" strike="noStrike" dirty="0" smtClean="0">
                          <a:solidFill>
                            <a:srgbClr val="000000"/>
                          </a:solidFill>
                          <a:effectLst/>
                          <a:latin typeface="Calibri"/>
                        </a:rPr>
                        <a:t>Mark Smith</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solidFill>
                        <a:srgbClr val="000000"/>
                      </a:solidFill>
                      <a:prstDash val="solid"/>
                      <a:round/>
                      <a:headEnd type="none" w="med" len="med"/>
                      <a:tailEnd type="none" w="med" len="med"/>
                    </a:lnB>
                    <a:solidFill>
                      <a:srgbClr val="DCE6F1"/>
                    </a:solidFill>
                  </a:tcPr>
                </a:tc>
                <a:tc>
                  <a:txBody>
                    <a:bodyPr/>
                    <a:lstStyle/>
                    <a:p>
                      <a:pPr algn="ctr" fontAlgn="ctr"/>
                      <a:r>
                        <a:rPr lang="en-US" sz="1000" b="0" i="0" u="none" strike="noStrike" dirty="0" smtClean="0">
                          <a:solidFill>
                            <a:srgbClr val="000000"/>
                          </a:solidFill>
                          <a:effectLst/>
                          <a:latin typeface="Calibri"/>
                        </a:rPr>
                        <a:t>Tim Carter, David Power</a:t>
                      </a:r>
                      <a:endParaRPr lang="en-US" sz="1000" b="0" i="0" u="none" strike="noStrike" dirty="0">
                        <a:solidFill>
                          <a:srgbClr val="000000"/>
                        </a:solidFill>
                        <a:effectLst/>
                        <a:latin typeface="Calibri"/>
                      </a:endParaRPr>
                    </a:p>
                  </a:txBody>
                  <a:tcPr marL="6519" marR="6519" marT="6519" marB="0" anchor="ctr">
                    <a:lnL>
                      <a:noFill/>
                    </a:lnL>
                    <a:lnR>
                      <a:noFill/>
                    </a:lnR>
                    <a:lnT>
                      <a:noFill/>
                    </a:lnT>
                    <a:lnB w="6350" cap="flat" cmpd="sng" algn="ctr">
                      <a:solidFill>
                        <a:srgbClr val="000000"/>
                      </a:solidFill>
                      <a:prstDash val="solid"/>
                      <a:round/>
                      <a:headEnd type="none" w="med" len="med"/>
                      <a:tailEnd type="none" w="med" len="med"/>
                    </a:lnB>
                    <a:solidFill>
                      <a:srgbClr val="DCE6F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800" b="1" kern="1200" dirty="0" smtClean="0">
                          <a:solidFill>
                            <a:srgbClr val="00B050"/>
                          </a:solidFill>
                          <a:effectLst/>
                          <a:latin typeface="Wingdings 2" pitchFamily="18" charset="2"/>
                          <a:ea typeface="+mn-ea"/>
                          <a:cs typeface="+mn-cs"/>
                        </a:rPr>
                        <a:t>R</a:t>
                      </a:r>
                      <a:endParaRPr lang="en-US" sz="2800" b="0" i="0" u="none" strike="noStrike" dirty="0" smtClean="0">
                        <a:solidFill>
                          <a:srgbClr val="000000"/>
                        </a:solidFill>
                        <a:effectLst/>
                        <a:latin typeface="+mn-lt"/>
                      </a:endParaRPr>
                    </a:p>
                  </a:txBody>
                  <a:tcPr marL="6519" marR="6519" marT="6519"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CE6F1"/>
                    </a:solidFill>
                  </a:tcPr>
                </a:tc>
              </a:tr>
            </a:tbl>
          </a:graphicData>
        </a:graphic>
      </p:graphicFrame>
    </p:spTree>
    <p:extLst>
      <p:ext uri="{BB962C8B-B14F-4D97-AF65-F5344CB8AC3E}">
        <p14:creationId xmlns:p14="http://schemas.microsoft.com/office/powerpoint/2010/main" val="34029465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Meetings</a:t>
            </a:r>
            <a:endParaRPr lang="en-US" dirty="0"/>
          </a:p>
        </p:txBody>
      </p:sp>
      <p:sp>
        <p:nvSpPr>
          <p:cNvPr id="3" name="Content Placeholder 2"/>
          <p:cNvSpPr>
            <a:spLocks noGrp="1"/>
          </p:cNvSpPr>
          <p:nvPr>
            <p:ph idx="1"/>
          </p:nvPr>
        </p:nvSpPr>
        <p:spPr>
          <a:xfrm>
            <a:off x="457200" y="1371600"/>
            <a:ext cx="8229600" cy="5029200"/>
          </a:xfrm>
        </p:spPr>
        <p:txBody>
          <a:bodyPr>
            <a:normAutofit/>
          </a:bodyPr>
          <a:lstStyle/>
          <a:p>
            <a:r>
              <a:rPr lang="en-US" sz="2800" dirty="0" smtClean="0"/>
              <a:t>Loads in SCED </a:t>
            </a:r>
            <a:r>
              <a:rPr lang="en-US" sz="2800" dirty="0" smtClean="0"/>
              <a:t>Subgroup</a:t>
            </a:r>
            <a:endParaRPr lang="en-US" sz="2800" dirty="0"/>
          </a:p>
          <a:p>
            <a:pPr lvl="1"/>
            <a:r>
              <a:rPr lang="en-US" dirty="0" smtClean="0"/>
              <a:t> </a:t>
            </a:r>
            <a:r>
              <a:rPr lang="en-US" dirty="0" smtClean="0"/>
              <a:t>11/18/13</a:t>
            </a:r>
            <a:r>
              <a:rPr lang="en-US" dirty="0" smtClean="0">
                <a:solidFill>
                  <a:srgbClr val="FF0000"/>
                </a:solidFill>
              </a:rPr>
              <a:t>  </a:t>
            </a:r>
            <a:r>
              <a:rPr lang="en-US" dirty="0" smtClean="0"/>
              <a:t>1:00 </a:t>
            </a:r>
            <a:r>
              <a:rPr lang="en-US" dirty="0"/>
              <a:t>p</a:t>
            </a:r>
            <a:r>
              <a:rPr lang="en-US" dirty="0" smtClean="0"/>
              <a:t>.m</a:t>
            </a:r>
            <a:r>
              <a:rPr lang="en-US" dirty="0"/>
              <a:t>. to 3:30 </a:t>
            </a:r>
            <a:r>
              <a:rPr lang="en-US" dirty="0" smtClean="0"/>
              <a:t>p.m.  ERCOT </a:t>
            </a:r>
            <a:r>
              <a:rPr lang="en-US" dirty="0"/>
              <a:t>Met </a:t>
            </a:r>
            <a:r>
              <a:rPr lang="en-US" dirty="0" smtClean="0"/>
              <a:t>211</a:t>
            </a:r>
          </a:p>
          <a:p>
            <a:pPr lvl="1"/>
            <a:endParaRPr lang="en-US" dirty="0" smtClean="0"/>
          </a:p>
          <a:p>
            <a:r>
              <a:rPr lang="en-US" sz="2800" dirty="0"/>
              <a:t>Demand Side Working </a:t>
            </a:r>
            <a:r>
              <a:rPr lang="en-US" sz="2800" dirty="0" smtClean="0"/>
              <a:t>Group</a:t>
            </a:r>
            <a:endParaRPr lang="en-US" sz="2800" b="1" dirty="0"/>
          </a:p>
          <a:p>
            <a:pPr lvl="1"/>
            <a:r>
              <a:rPr lang="en-US" dirty="0" smtClean="0"/>
              <a:t>12/20/13</a:t>
            </a:r>
            <a:r>
              <a:rPr lang="en-US" dirty="0" smtClean="0">
                <a:solidFill>
                  <a:srgbClr val="FF0000"/>
                </a:solidFill>
              </a:rPr>
              <a:t>   </a:t>
            </a:r>
            <a:r>
              <a:rPr lang="en-US" dirty="0" smtClean="0"/>
              <a:t>DSWG Barton Creek Golf Tournament</a:t>
            </a:r>
          </a:p>
          <a:p>
            <a:pPr lvl="1"/>
            <a:r>
              <a:rPr lang="en-US" dirty="0" smtClean="0"/>
              <a:t>To confirm participation: http</a:t>
            </a:r>
            <a:r>
              <a:rPr lang="en-US" dirty="0"/>
              <a:t>://</a:t>
            </a:r>
            <a:r>
              <a:rPr lang="en-US" dirty="0" smtClean="0"/>
              <a:t>doodle.com/c24icysxqdryt8bz</a:t>
            </a:r>
            <a:endParaRPr lang="en-US" dirty="0" smtClean="0"/>
          </a:p>
          <a:p>
            <a:pPr lvl="1"/>
            <a:endParaRPr lang="en-US" sz="2600" dirty="0"/>
          </a:p>
          <a:p>
            <a:r>
              <a:rPr lang="en-US" sz="2800" dirty="0"/>
              <a:t>Demand Side Working Group</a:t>
            </a:r>
            <a:endParaRPr lang="en-US" sz="2800" b="1" dirty="0"/>
          </a:p>
          <a:p>
            <a:pPr lvl="1"/>
            <a:r>
              <a:rPr lang="en-US" dirty="0" smtClean="0"/>
              <a:t>1/10/14</a:t>
            </a:r>
            <a:r>
              <a:rPr lang="en-US" dirty="0" smtClean="0">
                <a:solidFill>
                  <a:srgbClr val="FF0000"/>
                </a:solidFill>
              </a:rPr>
              <a:t>   </a:t>
            </a:r>
            <a:r>
              <a:rPr lang="en-US" dirty="0" smtClean="0"/>
              <a:t>9:30 a.m. to 3:30 p.m.	    TBD</a:t>
            </a:r>
            <a:endParaRPr lang="en-US" sz="2600" dirty="0"/>
          </a:p>
          <a:p>
            <a:endParaRPr lang="en-US" sz="3000" dirty="0" smtClean="0"/>
          </a:p>
          <a:p>
            <a:pPr lvl="4">
              <a:buFont typeface="Courier New" pitchFamily="49" charset="0"/>
              <a:buChar char="o"/>
            </a:pPr>
            <a:endParaRPr lang="en-US" sz="2400" dirty="0"/>
          </a:p>
        </p:txBody>
      </p:sp>
      <p:sp>
        <p:nvSpPr>
          <p:cNvPr id="5" name="Slide Number Placeholder 4"/>
          <p:cNvSpPr>
            <a:spLocks noGrp="1"/>
          </p:cNvSpPr>
          <p:nvPr>
            <p:ph type="sldNum" sz="quarter" idx="12"/>
          </p:nvPr>
        </p:nvSpPr>
        <p:spPr/>
        <p:txBody>
          <a:bodyPr/>
          <a:lstStyle/>
          <a:p>
            <a:fld id="{2ED86176-D6A4-43D8-BE13-F18245AD9D39}" type="slidenum">
              <a:rPr lang="en-US" smtClean="0"/>
              <a:pPr/>
              <a:t>3</a:t>
            </a:fld>
            <a:endParaRPr lang="en-US"/>
          </a:p>
        </p:txBody>
      </p:sp>
    </p:spTree>
    <p:extLst>
      <p:ext uri="{BB962C8B-B14F-4D97-AF65-F5344CB8AC3E}">
        <p14:creationId xmlns:p14="http://schemas.microsoft.com/office/powerpoint/2010/main" val="17287843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Autofit/>
          </a:bodyPr>
          <a:lstStyle/>
          <a:p>
            <a:r>
              <a:rPr lang="en-US" sz="3600" dirty="0" smtClean="0"/>
              <a:t>SCR775 Display &amp; Posting of Indicate Energy Prices</a:t>
            </a:r>
            <a:endParaRPr lang="en-US" sz="3600" dirty="0"/>
          </a:p>
        </p:txBody>
      </p:sp>
      <p:sp>
        <p:nvSpPr>
          <p:cNvPr id="3" name="Content Placeholder 2"/>
          <p:cNvSpPr>
            <a:spLocks noGrp="1"/>
          </p:cNvSpPr>
          <p:nvPr>
            <p:ph idx="1"/>
          </p:nvPr>
        </p:nvSpPr>
        <p:spPr/>
        <p:txBody>
          <a:bodyPr>
            <a:normAutofit/>
          </a:bodyPr>
          <a:lstStyle/>
          <a:p>
            <a:r>
              <a:rPr lang="en-US" sz="2800" dirty="0" smtClean="0"/>
              <a:t>Indicative prices are published, in part, to give loads enough time to respond.</a:t>
            </a:r>
          </a:p>
          <a:p>
            <a:endParaRPr lang="en-US" sz="2800" dirty="0" smtClean="0"/>
          </a:p>
          <a:p>
            <a:r>
              <a:rPr lang="en-US" sz="2800" dirty="0" smtClean="0"/>
              <a:t>The current posting methodology is difficult to find and cumbersome to use.</a:t>
            </a:r>
          </a:p>
          <a:p>
            <a:endParaRPr lang="en-US" sz="2800" dirty="0" smtClean="0"/>
          </a:p>
          <a:p>
            <a:r>
              <a:rPr lang="en-US" sz="2800" dirty="0" smtClean="0"/>
              <a:t>This SCR establishe</a:t>
            </a:r>
            <a:r>
              <a:rPr lang="en-US" sz="2800" dirty="0" smtClean="0"/>
              <a:t>s dashboard displays in the Market Information/Real Time Prices Reports section of ERCOT.com for Hubs and Load Zones</a:t>
            </a:r>
            <a:endParaRPr lang="en-US" sz="2800" dirty="0"/>
          </a:p>
        </p:txBody>
      </p:sp>
      <p:sp>
        <p:nvSpPr>
          <p:cNvPr id="4" name="Slide Number Placeholder 3"/>
          <p:cNvSpPr>
            <a:spLocks noGrp="1"/>
          </p:cNvSpPr>
          <p:nvPr>
            <p:ph type="sldNum" sz="quarter" idx="12"/>
          </p:nvPr>
        </p:nvSpPr>
        <p:spPr/>
        <p:txBody>
          <a:bodyPr/>
          <a:lstStyle/>
          <a:p>
            <a:fld id="{2E826A28-757C-4AD4-8A72-EF58A3261CD1}" type="slidenum">
              <a:rPr lang="en-US" smtClean="0"/>
              <a:pPr/>
              <a:t>4</a:t>
            </a:fld>
            <a:endParaRPr lang="en-US"/>
          </a:p>
        </p:txBody>
      </p:sp>
    </p:spTree>
    <p:extLst>
      <p:ext uri="{BB962C8B-B14F-4D97-AF65-F5344CB8AC3E}">
        <p14:creationId xmlns:p14="http://schemas.microsoft.com/office/powerpoint/2010/main" val="3841246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Autofit/>
          </a:bodyPr>
          <a:lstStyle/>
          <a:p>
            <a:r>
              <a:rPr lang="en-US" sz="3600" dirty="0" smtClean="0"/>
              <a:t>SCR775 Display &amp; Posting of Indicate Energy Prices - Continued</a:t>
            </a:r>
            <a:endParaRPr lang="en-US" sz="3600" dirty="0"/>
          </a:p>
        </p:txBody>
      </p:sp>
      <p:sp>
        <p:nvSpPr>
          <p:cNvPr id="3" name="Content Placeholder 2"/>
          <p:cNvSpPr>
            <a:spLocks noGrp="1"/>
          </p:cNvSpPr>
          <p:nvPr>
            <p:ph idx="1"/>
          </p:nvPr>
        </p:nvSpPr>
        <p:spPr>
          <a:xfrm>
            <a:off x="457200" y="1600201"/>
            <a:ext cx="8229600" cy="2133600"/>
          </a:xfrm>
        </p:spPr>
        <p:txBody>
          <a:bodyPr>
            <a:normAutofit/>
          </a:bodyPr>
          <a:lstStyle/>
          <a:p>
            <a:r>
              <a:rPr lang="en-US" sz="2800" dirty="0" smtClean="0"/>
              <a:t>Price projections for selected Zone/Hub is shown horizontally</a:t>
            </a:r>
          </a:p>
          <a:p>
            <a:r>
              <a:rPr lang="en-US" sz="2800" dirty="0" smtClean="0"/>
              <a:t>The latest price projections are put on top of the historical price projections.</a:t>
            </a:r>
            <a:endParaRPr lang="en-US" sz="2800" dirty="0"/>
          </a:p>
        </p:txBody>
      </p:sp>
      <p:sp>
        <p:nvSpPr>
          <p:cNvPr id="4" name="Slide Number Placeholder 3"/>
          <p:cNvSpPr>
            <a:spLocks noGrp="1"/>
          </p:cNvSpPr>
          <p:nvPr>
            <p:ph type="sldNum" sz="quarter" idx="12"/>
          </p:nvPr>
        </p:nvSpPr>
        <p:spPr/>
        <p:txBody>
          <a:bodyPr/>
          <a:lstStyle/>
          <a:p>
            <a:fld id="{2E826A28-757C-4AD4-8A72-EF58A3261CD1}" type="slidenum">
              <a:rPr lang="en-US" smtClean="0"/>
              <a:pPr/>
              <a:t>5</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3581400"/>
            <a:ext cx="5943600" cy="311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64032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Autofit/>
          </a:bodyPr>
          <a:lstStyle/>
          <a:p>
            <a:r>
              <a:rPr lang="en-US" sz="3600" dirty="0" smtClean="0"/>
              <a:t>SCR775 Display &amp; Posting of Indicate Energy Prices - Continued</a:t>
            </a:r>
            <a:endParaRPr lang="en-US" sz="3600" dirty="0"/>
          </a:p>
        </p:txBody>
      </p:sp>
      <p:sp>
        <p:nvSpPr>
          <p:cNvPr id="3" name="Content Placeholder 2"/>
          <p:cNvSpPr>
            <a:spLocks noGrp="1"/>
          </p:cNvSpPr>
          <p:nvPr>
            <p:ph idx="1"/>
          </p:nvPr>
        </p:nvSpPr>
        <p:spPr>
          <a:xfrm>
            <a:off x="457200" y="1600200"/>
            <a:ext cx="8229600" cy="3733799"/>
          </a:xfrm>
        </p:spPr>
        <p:txBody>
          <a:bodyPr>
            <a:normAutofit/>
          </a:bodyPr>
          <a:lstStyle/>
          <a:p>
            <a:r>
              <a:rPr lang="en-US" sz="2800" dirty="0" smtClean="0"/>
              <a:t>ORDC adder was not addressed</a:t>
            </a:r>
          </a:p>
          <a:p>
            <a:pPr lvl="1"/>
            <a:r>
              <a:rPr lang="en-US" dirty="0" smtClean="0"/>
              <a:t>Preference is to include adder in posted prices</a:t>
            </a:r>
          </a:p>
          <a:p>
            <a:pPr lvl="1"/>
            <a:r>
              <a:rPr lang="en-US" dirty="0" smtClean="0"/>
              <a:t>Unclear if language needs clarified?</a:t>
            </a:r>
          </a:p>
          <a:p>
            <a:endParaRPr lang="en-US" sz="2800" dirty="0"/>
          </a:p>
          <a:p>
            <a:r>
              <a:rPr lang="en-US" sz="2800" dirty="0" smtClean="0"/>
              <a:t>DSWG supports this SCR</a:t>
            </a:r>
            <a:endParaRPr lang="en-US" sz="2800" dirty="0"/>
          </a:p>
        </p:txBody>
      </p:sp>
      <p:sp>
        <p:nvSpPr>
          <p:cNvPr id="4" name="Slide Number Placeholder 3"/>
          <p:cNvSpPr>
            <a:spLocks noGrp="1"/>
          </p:cNvSpPr>
          <p:nvPr>
            <p:ph type="sldNum" sz="quarter" idx="12"/>
          </p:nvPr>
        </p:nvSpPr>
        <p:spPr/>
        <p:txBody>
          <a:bodyPr/>
          <a:lstStyle/>
          <a:p>
            <a:fld id="{2E826A28-757C-4AD4-8A72-EF58A3261CD1}" type="slidenum">
              <a:rPr lang="en-US" smtClean="0"/>
              <a:pPr/>
              <a:t>6</a:t>
            </a:fld>
            <a:endParaRPr lang="en-US"/>
          </a:p>
        </p:txBody>
      </p:sp>
    </p:spTree>
    <p:extLst>
      <p:ext uri="{BB962C8B-B14F-4D97-AF65-F5344CB8AC3E}">
        <p14:creationId xmlns:p14="http://schemas.microsoft.com/office/powerpoint/2010/main" val="852262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Autofit/>
          </a:bodyPr>
          <a:lstStyle/>
          <a:p>
            <a:r>
              <a:rPr lang="en-US" sz="3600" dirty="0" smtClean="0"/>
              <a:t>Load Participation in SCED v2.0</a:t>
            </a:r>
            <a:endParaRPr lang="en-US" sz="3600" dirty="0"/>
          </a:p>
        </p:txBody>
      </p:sp>
      <p:sp>
        <p:nvSpPr>
          <p:cNvPr id="3" name="Content Placeholder 2"/>
          <p:cNvSpPr>
            <a:spLocks noGrp="1"/>
          </p:cNvSpPr>
          <p:nvPr>
            <p:ph idx="1"/>
          </p:nvPr>
        </p:nvSpPr>
        <p:spPr>
          <a:xfrm>
            <a:off x="457200" y="1600200"/>
            <a:ext cx="8229600" cy="4724400"/>
          </a:xfrm>
        </p:spPr>
        <p:txBody>
          <a:bodyPr>
            <a:normAutofit/>
          </a:bodyPr>
          <a:lstStyle/>
          <a:p>
            <a:r>
              <a:rPr lang="en-US" sz="2800" dirty="0" smtClean="0"/>
              <a:t>Meetings will be monthly</a:t>
            </a:r>
          </a:p>
          <a:p>
            <a:pPr lvl="1"/>
            <a:r>
              <a:rPr lang="en-US" dirty="0" smtClean="0"/>
              <a:t>Fridays, most likely 2-3 weeks after DSWG</a:t>
            </a:r>
          </a:p>
          <a:p>
            <a:endParaRPr lang="en-US" sz="2800" dirty="0" smtClean="0"/>
          </a:p>
          <a:p>
            <a:r>
              <a:rPr lang="en-US" sz="2800" dirty="0" smtClean="0"/>
              <a:t>Preliminary Goals</a:t>
            </a:r>
          </a:p>
          <a:p>
            <a:pPr lvl="1"/>
            <a:r>
              <a:rPr lang="en-US" dirty="0" smtClean="0"/>
              <a:t>Bring more DR into the market to assist in price formation</a:t>
            </a:r>
          </a:p>
          <a:p>
            <a:pPr lvl="1"/>
            <a:r>
              <a:rPr lang="en-US" dirty="0" smtClean="0"/>
              <a:t>Improve market competitiveness &amp; efficiency</a:t>
            </a:r>
          </a:p>
          <a:p>
            <a:pPr lvl="1"/>
            <a:r>
              <a:rPr lang="en-US" dirty="0" smtClean="0"/>
              <a:t>Make fact-based, tough decisions that have thus far been elusive</a:t>
            </a:r>
          </a:p>
        </p:txBody>
      </p:sp>
      <p:sp>
        <p:nvSpPr>
          <p:cNvPr id="4" name="Slide Number Placeholder 3"/>
          <p:cNvSpPr>
            <a:spLocks noGrp="1"/>
          </p:cNvSpPr>
          <p:nvPr>
            <p:ph type="sldNum" sz="quarter" idx="12"/>
          </p:nvPr>
        </p:nvSpPr>
        <p:spPr/>
        <p:txBody>
          <a:bodyPr/>
          <a:lstStyle/>
          <a:p>
            <a:fld id="{2E826A28-757C-4AD4-8A72-EF58A3261CD1}" type="slidenum">
              <a:rPr lang="en-US" smtClean="0"/>
              <a:pPr/>
              <a:t>7</a:t>
            </a:fld>
            <a:endParaRPr lang="en-US"/>
          </a:p>
        </p:txBody>
      </p:sp>
    </p:spTree>
    <p:extLst>
      <p:ext uri="{BB962C8B-B14F-4D97-AF65-F5344CB8AC3E}">
        <p14:creationId xmlns:p14="http://schemas.microsoft.com/office/powerpoint/2010/main" val="591464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Autofit/>
          </a:bodyPr>
          <a:lstStyle/>
          <a:p>
            <a:r>
              <a:rPr lang="en-US" sz="3600" dirty="0" smtClean="0"/>
              <a:t>Load Participation in SCED v2.0</a:t>
            </a:r>
            <a:endParaRPr lang="en-US" sz="3600" dirty="0"/>
          </a:p>
        </p:txBody>
      </p:sp>
      <p:sp>
        <p:nvSpPr>
          <p:cNvPr id="3" name="Content Placeholder 2"/>
          <p:cNvSpPr>
            <a:spLocks noGrp="1"/>
          </p:cNvSpPr>
          <p:nvPr>
            <p:ph idx="1"/>
          </p:nvPr>
        </p:nvSpPr>
        <p:spPr>
          <a:xfrm>
            <a:off x="457200" y="1600200"/>
            <a:ext cx="8229600" cy="4724400"/>
          </a:xfrm>
        </p:spPr>
        <p:txBody>
          <a:bodyPr>
            <a:normAutofit lnSpcReduction="10000"/>
          </a:bodyPr>
          <a:lstStyle/>
          <a:p>
            <a:r>
              <a:rPr lang="en-US" sz="2800" dirty="0" smtClean="0"/>
              <a:t>Key </a:t>
            </a:r>
            <a:r>
              <a:rPr lang="en-US" sz="2800" dirty="0"/>
              <a:t>Issues Identified thus far</a:t>
            </a:r>
          </a:p>
          <a:p>
            <a:pPr lvl="1"/>
            <a:r>
              <a:rPr lang="en-US" dirty="0" smtClean="0"/>
              <a:t>DR </a:t>
            </a:r>
            <a:r>
              <a:rPr lang="en-US" dirty="0"/>
              <a:t>QSE participation in SCED (including ability to sell resources</a:t>
            </a:r>
            <a:r>
              <a:rPr lang="en-US" dirty="0" smtClean="0"/>
              <a:t>)</a:t>
            </a:r>
          </a:p>
          <a:p>
            <a:pPr lvl="2"/>
            <a:r>
              <a:rPr lang="en-US" dirty="0" smtClean="0"/>
              <a:t>Balance REP concerns with CSP concerns</a:t>
            </a:r>
          </a:p>
          <a:p>
            <a:pPr lvl="1"/>
            <a:r>
              <a:rPr lang="en-US" dirty="0" smtClean="0"/>
              <a:t>Full LMP vs. LMP – G</a:t>
            </a:r>
          </a:p>
          <a:p>
            <a:pPr lvl="2"/>
            <a:r>
              <a:rPr lang="en-US" dirty="0" smtClean="0"/>
              <a:t>Not just a subsidy issue; settlement concerns that may require PUCT</a:t>
            </a:r>
            <a:endParaRPr lang="en-US" dirty="0"/>
          </a:p>
          <a:p>
            <a:pPr lvl="1"/>
            <a:r>
              <a:rPr lang="en-US" dirty="0" smtClean="0"/>
              <a:t>Block </a:t>
            </a:r>
            <a:r>
              <a:rPr lang="en-US" dirty="0"/>
              <a:t>bids/temporal </a:t>
            </a:r>
            <a:r>
              <a:rPr lang="en-US" dirty="0" smtClean="0"/>
              <a:t>constraints</a:t>
            </a:r>
          </a:p>
          <a:p>
            <a:pPr lvl="2"/>
            <a:r>
              <a:rPr lang="en-US" dirty="0" smtClean="0"/>
              <a:t>Difficult issue but necessary for broad utilization</a:t>
            </a:r>
            <a:endParaRPr lang="en-US" dirty="0"/>
          </a:p>
          <a:p>
            <a:pPr lvl="1"/>
            <a:r>
              <a:rPr lang="en-US" dirty="0" smtClean="0"/>
              <a:t>Aligning </a:t>
            </a:r>
            <a:r>
              <a:rPr lang="en-US" dirty="0"/>
              <a:t>efforts with potential Ancillary Services changes</a:t>
            </a:r>
          </a:p>
        </p:txBody>
      </p:sp>
      <p:sp>
        <p:nvSpPr>
          <p:cNvPr id="4" name="Slide Number Placeholder 3"/>
          <p:cNvSpPr>
            <a:spLocks noGrp="1"/>
          </p:cNvSpPr>
          <p:nvPr>
            <p:ph type="sldNum" sz="quarter" idx="12"/>
          </p:nvPr>
        </p:nvSpPr>
        <p:spPr/>
        <p:txBody>
          <a:bodyPr/>
          <a:lstStyle/>
          <a:p>
            <a:fld id="{2E826A28-757C-4AD4-8A72-EF58A3261CD1}" type="slidenum">
              <a:rPr lang="en-US" smtClean="0"/>
              <a:pPr/>
              <a:t>8</a:t>
            </a:fld>
            <a:endParaRPr lang="en-US"/>
          </a:p>
        </p:txBody>
      </p:sp>
    </p:spTree>
    <p:extLst>
      <p:ext uri="{BB962C8B-B14F-4D97-AF65-F5344CB8AC3E}">
        <p14:creationId xmlns:p14="http://schemas.microsoft.com/office/powerpoint/2010/main" val="27362182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ON_Everyday_T06">
  <a:themeElements>
    <a:clrScheme name="Exelon">
      <a:dk1>
        <a:srgbClr val="6F7173"/>
      </a:dk1>
      <a:lt1>
        <a:sysClr val="window" lastClr="FFFFFF"/>
      </a:lt1>
      <a:dk2>
        <a:srgbClr val="000000"/>
      </a:dk2>
      <a:lt2>
        <a:srgbClr val="A1ADB5"/>
      </a:lt2>
      <a:accent1>
        <a:srgbClr val="008D48"/>
      </a:accent1>
      <a:accent2>
        <a:srgbClr val="B9C53A"/>
      </a:accent2>
      <a:accent3>
        <a:srgbClr val="2372B9"/>
      </a:accent3>
      <a:accent4>
        <a:srgbClr val="81CFE7"/>
      </a:accent4>
      <a:accent5>
        <a:srgbClr val="F15323"/>
      </a:accent5>
      <a:accent6>
        <a:srgbClr val="F99B2F"/>
      </a:accent6>
      <a:hlink>
        <a:srgbClr val="0000FF"/>
      </a:hlink>
      <a:folHlink>
        <a:srgbClr val="800080"/>
      </a:folHlink>
    </a:clrScheme>
    <a:fontScheme name="Exelon">
      <a:majorFont>
        <a:latin typeface="Franklin Gothic Demi"/>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dirty="0" err="1" smtClean="0">
            <a:solidFill>
              <a:schemeClr val="bg1"/>
            </a:solidFill>
          </a:defRPr>
        </a:defPPr>
      </a:lst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5000"/>
          </a:lnSpc>
          <a:spcBef>
            <a:spcPts val="600"/>
          </a:spcBef>
          <a:defRPr sz="1200" dirty="0" err="1" smtClean="0"/>
        </a:defPPr>
      </a:lstStyle>
    </a:txDef>
  </a:objectDefaults>
  <a:extraClrSchemeLst/>
</a:theme>
</file>

<file path=ppt/theme/theme4.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44450" cap="flat" cmpd="sng" algn="ctr">
          <a:solidFill>
            <a:schemeClr val="tx2"/>
          </a:solidFill>
          <a:prstDash val="sysDot"/>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44450" cap="flat" cmpd="sng" algn="ctr">
          <a:solidFill>
            <a:schemeClr val="tx2"/>
          </a:solidFill>
          <a:prstDash val="sysDot"/>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10555</TotalTime>
  <Words>696</Words>
  <Application>Microsoft Office PowerPoint</Application>
  <PresentationFormat>On-screen Show (4:3)</PresentationFormat>
  <Paragraphs>151</Paragraphs>
  <Slides>8</Slides>
  <Notes>1</Notes>
  <HiddenSlides>0</HiddenSlides>
  <MMClips>0</MMClips>
  <ScaleCrop>false</ScaleCrop>
  <HeadingPairs>
    <vt:vector size="4" baseType="variant">
      <vt:variant>
        <vt:lpstr>Theme</vt:lpstr>
      </vt:variant>
      <vt:variant>
        <vt:i4>4</vt:i4>
      </vt:variant>
      <vt:variant>
        <vt:lpstr>Slide Titles</vt:lpstr>
      </vt:variant>
      <vt:variant>
        <vt:i4>8</vt:i4>
      </vt:variant>
    </vt:vector>
  </HeadingPairs>
  <TitlesOfParts>
    <vt:vector size="12" baseType="lpstr">
      <vt:lpstr>Office Theme</vt:lpstr>
      <vt:lpstr>Custom Design</vt:lpstr>
      <vt:lpstr>CON_Everyday_T06</vt:lpstr>
      <vt:lpstr>1_Custom Design</vt:lpstr>
      <vt:lpstr>DSWG Update to WMS 11/13/2013 </vt:lpstr>
      <vt:lpstr>PowerPoint Presentation</vt:lpstr>
      <vt:lpstr>Future Meetings</vt:lpstr>
      <vt:lpstr>SCR775 Display &amp; Posting of Indicate Energy Prices</vt:lpstr>
      <vt:lpstr>SCR775 Display &amp; Posting of Indicate Energy Prices - Continued</vt:lpstr>
      <vt:lpstr>SCR775 Display &amp; Posting of Indicate Energy Prices - Continued</vt:lpstr>
      <vt:lpstr>Load Participation in SCED v2.0</vt:lpstr>
      <vt:lpstr>Load Participation in SCED v2.0</vt:lpstr>
    </vt:vector>
  </TitlesOfParts>
  <Company>CEG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Tim Carter</dc:creator>
  <cp:lastModifiedBy>Carter, Tim</cp:lastModifiedBy>
  <cp:revision>360</cp:revision>
  <dcterms:created xsi:type="dcterms:W3CDTF">2011-08-17T14:24:30Z</dcterms:created>
  <dcterms:modified xsi:type="dcterms:W3CDTF">2013-11-12T19:32:03Z</dcterms:modified>
</cp:coreProperties>
</file>