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80" r:id="rId5"/>
    <p:sldMasterId id="2147493483" r:id="rId6"/>
  </p:sldMasterIdLst>
  <p:notesMasterIdLst>
    <p:notesMasterId r:id="rId9"/>
  </p:notesMasterIdLst>
  <p:handoutMasterIdLst>
    <p:handoutMasterId r:id="rId10"/>
  </p:handoutMasterIdLst>
  <p:sldIdLst>
    <p:sldId id="387" r:id="rId7"/>
    <p:sldId id="388"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61" autoAdjust="0"/>
    <p:restoredTop sz="94595" autoAdjust="0"/>
  </p:normalViewPr>
  <p:slideViewPr>
    <p:cSldViewPr snapToGrid="0" snapToObjects="1">
      <p:cViewPr>
        <p:scale>
          <a:sx n="100" d="100"/>
          <a:sy n="100" d="100"/>
        </p:scale>
        <p:origin x="-216" y="-7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showGuides="1">
      <p:cViewPr varScale="1">
        <p:scale>
          <a:sx n="98" d="100"/>
          <a:sy n="98" d="100"/>
        </p:scale>
        <p:origin x="-64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11/7/2013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11/7/2013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pPr/>
              <a:t>1</a:t>
            </a:fld>
            <a:endParaRPr lang="en-US" dirty="0"/>
          </a:p>
        </p:txBody>
      </p:sp>
    </p:spTree>
    <p:extLst>
      <p:ext uri="{BB962C8B-B14F-4D97-AF65-F5344CB8AC3E}">
        <p14:creationId xmlns:p14="http://schemas.microsoft.com/office/powerpoint/2010/main" val="3197742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334839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8822257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61298315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7800100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userDrawn="1"/>
        </p:nvSpPr>
        <p:spPr>
          <a:xfrm>
            <a:off x="1085849" y="6010274"/>
            <a:ext cx="6867526" cy="415498"/>
          </a:xfrm>
          <a:prstGeom prst="rect">
            <a:avLst/>
          </a:prstGeom>
          <a:noFill/>
        </p:spPr>
        <p:txBody>
          <a:bodyPr wrap="square" rtlCol="0">
            <a:spAutoFit/>
          </a:bodyPr>
          <a:lstStyle/>
          <a:p>
            <a:pPr algn="l"/>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1569466"/>
      </p:ext>
    </p:extLst>
  </p:cSld>
  <p:clrMap bg1="lt1" tx1="dk1" bg2="lt2" tx2="dk2" accent1="accent1" accent2="accent2" accent3="accent3" accent4="accent4" accent5="accent5" accent6="accent6" hlink="hlink" folHlink="folHlink"/>
  <p:sldLayoutIdLst>
    <p:sldLayoutId id="2147493481" r:id="rId1"/>
    <p:sldLayoutId id="2147493482"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11535251"/>
      </p:ext>
    </p:extLst>
  </p:cSld>
  <p:clrMap bg1="lt1" tx1="dk1" bg2="lt2" tx2="dk2" accent1="accent1" accent2="accent2" accent3="accent3" accent4="accent4" accent5="accent5" accent6="accent6" hlink="hlink" folHlink="folHlink"/>
  <p:sldLayoutIdLst>
    <p:sldLayoutId id="2147493484" r:id="rId1"/>
    <p:sldLayoutId id="214749348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79663" y="179143"/>
            <a:ext cx="8444685" cy="461665"/>
          </a:xfrm>
        </p:spPr>
        <p:txBody>
          <a:bodyPr/>
          <a:lstStyle/>
          <a:p>
            <a:r>
              <a:rPr lang="en-US" dirty="0"/>
              <a:t>Retail Transaction Processing Delay Update – Summary</a:t>
            </a:r>
            <a:endParaRPr lang="en-US" dirty="0">
              <a:solidFill>
                <a:srgbClr val="C00000"/>
              </a:solidFill>
            </a:endParaRPr>
          </a:p>
        </p:txBody>
      </p:sp>
      <p:sp>
        <p:nvSpPr>
          <p:cNvPr id="4" name="Content Placeholder 2"/>
          <p:cNvSpPr txBox="1">
            <a:spLocks/>
          </p:cNvSpPr>
          <p:nvPr/>
        </p:nvSpPr>
        <p:spPr>
          <a:xfrm>
            <a:off x="219075" y="647700"/>
            <a:ext cx="8686800" cy="54102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smtClean="0"/>
              <a:t>Issue</a:t>
            </a:r>
            <a:r>
              <a:rPr lang="en-US" sz="1600" dirty="0" smtClean="0"/>
              <a:t>: Retail system performance degradations primarily impacting processing of 867 (meter read) transactions, beginning Monday  afternoon (10/28) and continuing through late Wednesday (10/30).</a:t>
            </a:r>
          </a:p>
          <a:p>
            <a:pPr lvl="1"/>
            <a:endParaRPr lang="en-US" sz="1400" dirty="0" smtClean="0"/>
          </a:p>
          <a:p>
            <a:r>
              <a:rPr lang="en-US" sz="1600" u="sng" dirty="0" smtClean="0"/>
              <a:t>Root Cause:</a:t>
            </a:r>
            <a:r>
              <a:rPr lang="en-US" sz="1600" dirty="0" smtClean="0"/>
              <a:t>  The issue has been isolated to a security application’s interaction with ERCOT’s EDI (Electronic Data Interchange) processing.  867 transactions were noticeably impacted due to the size and increased processing complexity compared to other transactions.  Root cause analysis is still ongoing with ERCOT and our vendor.</a:t>
            </a:r>
          </a:p>
          <a:p>
            <a:endParaRPr lang="en-US" sz="1400" dirty="0" smtClean="0"/>
          </a:p>
          <a:p>
            <a:r>
              <a:rPr lang="en-US" sz="1600" u="sng" dirty="0" smtClean="0"/>
              <a:t>Impact</a:t>
            </a:r>
            <a:r>
              <a:rPr lang="en-US" sz="1600" dirty="0" smtClean="0"/>
              <a:t>:  Preliminary impacts are as follows:</a:t>
            </a:r>
          </a:p>
          <a:p>
            <a:pPr lvl="1"/>
            <a:r>
              <a:rPr lang="en-US" sz="1400" dirty="0" smtClean="0"/>
              <a:t>A </a:t>
            </a:r>
            <a:r>
              <a:rPr lang="en-US" sz="1400" dirty="0" smtClean="0"/>
              <a:t>variety of 867 </a:t>
            </a:r>
            <a:r>
              <a:rPr lang="en-US" sz="1400" dirty="0" smtClean="0"/>
              <a:t>transactions were not processed within required timelines.</a:t>
            </a:r>
            <a:endParaRPr lang="en-US" sz="1400" dirty="0" smtClean="0"/>
          </a:p>
          <a:p>
            <a:pPr lvl="1"/>
            <a:r>
              <a:rPr lang="en-US" sz="1400" dirty="0" smtClean="0"/>
              <a:t>Approximately 525,000 867_03 Monthly Meter Reads processed from TDSP’s and forwarded to LSE’s were processed outside of </a:t>
            </a:r>
            <a:r>
              <a:rPr lang="en-US" sz="1400" dirty="0" smtClean="0"/>
              <a:t>required timelines</a:t>
            </a:r>
            <a:r>
              <a:rPr lang="en-US" sz="1400" dirty="0" smtClean="0"/>
              <a:t>. These delays can result in impacts to REP processes for customer billing.</a:t>
            </a:r>
          </a:p>
          <a:p>
            <a:pPr lvl="1"/>
            <a:r>
              <a:rPr lang="en-US" sz="1400" dirty="0" smtClean="0"/>
              <a:t>Approximately 15,000 non-monthly read 867s processed from TDSP’s and forwarded to LSE’s were processed outside of </a:t>
            </a:r>
            <a:r>
              <a:rPr lang="en-US" sz="1400" dirty="0" smtClean="0"/>
              <a:t>required </a:t>
            </a:r>
            <a:r>
              <a:rPr lang="en-US" sz="1400" dirty="0" smtClean="0"/>
              <a:t>timelines </a:t>
            </a:r>
            <a:r>
              <a:rPr lang="en-US" sz="1400" dirty="0" smtClean="0"/>
              <a:t>(Historical Usage Reads, Initial/Final Meter Reads used to complete customer enrollment related activity). These delays can result in impacts to REP processes for completion of switches, move-ins, and move-outs.</a:t>
            </a:r>
          </a:p>
          <a:p>
            <a:pPr lvl="1"/>
            <a:r>
              <a:rPr lang="en-US" sz="1400" dirty="0" smtClean="0"/>
              <a:t>Additional </a:t>
            </a:r>
            <a:r>
              <a:rPr lang="en-US" sz="1400" dirty="0" smtClean="0"/>
              <a:t>details on the performance </a:t>
            </a:r>
            <a:r>
              <a:rPr lang="en-US" sz="1400" dirty="0" smtClean="0"/>
              <a:t>metrics for October (including this event) </a:t>
            </a:r>
            <a:r>
              <a:rPr lang="en-US" sz="1400" dirty="0" smtClean="0"/>
              <a:t>will be reported through the normal channels.</a:t>
            </a:r>
          </a:p>
          <a:p>
            <a:pPr lvl="1"/>
            <a:endParaRPr lang="en-US" sz="1400" dirty="0" smtClean="0"/>
          </a:p>
          <a:p>
            <a:endParaRPr lang="en-US" sz="1600" dirty="0" smtClean="0"/>
          </a:p>
          <a:p>
            <a:endParaRPr lang="en-US" sz="1600" dirty="0" smtClean="0"/>
          </a:p>
          <a:p>
            <a:endParaRPr lang="en-US" sz="1600" dirty="0"/>
          </a:p>
        </p:txBody>
      </p:sp>
    </p:spTree>
    <p:extLst>
      <p:ext uri="{BB962C8B-B14F-4D97-AF65-F5344CB8AC3E}">
        <p14:creationId xmlns:p14="http://schemas.microsoft.com/office/powerpoint/2010/main" val="1047767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Retail Transaction Processing Delay Update – Timeline</a:t>
            </a:r>
          </a:p>
        </p:txBody>
      </p:sp>
      <p:sp>
        <p:nvSpPr>
          <p:cNvPr id="3" name="Content Placeholder 2"/>
          <p:cNvSpPr txBox="1">
            <a:spLocks/>
          </p:cNvSpPr>
          <p:nvPr/>
        </p:nvSpPr>
        <p:spPr>
          <a:xfrm>
            <a:off x="228600" y="640808"/>
            <a:ext cx="8686800" cy="57150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u="sng" dirty="0" smtClean="0"/>
              <a:t>Monday afternoon, 10/28/13</a:t>
            </a:r>
            <a:r>
              <a:rPr lang="en-US" sz="1400" dirty="0" smtClean="0"/>
              <a:t>:  performance degradations in Retail processing began to result in a backlog</a:t>
            </a:r>
          </a:p>
          <a:p>
            <a:pPr lvl="1"/>
            <a:r>
              <a:rPr lang="en-US" sz="1200" dirty="0" smtClean="0"/>
              <a:t>Large 867 transaction files (mostly monthly meter reads) received in batches from TDSPs began processing slowly</a:t>
            </a:r>
          </a:p>
          <a:p>
            <a:pPr lvl="1"/>
            <a:r>
              <a:rPr lang="en-US" sz="1200" dirty="0" smtClean="0"/>
              <a:t>These processes began to ‘hold up’ other files not necessarily impacted by the root cause.</a:t>
            </a:r>
          </a:p>
          <a:p>
            <a:pPr lvl="1"/>
            <a:r>
              <a:rPr lang="en-US" sz="1200" dirty="0" smtClean="0"/>
              <a:t>Many files received Monday evening were backlogged through Wednesday</a:t>
            </a:r>
          </a:p>
          <a:p>
            <a:pPr lvl="1"/>
            <a:endParaRPr lang="en-US" sz="1400" dirty="0" smtClean="0"/>
          </a:p>
          <a:p>
            <a:r>
              <a:rPr lang="en-US" sz="1400" u="sng" dirty="0" smtClean="0"/>
              <a:t>Tuesday morning, 10/29/13</a:t>
            </a:r>
            <a:r>
              <a:rPr lang="en-US" sz="1400" dirty="0" smtClean="0"/>
              <a:t>: ERCOT Operations began making changes to improve throughput, while investigating the root cause</a:t>
            </a:r>
          </a:p>
          <a:p>
            <a:pPr lvl="1"/>
            <a:r>
              <a:rPr lang="en-US" sz="1200" dirty="0" smtClean="0"/>
              <a:t>Files which were observed to be processing more quickly were routed through alternate paths to mitigate backlogs.</a:t>
            </a:r>
          </a:p>
          <a:p>
            <a:pPr lvl="1"/>
            <a:r>
              <a:rPr lang="en-US" sz="1200" dirty="0" smtClean="0"/>
              <a:t>814 transactions (enrollment requests and responses) were processed largely as received and within protocol guidelines.</a:t>
            </a:r>
          </a:p>
          <a:p>
            <a:pPr lvl="1"/>
            <a:r>
              <a:rPr lang="en-US" sz="1200" dirty="0" smtClean="0"/>
              <a:t>Market Notices sent at ~ 12:08 PM and ~11:00 PM</a:t>
            </a:r>
          </a:p>
          <a:p>
            <a:pPr marL="457200" lvl="1" indent="0">
              <a:buFont typeface="Arial"/>
              <a:buNone/>
            </a:pPr>
            <a:endParaRPr lang="en-US" sz="1400" dirty="0" smtClean="0"/>
          </a:p>
          <a:p>
            <a:r>
              <a:rPr lang="en-US" sz="1400" u="sng" dirty="0" smtClean="0"/>
              <a:t>Wednesday evening, 10/30/13</a:t>
            </a:r>
            <a:r>
              <a:rPr lang="en-US" sz="1400" dirty="0" smtClean="0"/>
              <a:t>: ERCOT identified the root cause of the issue, mitigated the issue, and began clearing the backlog of the 867 transactions</a:t>
            </a:r>
          </a:p>
          <a:p>
            <a:pPr lvl="1"/>
            <a:r>
              <a:rPr lang="en-US" sz="1200" dirty="0" smtClean="0"/>
              <a:t>Market Notices sent at ~8:30 AM, ~12:50 PM, ~5:22 PM, and ~11:13 PM (resolution notice)</a:t>
            </a:r>
          </a:p>
          <a:p>
            <a:pPr lvl="1"/>
            <a:r>
              <a:rPr lang="en-US" sz="1200" dirty="0" smtClean="0"/>
              <a:t>Market calls at 9:30 AM and 2:30 PM</a:t>
            </a:r>
          </a:p>
          <a:p>
            <a:pPr lvl="1"/>
            <a:r>
              <a:rPr lang="en-US" sz="1200" dirty="0" smtClean="0"/>
              <a:t>ERCOT began providing lists of impacted 867s to the relevant impacted parties, if requested, for synchronization/comparison purposes </a:t>
            </a:r>
            <a:r>
              <a:rPr lang="en-US" sz="1200" i="1" dirty="0" smtClean="0"/>
              <a:t>(this is an ongoing effort, on request)</a:t>
            </a:r>
          </a:p>
          <a:p>
            <a:pPr lvl="1"/>
            <a:endParaRPr lang="en-US" sz="1400" i="1" dirty="0" smtClean="0"/>
          </a:p>
          <a:p>
            <a:r>
              <a:rPr lang="en-US" sz="1400" u="sng" dirty="0" smtClean="0"/>
              <a:t>Thursday, 10/31/13:</a:t>
            </a:r>
            <a:r>
              <a:rPr lang="en-US" sz="1400" dirty="0" smtClean="0"/>
              <a:t> Issue resolution follow-up communications</a:t>
            </a:r>
          </a:p>
          <a:p>
            <a:pPr lvl="1"/>
            <a:r>
              <a:rPr lang="en-US" sz="1200" dirty="0" smtClean="0"/>
              <a:t>Market call at 9:30 AM</a:t>
            </a:r>
          </a:p>
          <a:p>
            <a:pPr lvl="1"/>
            <a:r>
              <a:rPr lang="en-US" sz="1200" dirty="0" smtClean="0"/>
              <a:t>Market Notice sent at ~2:06 PM </a:t>
            </a:r>
          </a:p>
          <a:p>
            <a:pPr lvl="1"/>
            <a:endParaRPr lang="en-US" sz="1200" dirty="0"/>
          </a:p>
        </p:txBody>
      </p:sp>
    </p:spTree>
    <p:extLst>
      <p:ext uri="{BB962C8B-B14F-4D97-AF65-F5344CB8AC3E}">
        <p14:creationId xmlns:p14="http://schemas.microsoft.com/office/powerpoint/2010/main" val="1082421347"/>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openxmlformats.org/package/2006/metadata/core-properties"/>
    <ds:schemaRef ds:uri="http://purl.org/dc/elements/1.1/"/>
    <ds:schemaRef ds:uri="c34af464-7aa1-4edd-9be4-83dffc1cb926"/>
    <ds:schemaRef ds:uri="http://schemas.microsoft.com/office/2006/documentManagement/types"/>
    <ds:schemaRef ds:uri="http://purl.org/dc/dcmitype/"/>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3631</TotalTime>
  <Words>304</Words>
  <Application>Microsoft Office PowerPoint</Application>
  <PresentationFormat>On-screen Show (4:3)</PresentationFormat>
  <Paragraphs>32</Paragraphs>
  <Slides>2</Slides>
  <Notes>1</Notes>
  <HiddenSlides>0</HiddenSlides>
  <MMClips>0</MMClips>
  <ScaleCrop>false</ScaleCrop>
  <HeadingPairs>
    <vt:vector size="4" baseType="variant">
      <vt:variant>
        <vt:lpstr>Theme</vt:lpstr>
      </vt:variant>
      <vt:variant>
        <vt:i4>3</vt:i4>
      </vt:variant>
      <vt:variant>
        <vt:lpstr>Slide Titles</vt:lpstr>
      </vt:variant>
      <vt:variant>
        <vt:i4>2</vt:i4>
      </vt:variant>
    </vt:vector>
  </HeadingPairs>
  <TitlesOfParts>
    <vt:vector size="5" baseType="lpstr">
      <vt:lpstr>Office Theme</vt:lpstr>
      <vt:lpstr>Custom Design</vt:lpstr>
      <vt:lpstr>1_Custom Design</vt:lpstr>
      <vt:lpstr>Retail Transaction Processing Delay Update – Summary</vt:lpstr>
      <vt:lpstr>Retail Transaction Processing Delay Update – Timeline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Bauld, Mandy</cp:lastModifiedBy>
  <cp:revision>264</cp:revision>
  <cp:lastPrinted>2013-11-05T18:29:24Z</cp:lastPrinted>
  <dcterms:created xsi:type="dcterms:W3CDTF">2010-04-12T23:12:02Z</dcterms:created>
  <dcterms:modified xsi:type="dcterms:W3CDTF">2013-11-07T15:06:04Z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