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sldIdLst>
    <p:sldId id="258" r:id="rId5"/>
    <p:sldId id="270" r:id="rId6"/>
    <p:sldId id="283" r:id="rId7"/>
    <p:sldId id="280" r:id="rId8"/>
    <p:sldId id="281" r:id="rId9"/>
    <p:sldId id="282" r:id="rId10"/>
    <p:sldId id="284" r:id="rId11"/>
    <p:sldId id="279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3300"/>
    <a:srgbClr val="0000CC"/>
    <a:srgbClr val="00CC00"/>
    <a:srgbClr val="89A4A7"/>
    <a:srgbClr val="CCFFFF"/>
    <a:srgbClr val="CCECFF"/>
    <a:srgbClr val="409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9183" autoAdjust="0"/>
  </p:normalViewPr>
  <p:slideViewPr>
    <p:cSldViewPr>
      <p:cViewPr varScale="1">
        <p:scale>
          <a:sx n="75" d="100"/>
          <a:sy n="75" d="100"/>
        </p:scale>
        <p:origin x="-1434" y="-8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2C8820-7743-4A9D-8DFF-4C08244CD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2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0D0C-1BEC-455D-8DF0-68DDEDB3C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37FE-9BBE-4090-848A-DC6F9D43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C616B-D96F-4E71-B2F1-4BC8CAB6E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19B2-AACF-4F59-B92F-A974E16B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2420D-DF4E-4951-AD90-8C5093234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F825-FEBB-4F34-A410-CDFE6AEF8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2F5E-D6E9-4276-B15D-DF4F72B5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A2448-ECA4-4B7C-BFA1-C2BEE08F7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73C33-5359-4799-808B-DAB504090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4723-3AFF-4F5A-B038-262FFED25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EBF498-C512-4BB1-A739-BF9034791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15895FCD-03E0-409B-A836-FA1C6CE5883E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6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8153400" cy="4267200"/>
          </a:xfrm>
        </p:spPr>
        <p:txBody>
          <a:bodyPr/>
          <a:lstStyle/>
          <a:p>
            <a:pPr>
              <a:defRPr/>
            </a:pPr>
            <a:r>
              <a:rPr lang="en-US" dirty="0"/>
              <a:t>NPRR568 – Real-Time Reserve Price Adder Based on Operating Reserve Demand Curve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Impact Analysis Summary for TAC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November 2013</a:t>
            </a:r>
            <a:br>
              <a:rPr lang="en-US" sz="2400" dirty="0" smtClean="0">
                <a:latin typeface="+mn-lt"/>
              </a:rPr>
            </a:br>
            <a:r>
              <a:rPr lang="en-US" sz="1200" dirty="0" smtClean="0">
                <a:latin typeface="+mn-lt"/>
              </a:rPr>
              <a:t/>
            </a:r>
            <a:br>
              <a:rPr lang="en-US" sz="12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Troy Anderson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r>
              <a:rPr lang="en-US" sz="2400" dirty="0" smtClean="0"/>
              <a:t>Preliminary Impact Analysis</a:t>
            </a:r>
          </a:p>
          <a:p>
            <a:endParaRPr lang="en-US" sz="2400" dirty="0" smtClean="0"/>
          </a:p>
          <a:p>
            <a:r>
              <a:rPr lang="en-US" sz="2400" dirty="0" smtClean="0"/>
              <a:t>Four Components of Revised Impact Analysis</a:t>
            </a:r>
          </a:p>
          <a:p>
            <a:endParaRPr lang="en-US" sz="2400" dirty="0" smtClean="0"/>
          </a:p>
          <a:p>
            <a:r>
              <a:rPr lang="en-US" sz="2400" dirty="0" smtClean="0"/>
              <a:t>Cost and Schedule Impact per IA Component</a:t>
            </a:r>
          </a:p>
          <a:p>
            <a:endParaRPr lang="en-US" sz="2400" dirty="0" smtClean="0"/>
          </a:p>
          <a:p>
            <a:r>
              <a:rPr lang="en-US" sz="2400" dirty="0" smtClean="0"/>
              <a:t>ERCOT Recommendation</a:t>
            </a:r>
          </a:p>
          <a:p>
            <a:endParaRPr lang="en-US" sz="2400" dirty="0"/>
          </a:p>
          <a:p>
            <a:r>
              <a:rPr lang="en-US" sz="2400" dirty="0"/>
              <a:t>Revised Impact </a:t>
            </a:r>
            <a:r>
              <a:rPr lang="en-US" sz="2400" dirty="0" smtClean="0"/>
              <a:t>Analysis</a:t>
            </a:r>
            <a:endParaRPr lang="en-US" sz="2400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/>
              <a:t>Preliminary Impact Analysis (IA)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sz="2400" dirty="0" smtClean="0"/>
              <a:t>Preliminary IA filed with Public Utility Commission in Docket No. 40000 on 5/17/2013</a:t>
            </a:r>
          </a:p>
          <a:p>
            <a:endParaRPr lang="en-US" sz="1600" dirty="0" smtClean="0"/>
          </a:p>
          <a:p>
            <a:r>
              <a:rPr lang="en-US" sz="2400" dirty="0" smtClean="0"/>
              <a:t>Cost Estimate = $100k </a:t>
            </a:r>
            <a:r>
              <a:rPr lang="en-US" sz="2400" dirty="0"/>
              <a:t>– </a:t>
            </a:r>
            <a:r>
              <a:rPr lang="en-US" sz="2400" dirty="0" smtClean="0"/>
              <a:t>$200k</a:t>
            </a:r>
          </a:p>
          <a:p>
            <a:endParaRPr lang="en-US" sz="1600" dirty="0" smtClean="0"/>
          </a:p>
          <a:p>
            <a:r>
              <a:rPr lang="en-US" sz="2400" dirty="0" smtClean="0"/>
              <a:t>Duration Estimate = 6 </a:t>
            </a:r>
            <a:r>
              <a:rPr lang="en-US" sz="2400" dirty="0"/>
              <a:t>– </a:t>
            </a:r>
            <a:r>
              <a:rPr lang="en-US" sz="2400" dirty="0" smtClean="0"/>
              <a:t>8 months</a:t>
            </a:r>
          </a:p>
          <a:p>
            <a:endParaRPr lang="en-US" sz="1600" dirty="0"/>
          </a:p>
          <a:p>
            <a:r>
              <a:rPr lang="en-US" sz="2400" dirty="0" smtClean="0"/>
              <a:t>Scope</a:t>
            </a:r>
          </a:p>
          <a:p>
            <a:pPr lvl="1"/>
            <a:r>
              <a:rPr lang="en-US" sz="1800" dirty="0" smtClean="0"/>
              <a:t>Implement an Operating Reserve Demand Curve (ORDC) in the Real-Time Market to determine the Real-Time price adder for Real Time Settlement Point Prices</a:t>
            </a:r>
          </a:p>
          <a:p>
            <a:pPr lvl="1"/>
            <a:r>
              <a:rPr lang="en-US" sz="1800" dirty="0" smtClean="0"/>
              <a:t>Implement an Ancillary Service imbalance settlement to ensure that resources are indifferent between providing energy and reserves in Real-Time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924800" cy="685800"/>
          </a:xfrm>
        </p:spPr>
        <p:txBody>
          <a:bodyPr/>
          <a:lstStyle/>
          <a:p>
            <a:r>
              <a:rPr lang="en-US" sz="2400" dirty="0" smtClean="0"/>
              <a:t>Four Components </a:t>
            </a:r>
            <a:r>
              <a:rPr lang="en-US" sz="2400" dirty="0"/>
              <a:t>of </a:t>
            </a:r>
            <a:r>
              <a:rPr lang="en-US" sz="2400" dirty="0" smtClean="0"/>
              <a:t>Revised Impact Analysis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57515"/>
            <a:ext cx="8382000" cy="5334000"/>
          </a:xfrm>
        </p:spPr>
        <p:txBody>
          <a:bodyPr/>
          <a:lstStyle/>
          <a:p>
            <a:r>
              <a:rPr lang="en-US" dirty="0" smtClean="0"/>
              <a:t>Revised IA Baseline  </a:t>
            </a:r>
          </a:p>
          <a:p>
            <a:pPr lvl="1"/>
            <a:r>
              <a:rPr lang="en-US" dirty="0" smtClean="0"/>
              <a:t>Preliminary IA scope plus:</a:t>
            </a:r>
          </a:p>
          <a:p>
            <a:pPr lvl="2"/>
            <a:r>
              <a:rPr lang="en-US" dirty="0" smtClean="0"/>
              <a:t>Posting of system-level data used to calculate reserve level</a:t>
            </a:r>
          </a:p>
          <a:p>
            <a:pPr lvl="2"/>
            <a:r>
              <a:rPr lang="en-US" dirty="0" smtClean="0"/>
              <a:t>Wind Generation Resources (WGR) in reserves</a:t>
            </a:r>
          </a:p>
          <a:p>
            <a:pPr lvl="2"/>
            <a:r>
              <a:rPr lang="en-US" dirty="0" smtClean="0"/>
              <a:t>Reliability Unit Commitment (RUC) floor logic</a:t>
            </a:r>
          </a:p>
          <a:p>
            <a:pPr lvl="2"/>
            <a:r>
              <a:rPr lang="en-US" dirty="0" smtClean="0"/>
              <a:t>Load allocation</a:t>
            </a:r>
          </a:p>
          <a:p>
            <a:pPr lvl="2"/>
            <a:r>
              <a:rPr lang="en-US" dirty="0" smtClean="0"/>
              <a:t>Settlements calculation discount factor</a:t>
            </a:r>
          </a:p>
          <a:p>
            <a:r>
              <a:rPr lang="en-US" dirty="0" smtClean="0"/>
              <a:t>OFF10/OFF30 Telemetry to Show Extra Offline Capacity Available in 10/30 Minutes</a:t>
            </a:r>
          </a:p>
          <a:p>
            <a:pPr lvl="2"/>
            <a:r>
              <a:rPr lang="en-US" dirty="0" smtClean="0"/>
              <a:t>Add 4 new telemetry points and integrate with MMS and S&amp;B</a:t>
            </a:r>
          </a:p>
          <a:p>
            <a:r>
              <a:rPr lang="en-US" dirty="0" smtClean="0"/>
              <a:t>Resource Asset Registration (RARF) Validation and Testing</a:t>
            </a:r>
          </a:p>
          <a:p>
            <a:pPr lvl="2"/>
            <a:r>
              <a:rPr lang="en-US" dirty="0" smtClean="0"/>
              <a:t>Validate telemetry with RARF data</a:t>
            </a:r>
          </a:p>
          <a:p>
            <a:pPr lvl="2"/>
            <a:r>
              <a:rPr lang="en-US" dirty="0" smtClean="0"/>
              <a:t>Combined Cycle transition time from Common Info. Model (CIM)</a:t>
            </a:r>
          </a:p>
          <a:p>
            <a:pPr lvl="2"/>
            <a:r>
              <a:rPr lang="en-US" dirty="0" smtClean="0"/>
              <a:t>Warmth state from EMS</a:t>
            </a:r>
          </a:p>
          <a:p>
            <a:r>
              <a:rPr lang="en-US" dirty="0" smtClean="0"/>
              <a:t>Addition of Current Operating Plan (COP) Data Points</a:t>
            </a:r>
          </a:p>
          <a:p>
            <a:pPr lvl="2"/>
            <a:r>
              <a:rPr lang="en-US" dirty="0" smtClean="0"/>
              <a:t>See ERCOT comments filed on 11/5/2013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78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 smtClean="0"/>
              <a:t>Impacts per Component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334000"/>
          </a:xfrm>
        </p:spPr>
        <p:txBody>
          <a:bodyPr/>
          <a:lstStyle/>
          <a:p>
            <a:r>
              <a:rPr lang="en-US" dirty="0"/>
              <a:t>Revised IA </a:t>
            </a:r>
            <a:r>
              <a:rPr lang="en-US" dirty="0" smtClean="0"/>
              <a:t>Baseline</a:t>
            </a:r>
          </a:p>
          <a:p>
            <a:pPr lvl="1"/>
            <a:r>
              <a:rPr lang="en-US" dirty="0" smtClean="0"/>
              <a:t>Cost = </a:t>
            </a:r>
            <a:r>
              <a:rPr lang="en-US" dirty="0"/>
              <a:t>$400k – $</a:t>
            </a:r>
            <a:r>
              <a:rPr lang="en-US" dirty="0" smtClean="0"/>
              <a:t>500k</a:t>
            </a:r>
          </a:p>
          <a:p>
            <a:pPr lvl="1"/>
            <a:r>
              <a:rPr lang="en-US" dirty="0" smtClean="0"/>
              <a:t>Project Duration = 7</a:t>
            </a:r>
            <a:r>
              <a:rPr lang="en-US" dirty="0"/>
              <a:t> – </a:t>
            </a:r>
            <a:r>
              <a:rPr lang="en-US" dirty="0" smtClean="0"/>
              <a:t>9 months</a:t>
            </a:r>
          </a:p>
          <a:p>
            <a:pPr lvl="1"/>
            <a:endParaRPr lang="en-US" sz="1400" dirty="0" smtClean="0"/>
          </a:p>
          <a:p>
            <a:r>
              <a:rPr lang="en-US" dirty="0"/>
              <a:t>OFF10/OFF30 Telemetry to Show Extra Offline Capacity Available in 10/30 Minutes</a:t>
            </a:r>
          </a:p>
          <a:p>
            <a:pPr lvl="1"/>
            <a:r>
              <a:rPr lang="en-US" dirty="0" smtClean="0"/>
              <a:t>Incremental Cost </a:t>
            </a:r>
            <a:r>
              <a:rPr lang="en-US" dirty="0"/>
              <a:t>= </a:t>
            </a:r>
            <a:r>
              <a:rPr lang="en-US" dirty="0" smtClean="0"/>
              <a:t>$50k</a:t>
            </a:r>
            <a:r>
              <a:rPr lang="en-US" dirty="0"/>
              <a:t> – </a:t>
            </a:r>
            <a:r>
              <a:rPr lang="en-US" dirty="0" smtClean="0"/>
              <a:t>$100k</a:t>
            </a:r>
            <a:endParaRPr lang="en-US" dirty="0"/>
          </a:p>
          <a:p>
            <a:pPr lvl="1"/>
            <a:r>
              <a:rPr lang="en-US" dirty="0"/>
              <a:t>Incremental Duration </a:t>
            </a:r>
            <a:r>
              <a:rPr lang="en-US" dirty="0" smtClean="0"/>
              <a:t>= 1 </a:t>
            </a:r>
            <a:r>
              <a:rPr lang="en-US" dirty="0"/>
              <a:t>– 3 </a:t>
            </a:r>
            <a:r>
              <a:rPr lang="en-US" dirty="0" smtClean="0"/>
              <a:t>months</a:t>
            </a:r>
          </a:p>
          <a:p>
            <a:r>
              <a:rPr lang="en-US" dirty="0" smtClean="0"/>
              <a:t>Resource </a:t>
            </a:r>
            <a:r>
              <a:rPr lang="en-US" dirty="0"/>
              <a:t>Asset Registration (RARF) Validation and Testing</a:t>
            </a:r>
          </a:p>
          <a:p>
            <a:pPr lvl="1"/>
            <a:r>
              <a:rPr lang="en-US" dirty="0"/>
              <a:t>Incremental </a:t>
            </a:r>
            <a:r>
              <a:rPr lang="en-US" dirty="0" smtClean="0"/>
              <a:t>Cost </a:t>
            </a:r>
            <a:r>
              <a:rPr lang="en-US" dirty="0"/>
              <a:t>= </a:t>
            </a:r>
            <a:r>
              <a:rPr lang="en-US" dirty="0" smtClean="0"/>
              <a:t>$100k </a:t>
            </a:r>
            <a:r>
              <a:rPr lang="en-US" dirty="0"/>
              <a:t>– </a:t>
            </a:r>
            <a:r>
              <a:rPr lang="en-US" dirty="0" smtClean="0"/>
              <a:t>$250k</a:t>
            </a:r>
            <a:endParaRPr lang="en-US" dirty="0"/>
          </a:p>
          <a:p>
            <a:pPr lvl="1"/>
            <a:r>
              <a:rPr lang="en-US" dirty="0"/>
              <a:t>Incremental Duration </a:t>
            </a:r>
            <a:r>
              <a:rPr lang="en-US" dirty="0" smtClean="0"/>
              <a:t>= </a:t>
            </a:r>
            <a:r>
              <a:rPr lang="en-US" dirty="0"/>
              <a:t>3 – 6 </a:t>
            </a:r>
            <a:r>
              <a:rPr lang="en-US" dirty="0" smtClean="0"/>
              <a:t>months</a:t>
            </a:r>
          </a:p>
          <a:p>
            <a:pPr lvl="1"/>
            <a:r>
              <a:rPr lang="en-US" dirty="0" smtClean="0"/>
              <a:t>Dependencies with MMS Tech Refresh</a:t>
            </a:r>
            <a:endParaRPr lang="en-US" dirty="0"/>
          </a:p>
          <a:p>
            <a:r>
              <a:rPr lang="en-US" dirty="0"/>
              <a:t>Addition of Current Operating Plan (COP) Data Points</a:t>
            </a:r>
          </a:p>
          <a:p>
            <a:pPr lvl="1"/>
            <a:r>
              <a:rPr lang="en-US" dirty="0"/>
              <a:t>Incremental </a:t>
            </a:r>
            <a:r>
              <a:rPr lang="en-US" dirty="0" smtClean="0"/>
              <a:t>Cost </a:t>
            </a:r>
            <a:r>
              <a:rPr lang="en-US" dirty="0"/>
              <a:t>= </a:t>
            </a:r>
            <a:r>
              <a:rPr lang="en-US" dirty="0" smtClean="0"/>
              <a:t>$10k</a:t>
            </a:r>
            <a:r>
              <a:rPr lang="en-US" dirty="0"/>
              <a:t> – </a:t>
            </a:r>
            <a:r>
              <a:rPr lang="en-US" dirty="0" smtClean="0"/>
              <a:t>$20k</a:t>
            </a:r>
            <a:endParaRPr lang="en-US" dirty="0"/>
          </a:p>
          <a:p>
            <a:pPr lvl="1"/>
            <a:r>
              <a:rPr lang="en-US" dirty="0"/>
              <a:t>Incremental Duration </a:t>
            </a:r>
            <a:r>
              <a:rPr lang="en-US" dirty="0" smtClean="0"/>
              <a:t>= 1 </a:t>
            </a:r>
            <a:r>
              <a:rPr lang="en-US" dirty="0"/>
              <a:t>– </a:t>
            </a:r>
            <a:r>
              <a:rPr lang="en-US" dirty="0" smtClean="0"/>
              <a:t>2 months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/>
              <a:t>ERCOT </a:t>
            </a:r>
            <a:r>
              <a:rPr lang="en-US" sz="2400" dirty="0" smtClean="0"/>
              <a:t>Recommendation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334000"/>
          </a:xfrm>
        </p:spPr>
        <p:txBody>
          <a:bodyPr/>
          <a:lstStyle/>
          <a:p>
            <a:r>
              <a:rPr lang="en-US" sz="2400" dirty="0" smtClean="0"/>
              <a:t>ERCOT recommends a phased approach to NPRR568</a:t>
            </a:r>
          </a:p>
          <a:p>
            <a:pPr lvl="1"/>
            <a:r>
              <a:rPr lang="en-US" dirty="0" smtClean="0"/>
              <a:t>Include scope </a:t>
            </a:r>
            <a:r>
              <a:rPr lang="en-US" dirty="0"/>
              <a:t>of Revised Baseline in Phase </a:t>
            </a:r>
            <a:r>
              <a:rPr lang="en-US" dirty="0" smtClean="0"/>
              <a:t>1</a:t>
            </a:r>
          </a:p>
          <a:p>
            <a:pPr lvl="1"/>
            <a:r>
              <a:rPr lang="en-US" dirty="0"/>
              <a:t>Deliver remaining components in Phase </a:t>
            </a:r>
            <a:r>
              <a:rPr lang="en-US" dirty="0" smtClean="0"/>
              <a:t>2 </a:t>
            </a:r>
          </a:p>
          <a:p>
            <a:endParaRPr lang="en-US" sz="1000" dirty="0"/>
          </a:p>
          <a:p>
            <a:r>
              <a:rPr lang="en-US" sz="2400" dirty="0" smtClean="0"/>
              <a:t>Phase 1 – Revised NPRR568 Baseline</a:t>
            </a:r>
          </a:p>
          <a:p>
            <a:pPr lvl="1"/>
            <a:r>
              <a:rPr lang="en-US" dirty="0"/>
              <a:t>Include </a:t>
            </a:r>
            <a:r>
              <a:rPr lang="en-US" dirty="0" smtClean="0"/>
              <a:t>in </a:t>
            </a:r>
            <a:r>
              <a:rPr lang="en-US" dirty="0"/>
              <a:t>“2014 Market System Enhancements” project</a:t>
            </a:r>
          </a:p>
          <a:p>
            <a:pPr lvl="2"/>
            <a:r>
              <a:rPr lang="en-US" dirty="0" smtClean="0"/>
              <a:t>Project was recently initiated</a:t>
            </a:r>
          </a:p>
          <a:p>
            <a:pPr lvl="2"/>
            <a:r>
              <a:rPr lang="en-US" dirty="0" smtClean="0"/>
              <a:t>Includes: </a:t>
            </a:r>
            <a:r>
              <a:rPr lang="en-US" dirty="0"/>
              <a:t>NPRR555, NPRR532, NPRR495, NPRR240, </a:t>
            </a:r>
            <a:r>
              <a:rPr lang="en-US" dirty="0" smtClean="0"/>
              <a:t>and Shadow </a:t>
            </a:r>
            <a:r>
              <a:rPr lang="en-US" dirty="0"/>
              <a:t>Price </a:t>
            </a:r>
            <a:r>
              <a:rPr lang="en-US" dirty="0" smtClean="0"/>
              <a:t>Cap Methodology </a:t>
            </a:r>
            <a:r>
              <a:rPr lang="en-US" dirty="0"/>
              <a:t>OBD</a:t>
            </a:r>
            <a:endParaRPr lang="en-US" dirty="0" smtClean="0"/>
          </a:p>
          <a:p>
            <a:pPr lvl="1"/>
            <a:r>
              <a:rPr lang="en-US" dirty="0" smtClean="0"/>
              <a:t>Targeted for go-live the week of 6/1/2014</a:t>
            </a:r>
          </a:p>
          <a:p>
            <a:pPr lvl="1"/>
            <a:r>
              <a:rPr lang="en-US" dirty="0" smtClean="0"/>
              <a:t>Scope and schedule to be finalized when Planning phase completes</a:t>
            </a:r>
          </a:p>
          <a:p>
            <a:pPr lvl="2"/>
            <a:r>
              <a:rPr lang="en-US" dirty="0" smtClean="0"/>
              <a:t>Monthly communication at TAC meetings</a:t>
            </a:r>
          </a:p>
          <a:p>
            <a:endParaRPr lang="en-US" sz="1000" dirty="0" smtClean="0"/>
          </a:p>
          <a:p>
            <a:r>
              <a:rPr lang="en-US" sz="2400" dirty="0" smtClean="0"/>
              <a:t>Phase 2 – Remaining NPRR568 Components</a:t>
            </a:r>
          </a:p>
          <a:p>
            <a:pPr lvl="1"/>
            <a:r>
              <a:rPr lang="en-US" dirty="0" smtClean="0"/>
              <a:t>ERCOT recommends that these items be bundled together</a:t>
            </a:r>
          </a:p>
          <a:p>
            <a:pPr lvl="1"/>
            <a:r>
              <a:rPr lang="en-US" dirty="0" smtClean="0"/>
              <a:t>Dependencies with MMS Tech Refresh project will determine timeline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 smtClean="0"/>
              <a:t>Revised Impact Analysis</a:t>
            </a:r>
            <a:endParaRPr lang="en-US" sz="24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486400"/>
          </a:xfrm>
        </p:spPr>
        <p:txBody>
          <a:bodyPr/>
          <a:lstStyle/>
          <a:p>
            <a:r>
              <a:rPr lang="en-US" sz="2400" dirty="0" smtClean="0"/>
              <a:t>Total Cost Estimate = $600k </a:t>
            </a:r>
            <a:r>
              <a:rPr lang="en-US" sz="2400" dirty="0"/>
              <a:t>– </a:t>
            </a:r>
            <a:r>
              <a:rPr lang="en-US" sz="2400" dirty="0" smtClean="0"/>
              <a:t>$850k</a:t>
            </a:r>
          </a:p>
          <a:p>
            <a:pPr lvl="1"/>
            <a:r>
              <a:rPr lang="en-US" dirty="0" smtClean="0"/>
              <a:t>Phase 1 = $400k </a:t>
            </a:r>
            <a:r>
              <a:rPr lang="en-US" dirty="0"/>
              <a:t>– </a:t>
            </a:r>
            <a:r>
              <a:rPr lang="en-US" dirty="0" smtClean="0"/>
              <a:t>$500k</a:t>
            </a:r>
          </a:p>
          <a:p>
            <a:pPr lvl="1"/>
            <a:r>
              <a:rPr lang="en-US" dirty="0" smtClean="0"/>
              <a:t>Phase 2 = $200k </a:t>
            </a:r>
            <a:r>
              <a:rPr lang="en-US" dirty="0"/>
              <a:t>– $</a:t>
            </a:r>
            <a:r>
              <a:rPr lang="en-US" dirty="0" smtClean="0"/>
              <a:t>350k</a:t>
            </a:r>
            <a:endParaRPr lang="en-US" sz="1000" b="0" dirty="0" smtClean="0"/>
          </a:p>
          <a:p>
            <a:r>
              <a:rPr lang="en-US" sz="2400" dirty="0" smtClean="0"/>
              <a:t>Duration Estimate </a:t>
            </a:r>
            <a:r>
              <a:rPr lang="en-US" sz="2400" dirty="0"/>
              <a:t>= 9 – 12 </a:t>
            </a:r>
            <a:r>
              <a:rPr lang="en-US" sz="2400" dirty="0" smtClean="0"/>
              <a:t>months </a:t>
            </a:r>
            <a:r>
              <a:rPr lang="en-US" sz="1800" dirty="0" smtClean="0"/>
              <a:t>(as a single phase project)</a:t>
            </a:r>
            <a:endParaRPr lang="en-US" sz="2400" dirty="0" smtClean="0"/>
          </a:p>
          <a:p>
            <a:pPr lvl="1"/>
            <a:r>
              <a:rPr lang="en-US" dirty="0" smtClean="0"/>
              <a:t>Phase 1 = 7</a:t>
            </a:r>
            <a:r>
              <a:rPr lang="en-US" dirty="0"/>
              <a:t> – </a:t>
            </a:r>
            <a:r>
              <a:rPr lang="en-US" dirty="0" smtClean="0"/>
              <a:t>9 months</a:t>
            </a:r>
          </a:p>
          <a:p>
            <a:pPr lvl="2"/>
            <a:r>
              <a:rPr lang="en-US" sz="2000" dirty="0" smtClean="0"/>
              <a:t>Target go-live remains the week of 6/1/2014 </a:t>
            </a:r>
          </a:p>
          <a:p>
            <a:pPr lvl="2"/>
            <a:r>
              <a:rPr lang="en-US" sz="2000" dirty="0" smtClean="0"/>
              <a:t>Project bundle contents may be adjusted to meet target date</a:t>
            </a:r>
          </a:p>
          <a:p>
            <a:pPr lvl="1"/>
            <a:r>
              <a:rPr lang="en-US" dirty="0" smtClean="0"/>
              <a:t>Phase 2 </a:t>
            </a:r>
            <a:r>
              <a:rPr lang="en-US" dirty="0"/>
              <a:t>= </a:t>
            </a:r>
            <a:r>
              <a:rPr lang="en-US" dirty="0" smtClean="0"/>
              <a:t>4 </a:t>
            </a:r>
            <a:r>
              <a:rPr lang="en-US" dirty="0"/>
              <a:t>– </a:t>
            </a:r>
            <a:r>
              <a:rPr lang="en-US" dirty="0" smtClean="0"/>
              <a:t>6 months</a:t>
            </a:r>
          </a:p>
          <a:p>
            <a:pPr lvl="2"/>
            <a:r>
              <a:rPr lang="en-US" sz="2000" dirty="0"/>
              <a:t>Target go-live </a:t>
            </a:r>
            <a:r>
              <a:rPr lang="en-US" sz="2000" dirty="0" smtClean="0"/>
              <a:t>TBD</a:t>
            </a:r>
            <a:endParaRPr lang="en-US" sz="1000" dirty="0"/>
          </a:p>
          <a:p>
            <a:r>
              <a:rPr lang="en-US" sz="2400" dirty="0" smtClean="0"/>
              <a:t>ERCOT Staffing Impacts = +1 FTE</a:t>
            </a:r>
          </a:p>
          <a:p>
            <a:pPr lvl="1"/>
            <a:r>
              <a:rPr lang="en-US" dirty="0" smtClean="0"/>
              <a:t>Operations Analysis – 1 FTE for testing and qualification</a:t>
            </a:r>
          </a:p>
          <a:p>
            <a:pPr lvl="1"/>
            <a:r>
              <a:rPr lang="en-US" dirty="0" smtClean="0"/>
              <a:t>Other departments with minor impacts that can be absorbed</a:t>
            </a:r>
          </a:p>
          <a:p>
            <a:r>
              <a:rPr lang="en-US" sz="2400" dirty="0" smtClean="0"/>
              <a:t>Impacts to Other In-Flight Projects</a:t>
            </a:r>
          </a:p>
          <a:p>
            <a:pPr lvl="1"/>
            <a:r>
              <a:rPr lang="en-US" dirty="0" smtClean="0"/>
              <a:t>ERCOT will manage project activity based on overall prioritization</a:t>
            </a:r>
            <a:endParaRPr lang="en-US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2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Questions</a:t>
            </a:r>
          </a:p>
        </p:txBody>
      </p:sp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sz="9600" dirty="0" smtClean="0"/>
              <a:t>?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November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9708CDFE01604DBA4E6AC5C9427C9B" ma:contentTypeVersion="0" ma:contentTypeDescription="Create a new document." ma:contentTypeScope="" ma:versionID="aade02c1283a6530c0a4eb0af574f91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76EB7CD7-DFF6-44E7-B00A-9116D8585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96466D-1BBC-45A5-A206-B0440415FF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9D5BDB-93C4-4088-BD02-7EFB0DC3369A}">
  <ds:schemaRefs>
    <ds:schemaRef ds:uri="c34af464-7aa1-4edd-9be4-83dffc1cb926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14789</TotalTime>
  <Words>561</Words>
  <Application>Microsoft Office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NPRR568 – Real-Time Reserve Price Adder Based on Operating Reserve Demand Curve  Impact Analysis Summary for TAC   November 2013  Troy Anderson</vt:lpstr>
      <vt:lpstr>Agenda</vt:lpstr>
      <vt:lpstr>Preliminary Impact Analysis (IA)</vt:lpstr>
      <vt:lpstr>Four Components of Revised Impact Analysis</vt:lpstr>
      <vt:lpstr>Impacts per Component</vt:lpstr>
      <vt:lpstr>ERCOT Recommendation</vt:lpstr>
      <vt:lpstr>Revised Impact Analysis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</dc:title>
  <dc:creator>Martinez, Adam</dc:creator>
  <cp:lastModifiedBy>ERCOT</cp:lastModifiedBy>
  <cp:revision>602</cp:revision>
  <cp:lastPrinted>2013-11-06T14:17:33Z</cp:lastPrinted>
  <dcterms:created xsi:type="dcterms:W3CDTF">2005-04-21T14:28:35Z</dcterms:created>
  <dcterms:modified xsi:type="dcterms:W3CDTF">2013-11-06T19:35:59Z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0x010100C89708CDFE01604DBA4E6AC5C9427C9B</vt:lpwstr>
  </property>
</Properties>
</file>