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78" r:id="rId7"/>
    <p:sldId id="261" r:id="rId8"/>
    <p:sldId id="262" r:id="rId9"/>
    <p:sldId id="276" r:id="rId10"/>
    <p:sldId id="279" r:id="rId11"/>
    <p:sldId id="275" r:id="rId12"/>
    <p:sldId id="277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67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5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Item XXX</a:t>
            </a:r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863135"/>
            <a:chOff x="787400" y="1852613"/>
            <a:chExt cx="7543800" cy="2863135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Item </a:t>
              </a:r>
              <a:r>
                <a:rPr lang="en-US" sz="3200" b="1" dirty="0" smtClean="0"/>
                <a:t>3: </a:t>
              </a:r>
              <a:r>
                <a:rPr lang="en-US" sz="3200" b="1" dirty="0" smtClean="0"/>
                <a:t>PRS Report </a:t>
              </a:r>
            </a:p>
            <a:p>
              <a:endParaRPr lang="en-US" b="1" dirty="0" smtClean="0"/>
            </a:p>
            <a:p>
              <a:r>
                <a:rPr lang="en-US" sz="2000" dirty="0" smtClean="0"/>
                <a:t>John </a:t>
              </a:r>
              <a:r>
                <a:rPr lang="en-US" sz="2000" dirty="0" err="1" smtClean="0"/>
                <a:t>Varnell</a:t>
              </a:r>
              <a:endParaRPr lang="en-US" sz="2000" dirty="0"/>
            </a:p>
            <a:p>
              <a:r>
                <a:rPr lang="en-US" sz="2000" dirty="0"/>
                <a:t>2013 </a:t>
              </a:r>
              <a:r>
                <a:rPr lang="en-US" sz="2000" dirty="0" smtClean="0"/>
                <a:t>PRS </a:t>
              </a:r>
              <a:r>
                <a:rPr lang="en-US" sz="2000" dirty="0" smtClean="0"/>
                <a:t>Chair</a:t>
              </a:r>
              <a:endParaRPr lang="en-US" sz="2000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Technical Advisory Committee (TAC) Meeting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November 7, 2013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5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dirty="0"/>
              <a:t>Revision Requests Recommended for Approval by PRS – With </a:t>
            </a:r>
            <a:r>
              <a:rPr lang="en-US" sz="1800" dirty="0" smtClean="0"/>
              <a:t>No Opposing </a:t>
            </a:r>
            <a:r>
              <a:rPr lang="en-US" sz="1800" dirty="0"/>
              <a:t>Votes (Vote</a:t>
            </a:r>
            <a:r>
              <a:rPr lang="en-US" sz="1800" dirty="0" smtClean="0"/>
              <a:t>):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b="1" dirty="0" smtClean="0"/>
          </a:p>
          <a:p>
            <a:pPr lvl="0" hangingPunct="0"/>
            <a:r>
              <a:rPr lang="en-US" sz="1800" dirty="0"/>
              <a:t>NPRR528, Clarification of Assessment of Chronic Congestion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NPRR529</a:t>
            </a:r>
            <a:r>
              <a:rPr lang="en-US" sz="1800" dirty="0"/>
              <a:t>, Congestion Management Plan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NPRR541</a:t>
            </a:r>
            <a:r>
              <a:rPr lang="en-US" sz="1800" dirty="0"/>
              <a:t>, SPS and RAP Modeling Clarification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NPRR542</a:t>
            </a:r>
            <a:r>
              <a:rPr lang="en-US" sz="1800" dirty="0"/>
              <a:t>, Clarification of the Use of Emergency Condition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NPRR558</a:t>
            </a:r>
            <a:r>
              <a:rPr lang="en-US" sz="1800" dirty="0"/>
              <a:t>, Addition of Bilateral Load Response Data to Protected Information List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NPRR561</a:t>
            </a:r>
            <a:r>
              <a:rPr lang="en-US" sz="1800" dirty="0"/>
              <a:t>, Clarification of Shutdown Telemetry Status </a:t>
            </a:r>
            <a:endParaRPr lang="en-US" sz="1800" dirty="0" smtClean="0"/>
          </a:p>
          <a:p>
            <a:pPr lvl="0" hangingPunct="0"/>
            <a:r>
              <a:rPr lang="en-US" sz="1800" dirty="0" smtClean="0"/>
              <a:t>NPRR565</a:t>
            </a:r>
            <a:r>
              <a:rPr lang="en-US" sz="1800" dirty="0"/>
              <a:t>, Seasonal Generation </a:t>
            </a:r>
            <a:r>
              <a:rPr lang="en-US" sz="1800" dirty="0" smtClean="0"/>
              <a:t>Notifications</a:t>
            </a:r>
            <a:endParaRPr lang="en-US" sz="1800" dirty="0"/>
          </a:p>
          <a:p>
            <a:pPr lvl="0" hangingPunct="0"/>
            <a:r>
              <a:rPr lang="en-US" sz="1800" dirty="0"/>
              <a:t>NPRR566, Removal of Language Regarding QSE Service </a:t>
            </a:r>
            <a:r>
              <a:rPr lang="en-US" sz="1800" dirty="0" smtClean="0"/>
              <a:t>Filings</a:t>
            </a:r>
            <a:endParaRPr lang="en-US" sz="1800" dirty="0"/>
          </a:p>
          <a:p>
            <a:pPr lvl="0" hangingPunct="0"/>
            <a:r>
              <a:rPr lang="en-US" sz="1800" dirty="0"/>
              <a:t>NPRR568, Real-Time Reserve Price Adder Based on Operating Reserve Demand Curve  – </a:t>
            </a:r>
            <a:r>
              <a:rPr lang="en-US" sz="1800" dirty="0" smtClean="0"/>
              <a:t>U</a:t>
            </a:r>
            <a:r>
              <a:rPr lang="en-US" sz="1800" cap="small" dirty="0" smtClean="0"/>
              <a:t>rgent</a:t>
            </a:r>
            <a:endParaRPr lang="en-US" sz="1800" dirty="0"/>
          </a:p>
          <a:p>
            <a:pPr lvl="0" hangingPunct="0"/>
            <a:r>
              <a:rPr lang="en-US" sz="1800" dirty="0"/>
              <a:t>NPRR570, Reduce RTM Settlement Timeline to Operating Day Plus Five  – </a:t>
            </a:r>
            <a:r>
              <a:rPr lang="en-US" sz="1800" dirty="0" smtClean="0"/>
              <a:t>U</a:t>
            </a:r>
            <a:r>
              <a:rPr lang="en-US" sz="1800" cap="small" dirty="0" smtClean="0"/>
              <a:t>rgent</a:t>
            </a:r>
            <a:endParaRPr lang="en-US" sz="1800" dirty="0"/>
          </a:p>
          <a:p>
            <a:pPr>
              <a:spcBef>
                <a:spcPts val="0"/>
              </a:spcBef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PRS </a:t>
            </a:r>
            <a:r>
              <a:rPr lang="en-US" dirty="0"/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4741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5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dirty="0"/>
              <a:t>Revision Requests Recommended for Approval by PRS – With Opposing Votes (Vote</a:t>
            </a:r>
            <a:r>
              <a:rPr lang="en-US" sz="1800" dirty="0" smtClean="0"/>
              <a:t>):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b="1" dirty="0" smtClean="0"/>
          </a:p>
          <a:p>
            <a:pPr lvl="0" hangingPunct="0"/>
            <a:r>
              <a:rPr lang="en-US" sz="1800" dirty="0" smtClean="0"/>
              <a:t>NPRR540</a:t>
            </a:r>
            <a:r>
              <a:rPr lang="en-US" sz="1800" dirty="0"/>
              <a:t>, Clarification of Credible Single Contingency (Vote)*</a:t>
            </a:r>
          </a:p>
          <a:p>
            <a:pPr lvl="0" hangingPunct="0"/>
            <a:r>
              <a:rPr lang="en-US" sz="1800" dirty="0" smtClean="0"/>
              <a:t>NPRR564</a:t>
            </a:r>
            <a:r>
              <a:rPr lang="en-US" sz="1800" dirty="0"/>
              <a:t>, Thirty-Minute Emergency Response Service (ERS) and Other ERS Revisions – U</a:t>
            </a:r>
            <a:r>
              <a:rPr lang="en-US" sz="1800" cap="small" dirty="0"/>
              <a:t>rgent </a:t>
            </a:r>
            <a:r>
              <a:rPr lang="en-US" sz="1800" dirty="0"/>
              <a:t>(Vote</a:t>
            </a:r>
            <a:r>
              <a:rPr lang="en-US" sz="1800" dirty="0" smtClean="0"/>
              <a:t>)</a:t>
            </a:r>
            <a:endParaRPr lang="en-US" sz="1800" dirty="0"/>
          </a:p>
          <a:p>
            <a:pPr>
              <a:spcBef>
                <a:spcPts val="0"/>
              </a:spcBef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sz="1800" dirty="0" smtClean="0"/>
              <a:t>Addition of </a:t>
            </a:r>
            <a:r>
              <a:rPr lang="en-US" sz="1800" dirty="0" smtClean="0"/>
              <a:t>Emergency Response Service Procurement Methodology to </a:t>
            </a:r>
            <a:r>
              <a:rPr lang="en-US" sz="1800" dirty="0" smtClean="0"/>
              <a:t>Other Binding Documents List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PRS </a:t>
            </a:r>
            <a:r>
              <a:rPr lang="en-US" dirty="0"/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820346"/>
              <a:ext cx="6553200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US" sz="2800" dirty="0"/>
                <a:t>Revision Requests Recommended </a:t>
              </a:r>
            </a:p>
            <a:p>
              <a:pPr algn="ctr" eaLnBrk="0" hangingPunct="0"/>
              <a:r>
                <a:rPr lang="en-US" sz="2800" dirty="0"/>
                <a:t>for Approval by </a:t>
              </a:r>
              <a:r>
                <a:rPr lang="en-US" sz="2800" dirty="0" smtClean="0"/>
                <a:t>PRS</a:t>
              </a:r>
            </a:p>
            <a:p>
              <a:pPr algn="ctr"/>
              <a:r>
                <a:rPr lang="en-US" dirty="0" smtClean="0"/>
                <a:t>(with Opposing Votes)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252835"/>
            <a:ext cx="8444685" cy="461665"/>
          </a:xfrm>
        </p:spPr>
        <p:txBody>
          <a:bodyPr/>
          <a:lstStyle/>
          <a:p>
            <a:r>
              <a:rPr lang="en-US" sz="2200" dirty="0" smtClean="0"/>
              <a:t>NPRR540, </a:t>
            </a:r>
            <a:r>
              <a:rPr lang="en-US" sz="2000" dirty="0"/>
              <a:t>Clarification of Credible Single Contingency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492252"/>
              </p:ext>
            </p:extLst>
          </p:nvPr>
        </p:nvGraphicFramePr>
        <p:xfrm>
          <a:off x="403749" y="714499"/>
          <a:ext cx="8273526" cy="5429126"/>
        </p:xfrm>
        <a:graphic>
          <a:graphicData uri="http://schemas.openxmlformats.org/drawingml/2006/table">
            <a:tbl>
              <a:tblPr firstRow="1" firstCol="1" lastRow="1" lastCol="1" bandRow="1">
                <a:tableStyleId>{22838BEF-8BB2-4498-84A7-C5851F593DF1}</a:tableStyleId>
              </a:tblPr>
              <a:tblGrid>
                <a:gridCol w="1758426"/>
                <a:gridCol w="6515100"/>
              </a:tblGrid>
              <a:tr h="90043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Purpose</a:t>
                      </a:r>
                    </a:p>
                    <a:p>
                      <a:r>
                        <a:rPr lang="en-US" sz="1600" b="0" dirty="0" smtClean="0"/>
                        <a:t>(OWG)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NPRR revises the use of Credible Single Contingency to align with actual practice. </a:t>
                      </a:r>
                      <a:endParaRPr lang="en-US" sz="165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2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Vote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7/18/13, PRS voted to recommend approval of NPRR540 as amended by the 7/10/13 ERCOT comments and as revised by PRS.  There were three opposing votes from the Independent Generator (2) and IPM Market Segments, and one abstention from the IREP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 Segment.  On 10/17/13, PRS unanimously voted to endorse and forward the 7/18/13 PRS Report and the Impact Analysis for NPRR540 to TAC.</a:t>
                      </a:r>
                      <a:r>
                        <a:rPr lang="en-US" sz="16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5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6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Effective Date/Priority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January 1, 2014</a:t>
                      </a:r>
                      <a:endParaRPr lang="en-US" sz="165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Impact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50" b="0" dirty="0" smtClean="0"/>
                        <a:t>No impacts.</a:t>
                      </a:r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0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Business Case</a:t>
                      </a:r>
                      <a:r>
                        <a:rPr lang="en-US" sz="1600" baseline="0" dirty="0" smtClean="0"/>
                        <a:t> Highlights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Aligns the Protocols with actual practice.</a:t>
                      </a:r>
                      <a:endParaRPr lang="en-US" sz="165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60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252835"/>
            <a:ext cx="8444685" cy="461665"/>
          </a:xfrm>
        </p:spPr>
        <p:txBody>
          <a:bodyPr/>
          <a:lstStyle/>
          <a:p>
            <a:r>
              <a:rPr lang="en-US" sz="2200" dirty="0" smtClean="0"/>
              <a:t>NPRR564, </a:t>
            </a:r>
            <a:r>
              <a:rPr lang="en-US" sz="2000" i="1" dirty="0"/>
              <a:t>Thirty-Minute Emergency Response Service (ERS) and Other ERS Revisions </a:t>
            </a:r>
            <a:r>
              <a:rPr lang="en-US" sz="2000" i="1" dirty="0" smtClean="0"/>
              <a:t>- </a:t>
            </a:r>
            <a:r>
              <a:rPr lang="en-US" sz="2000" i="1" cap="small" dirty="0"/>
              <a:t>Urgent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335425"/>
              </p:ext>
            </p:extLst>
          </p:nvPr>
        </p:nvGraphicFramePr>
        <p:xfrm>
          <a:off x="403749" y="714499"/>
          <a:ext cx="8273526" cy="5276726"/>
        </p:xfrm>
        <a:graphic>
          <a:graphicData uri="http://schemas.openxmlformats.org/drawingml/2006/table">
            <a:tbl>
              <a:tblPr firstRow="1" firstCol="1" lastRow="1" lastCol="1" bandRow="1">
                <a:tableStyleId>{22838BEF-8BB2-4498-84A7-C5851F593DF1}</a:tableStyleId>
              </a:tblPr>
              <a:tblGrid>
                <a:gridCol w="1758426"/>
                <a:gridCol w="6515100"/>
              </a:tblGrid>
              <a:tr h="7716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Purpose</a:t>
                      </a:r>
                    </a:p>
                    <a:p>
                      <a:r>
                        <a:rPr lang="en-US" sz="1600" b="0" dirty="0" smtClean="0"/>
                        <a:t>(ERCOT)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NPRR proposes a 30-minute ERS product and recommends other changes to ERS more generally.</a:t>
                      </a:r>
                      <a:endParaRPr lang="en-US" sz="165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18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Vote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10/17/13, PRS voted to recommend approval of NPRR564 as amended by the 9/10/13 ERCOT comments and as revised by PRS with a recommended priority of 2013 and rank of 892.  There were three opposing votes from the Consumer, Independent Generator and IPM Market Segments and two abstentions from the IOU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 Segment.</a:t>
                      </a:r>
                      <a:r>
                        <a:rPr lang="en-US" sz="16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5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7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Effective Date/Priority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December 1, 2013 for interim solution utilizing manual business processes.  The long-term solution will require a project for automation – Priority 2013; Rank 892</a:t>
                      </a:r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5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Impact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$50k - $75k; impacts to MMS,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ISM, and EI;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business functions will be updated; ERCOT grid operations and practices will be updated.</a:t>
                      </a:r>
                      <a:endParaRPr lang="en-US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0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Business Case</a:t>
                      </a:r>
                      <a:r>
                        <a:rPr lang="en-US" sz="1600" baseline="0" dirty="0" smtClean="0"/>
                        <a:t> Highlights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system reliability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adding Demand response capability; manpower savings; clarification of deployment obligations and reducing compliance issues.</a:t>
                      </a:r>
                      <a:endParaRPr lang="en-US" sz="165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8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4925" y="2736053"/>
            <a:ext cx="6553200" cy="1385895"/>
            <a:chOff x="1304925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304925" y="3172771"/>
              <a:ext cx="6553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US" sz="2800" dirty="0" smtClean="0"/>
                <a:t>Additional PRS Items for Discussion</a:t>
              </a:r>
              <a:endParaRPr lang="en-US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041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0885" y="714498"/>
            <a:ext cx="8492601" cy="1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PRS voted to recommend that the </a:t>
            </a:r>
            <a:r>
              <a:rPr lang="en-US" sz="2400" dirty="0" smtClean="0"/>
              <a:t>WMS-endorsed </a:t>
            </a:r>
            <a:r>
              <a:rPr lang="en-US" sz="2400" i="1" u="sng" dirty="0"/>
              <a:t>Emergency Response Service Procurement </a:t>
            </a:r>
            <a:r>
              <a:rPr lang="en-US" sz="2400" i="1" u="sng" dirty="0" smtClean="0"/>
              <a:t>Methodology </a:t>
            </a:r>
            <a:r>
              <a:rPr lang="en-US" sz="2400" dirty="0" smtClean="0"/>
              <a:t>be </a:t>
            </a:r>
            <a:r>
              <a:rPr lang="en-US" sz="2400" dirty="0" smtClean="0"/>
              <a:t>added</a:t>
            </a:r>
            <a:r>
              <a:rPr lang="en-US" sz="2400" i="1" dirty="0" smtClean="0"/>
              <a:t> </a:t>
            </a:r>
            <a:r>
              <a:rPr lang="en-US" sz="2400" dirty="0" smtClean="0"/>
              <a:t>to the Other Binding Documents List.   </a:t>
            </a:r>
            <a:r>
              <a:rPr lang="en-US" sz="2400" dirty="0" smtClean="0"/>
              <a:t>There were three opposing votes from the IPM, Independent Generator, and Consumer Market Segments and two abstentions from the IOU and IREP Market Segments.  </a:t>
            </a: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 smtClean="0"/>
              <a:t>Addition to Other  Binding Documents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6434</TotalTime>
  <Words>564</Words>
  <Application>Microsoft Office PowerPoint</Application>
  <PresentationFormat>On-screen Show (4:3)</PresentationFormat>
  <Paragraphs>64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Summary of PRS Update</vt:lpstr>
      <vt:lpstr>Summary of PRS Update</vt:lpstr>
      <vt:lpstr>PowerPoint Presentation</vt:lpstr>
      <vt:lpstr>NPRR540, Clarification of Credible Single Contingency  </vt:lpstr>
      <vt:lpstr>NPRR564, Thirty-Minute Emergency Response Service (ERS) and Other ERS Revisions - Urgent </vt:lpstr>
      <vt:lpstr>PowerPoint Presentation</vt:lpstr>
      <vt:lpstr>Addition to Other  Binding Documents List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A. Boren</cp:lastModifiedBy>
  <cp:revision>183</cp:revision>
  <cp:lastPrinted>2013-01-30T23:16:36Z</cp:lastPrinted>
  <dcterms:created xsi:type="dcterms:W3CDTF">2010-04-12T23:12:02Z</dcterms:created>
  <dcterms:modified xsi:type="dcterms:W3CDTF">2013-11-04T15:52:23Z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