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62" r:id="rId4"/>
    <p:sldId id="268" r:id="rId5"/>
    <p:sldId id="263" r:id="rId6"/>
    <p:sldId id="259" r:id="rId7"/>
    <p:sldId id="264" r:id="rId8"/>
    <p:sldId id="265" r:id="rId9"/>
    <p:sldId id="266" r:id="rId10"/>
    <p:sldId id="267"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7" d="100"/>
          <a:sy n="77" d="100"/>
        </p:scale>
        <p:origin x="-1541" y="-8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1D35B34-703E-4AD1-8B66-CDA98F261C99}" type="datetimeFigureOut">
              <a:rPr lang="en-US" smtClean="0"/>
              <a:t>11/6/2013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32DBDB-7BAC-4BD5-A4BA-BE55B7556F12}" type="slidenum">
              <a:rPr lang="en-US" smtClean="0"/>
              <a:t>‹#›</a:t>
            </a:fld>
            <a:endParaRPr lang="en-US"/>
          </a:p>
        </p:txBody>
      </p:sp>
    </p:spTree>
    <p:extLst>
      <p:ext uri="{BB962C8B-B14F-4D97-AF65-F5344CB8AC3E}">
        <p14:creationId xmlns:p14="http://schemas.microsoft.com/office/powerpoint/2010/main" val="30494432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1D35B34-703E-4AD1-8B66-CDA98F261C99}" type="datetimeFigureOut">
              <a:rPr lang="en-US" smtClean="0"/>
              <a:t>11/6/2013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32DBDB-7BAC-4BD5-A4BA-BE55B7556F12}" type="slidenum">
              <a:rPr lang="en-US" smtClean="0"/>
              <a:t>‹#›</a:t>
            </a:fld>
            <a:endParaRPr lang="en-US"/>
          </a:p>
        </p:txBody>
      </p:sp>
    </p:spTree>
    <p:extLst>
      <p:ext uri="{BB962C8B-B14F-4D97-AF65-F5344CB8AC3E}">
        <p14:creationId xmlns:p14="http://schemas.microsoft.com/office/powerpoint/2010/main" val="388592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1D35B34-703E-4AD1-8B66-CDA98F261C99}" type="datetimeFigureOut">
              <a:rPr lang="en-US" smtClean="0"/>
              <a:t>11/6/2013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32DBDB-7BAC-4BD5-A4BA-BE55B7556F12}" type="slidenum">
              <a:rPr lang="en-US" smtClean="0"/>
              <a:t>‹#›</a:t>
            </a:fld>
            <a:endParaRPr lang="en-US"/>
          </a:p>
        </p:txBody>
      </p:sp>
    </p:spTree>
    <p:extLst>
      <p:ext uri="{BB962C8B-B14F-4D97-AF65-F5344CB8AC3E}">
        <p14:creationId xmlns:p14="http://schemas.microsoft.com/office/powerpoint/2010/main" val="17148334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1D35B34-703E-4AD1-8B66-CDA98F261C99}" type="datetimeFigureOut">
              <a:rPr lang="en-US" smtClean="0"/>
              <a:t>11/6/2013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32DBDB-7BAC-4BD5-A4BA-BE55B7556F12}" type="slidenum">
              <a:rPr lang="en-US" smtClean="0"/>
              <a:t>‹#›</a:t>
            </a:fld>
            <a:endParaRPr lang="en-US"/>
          </a:p>
        </p:txBody>
      </p:sp>
    </p:spTree>
    <p:extLst>
      <p:ext uri="{BB962C8B-B14F-4D97-AF65-F5344CB8AC3E}">
        <p14:creationId xmlns:p14="http://schemas.microsoft.com/office/powerpoint/2010/main" val="35815109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1D35B34-703E-4AD1-8B66-CDA98F261C99}" type="datetimeFigureOut">
              <a:rPr lang="en-US" smtClean="0"/>
              <a:t>11/6/2013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432DBDB-7BAC-4BD5-A4BA-BE55B7556F12}" type="slidenum">
              <a:rPr lang="en-US" smtClean="0"/>
              <a:t>‹#›</a:t>
            </a:fld>
            <a:endParaRPr lang="en-US"/>
          </a:p>
        </p:txBody>
      </p:sp>
    </p:spTree>
    <p:extLst>
      <p:ext uri="{BB962C8B-B14F-4D97-AF65-F5344CB8AC3E}">
        <p14:creationId xmlns:p14="http://schemas.microsoft.com/office/powerpoint/2010/main" val="30372592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1D35B34-703E-4AD1-8B66-CDA98F261C99}" type="datetimeFigureOut">
              <a:rPr lang="en-US" smtClean="0"/>
              <a:t>11/6/2013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432DBDB-7BAC-4BD5-A4BA-BE55B7556F12}" type="slidenum">
              <a:rPr lang="en-US" smtClean="0"/>
              <a:t>‹#›</a:t>
            </a:fld>
            <a:endParaRPr lang="en-US"/>
          </a:p>
        </p:txBody>
      </p:sp>
    </p:spTree>
    <p:extLst>
      <p:ext uri="{BB962C8B-B14F-4D97-AF65-F5344CB8AC3E}">
        <p14:creationId xmlns:p14="http://schemas.microsoft.com/office/powerpoint/2010/main" val="7823937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1D35B34-703E-4AD1-8B66-CDA98F261C99}" type="datetimeFigureOut">
              <a:rPr lang="en-US" smtClean="0"/>
              <a:t>11/6/2013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432DBDB-7BAC-4BD5-A4BA-BE55B7556F12}" type="slidenum">
              <a:rPr lang="en-US" smtClean="0"/>
              <a:t>‹#›</a:t>
            </a:fld>
            <a:endParaRPr lang="en-US"/>
          </a:p>
        </p:txBody>
      </p:sp>
    </p:spTree>
    <p:extLst>
      <p:ext uri="{BB962C8B-B14F-4D97-AF65-F5344CB8AC3E}">
        <p14:creationId xmlns:p14="http://schemas.microsoft.com/office/powerpoint/2010/main" val="30846172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1D35B34-703E-4AD1-8B66-CDA98F261C99}" type="datetimeFigureOut">
              <a:rPr lang="en-US" smtClean="0"/>
              <a:t>11/6/2013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432DBDB-7BAC-4BD5-A4BA-BE55B7556F12}" type="slidenum">
              <a:rPr lang="en-US" smtClean="0"/>
              <a:t>‹#›</a:t>
            </a:fld>
            <a:endParaRPr lang="en-US"/>
          </a:p>
        </p:txBody>
      </p:sp>
    </p:spTree>
    <p:extLst>
      <p:ext uri="{BB962C8B-B14F-4D97-AF65-F5344CB8AC3E}">
        <p14:creationId xmlns:p14="http://schemas.microsoft.com/office/powerpoint/2010/main" val="22245354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1D35B34-703E-4AD1-8B66-CDA98F261C99}" type="datetimeFigureOut">
              <a:rPr lang="en-US" smtClean="0"/>
              <a:t>11/6/2013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432DBDB-7BAC-4BD5-A4BA-BE55B7556F12}" type="slidenum">
              <a:rPr lang="en-US" smtClean="0"/>
              <a:t>‹#›</a:t>
            </a:fld>
            <a:endParaRPr lang="en-US"/>
          </a:p>
        </p:txBody>
      </p:sp>
    </p:spTree>
    <p:extLst>
      <p:ext uri="{BB962C8B-B14F-4D97-AF65-F5344CB8AC3E}">
        <p14:creationId xmlns:p14="http://schemas.microsoft.com/office/powerpoint/2010/main" val="28724089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1D35B34-703E-4AD1-8B66-CDA98F261C99}" type="datetimeFigureOut">
              <a:rPr lang="en-US" smtClean="0"/>
              <a:t>11/6/2013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432DBDB-7BAC-4BD5-A4BA-BE55B7556F12}" type="slidenum">
              <a:rPr lang="en-US" smtClean="0"/>
              <a:t>‹#›</a:t>
            </a:fld>
            <a:endParaRPr lang="en-US"/>
          </a:p>
        </p:txBody>
      </p:sp>
    </p:spTree>
    <p:extLst>
      <p:ext uri="{BB962C8B-B14F-4D97-AF65-F5344CB8AC3E}">
        <p14:creationId xmlns:p14="http://schemas.microsoft.com/office/powerpoint/2010/main" val="40428612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1D35B34-703E-4AD1-8B66-CDA98F261C99}" type="datetimeFigureOut">
              <a:rPr lang="en-US" smtClean="0"/>
              <a:t>11/6/2013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432DBDB-7BAC-4BD5-A4BA-BE55B7556F12}" type="slidenum">
              <a:rPr lang="en-US" smtClean="0"/>
              <a:t>‹#›</a:t>
            </a:fld>
            <a:endParaRPr lang="en-US"/>
          </a:p>
        </p:txBody>
      </p:sp>
    </p:spTree>
    <p:extLst>
      <p:ext uri="{BB962C8B-B14F-4D97-AF65-F5344CB8AC3E}">
        <p14:creationId xmlns:p14="http://schemas.microsoft.com/office/powerpoint/2010/main" val="18942972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D35B34-703E-4AD1-8B66-CDA98F261C99}" type="datetimeFigureOut">
              <a:rPr lang="en-US" smtClean="0"/>
              <a:t>11/6/2013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32DBDB-7BAC-4BD5-A4BA-BE55B7556F12}" type="slidenum">
              <a:rPr lang="en-US" smtClean="0"/>
              <a:t>‹#›</a:t>
            </a:fld>
            <a:endParaRPr lang="en-US"/>
          </a:p>
        </p:txBody>
      </p:sp>
    </p:spTree>
    <p:extLst>
      <p:ext uri="{BB962C8B-B14F-4D97-AF65-F5344CB8AC3E}">
        <p14:creationId xmlns:p14="http://schemas.microsoft.com/office/powerpoint/2010/main" val="21687151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emf"/><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1.emf"/><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emf"/><Relationship Id="rId1" Type="http://schemas.openxmlformats.org/officeDocument/2006/relationships/slideLayout" Target="../slideLayouts/slideLayout2.xml"/><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5105400"/>
            <a:ext cx="4343400" cy="1828800"/>
          </a:xfrm>
          <a:prstGeom prst="rect">
            <a:avLst/>
          </a:prstGeom>
          <a:solidFill>
            <a:schemeClr val="accent1">
              <a:lumMod val="75000"/>
            </a:schemeClr>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46178" y="732183"/>
            <a:ext cx="8001000" cy="1126624"/>
          </a:xfrm>
        </p:spPr>
        <p:txBody>
          <a:bodyPr>
            <a:normAutofit/>
          </a:bodyPr>
          <a:lstStyle/>
          <a:p>
            <a:pPr marL="0" indent="0">
              <a:spcBef>
                <a:spcPts val="0"/>
              </a:spcBef>
              <a:buNone/>
            </a:pPr>
            <a:r>
              <a:rPr lang="en-US" sz="2800" b="1" dirty="0" smtClean="0">
                <a:solidFill>
                  <a:schemeClr val="tx2">
                    <a:lumMod val="75000"/>
                  </a:schemeClr>
                </a:solidFill>
              </a:rPr>
              <a:t>Application of Notrees </a:t>
            </a:r>
            <a:r>
              <a:rPr lang="en-US" sz="2800" b="1" dirty="0" err="1" smtClean="0">
                <a:solidFill>
                  <a:schemeClr val="tx2">
                    <a:lumMod val="75000"/>
                  </a:schemeClr>
                </a:solidFill>
              </a:rPr>
              <a:t>Windpower</a:t>
            </a:r>
            <a:r>
              <a:rPr lang="en-US" sz="2800" b="1" dirty="0" smtClean="0">
                <a:solidFill>
                  <a:schemeClr val="tx2">
                    <a:lumMod val="75000"/>
                  </a:schemeClr>
                </a:solidFill>
              </a:rPr>
              <a:t>, L.P. for Permanent Exemption from EPS Metering Protocols</a:t>
            </a:r>
            <a:endParaRPr lang="en-US" sz="2800" b="1" dirty="0">
              <a:solidFill>
                <a:schemeClr val="tx2">
                  <a:lumMod val="75000"/>
                </a:schemeClr>
              </a:solidFill>
            </a:endParaRPr>
          </a:p>
        </p:txBody>
      </p:sp>
      <p:pic>
        <p:nvPicPr>
          <p:cNvPr id="4" name="Picture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45019" y="48224"/>
            <a:ext cx="2298981" cy="942375"/>
          </a:xfrm>
          <a:prstGeom prst="rect">
            <a:avLst/>
          </a:prstGeom>
          <a:noFill/>
          <a:ln>
            <a:noFill/>
          </a:ln>
          <a:extLst>
            <a:ext uri="{FAA26D3D-D897-4be2-8F04-BA451C77F1D7}">
              <ma14:placeholderFlag xmlns:ve="http://schemas.openxmlformats.org/markup-compatibility/2006" xmlns:m="http://schemas.openxmlformats.org/officeDocument/2006/math" xmlns:wp="http://schemas.openxmlformats.org/drawingml/2006/wordprocessingDrawing" xmlns:wne="http://schemas.microsoft.com/office/word/2006/wordml" xmlns:ma14="http://schemas.microsoft.com/office/mac/drawingml/2011/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v="urn:schemas-microsoft-com:mac:vml" xmlns:mc="http://schemas.openxmlformats.org/markup-compatibility/2006" xmlns:mo="http://schemas.microsoft.com/office/mac/office/2008/main" xmlns:wpc="http://schemas.microsoft.com/office/word/2010/wordprocessingCanvas" xmlns="" xmlns:pic="http://schemas.openxmlformats.org/drawingml/2006/picture" xmlns:lc="http://schemas.openxmlformats.org/drawingml/2006/lockedCanvas"/>
            </a:ext>
          </a:extLst>
        </p:spPr>
      </p:pic>
      <p:sp>
        <p:nvSpPr>
          <p:cNvPr id="6" name="Content Placeholder 2"/>
          <p:cNvSpPr txBox="1">
            <a:spLocks/>
          </p:cNvSpPr>
          <p:nvPr/>
        </p:nvSpPr>
        <p:spPr>
          <a:xfrm>
            <a:off x="76201" y="5486400"/>
            <a:ext cx="4114799" cy="13716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10000"/>
              </a:lnSpc>
              <a:spcBef>
                <a:spcPts val="0"/>
              </a:spcBef>
              <a:buFont typeface="Arial" panose="020B0604020202020204" pitchFamily="34" charset="0"/>
              <a:buNone/>
            </a:pPr>
            <a:r>
              <a:rPr lang="en-US" sz="2400" b="1" dirty="0" smtClean="0">
                <a:solidFill>
                  <a:schemeClr val="accent1">
                    <a:lumMod val="20000"/>
                    <a:lumOff val="80000"/>
                  </a:schemeClr>
                </a:solidFill>
              </a:rPr>
              <a:t>Presented to the ERCOT</a:t>
            </a:r>
          </a:p>
          <a:p>
            <a:pPr marL="0" indent="0">
              <a:lnSpc>
                <a:spcPct val="110000"/>
              </a:lnSpc>
              <a:spcBef>
                <a:spcPts val="0"/>
              </a:spcBef>
              <a:buFont typeface="Arial" panose="020B0604020202020204" pitchFamily="34" charset="0"/>
              <a:buNone/>
            </a:pPr>
            <a:r>
              <a:rPr lang="en-US" sz="2400" b="1" dirty="0" smtClean="0">
                <a:solidFill>
                  <a:schemeClr val="accent1">
                    <a:lumMod val="20000"/>
                    <a:lumOff val="80000"/>
                  </a:schemeClr>
                </a:solidFill>
              </a:rPr>
              <a:t>Technical Advisory Committee</a:t>
            </a:r>
          </a:p>
          <a:p>
            <a:pPr marL="0" indent="0">
              <a:lnSpc>
                <a:spcPct val="110000"/>
              </a:lnSpc>
              <a:spcBef>
                <a:spcPts val="0"/>
              </a:spcBef>
              <a:buFont typeface="Arial" panose="020B0604020202020204" pitchFamily="34" charset="0"/>
              <a:buNone/>
            </a:pPr>
            <a:r>
              <a:rPr lang="en-US" sz="2400" b="1" dirty="0" smtClean="0">
                <a:solidFill>
                  <a:schemeClr val="accent1">
                    <a:lumMod val="20000"/>
                    <a:lumOff val="80000"/>
                  </a:schemeClr>
                </a:solidFill>
              </a:rPr>
              <a:t>November 7, 2013</a:t>
            </a:r>
            <a:endParaRPr lang="en-US" sz="2400" b="1" dirty="0">
              <a:solidFill>
                <a:schemeClr val="accent1">
                  <a:lumMod val="20000"/>
                  <a:lumOff val="80000"/>
                </a:schemeClr>
              </a:solidFill>
            </a:endParaRPr>
          </a:p>
        </p:txBody>
      </p:sp>
      <p:sp>
        <p:nvSpPr>
          <p:cNvPr id="7" name="Content Placeholder 2"/>
          <p:cNvSpPr txBox="1">
            <a:spLocks/>
          </p:cNvSpPr>
          <p:nvPr/>
        </p:nvSpPr>
        <p:spPr>
          <a:xfrm>
            <a:off x="4740960" y="5581873"/>
            <a:ext cx="3132357" cy="14325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en-US" sz="2000" dirty="0" smtClean="0">
                <a:solidFill>
                  <a:schemeClr val="tx2">
                    <a:lumMod val="75000"/>
                  </a:schemeClr>
                </a:solidFill>
              </a:rPr>
              <a:t>Mark Bruce, Principal</a:t>
            </a:r>
          </a:p>
          <a:p>
            <a:pPr marL="0" indent="0">
              <a:spcBef>
                <a:spcPts val="0"/>
              </a:spcBef>
              <a:buFont typeface="Arial" panose="020B0604020202020204" pitchFamily="34" charset="0"/>
              <a:buNone/>
            </a:pPr>
            <a:r>
              <a:rPr lang="en-US" sz="2000" dirty="0" smtClean="0">
                <a:solidFill>
                  <a:schemeClr val="tx2">
                    <a:lumMod val="75000"/>
                  </a:schemeClr>
                </a:solidFill>
              </a:rPr>
              <a:t>Stratus Energy Group</a:t>
            </a:r>
          </a:p>
          <a:p>
            <a:pPr marL="0" indent="0">
              <a:spcBef>
                <a:spcPts val="0"/>
              </a:spcBef>
              <a:buFont typeface="Arial" panose="020B0604020202020204" pitchFamily="34" charset="0"/>
              <a:buNone/>
            </a:pPr>
            <a:endParaRPr lang="en-US" sz="1400" dirty="0" smtClean="0">
              <a:solidFill>
                <a:schemeClr val="tx2">
                  <a:lumMod val="75000"/>
                </a:schemeClr>
              </a:solidFill>
            </a:endParaRPr>
          </a:p>
          <a:p>
            <a:pPr marL="0" indent="0">
              <a:spcBef>
                <a:spcPts val="0"/>
              </a:spcBef>
              <a:buFont typeface="Arial" panose="020B0604020202020204" pitchFamily="34" charset="0"/>
              <a:buNone/>
            </a:pPr>
            <a:r>
              <a:rPr lang="en-US" sz="2000" dirty="0" smtClean="0">
                <a:solidFill>
                  <a:schemeClr val="tx2">
                    <a:lumMod val="75000"/>
                  </a:schemeClr>
                </a:solidFill>
              </a:rPr>
              <a:t>on behalf of Duke Energy</a:t>
            </a:r>
            <a:endParaRPr lang="en-US" sz="2000" dirty="0">
              <a:solidFill>
                <a:schemeClr val="tx2">
                  <a:lumMod val="75000"/>
                </a:schemeClr>
              </a:solidFill>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33962" y="5870715"/>
            <a:ext cx="1158410" cy="532700"/>
          </a:xfrm>
          <a:prstGeom prst="rect">
            <a:avLst/>
          </a:prstGeom>
        </p:spPr>
      </p:pic>
      <p:pic>
        <p:nvPicPr>
          <p:cNvPr id="11" name="Picture 10" descr="Notrees Wind &amp; Battery Storage.jpg"/>
          <p:cNvPicPr>
            <a:picLocks noChangeAspect="1"/>
          </p:cNvPicPr>
          <p:nvPr/>
        </p:nvPicPr>
        <p:blipFill rotWithShape="1">
          <a:blip r:embed="rId4" cstate="print"/>
          <a:srcRect t="4124" b="6603"/>
          <a:stretch/>
        </p:blipFill>
        <p:spPr>
          <a:xfrm>
            <a:off x="0" y="1749288"/>
            <a:ext cx="9144000" cy="3741449"/>
          </a:xfrm>
          <a:prstGeom prst="rect">
            <a:avLst/>
          </a:prstGeom>
        </p:spPr>
      </p:pic>
    </p:spTree>
    <p:extLst>
      <p:ext uri="{BB962C8B-B14F-4D97-AF65-F5344CB8AC3E}">
        <p14:creationId xmlns:p14="http://schemas.microsoft.com/office/powerpoint/2010/main" val="131476269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t="2103" r="6245" b="5428"/>
          <a:stretch/>
        </p:blipFill>
        <p:spPr>
          <a:xfrm>
            <a:off x="266225" y="914400"/>
            <a:ext cx="8572975" cy="5636871"/>
          </a:xfrm>
          <a:prstGeom prst="rect">
            <a:avLst/>
          </a:prstGeom>
        </p:spPr>
      </p:pic>
      <p:sp>
        <p:nvSpPr>
          <p:cNvPr id="6" name="Rectangle 5"/>
          <p:cNvSpPr/>
          <p:nvPr/>
        </p:nvSpPr>
        <p:spPr>
          <a:xfrm>
            <a:off x="3429000" y="762000"/>
            <a:ext cx="5562600" cy="5943600"/>
          </a:xfrm>
          <a:prstGeom prst="rect">
            <a:avLst/>
          </a:prstGeom>
          <a:gradFill>
            <a:gsLst>
              <a:gs pos="15000">
                <a:schemeClr val="bg1">
                  <a:alpha val="0"/>
                </a:schemeClr>
              </a:gs>
              <a:gs pos="45000">
                <a:schemeClr val="bg1">
                  <a:alpha val="50000"/>
                </a:schemeClr>
              </a:gs>
              <a:gs pos="10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52400" y="16732"/>
            <a:ext cx="7239000" cy="821468"/>
          </a:xfrm>
        </p:spPr>
        <p:txBody>
          <a:bodyPr>
            <a:normAutofit/>
          </a:bodyPr>
          <a:lstStyle/>
          <a:p>
            <a:pPr algn="l"/>
            <a:r>
              <a:rPr lang="en-US" sz="3600" b="1" dirty="0" smtClean="0">
                <a:solidFill>
                  <a:schemeClr val="tx2">
                    <a:lumMod val="75000"/>
                  </a:schemeClr>
                </a:solidFill>
              </a:rPr>
              <a:t>Duke Energy request</a:t>
            </a:r>
            <a:endParaRPr lang="en-US" sz="3600" b="1" dirty="0">
              <a:solidFill>
                <a:schemeClr val="tx2">
                  <a:lumMod val="75000"/>
                </a:schemeClr>
              </a:solidFill>
            </a:endParaRPr>
          </a:p>
        </p:txBody>
      </p:sp>
      <p:sp>
        <p:nvSpPr>
          <p:cNvPr id="3" name="Content Placeholder 2"/>
          <p:cNvSpPr>
            <a:spLocks noGrp="1"/>
          </p:cNvSpPr>
          <p:nvPr>
            <p:ph idx="1"/>
          </p:nvPr>
        </p:nvSpPr>
        <p:spPr>
          <a:xfrm>
            <a:off x="4412973" y="1272216"/>
            <a:ext cx="4908043" cy="4197621"/>
          </a:xfrm>
        </p:spPr>
        <p:txBody>
          <a:bodyPr>
            <a:normAutofit/>
          </a:bodyPr>
          <a:lstStyle/>
          <a:p>
            <a:pPr marL="0" indent="0">
              <a:buNone/>
            </a:pPr>
            <a:r>
              <a:rPr lang="en-US" sz="3000" dirty="0" smtClean="0">
                <a:solidFill>
                  <a:schemeClr val="tx2">
                    <a:lumMod val="75000"/>
                  </a:schemeClr>
                </a:solidFill>
              </a:rPr>
              <a:t>Duke Energy respectfully requests TAC approve its application for permanent exemption from compliance </a:t>
            </a:r>
            <a:r>
              <a:rPr lang="en-US" sz="3000" dirty="0" smtClean="0">
                <a:solidFill>
                  <a:schemeClr val="tx2">
                    <a:lumMod val="75000"/>
                  </a:schemeClr>
                </a:solidFill>
              </a:rPr>
              <a:t>with </a:t>
            </a:r>
            <a:r>
              <a:rPr lang="en-US" sz="3000" dirty="0" smtClean="0">
                <a:solidFill>
                  <a:schemeClr val="tx2">
                    <a:lumMod val="75000"/>
                  </a:schemeClr>
                </a:solidFill>
              </a:rPr>
              <a:t>metering </a:t>
            </a:r>
            <a:r>
              <a:rPr lang="en-US" sz="3000" dirty="0" smtClean="0">
                <a:solidFill>
                  <a:schemeClr val="tx2">
                    <a:lumMod val="75000"/>
                  </a:schemeClr>
                </a:solidFill>
              </a:rPr>
              <a:t>design Protocols for the Notrees Battery Facility.</a:t>
            </a:r>
            <a:r>
              <a:rPr lang="en-US" sz="3000" b="1" i="1" dirty="0" smtClean="0">
                <a:solidFill>
                  <a:schemeClr val="tx2">
                    <a:lumMod val="75000"/>
                  </a:schemeClr>
                </a:solidFill>
              </a:rPr>
              <a:t/>
            </a:r>
            <a:br>
              <a:rPr lang="en-US" sz="3000" b="1" i="1" dirty="0" smtClean="0">
                <a:solidFill>
                  <a:schemeClr val="tx2">
                    <a:lumMod val="75000"/>
                  </a:schemeClr>
                </a:solidFill>
              </a:rPr>
            </a:br>
            <a:endParaRPr lang="en-US" sz="3000" b="1" i="1" dirty="0" smtClean="0">
              <a:solidFill>
                <a:schemeClr val="tx2">
                  <a:lumMod val="75000"/>
                </a:schemeClr>
              </a:solidFill>
            </a:endParaRPr>
          </a:p>
        </p:txBody>
      </p:sp>
      <p:pic>
        <p:nvPicPr>
          <p:cNvPr id="5" name="Picture 4"/>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29500" y="76200"/>
            <a:ext cx="1409700" cy="577850"/>
          </a:xfrm>
          <a:prstGeom prst="rect">
            <a:avLst/>
          </a:prstGeom>
          <a:noFill/>
          <a:ln>
            <a:noFill/>
          </a:ln>
          <a:extLst>
            <a:ext uri="{FAA26D3D-D897-4be2-8F04-BA451C77F1D7}">
              <ma14:placeholderFlag xmlns:ve="http://schemas.openxmlformats.org/markup-compatibility/2006" xmlns:m="http://schemas.openxmlformats.org/officeDocument/2006/math" xmlns:wp="http://schemas.openxmlformats.org/drawingml/2006/wordprocessingDrawing" xmlns:wne="http://schemas.microsoft.com/office/word/2006/wordml" xmlns:ma14="http://schemas.microsoft.com/office/mac/drawingml/2011/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v="urn:schemas-microsoft-com:mac:vml" xmlns:mc="http://schemas.openxmlformats.org/markup-compatibility/2006" xmlns:mo="http://schemas.microsoft.com/office/mac/office/2008/main" xmlns:wpc="http://schemas.microsoft.com/office/word/2010/wordprocessingCanvas" xmlns="" xmlns:pic="http://schemas.openxmlformats.org/drawingml/2006/picture" xmlns:lc="http://schemas.openxmlformats.org/drawingml/2006/lockedCanvas"/>
            </a:ext>
          </a:extLst>
        </p:spPr>
      </p:pic>
    </p:spTree>
    <p:extLst>
      <p:ext uri="{BB962C8B-B14F-4D97-AF65-F5344CB8AC3E}">
        <p14:creationId xmlns:p14="http://schemas.microsoft.com/office/powerpoint/2010/main" val="273238144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6732"/>
            <a:ext cx="7239000" cy="821468"/>
          </a:xfrm>
        </p:spPr>
        <p:txBody>
          <a:bodyPr>
            <a:normAutofit/>
          </a:bodyPr>
          <a:lstStyle/>
          <a:p>
            <a:pPr algn="l"/>
            <a:r>
              <a:rPr lang="en-US" sz="3600" b="1" dirty="0" smtClean="0">
                <a:solidFill>
                  <a:schemeClr val="tx2">
                    <a:lumMod val="75000"/>
                  </a:schemeClr>
                </a:solidFill>
              </a:rPr>
              <a:t>Notrees Wind Farm</a:t>
            </a:r>
            <a:endParaRPr lang="en-US" sz="3600" b="1" dirty="0">
              <a:solidFill>
                <a:schemeClr val="tx2">
                  <a:lumMod val="75000"/>
                </a:schemeClr>
              </a:solidFill>
            </a:endParaRPr>
          </a:p>
        </p:txBody>
      </p:sp>
      <p:sp>
        <p:nvSpPr>
          <p:cNvPr id="3" name="Content Placeholder 2"/>
          <p:cNvSpPr>
            <a:spLocks noGrp="1"/>
          </p:cNvSpPr>
          <p:nvPr>
            <p:ph idx="1"/>
          </p:nvPr>
        </p:nvSpPr>
        <p:spPr>
          <a:xfrm>
            <a:off x="228600" y="1249100"/>
            <a:ext cx="4953000" cy="5257800"/>
          </a:xfrm>
        </p:spPr>
        <p:txBody>
          <a:bodyPr>
            <a:normAutofit/>
          </a:bodyPr>
          <a:lstStyle/>
          <a:p>
            <a:r>
              <a:rPr lang="en-US" dirty="0" smtClean="0">
                <a:solidFill>
                  <a:schemeClr val="tx2">
                    <a:lumMod val="75000"/>
                  </a:schemeClr>
                </a:solidFill>
              </a:rPr>
              <a:t>Owned and operated by Duke Energy Renewables</a:t>
            </a:r>
          </a:p>
          <a:p>
            <a:endParaRPr lang="en-US" dirty="0" smtClean="0">
              <a:solidFill>
                <a:schemeClr val="tx2">
                  <a:lumMod val="75000"/>
                </a:schemeClr>
              </a:solidFill>
            </a:endParaRPr>
          </a:p>
          <a:p>
            <a:r>
              <a:rPr lang="en-US" dirty="0" smtClean="0">
                <a:solidFill>
                  <a:schemeClr val="tx2">
                    <a:lumMod val="75000"/>
                  </a:schemeClr>
                </a:solidFill>
              </a:rPr>
              <a:t>Located in Ector and Winkler Counties in West Texas</a:t>
            </a:r>
          </a:p>
          <a:p>
            <a:endParaRPr lang="en-US" dirty="0" smtClean="0">
              <a:solidFill>
                <a:schemeClr val="tx2">
                  <a:lumMod val="75000"/>
                </a:schemeClr>
              </a:solidFill>
            </a:endParaRPr>
          </a:p>
          <a:p>
            <a:r>
              <a:rPr lang="en-US" dirty="0" smtClean="0">
                <a:solidFill>
                  <a:schemeClr val="tx2">
                    <a:lumMod val="75000"/>
                  </a:schemeClr>
                </a:solidFill>
              </a:rPr>
              <a:t>156 MW nameplate wind generation capacity</a:t>
            </a:r>
            <a:endParaRPr lang="en-US" dirty="0">
              <a:solidFill>
                <a:schemeClr val="tx2">
                  <a:lumMod val="75000"/>
                </a:schemeClr>
              </a:solidFill>
            </a:endParaRPr>
          </a:p>
        </p:txBody>
      </p:sp>
      <p:pic>
        <p:nvPicPr>
          <p:cNvPr id="5" name="Picture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29500" y="76200"/>
            <a:ext cx="1409700" cy="577850"/>
          </a:xfrm>
          <a:prstGeom prst="rect">
            <a:avLst/>
          </a:prstGeom>
          <a:noFill/>
          <a:ln>
            <a:noFill/>
          </a:ln>
          <a:extLst>
            <a:ext uri="{FAA26D3D-D897-4be2-8F04-BA451C77F1D7}">
              <ma14:placeholderFlag xmlns:ve="http://schemas.openxmlformats.org/markup-compatibility/2006" xmlns:m="http://schemas.openxmlformats.org/officeDocument/2006/math" xmlns:wp="http://schemas.openxmlformats.org/drawingml/2006/wordprocessingDrawing" xmlns:wne="http://schemas.microsoft.com/office/word/2006/wordml" xmlns:ma14="http://schemas.microsoft.com/office/mac/drawingml/2011/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v="urn:schemas-microsoft-com:mac:vml" xmlns:mc="http://schemas.openxmlformats.org/markup-compatibility/2006" xmlns:mo="http://schemas.microsoft.com/office/mac/office/2008/main" xmlns:wpc="http://schemas.microsoft.com/office/word/2010/wordprocessingCanvas" xmlns="" xmlns:pic="http://schemas.openxmlformats.org/drawingml/2006/picture" xmlns:lc="http://schemas.openxmlformats.org/drawingml/2006/lockedCanvas"/>
            </a:ext>
          </a:ex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74800" y="1219199"/>
            <a:ext cx="3124199" cy="2953223"/>
          </a:xfrm>
          <a:prstGeom prst="rect">
            <a:avLst/>
          </a:prstGeom>
        </p:spPr>
      </p:pic>
      <p:pic>
        <p:nvPicPr>
          <p:cNvPr id="11" name="Picture 10"/>
          <p:cNvPicPr>
            <a:picLocks noChangeAspect="1"/>
          </p:cNvPicPr>
          <p:nvPr/>
        </p:nvPicPr>
        <p:blipFill rotWithShape="1">
          <a:blip r:embed="rId4" cstate="print">
            <a:duotone>
              <a:prstClr val="black"/>
              <a:schemeClr val="accent1">
                <a:tint val="45000"/>
                <a:satMod val="400000"/>
              </a:schemeClr>
            </a:duotone>
            <a:extLst>
              <a:ext uri="{BEBA8EAE-BF5A-486C-A8C5-ECC9F3942E4B}">
                <a14:imgProps xmlns:a14="http://schemas.microsoft.com/office/drawing/2010/main">
                  <a14:imgLayer r:embed="rId5">
                    <a14:imgEffect>
                      <a14:backgroundRemoval t="3273" b="80606" l="21273" r="98364">
                        <a14:foregroundMark x1="82000" y1="24121" x2="98364" y2="23515"/>
                        <a14:foregroundMark x1="62364" y1="9697" x2="65273" y2="3273"/>
                        <a14:foregroundMark x1="60909" y1="56121" x2="65818" y2="80606"/>
                        <a14:backgroundMark x1="64182" y1="67879" x2="59273" y2="41212"/>
                        <a14:backgroundMark x1="52545" y1="56121" x2="52364" y2="31030"/>
                        <a14:backgroundMark x1="59818" y1="23879" x2="64182" y2="7030"/>
                        <a14:backgroundMark x1="62182" y1="15515" x2="79273" y2="15273"/>
                        <a14:backgroundMark x1="69273" y1="23030" x2="99455" y2="23030"/>
                        <a14:backgroundMark x1="57091" y1="27758" x2="59818" y2="41333"/>
                        <a14:backgroundMark x1="58364" y1="34788" x2="98000" y2="34909"/>
                        <a14:backgroundMark x1="78727" y1="34788" x2="99273" y2="24000"/>
                      </a14:backgroundRemoval>
                    </a14:imgEffect>
                    <a14:imgEffect>
                      <a14:sharpenSoften amount="-25000"/>
                    </a14:imgEffect>
                    <a14:imgEffect>
                      <a14:brightnessContrast bright="20000" contrast="20000"/>
                    </a14:imgEffect>
                  </a14:imgLayer>
                </a14:imgProps>
              </a:ext>
              <a:ext uri="{28A0092B-C50C-407E-A947-70E740481C1C}">
                <a14:useLocalDpi xmlns:a14="http://schemas.microsoft.com/office/drawing/2010/main" val="0"/>
              </a:ext>
            </a:extLst>
          </a:blip>
          <a:srcRect l="12532" b="15781"/>
          <a:stretch/>
        </p:blipFill>
        <p:spPr>
          <a:xfrm flipH="1">
            <a:off x="6096000" y="3548271"/>
            <a:ext cx="2099703" cy="3032567"/>
          </a:xfrm>
          <a:prstGeom prst="rect">
            <a:avLst/>
          </a:prstGeom>
        </p:spPr>
      </p:pic>
      <p:sp>
        <p:nvSpPr>
          <p:cNvPr id="12" name="5-Point Star 11"/>
          <p:cNvSpPr/>
          <p:nvPr/>
        </p:nvSpPr>
        <p:spPr>
          <a:xfrm>
            <a:off x="6668779" y="2352261"/>
            <a:ext cx="283649" cy="333610"/>
          </a:xfrm>
          <a:prstGeom prst="star5">
            <a:avLst/>
          </a:prstGeom>
          <a:solidFill>
            <a:srgbClr val="FFFF00"/>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6186430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ppt_w</p:attrName>
                                        </p:attrNameLst>
                                      </p:cBhvr>
                                      <p:tavLst>
                                        <p:tav tm="0" fmla="#ppt_w*sin(2.5*pi*$)">
                                          <p:val>
                                            <p:fltVal val="0"/>
                                          </p:val>
                                        </p:tav>
                                        <p:tav tm="100000">
                                          <p:val>
                                            <p:fltVal val="1"/>
                                          </p:val>
                                        </p:tav>
                                      </p:tavLst>
                                    </p:anim>
                                    <p:anim calcmode="lin" valueType="num">
                                      <p:cBhvr>
                                        <p:cTn id="9" dur="1000" fill="hold"/>
                                        <p:tgtEl>
                                          <p:spTgt spid="1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6732"/>
            <a:ext cx="7239000" cy="821468"/>
          </a:xfrm>
        </p:spPr>
        <p:txBody>
          <a:bodyPr>
            <a:normAutofit/>
          </a:bodyPr>
          <a:lstStyle/>
          <a:p>
            <a:pPr algn="l"/>
            <a:r>
              <a:rPr lang="en-US" sz="3600" b="1" dirty="0" smtClean="0">
                <a:solidFill>
                  <a:schemeClr val="tx2">
                    <a:lumMod val="75000"/>
                  </a:schemeClr>
                </a:solidFill>
              </a:rPr>
              <a:t>Notrees Battery Project</a:t>
            </a:r>
            <a:endParaRPr lang="en-US" sz="3600" b="1" dirty="0">
              <a:solidFill>
                <a:schemeClr val="tx2">
                  <a:lumMod val="75000"/>
                </a:schemeClr>
              </a:solidFill>
            </a:endParaRPr>
          </a:p>
        </p:txBody>
      </p:sp>
      <p:sp>
        <p:nvSpPr>
          <p:cNvPr id="3" name="Content Placeholder 2"/>
          <p:cNvSpPr>
            <a:spLocks noGrp="1"/>
          </p:cNvSpPr>
          <p:nvPr>
            <p:ph idx="1"/>
          </p:nvPr>
        </p:nvSpPr>
        <p:spPr>
          <a:xfrm>
            <a:off x="235350" y="971300"/>
            <a:ext cx="6019800" cy="6066100"/>
          </a:xfrm>
        </p:spPr>
        <p:txBody>
          <a:bodyPr>
            <a:noAutofit/>
          </a:bodyPr>
          <a:lstStyle/>
          <a:p>
            <a:r>
              <a:rPr lang="en-US" dirty="0" smtClean="0">
                <a:solidFill>
                  <a:schemeClr val="tx2">
                    <a:lumMod val="75000"/>
                  </a:schemeClr>
                </a:solidFill>
              </a:rPr>
              <a:t>Developed by Duke Energy and Xtreme Power</a:t>
            </a:r>
          </a:p>
          <a:p>
            <a:endParaRPr lang="en-US" sz="2000" dirty="0" smtClean="0">
              <a:solidFill>
                <a:schemeClr val="tx2">
                  <a:lumMod val="75000"/>
                </a:schemeClr>
              </a:solidFill>
            </a:endParaRPr>
          </a:p>
          <a:p>
            <a:r>
              <a:rPr lang="en-US" dirty="0" smtClean="0">
                <a:solidFill>
                  <a:schemeClr val="tx2">
                    <a:lumMod val="75000"/>
                  </a:schemeClr>
                </a:solidFill>
              </a:rPr>
              <a:t>36 MW / 24 MWh output</a:t>
            </a:r>
          </a:p>
          <a:p>
            <a:endParaRPr lang="en-US" sz="2000" dirty="0" smtClean="0">
              <a:solidFill>
                <a:schemeClr val="tx2">
                  <a:lumMod val="75000"/>
                </a:schemeClr>
              </a:solidFill>
            </a:endParaRPr>
          </a:p>
          <a:p>
            <a:r>
              <a:rPr lang="en-US" dirty="0" smtClean="0">
                <a:solidFill>
                  <a:schemeClr val="tx2">
                    <a:lumMod val="75000"/>
                  </a:schemeClr>
                </a:solidFill>
              </a:rPr>
              <a:t>Modules housed in </a:t>
            </a:r>
            <a:r>
              <a:rPr lang="en-US" dirty="0" smtClean="0">
                <a:solidFill>
                  <a:schemeClr val="tx2">
                    <a:lumMod val="75000"/>
                  </a:schemeClr>
                </a:solidFill>
              </a:rPr>
              <a:t>             20,000 </a:t>
            </a:r>
            <a:r>
              <a:rPr lang="en-US" dirty="0" smtClean="0">
                <a:solidFill>
                  <a:schemeClr val="tx2">
                    <a:lumMod val="75000"/>
                  </a:schemeClr>
                </a:solidFill>
              </a:rPr>
              <a:t>sq. ft. building</a:t>
            </a:r>
          </a:p>
          <a:p>
            <a:endParaRPr lang="en-US" sz="2000" dirty="0" smtClean="0">
              <a:solidFill>
                <a:schemeClr val="tx2">
                  <a:lumMod val="75000"/>
                </a:schemeClr>
              </a:solidFill>
            </a:endParaRPr>
          </a:p>
          <a:p>
            <a:r>
              <a:rPr lang="en-US" dirty="0" smtClean="0">
                <a:solidFill>
                  <a:schemeClr val="tx2">
                    <a:lumMod val="75000"/>
                  </a:schemeClr>
                </a:solidFill>
              </a:rPr>
              <a:t>Construction began Oct. 2011</a:t>
            </a:r>
          </a:p>
          <a:p>
            <a:endParaRPr lang="en-US" sz="2000" dirty="0" smtClean="0">
              <a:solidFill>
                <a:schemeClr val="tx2">
                  <a:lumMod val="75000"/>
                </a:schemeClr>
              </a:solidFill>
            </a:endParaRPr>
          </a:p>
          <a:p>
            <a:r>
              <a:rPr lang="en-US" dirty="0" smtClean="0">
                <a:solidFill>
                  <a:schemeClr val="tx2">
                    <a:lumMod val="75000"/>
                  </a:schemeClr>
                </a:solidFill>
              </a:rPr>
              <a:t>Commercial operations began Dec. 2012</a:t>
            </a:r>
            <a:endParaRPr lang="en-US" dirty="0">
              <a:solidFill>
                <a:schemeClr val="tx2">
                  <a:lumMod val="75000"/>
                </a:schemeClr>
              </a:solidFill>
            </a:endParaRPr>
          </a:p>
        </p:txBody>
      </p:sp>
      <p:pic>
        <p:nvPicPr>
          <p:cNvPr id="5" name="Picture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29500" y="76200"/>
            <a:ext cx="1409700" cy="577850"/>
          </a:xfrm>
          <a:prstGeom prst="rect">
            <a:avLst/>
          </a:prstGeom>
          <a:noFill/>
          <a:ln>
            <a:noFill/>
          </a:ln>
          <a:extLst>
            <a:ext uri="{FAA26D3D-D897-4be2-8F04-BA451C77F1D7}">
              <ma14:placeholderFlag xmlns:ve="http://schemas.openxmlformats.org/markup-compatibility/2006" xmlns:m="http://schemas.openxmlformats.org/officeDocument/2006/math" xmlns:wp="http://schemas.openxmlformats.org/drawingml/2006/wordprocessingDrawing" xmlns:wne="http://schemas.microsoft.com/office/word/2006/wordml" xmlns:ma14="http://schemas.microsoft.com/office/mac/drawingml/2011/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v="urn:schemas-microsoft-com:mac:vml" xmlns:mc="http://schemas.openxmlformats.org/markup-compatibility/2006" xmlns:mo="http://schemas.microsoft.com/office/mac/office/2008/main" xmlns:wpc="http://schemas.microsoft.com/office/word/2010/wordprocessingCanvas" xmlns="" xmlns:pic="http://schemas.openxmlformats.org/drawingml/2006/picture" xmlns:lc="http://schemas.openxmlformats.org/drawingml/2006/lockedCanvas"/>
            </a:ext>
          </a:extLst>
        </p:spPr>
      </p:pic>
      <p:pic>
        <p:nvPicPr>
          <p:cNvPr id="8" name="Picture 7"/>
          <p:cNvPicPr>
            <a:picLocks noChangeAspect="1"/>
          </p:cNvPicPr>
          <p:nvPr/>
        </p:nvPicPr>
        <p:blipFill rotWithShape="1">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sharpenSoften amount="-25000"/>
                    </a14:imgEffect>
                    <a14:imgEffect>
                      <a14:brightnessContrast contrast="40000"/>
                    </a14:imgEffect>
                  </a14:imgLayer>
                </a14:imgProps>
              </a:ext>
              <a:ext uri="{28A0092B-C50C-407E-A947-70E740481C1C}">
                <a14:useLocalDpi xmlns:a14="http://schemas.microsoft.com/office/drawing/2010/main" val="0"/>
              </a:ext>
            </a:extLst>
          </a:blip>
          <a:srcRect l="32581" t="27827" r="23302" b="17535"/>
          <a:stretch/>
        </p:blipFill>
        <p:spPr>
          <a:xfrm>
            <a:off x="5972537" y="974200"/>
            <a:ext cx="3199438" cy="5943601"/>
          </a:xfrm>
          <a:prstGeom prst="rect">
            <a:avLst/>
          </a:prstGeom>
        </p:spPr>
      </p:pic>
    </p:spTree>
    <p:extLst>
      <p:ext uri="{BB962C8B-B14F-4D97-AF65-F5344CB8AC3E}">
        <p14:creationId xmlns:p14="http://schemas.microsoft.com/office/powerpoint/2010/main" val="161399237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6732"/>
            <a:ext cx="7239000" cy="821468"/>
          </a:xfrm>
        </p:spPr>
        <p:txBody>
          <a:bodyPr>
            <a:normAutofit/>
          </a:bodyPr>
          <a:lstStyle/>
          <a:p>
            <a:pPr algn="l"/>
            <a:r>
              <a:rPr lang="en-US" sz="3600" b="1" dirty="0" smtClean="0">
                <a:solidFill>
                  <a:schemeClr val="tx2">
                    <a:lumMod val="75000"/>
                  </a:schemeClr>
                </a:solidFill>
              </a:rPr>
              <a:t>Timeline</a:t>
            </a:r>
            <a:endParaRPr lang="en-US" sz="3600" b="1" dirty="0">
              <a:solidFill>
                <a:schemeClr val="tx2">
                  <a:lumMod val="75000"/>
                </a:schemeClr>
              </a:solidFill>
            </a:endParaRPr>
          </a:p>
        </p:txBody>
      </p:sp>
      <p:sp>
        <p:nvSpPr>
          <p:cNvPr id="3" name="Content Placeholder 2"/>
          <p:cNvSpPr>
            <a:spLocks noGrp="1"/>
          </p:cNvSpPr>
          <p:nvPr>
            <p:ph idx="1"/>
          </p:nvPr>
        </p:nvSpPr>
        <p:spPr>
          <a:xfrm>
            <a:off x="344350" y="958311"/>
            <a:ext cx="2339057" cy="914400"/>
          </a:xfrm>
        </p:spPr>
        <p:txBody>
          <a:bodyPr>
            <a:normAutofit/>
          </a:bodyPr>
          <a:lstStyle/>
          <a:p>
            <a:pPr marL="0" indent="0">
              <a:buNone/>
            </a:pPr>
            <a:r>
              <a:rPr lang="en-US" sz="1800" dirty="0" smtClean="0">
                <a:solidFill>
                  <a:schemeClr val="accent3">
                    <a:lumMod val="50000"/>
                  </a:schemeClr>
                </a:solidFill>
              </a:rPr>
              <a:t>Notrees awarded ARRA funding</a:t>
            </a:r>
            <a:endParaRPr lang="en-US" sz="1800" dirty="0">
              <a:solidFill>
                <a:schemeClr val="accent3">
                  <a:lumMod val="50000"/>
                </a:schemeClr>
              </a:solidFill>
            </a:endParaRPr>
          </a:p>
        </p:txBody>
      </p:sp>
      <p:pic>
        <p:nvPicPr>
          <p:cNvPr id="5" name="Picture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29500" y="76200"/>
            <a:ext cx="1409700" cy="577850"/>
          </a:xfrm>
          <a:prstGeom prst="rect">
            <a:avLst/>
          </a:prstGeom>
          <a:noFill/>
          <a:ln>
            <a:noFill/>
          </a:ln>
          <a:extLst>
            <a:ext uri="{FAA26D3D-D897-4be2-8F04-BA451C77F1D7}">
              <ma14:placeholderFlag xmlns:ve="http://schemas.openxmlformats.org/markup-compatibility/2006" xmlns:m="http://schemas.openxmlformats.org/officeDocument/2006/math" xmlns:wp="http://schemas.openxmlformats.org/drawingml/2006/wordprocessingDrawing" xmlns:wne="http://schemas.microsoft.com/office/word/2006/wordml" xmlns:ma14="http://schemas.microsoft.com/office/mac/drawingml/2011/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v="urn:schemas-microsoft-com:mac:vml" xmlns:mc="http://schemas.openxmlformats.org/markup-compatibility/2006" xmlns:mo="http://schemas.microsoft.com/office/mac/office/2008/main" xmlns:wpc="http://schemas.microsoft.com/office/word/2010/wordprocessingCanvas" xmlns="" xmlns:pic="http://schemas.openxmlformats.org/drawingml/2006/picture" xmlns:lc="http://schemas.openxmlformats.org/drawingml/2006/lockedCanvas"/>
            </a:ext>
          </a:extLst>
        </p:spPr>
      </p:pic>
      <p:sp>
        <p:nvSpPr>
          <p:cNvPr id="59" name="Notched Right Arrow 58"/>
          <p:cNvSpPr/>
          <p:nvPr/>
        </p:nvSpPr>
        <p:spPr>
          <a:xfrm>
            <a:off x="380999" y="3755456"/>
            <a:ext cx="8496195" cy="457200"/>
          </a:xfrm>
          <a:prstGeom prst="notchedRightArrow">
            <a:avLst/>
          </a:prstGeom>
          <a:solidFill>
            <a:schemeClr val="tx2">
              <a:lumMod val="40000"/>
              <a:lumOff val="6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TextBox 59"/>
          <p:cNvSpPr txBox="1"/>
          <p:nvPr/>
        </p:nvSpPr>
        <p:spPr>
          <a:xfrm>
            <a:off x="3521801" y="3800064"/>
            <a:ext cx="669386" cy="646331"/>
          </a:xfrm>
          <a:prstGeom prst="rect">
            <a:avLst/>
          </a:prstGeom>
          <a:noFill/>
        </p:spPr>
        <p:txBody>
          <a:bodyPr wrap="square" rtlCol="0">
            <a:spAutoFit/>
          </a:bodyPr>
          <a:lstStyle/>
          <a:p>
            <a:pPr algn="ctr"/>
            <a:r>
              <a:rPr lang="en-US" b="1" dirty="0" smtClean="0"/>
              <a:t>2011</a:t>
            </a:r>
            <a:endParaRPr lang="en-US" b="1" dirty="0"/>
          </a:p>
        </p:txBody>
      </p:sp>
      <p:sp>
        <p:nvSpPr>
          <p:cNvPr id="61" name="TextBox 60"/>
          <p:cNvSpPr txBox="1"/>
          <p:nvPr/>
        </p:nvSpPr>
        <p:spPr>
          <a:xfrm>
            <a:off x="1305150" y="3800064"/>
            <a:ext cx="682842" cy="646331"/>
          </a:xfrm>
          <a:prstGeom prst="rect">
            <a:avLst/>
          </a:prstGeom>
          <a:noFill/>
        </p:spPr>
        <p:txBody>
          <a:bodyPr wrap="square" rtlCol="0">
            <a:spAutoFit/>
          </a:bodyPr>
          <a:lstStyle/>
          <a:p>
            <a:pPr algn="ctr"/>
            <a:r>
              <a:rPr lang="en-US" b="1" dirty="0" smtClean="0"/>
              <a:t>2010</a:t>
            </a:r>
            <a:endParaRPr lang="en-US" b="1" dirty="0"/>
          </a:p>
        </p:txBody>
      </p:sp>
      <p:sp>
        <p:nvSpPr>
          <p:cNvPr id="62" name="TextBox 61"/>
          <p:cNvSpPr txBox="1"/>
          <p:nvPr/>
        </p:nvSpPr>
        <p:spPr>
          <a:xfrm>
            <a:off x="5791112" y="3800064"/>
            <a:ext cx="669386" cy="646331"/>
          </a:xfrm>
          <a:prstGeom prst="rect">
            <a:avLst/>
          </a:prstGeom>
          <a:noFill/>
        </p:spPr>
        <p:txBody>
          <a:bodyPr wrap="square" rtlCol="0">
            <a:spAutoFit/>
          </a:bodyPr>
          <a:lstStyle/>
          <a:p>
            <a:pPr algn="ctr"/>
            <a:r>
              <a:rPr lang="en-US" b="1" dirty="0" smtClean="0"/>
              <a:t>2012</a:t>
            </a:r>
            <a:endParaRPr lang="en-US" b="1" dirty="0"/>
          </a:p>
        </p:txBody>
      </p:sp>
      <p:sp>
        <p:nvSpPr>
          <p:cNvPr id="63" name="TextBox 62"/>
          <p:cNvSpPr txBox="1"/>
          <p:nvPr/>
        </p:nvSpPr>
        <p:spPr>
          <a:xfrm>
            <a:off x="7643108" y="3800064"/>
            <a:ext cx="669386" cy="646331"/>
          </a:xfrm>
          <a:prstGeom prst="rect">
            <a:avLst/>
          </a:prstGeom>
          <a:noFill/>
        </p:spPr>
        <p:txBody>
          <a:bodyPr wrap="square" rtlCol="0">
            <a:spAutoFit/>
          </a:bodyPr>
          <a:lstStyle/>
          <a:p>
            <a:pPr algn="ctr"/>
            <a:r>
              <a:rPr lang="en-US" b="1" dirty="0" smtClean="0"/>
              <a:t>2013</a:t>
            </a:r>
          </a:p>
        </p:txBody>
      </p:sp>
      <p:cxnSp>
        <p:nvCxnSpPr>
          <p:cNvPr id="71" name="Straight Arrow Connector 70"/>
          <p:cNvCxnSpPr/>
          <p:nvPr/>
        </p:nvCxnSpPr>
        <p:spPr>
          <a:xfrm>
            <a:off x="474077" y="1656756"/>
            <a:ext cx="0" cy="2163999"/>
          </a:xfrm>
          <a:prstGeom prst="straightConnector1">
            <a:avLst/>
          </a:prstGeom>
          <a:ln w="190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106" name="Content Placeholder 2"/>
          <p:cNvSpPr txBox="1">
            <a:spLocks/>
          </p:cNvSpPr>
          <p:nvPr/>
        </p:nvSpPr>
        <p:spPr>
          <a:xfrm>
            <a:off x="1536849" y="3077935"/>
            <a:ext cx="2148788" cy="43923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Font typeface="Arial" panose="020B0604020202020204" pitchFamily="34" charset="0"/>
              <a:buNone/>
            </a:pPr>
            <a:r>
              <a:rPr lang="en-US" sz="1800" dirty="0" smtClean="0">
                <a:solidFill>
                  <a:schemeClr val="accent3">
                    <a:lumMod val="50000"/>
                  </a:schemeClr>
                </a:solidFill>
              </a:rPr>
              <a:t>Initial system design</a:t>
            </a:r>
            <a:endParaRPr lang="en-US" sz="1800" dirty="0">
              <a:solidFill>
                <a:schemeClr val="accent3">
                  <a:lumMod val="50000"/>
                </a:schemeClr>
              </a:solidFill>
            </a:endParaRPr>
          </a:p>
        </p:txBody>
      </p:sp>
      <p:sp>
        <p:nvSpPr>
          <p:cNvPr id="107" name="Content Placeholder 2"/>
          <p:cNvSpPr txBox="1">
            <a:spLocks/>
          </p:cNvSpPr>
          <p:nvPr/>
        </p:nvSpPr>
        <p:spPr>
          <a:xfrm>
            <a:off x="2248348" y="2085911"/>
            <a:ext cx="2043243" cy="43105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Font typeface="Arial" panose="020B0604020202020204" pitchFamily="34" charset="0"/>
              <a:buNone/>
            </a:pPr>
            <a:r>
              <a:rPr lang="en-US" sz="1800" dirty="0" smtClean="0">
                <a:solidFill>
                  <a:schemeClr val="accent3">
                    <a:lumMod val="50000"/>
                  </a:schemeClr>
                </a:solidFill>
              </a:rPr>
              <a:t>Final system design</a:t>
            </a:r>
            <a:endParaRPr lang="en-US" sz="1800" dirty="0">
              <a:solidFill>
                <a:schemeClr val="accent3">
                  <a:lumMod val="50000"/>
                </a:schemeClr>
              </a:solidFill>
            </a:endParaRPr>
          </a:p>
        </p:txBody>
      </p:sp>
      <p:sp>
        <p:nvSpPr>
          <p:cNvPr id="108" name="Content Placeholder 2"/>
          <p:cNvSpPr txBox="1">
            <a:spLocks/>
          </p:cNvSpPr>
          <p:nvPr/>
        </p:nvSpPr>
        <p:spPr>
          <a:xfrm>
            <a:off x="2501349" y="1258959"/>
            <a:ext cx="2124746" cy="426001"/>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Font typeface="Arial" panose="020B0604020202020204" pitchFamily="34" charset="0"/>
              <a:buNone/>
            </a:pPr>
            <a:r>
              <a:rPr lang="en-US" sz="1800" dirty="0" smtClean="0">
                <a:solidFill>
                  <a:schemeClr val="accent3">
                    <a:lumMod val="50000"/>
                  </a:schemeClr>
                </a:solidFill>
              </a:rPr>
              <a:t>Begin construction</a:t>
            </a:r>
            <a:endParaRPr lang="en-US" sz="1800" dirty="0">
              <a:solidFill>
                <a:schemeClr val="accent3">
                  <a:lumMod val="50000"/>
                </a:schemeClr>
              </a:solidFill>
            </a:endParaRPr>
          </a:p>
        </p:txBody>
      </p:sp>
      <p:sp>
        <p:nvSpPr>
          <p:cNvPr id="109" name="Content Placeholder 2"/>
          <p:cNvSpPr txBox="1">
            <a:spLocks/>
          </p:cNvSpPr>
          <p:nvPr/>
        </p:nvSpPr>
        <p:spPr>
          <a:xfrm>
            <a:off x="-314742" y="5216698"/>
            <a:ext cx="2984245" cy="783011"/>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Font typeface="Arial" panose="020B0604020202020204" pitchFamily="34" charset="0"/>
              <a:buNone/>
            </a:pPr>
            <a:r>
              <a:rPr lang="en-US" sz="1800" dirty="0" smtClean="0">
                <a:solidFill>
                  <a:schemeClr val="tx2">
                    <a:lumMod val="75000"/>
                  </a:schemeClr>
                </a:solidFill>
              </a:rPr>
              <a:t>PUCT P. 39657 Approved</a:t>
            </a:r>
            <a:endParaRPr lang="en-US" sz="1800" dirty="0">
              <a:solidFill>
                <a:schemeClr val="tx2">
                  <a:lumMod val="75000"/>
                </a:schemeClr>
              </a:solidFill>
            </a:endParaRPr>
          </a:p>
        </p:txBody>
      </p:sp>
      <p:sp>
        <p:nvSpPr>
          <p:cNvPr id="110" name="Content Placeholder 2"/>
          <p:cNvSpPr txBox="1">
            <a:spLocks/>
          </p:cNvSpPr>
          <p:nvPr/>
        </p:nvSpPr>
        <p:spPr>
          <a:xfrm>
            <a:off x="2223300" y="5572326"/>
            <a:ext cx="2068370" cy="9144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Font typeface="Arial" panose="020B0604020202020204" pitchFamily="34" charset="0"/>
              <a:buNone/>
            </a:pPr>
            <a:r>
              <a:rPr lang="en-US" sz="1800" dirty="0" smtClean="0">
                <a:solidFill>
                  <a:schemeClr val="tx2">
                    <a:lumMod val="75000"/>
                  </a:schemeClr>
                </a:solidFill>
              </a:rPr>
              <a:t>ERCOT energy storage workshop</a:t>
            </a:r>
            <a:endParaRPr lang="en-US" sz="1800" dirty="0">
              <a:solidFill>
                <a:schemeClr val="tx2">
                  <a:lumMod val="75000"/>
                </a:schemeClr>
              </a:solidFill>
            </a:endParaRPr>
          </a:p>
        </p:txBody>
      </p:sp>
      <p:sp>
        <p:nvSpPr>
          <p:cNvPr id="111" name="Content Placeholder 2"/>
          <p:cNvSpPr txBox="1">
            <a:spLocks/>
          </p:cNvSpPr>
          <p:nvPr/>
        </p:nvSpPr>
        <p:spPr>
          <a:xfrm>
            <a:off x="3048000" y="6188629"/>
            <a:ext cx="2576089" cy="57311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Font typeface="Arial" panose="020B0604020202020204" pitchFamily="34" charset="0"/>
              <a:buNone/>
            </a:pPr>
            <a:r>
              <a:rPr lang="en-US" sz="1800" dirty="0" smtClean="0">
                <a:solidFill>
                  <a:schemeClr val="tx2">
                    <a:lumMod val="75000"/>
                  </a:schemeClr>
                </a:solidFill>
              </a:rPr>
              <a:t>PUCT P. 39917 Approved</a:t>
            </a:r>
            <a:endParaRPr lang="en-US" sz="1800" dirty="0">
              <a:solidFill>
                <a:schemeClr val="tx2">
                  <a:lumMod val="75000"/>
                </a:schemeClr>
              </a:solidFill>
            </a:endParaRPr>
          </a:p>
        </p:txBody>
      </p:sp>
      <p:sp>
        <p:nvSpPr>
          <p:cNvPr id="112" name="Content Placeholder 2"/>
          <p:cNvSpPr txBox="1">
            <a:spLocks/>
          </p:cNvSpPr>
          <p:nvPr/>
        </p:nvSpPr>
        <p:spPr>
          <a:xfrm>
            <a:off x="5855825" y="4864838"/>
            <a:ext cx="1349030" cy="78879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1800" dirty="0" smtClean="0">
                <a:solidFill>
                  <a:schemeClr val="tx2">
                    <a:lumMod val="75000"/>
                  </a:schemeClr>
                </a:solidFill>
              </a:rPr>
              <a:t>NPRR 461 filed</a:t>
            </a:r>
            <a:endParaRPr lang="en-US" sz="1800" dirty="0">
              <a:solidFill>
                <a:schemeClr val="tx2">
                  <a:lumMod val="75000"/>
                </a:schemeClr>
              </a:solidFill>
            </a:endParaRPr>
          </a:p>
        </p:txBody>
      </p:sp>
      <p:sp>
        <p:nvSpPr>
          <p:cNvPr id="113" name="Content Placeholder 2"/>
          <p:cNvSpPr txBox="1">
            <a:spLocks/>
          </p:cNvSpPr>
          <p:nvPr/>
        </p:nvSpPr>
        <p:spPr>
          <a:xfrm>
            <a:off x="6468350" y="5734153"/>
            <a:ext cx="1463040" cy="91646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1800" dirty="0" smtClean="0">
                <a:solidFill>
                  <a:schemeClr val="tx2">
                    <a:lumMod val="75000"/>
                  </a:schemeClr>
                </a:solidFill>
              </a:rPr>
              <a:t>NPRR 461 approved</a:t>
            </a:r>
            <a:endParaRPr lang="en-US" sz="1800" dirty="0">
              <a:solidFill>
                <a:schemeClr val="tx2">
                  <a:lumMod val="75000"/>
                </a:schemeClr>
              </a:solidFill>
            </a:endParaRPr>
          </a:p>
        </p:txBody>
      </p:sp>
      <p:sp>
        <p:nvSpPr>
          <p:cNvPr id="114" name="Content Placeholder 2"/>
          <p:cNvSpPr txBox="1">
            <a:spLocks/>
          </p:cNvSpPr>
          <p:nvPr/>
        </p:nvSpPr>
        <p:spPr>
          <a:xfrm>
            <a:off x="7141676" y="928066"/>
            <a:ext cx="1977249" cy="81718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1800" dirty="0" smtClean="0">
                <a:solidFill>
                  <a:schemeClr val="accent3">
                    <a:lumMod val="50000"/>
                  </a:schemeClr>
                </a:solidFill>
              </a:rPr>
              <a:t>Begin commercial operation</a:t>
            </a:r>
            <a:endParaRPr lang="en-US" sz="1800" dirty="0">
              <a:solidFill>
                <a:schemeClr val="accent3">
                  <a:lumMod val="50000"/>
                </a:schemeClr>
              </a:solidFill>
            </a:endParaRPr>
          </a:p>
        </p:txBody>
      </p:sp>
      <p:sp>
        <p:nvSpPr>
          <p:cNvPr id="115" name="Content Placeholder 2"/>
          <p:cNvSpPr txBox="1">
            <a:spLocks/>
          </p:cNvSpPr>
          <p:nvPr/>
        </p:nvSpPr>
        <p:spPr>
          <a:xfrm>
            <a:off x="7419333" y="4384540"/>
            <a:ext cx="1048020" cy="91646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1800" dirty="0" smtClean="0">
                <a:solidFill>
                  <a:schemeClr val="tx2">
                    <a:lumMod val="75000"/>
                  </a:schemeClr>
                </a:solidFill>
              </a:rPr>
              <a:t>PIR 003 issued</a:t>
            </a:r>
            <a:endParaRPr lang="en-US" sz="1800" dirty="0">
              <a:solidFill>
                <a:schemeClr val="tx2">
                  <a:lumMod val="75000"/>
                </a:schemeClr>
              </a:solidFill>
            </a:endParaRPr>
          </a:p>
        </p:txBody>
      </p:sp>
      <p:cxnSp>
        <p:nvCxnSpPr>
          <p:cNvPr id="116" name="Straight Arrow Connector 115"/>
          <p:cNvCxnSpPr/>
          <p:nvPr/>
        </p:nvCxnSpPr>
        <p:spPr>
          <a:xfrm>
            <a:off x="3581400" y="3436700"/>
            <a:ext cx="0" cy="374405"/>
          </a:xfrm>
          <a:prstGeom prst="straightConnector1">
            <a:avLst/>
          </a:prstGeom>
          <a:ln w="190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17" name="Straight Arrow Connector 116"/>
          <p:cNvCxnSpPr/>
          <p:nvPr/>
        </p:nvCxnSpPr>
        <p:spPr>
          <a:xfrm>
            <a:off x="4200650" y="2438400"/>
            <a:ext cx="0" cy="1382355"/>
          </a:xfrm>
          <a:prstGeom prst="straightConnector1">
            <a:avLst/>
          </a:prstGeom>
          <a:ln w="190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18" name="Straight Arrow Connector 117"/>
          <p:cNvCxnSpPr/>
          <p:nvPr/>
        </p:nvCxnSpPr>
        <p:spPr>
          <a:xfrm>
            <a:off x="4537275" y="1630266"/>
            <a:ext cx="0" cy="2189074"/>
          </a:xfrm>
          <a:prstGeom prst="straightConnector1">
            <a:avLst/>
          </a:prstGeom>
          <a:ln w="190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19" name="Straight Arrow Connector 118"/>
          <p:cNvCxnSpPr/>
          <p:nvPr/>
        </p:nvCxnSpPr>
        <p:spPr>
          <a:xfrm>
            <a:off x="7271800" y="1608518"/>
            <a:ext cx="0" cy="2207495"/>
          </a:xfrm>
          <a:prstGeom prst="straightConnector1">
            <a:avLst/>
          </a:prstGeom>
          <a:ln w="190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21" name="Straight Arrow Connector 120"/>
          <p:cNvCxnSpPr>
            <a:stCxn id="110" idx="3"/>
          </p:cNvCxnSpPr>
          <p:nvPr/>
        </p:nvCxnSpPr>
        <p:spPr>
          <a:xfrm flipV="1">
            <a:off x="4291670" y="4260651"/>
            <a:ext cx="635854" cy="1768875"/>
          </a:xfrm>
          <a:prstGeom prst="bentConnector2">
            <a:avLst/>
          </a:prstGeom>
          <a:ln w="19050">
            <a:solidFill>
              <a:schemeClr val="tx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22" name="Straight Arrow Connector 121"/>
          <p:cNvCxnSpPr>
            <a:stCxn id="111" idx="3"/>
          </p:cNvCxnSpPr>
          <p:nvPr/>
        </p:nvCxnSpPr>
        <p:spPr>
          <a:xfrm flipV="1">
            <a:off x="5624089" y="4260651"/>
            <a:ext cx="175412" cy="2214533"/>
          </a:xfrm>
          <a:prstGeom prst="bentConnector2">
            <a:avLst/>
          </a:prstGeom>
          <a:ln w="19050">
            <a:solidFill>
              <a:schemeClr val="tx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23" name="Straight Arrow Connector 122"/>
          <p:cNvCxnSpPr/>
          <p:nvPr/>
        </p:nvCxnSpPr>
        <p:spPr>
          <a:xfrm flipV="1">
            <a:off x="5982175" y="4217755"/>
            <a:ext cx="0" cy="670233"/>
          </a:xfrm>
          <a:prstGeom prst="straightConnector1">
            <a:avLst/>
          </a:prstGeom>
          <a:ln w="19050">
            <a:solidFill>
              <a:schemeClr val="tx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24" name="Straight Arrow Connector 123"/>
          <p:cNvCxnSpPr/>
          <p:nvPr/>
        </p:nvCxnSpPr>
        <p:spPr>
          <a:xfrm flipV="1">
            <a:off x="7146400" y="4201561"/>
            <a:ext cx="0" cy="1550049"/>
          </a:xfrm>
          <a:prstGeom prst="straightConnector1">
            <a:avLst/>
          </a:prstGeom>
          <a:ln w="19050">
            <a:solidFill>
              <a:schemeClr val="tx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25" name="Straight Arrow Connector 124"/>
          <p:cNvCxnSpPr/>
          <p:nvPr/>
        </p:nvCxnSpPr>
        <p:spPr>
          <a:xfrm flipV="1">
            <a:off x="8293979" y="4208699"/>
            <a:ext cx="0" cy="441476"/>
          </a:xfrm>
          <a:prstGeom prst="straightConnector1">
            <a:avLst/>
          </a:prstGeom>
          <a:ln w="19050">
            <a:solidFill>
              <a:schemeClr val="tx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6" name="Straight Arrow Connector 75"/>
          <p:cNvCxnSpPr/>
          <p:nvPr/>
        </p:nvCxnSpPr>
        <p:spPr>
          <a:xfrm>
            <a:off x="6629400" y="3064566"/>
            <a:ext cx="0" cy="765280"/>
          </a:xfrm>
          <a:prstGeom prst="straightConnector1">
            <a:avLst/>
          </a:prstGeom>
          <a:ln w="190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77" name="Straight Arrow Connector 76"/>
          <p:cNvCxnSpPr/>
          <p:nvPr/>
        </p:nvCxnSpPr>
        <p:spPr>
          <a:xfrm>
            <a:off x="6891129" y="2189667"/>
            <a:ext cx="0" cy="1640447"/>
          </a:xfrm>
          <a:prstGeom prst="straightConnector1">
            <a:avLst/>
          </a:prstGeom>
          <a:ln w="19050">
            <a:solidFill>
              <a:schemeClr val="accent3">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81" name="Content Placeholder 2"/>
          <p:cNvSpPr txBox="1">
            <a:spLocks/>
          </p:cNvSpPr>
          <p:nvPr/>
        </p:nvSpPr>
        <p:spPr>
          <a:xfrm>
            <a:off x="4947402" y="2428467"/>
            <a:ext cx="1769222" cy="79951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Font typeface="Arial" panose="020B0604020202020204" pitchFamily="34" charset="0"/>
              <a:buNone/>
            </a:pPr>
            <a:r>
              <a:rPr lang="en-US" sz="1800" dirty="0" smtClean="0">
                <a:solidFill>
                  <a:schemeClr val="accent3">
                    <a:lumMod val="50000"/>
                  </a:schemeClr>
                </a:solidFill>
              </a:rPr>
              <a:t>Construction complete</a:t>
            </a:r>
            <a:endParaRPr lang="en-US" sz="1800" dirty="0">
              <a:solidFill>
                <a:schemeClr val="accent3">
                  <a:lumMod val="50000"/>
                </a:schemeClr>
              </a:solidFill>
            </a:endParaRPr>
          </a:p>
        </p:txBody>
      </p:sp>
      <p:sp>
        <p:nvSpPr>
          <p:cNvPr id="79" name="Content Placeholder 2"/>
          <p:cNvSpPr txBox="1">
            <a:spLocks/>
          </p:cNvSpPr>
          <p:nvPr/>
        </p:nvSpPr>
        <p:spPr>
          <a:xfrm>
            <a:off x="5204734" y="1520688"/>
            <a:ext cx="1769222" cy="79951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Font typeface="Arial" panose="020B0604020202020204" pitchFamily="34" charset="0"/>
              <a:buNone/>
            </a:pPr>
            <a:r>
              <a:rPr lang="en-US" sz="1800" dirty="0" smtClean="0">
                <a:solidFill>
                  <a:schemeClr val="accent3">
                    <a:lumMod val="50000"/>
                  </a:schemeClr>
                </a:solidFill>
              </a:rPr>
              <a:t>Unit testing &amp; commissioning</a:t>
            </a:r>
            <a:endParaRPr lang="en-US" sz="1800" dirty="0">
              <a:solidFill>
                <a:schemeClr val="accent3">
                  <a:lumMod val="50000"/>
                </a:schemeClr>
              </a:solidFill>
            </a:endParaRPr>
          </a:p>
        </p:txBody>
      </p:sp>
      <p:cxnSp>
        <p:nvCxnSpPr>
          <p:cNvPr id="86" name="Straight Arrow Connector 120"/>
          <p:cNvCxnSpPr/>
          <p:nvPr/>
        </p:nvCxnSpPr>
        <p:spPr>
          <a:xfrm flipV="1">
            <a:off x="2667000" y="4267201"/>
            <a:ext cx="2086966" cy="1174477"/>
          </a:xfrm>
          <a:prstGeom prst="bentConnector3">
            <a:avLst>
              <a:gd name="adj1" fmla="val 100006"/>
            </a:avLst>
          </a:prstGeom>
          <a:ln w="19050">
            <a:solidFill>
              <a:schemeClr val="tx2">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95" name="Content Placeholder 2"/>
          <p:cNvSpPr txBox="1">
            <a:spLocks/>
          </p:cNvSpPr>
          <p:nvPr/>
        </p:nvSpPr>
        <p:spPr>
          <a:xfrm>
            <a:off x="977328" y="4729687"/>
            <a:ext cx="2006899" cy="47985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Font typeface="Arial" panose="020B0604020202020204" pitchFamily="34" charset="0"/>
              <a:buNone/>
            </a:pPr>
            <a:r>
              <a:rPr lang="en-US" sz="1800" dirty="0" smtClean="0">
                <a:solidFill>
                  <a:schemeClr val="tx2">
                    <a:lumMod val="75000"/>
                  </a:schemeClr>
                </a:solidFill>
              </a:rPr>
              <a:t>SB 943 enrolled</a:t>
            </a:r>
            <a:endParaRPr lang="en-US" sz="1800" dirty="0">
              <a:solidFill>
                <a:schemeClr val="tx2">
                  <a:lumMod val="75000"/>
                </a:schemeClr>
              </a:solidFill>
            </a:endParaRPr>
          </a:p>
        </p:txBody>
      </p:sp>
      <p:cxnSp>
        <p:nvCxnSpPr>
          <p:cNvPr id="96" name="Straight Arrow Connector 120"/>
          <p:cNvCxnSpPr/>
          <p:nvPr/>
        </p:nvCxnSpPr>
        <p:spPr>
          <a:xfrm flipV="1">
            <a:off x="3048000" y="4298150"/>
            <a:ext cx="662483" cy="616385"/>
          </a:xfrm>
          <a:prstGeom prst="bentConnector3">
            <a:avLst>
              <a:gd name="adj1" fmla="val 99510"/>
            </a:avLst>
          </a:prstGeom>
          <a:ln w="19050">
            <a:solidFill>
              <a:schemeClr val="tx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589542" y="3890932"/>
            <a:ext cx="0" cy="21553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a:off x="2789580" y="3890932"/>
            <a:ext cx="0" cy="21553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a:off x="5105400" y="3890932"/>
            <a:ext cx="0" cy="21553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a:off x="7345017" y="3886200"/>
            <a:ext cx="0" cy="21553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Oval 7"/>
          <p:cNvSpPr/>
          <p:nvPr/>
        </p:nvSpPr>
        <p:spPr>
          <a:xfrm>
            <a:off x="1828800" y="1920445"/>
            <a:ext cx="3098724" cy="670355"/>
          </a:xfrm>
          <a:prstGeom prst="ellipse">
            <a:avLst/>
          </a:prstGeom>
          <a:noFill/>
          <a:ln w="317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Oval 88"/>
          <p:cNvSpPr/>
          <p:nvPr/>
        </p:nvSpPr>
        <p:spPr>
          <a:xfrm>
            <a:off x="2812771" y="6103687"/>
            <a:ext cx="3098724" cy="592138"/>
          </a:xfrm>
          <a:prstGeom prst="ellipse">
            <a:avLst/>
          </a:prstGeom>
          <a:noFill/>
          <a:ln w="317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Content Placeholder 2"/>
          <p:cNvSpPr txBox="1">
            <a:spLocks/>
          </p:cNvSpPr>
          <p:nvPr/>
        </p:nvSpPr>
        <p:spPr>
          <a:xfrm>
            <a:off x="7653127" y="5231433"/>
            <a:ext cx="1413882" cy="742176"/>
          </a:xfrm>
          <a:prstGeom prst="rect">
            <a:avLst/>
          </a:prstGeom>
        </p:spPr>
        <p:txBody>
          <a:bodyPr vert="horz" lIns="91440" tIns="45720" rIns="91440" bIns="45720" rtlCol="0">
            <a:normAutofit fontScale="925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Font typeface="Arial" panose="020B0604020202020204" pitchFamily="34" charset="0"/>
              <a:buNone/>
            </a:pPr>
            <a:r>
              <a:rPr lang="en-US" sz="1800" dirty="0" smtClean="0">
                <a:solidFill>
                  <a:schemeClr val="tx2">
                    <a:lumMod val="75000"/>
                  </a:schemeClr>
                </a:solidFill>
              </a:rPr>
              <a:t>NPRR 461 implemented</a:t>
            </a:r>
            <a:endParaRPr lang="en-US" sz="1800" dirty="0">
              <a:solidFill>
                <a:schemeClr val="tx2">
                  <a:lumMod val="75000"/>
                </a:schemeClr>
              </a:solidFill>
            </a:endParaRPr>
          </a:p>
        </p:txBody>
      </p:sp>
      <p:cxnSp>
        <p:nvCxnSpPr>
          <p:cNvPr id="92" name="Straight Arrow Connector 91"/>
          <p:cNvCxnSpPr/>
          <p:nvPr/>
        </p:nvCxnSpPr>
        <p:spPr>
          <a:xfrm flipV="1">
            <a:off x="8496074" y="4212014"/>
            <a:ext cx="0" cy="1047223"/>
          </a:xfrm>
          <a:prstGeom prst="straightConnector1">
            <a:avLst/>
          </a:prstGeom>
          <a:ln w="19050">
            <a:solidFill>
              <a:schemeClr val="tx2">
                <a:lumMod val="75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5498225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fade">
                                      <p:cBhvr>
                                        <p:cTn id="7" dur="3000"/>
                                        <p:tgtEl>
                                          <p:spTgt spid="7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3000"/>
                                        <p:tgtEl>
                                          <p:spTgt spid="3">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16"/>
                                        </p:tgtEl>
                                        <p:attrNameLst>
                                          <p:attrName>style.visibility</p:attrName>
                                        </p:attrNameLst>
                                      </p:cBhvr>
                                      <p:to>
                                        <p:strVal val="visible"/>
                                      </p:to>
                                    </p:set>
                                    <p:animEffect transition="in" filter="fade">
                                      <p:cBhvr>
                                        <p:cTn id="13" dur="3000"/>
                                        <p:tgtEl>
                                          <p:spTgt spid="116"/>
                                        </p:tgtEl>
                                      </p:cBhvr>
                                    </p:animEffect>
                                  </p:childTnLst>
                                </p:cTn>
                              </p:par>
                              <p:par>
                                <p:cTn id="14" presetID="10" presetClass="entr" presetSubtype="0" fill="hold" nodeType="withEffect">
                                  <p:stCondLst>
                                    <p:cond delay="0"/>
                                  </p:stCondLst>
                                  <p:childTnLst>
                                    <p:set>
                                      <p:cBhvr>
                                        <p:cTn id="15" dur="1" fill="hold">
                                          <p:stCondLst>
                                            <p:cond delay="0"/>
                                          </p:stCondLst>
                                        </p:cTn>
                                        <p:tgtEl>
                                          <p:spTgt spid="117"/>
                                        </p:tgtEl>
                                        <p:attrNameLst>
                                          <p:attrName>style.visibility</p:attrName>
                                        </p:attrNameLst>
                                      </p:cBhvr>
                                      <p:to>
                                        <p:strVal val="visible"/>
                                      </p:to>
                                    </p:set>
                                    <p:animEffect transition="in" filter="fade">
                                      <p:cBhvr>
                                        <p:cTn id="16" dur="3000"/>
                                        <p:tgtEl>
                                          <p:spTgt spid="117"/>
                                        </p:tgtEl>
                                      </p:cBhvr>
                                    </p:animEffect>
                                  </p:childTnLst>
                                </p:cTn>
                              </p:par>
                              <p:par>
                                <p:cTn id="17" presetID="10" presetClass="entr" presetSubtype="0" fill="hold" nodeType="withEffect">
                                  <p:stCondLst>
                                    <p:cond delay="0"/>
                                  </p:stCondLst>
                                  <p:childTnLst>
                                    <p:set>
                                      <p:cBhvr>
                                        <p:cTn id="18" dur="1" fill="hold">
                                          <p:stCondLst>
                                            <p:cond delay="0"/>
                                          </p:stCondLst>
                                        </p:cTn>
                                        <p:tgtEl>
                                          <p:spTgt spid="118"/>
                                        </p:tgtEl>
                                        <p:attrNameLst>
                                          <p:attrName>style.visibility</p:attrName>
                                        </p:attrNameLst>
                                      </p:cBhvr>
                                      <p:to>
                                        <p:strVal val="visible"/>
                                      </p:to>
                                    </p:set>
                                    <p:animEffect transition="in" filter="fade">
                                      <p:cBhvr>
                                        <p:cTn id="19" dur="3000"/>
                                        <p:tgtEl>
                                          <p:spTgt spid="118"/>
                                        </p:tgtEl>
                                      </p:cBhvr>
                                    </p:animEffect>
                                  </p:childTnLst>
                                </p:cTn>
                              </p:par>
                              <p:par>
                                <p:cTn id="20" presetID="10" presetClass="entr" presetSubtype="0" fill="hold" nodeType="withEffect">
                                  <p:stCondLst>
                                    <p:cond delay="0"/>
                                  </p:stCondLst>
                                  <p:childTnLst>
                                    <p:set>
                                      <p:cBhvr>
                                        <p:cTn id="21" dur="1" fill="hold">
                                          <p:stCondLst>
                                            <p:cond delay="0"/>
                                          </p:stCondLst>
                                        </p:cTn>
                                        <p:tgtEl>
                                          <p:spTgt spid="76"/>
                                        </p:tgtEl>
                                        <p:attrNameLst>
                                          <p:attrName>style.visibility</p:attrName>
                                        </p:attrNameLst>
                                      </p:cBhvr>
                                      <p:to>
                                        <p:strVal val="visible"/>
                                      </p:to>
                                    </p:set>
                                    <p:animEffect transition="in" filter="fade">
                                      <p:cBhvr>
                                        <p:cTn id="22" dur="3000"/>
                                        <p:tgtEl>
                                          <p:spTgt spid="76"/>
                                        </p:tgtEl>
                                      </p:cBhvr>
                                    </p:animEffect>
                                  </p:childTnLst>
                                </p:cTn>
                              </p:par>
                              <p:par>
                                <p:cTn id="23" presetID="10" presetClass="entr" presetSubtype="0" fill="hold" nodeType="withEffect">
                                  <p:stCondLst>
                                    <p:cond delay="0"/>
                                  </p:stCondLst>
                                  <p:childTnLst>
                                    <p:set>
                                      <p:cBhvr>
                                        <p:cTn id="24" dur="1" fill="hold">
                                          <p:stCondLst>
                                            <p:cond delay="0"/>
                                          </p:stCondLst>
                                        </p:cTn>
                                        <p:tgtEl>
                                          <p:spTgt spid="77"/>
                                        </p:tgtEl>
                                        <p:attrNameLst>
                                          <p:attrName>style.visibility</p:attrName>
                                        </p:attrNameLst>
                                      </p:cBhvr>
                                      <p:to>
                                        <p:strVal val="visible"/>
                                      </p:to>
                                    </p:set>
                                    <p:animEffect transition="in" filter="fade">
                                      <p:cBhvr>
                                        <p:cTn id="25" dur="3000"/>
                                        <p:tgtEl>
                                          <p:spTgt spid="77"/>
                                        </p:tgtEl>
                                      </p:cBhvr>
                                    </p:animEffect>
                                  </p:childTnLst>
                                </p:cTn>
                              </p:par>
                              <p:par>
                                <p:cTn id="26" presetID="10" presetClass="entr" presetSubtype="0" fill="hold" nodeType="withEffect">
                                  <p:stCondLst>
                                    <p:cond delay="0"/>
                                  </p:stCondLst>
                                  <p:childTnLst>
                                    <p:set>
                                      <p:cBhvr>
                                        <p:cTn id="27" dur="1" fill="hold">
                                          <p:stCondLst>
                                            <p:cond delay="0"/>
                                          </p:stCondLst>
                                        </p:cTn>
                                        <p:tgtEl>
                                          <p:spTgt spid="119"/>
                                        </p:tgtEl>
                                        <p:attrNameLst>
                                          <p:attrName>style.visibility</p:attrName>
                                        </p:attrNameLst>
                                      </p:cBhvr>
                                      <p:to>
                                        <p:strVal val="visible"/>
                                      </p:to>
                                    </p:set>
                                    <p:animEffect transition="in" filter="fade">
                                      <p:cBhvr>
                                        <p:cTn id="28" dur="3000"/>
                                        <p:tgtEl>
                                          <p:spTgt spid="11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06"/>
                                        </p:tgtEl>
                                        <p:attrNameLst>
                                          <p:attrName>style.visibility</p:attrName>
                                        </p:attrNameLst>
                                      </p:cBhvr>
                                      <p:to>
                                        <p:strVal val="visible"/>
                                      </p:to>
                                    </p:set>
                                    <p:animEffect transition="in" filter="fade">
                                      <p:cBhvr>
                                        <p:cTn id="31" dur="3000"/>
                                        <p:tgtEl>
                                          <p:spTgt spid="106"/>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07"/>
                                        </p:tgtEl>
                                        <p:attrNameLst>
                                          <p:attrName>style.visibility</p:attrName>
                                        </p:attrNameLst>
                                      </p:cBhvr>
                                      <p:to>
                                        <p:strVal val="visible"/>
                                      </p:to>
                                    </p:set>
                                    <p:animEffect transition="in" filter="fade">
                                      <p:cBhvr>
                                        <p:cTn id="34" dur="3000"/>
                                        <p:tgtEl>
                                          <p:spTgt spid="10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08"/>
                                        </p:tgtEl>
                                        <p:attrNameLst>
                                          <p:attrName>style.visibility</p:attrName>
                                        </p:attrNameLst>
                                      </p:cBhvr>
                                      <p:to>
                                        <p:strVal val="visible"/>
                                      </p:to>
                                    </p:set>
                                    <p:animEffect transition="in" filter="fade">
                                      <p:cBhvr>
                                        <p:cTn id="37" dur="3000"/>
                                        <p:tgtEl>
                                          <p:spTgt spid="10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81"/>
                                        </p:tgtEl>
                                        <p:attrNameLst>
                                          <p:attrName>style.visibility</p:attrName>
                                        </p:attrNameLst>
                                      </p:cBhvr>
                                      <p:to>
                                        <p:strVal val="visible"/>
                                      </p:to>
                                    </p:set>
                                    <p:animEffect transition="in" filter="fade">
                                      <p:cBhvr>
                                        <p:cTn id="40" dur="3000"/>
                                        <p:tgtEl>
                                          <p:spTgt spid="81"/>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79"/>
                                        </p:tgtEl>
                                        <p:attrNameLst>
                                          <p:attrName>style.visibility</p:attrName>
                                        </p:attrNameLst>
                                      </p:cBhvr>
                                      <p:to>
                                        <p:strVal val="visible"/>
                                      </p:to>
                                    </p:set>
                                    <p:animEffect transition="in" filter="fade">
                                      <p:cBhvr>
                                        <p:cTn id="43" dur="3000"/>
                                        <p:tgtEl>
                                          <p:spTgt spid="79"/>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14"/>
                                        </p:tgtEl>
                                        <p:attrNameLst>
                                          <p:attrName>style.visibility</p:attrName>
                                        </p:attrNameLst>
                                      </p:cBhvr>
                                      <p:to>
                                        <p:strVal val="visible"/>
                                      </p:to>
                                    </p:set>
                                    <p:animEffect transition="in" filter="fade">
                                      <p:cBhvr>
                                        <p:cTn id="46" dur="3000"/>
                                        <p:tgtEl>
                                          <p:spTgt spid="114"/>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96"/>
                                        </p:tgtEl>
                                        <p:attrNameLst>
                                          <p:attrName>style.visibility</p:attrName>
                                        </p:attrNameLst>
                                      </p:cBhvr>
                                      <p:to>
                                        <p:strVal val="visible"/>
                                      </p:to>
                                    </p:set>
                                    <p:animEffect transition="in" filter="fade">
                                      <p:cBhvr>
                                        <p:cTn id="51" dur="3000"/>
                                        <p:tgtEl>
                                          <p:spTgt spid="96"/>
                                        </p:tgtEl>
                                      </p:cBhvr>
                                    </p:animEffect>
                                  </p:childTnLst>
                                </p:cTn>
                              </p:par>
                              <p:par>
                                <p:cTn id="52" presetID="10" presetClass="entr" presetSubtype="0" fill="hold" nodeType="withEffect">
                                  <p:stCondLst>
                                    <p:cond delay="0"/>
                                  </p:stCondLst>
                                  <p:childTnLst>
                                    <p:set>
                                      <p:cBhvr>
                                        <p:cTn id="53" dur="1" fill="hold">
                                          <p:stCondLst>
                                            <p:cond delay="0"/>
                                          </p:stCondLst>
                                        </p:cTn>
                                        <p:tgtEl>
                                          <p:spTgt spid="86"/>
                                        </p:tgtEl>
                                        <p:attrNameLst>
                                          <p:attrName>style.visibility</p:attrName>
                                        </p:attrNameLst>
                                      </p:cBhvr>
                                      <p:to>
                                        <p:strVal val="visible"/>
                                      </p:to>
                                    </p:set>
                                    <p:animEffect transition="in" filter="fade">
                                      <p:cBhvr>
                                        <p:cTn id="54" dur="3000"/>
                                        <p:tgtEl>
                                          <p:spTgt spid="86"/>
                                        </p:tgtEl>
                                      </p:cBhvr>
                                    </p:animEffect>
                                  </p:childTnLst>
                                </p:cTn>
                              </p:par>
                              <p:par>
                                <p:cTn id="55" presetID="10" presetClass="entr" presetSubtype="0" fill="hold" nodeType="withEffect">
                                  <p:stCondLst>
                                    <p:cond delay="0"/>
                                  </p:stCondLst>
                                  <p:childTnLst>
                                    <p:set>
                                      <p:cBhvr>
                                        <p:cTn id="56" dur="1" fill="hold">
                                          <p:stCondLst>
                                            <p:cond delay="0"/>
                                          </p:stCondLst>
                                        </p:cTn>
                                        <p:tgtEl>
                                          <p:spTgt spid="121"/>
                                        </p:tgtEl>
                                        <p:attrNameLst>
                                          <p:attrName>style.visibility</p:attrName>
                                        </p:attrNameLst>
                                      </p:cBhvr>
                                      <p:to>
                                        <p:strVal val="visible"/>
                                      </p:to>
                                    </p:set>
                                    <p:animEffect transition="in" filter="fade">
                                      <p:cBhvr>
                                        <p:cTn id="57" dur="3000"/>
                                        <p:tgtEl>
                                          <p:spTgt spid="121"/>
                                        </p:tgtEl>
                                      </p:cBhvr>
                                    </p:animEffect>
                                  </p:childTnLst>
                                </p:cTn>
                              </p:par>
                              <p:par>
                                <p:cTn id="58" presetID="10" presetClass="entr" presetSubtype="0" fill="hold" nodeType="withEffect">
                                  <p:stCondLst>
                                    <p:cond delay="0"/>
                                  </p:stCondLst>
                                  <p:childTnLst>
                                    <p:set>
                                      <p:cBhvr>
                                        <p:cTn id="59" dur="1" fill="hold">
                                          <p:stCondLst>
                                            <p:cond delay="0"/>
                                          </p:stCondLst>
                                        </p:cTn>
                                        <p:tgtEl>
                                          <p:spTgt spid="122"/>
                                        </p:tgtEl>
                                        <p:attrNameLst>
                                          <p:attrName>style.visibility</p:attrName>
                                        </p:attrNameLst>
                                      </p:cBhvr>
                                      <p:to>
                                        <p:strVal val="visible"/>
                                      </p:to>
                                    </p:set>
                                    <p:animEffect transition="in" filter="fade">
                                      <p:cBhvr>
                                        <p:cTn id="60" dur="3000"/>
                                        <p:tgtEl>
                                          <p:spTgt spid="122"/>
                                        </p:tgtEl>
                                      </p:cBhvr>
                                    </p:animEffect>
                                  </p:childTnLst>
                                </p:cTn>
                              </p:par>
                              <p:par>
                                <p:cTn id="61" presetID="10" presetClass="entr" presetSubtype="0" fill="hold" nodeType="withEffect">
                                  <p:stCondLst>
                                    <p:cond delay="0"/>
                                  </p:stCondLst>
                                  <p:childTnLst>
                                    <p:set>
                                      <p:cBhvr>
                                        <p:cTn id="62" dur="1" fill="hold">
                                          <p:stCondLst>
                                            <p:cond delay="0"/>
                                          </p:stCondLst>
                                        </p:cTn>
                                        <p:tgtEl>
                                          <p:spTgt spid="123"/>
                                        </p:tgtEl>
                                        <p:attrNameLst>
                                          <p:attrName>style.visibility</p:attrName>
                                        </p:attrNameLst>
                                      </p:cBhvr>
                                      <p:to>
                                        <p:strVal val="visible"/>
                                      </p:to>
                                    </p:set>
                                    <p:animEffect transition="in" filter="fade">
                                      <p:cBhvr>
                                        <p:cTn id="63" dur="3000"/>
                                        <p:tgtEl>
                                          <p:spTgt spid="123"/>
                                        </p:tgtEl>
                                      </p:cBhvr>
                                    </p:animEffect>
                                  </p:childTnLst>
                                </p:cTn>
                              </p:par>
                              <p:par>
                                <p:cTn id="64" presetID="10" presetClass="entr" presetSubtype="0" fill="hold" nodeType="withEffect">
                                  <p:stCondLst>
                                    <p:cond delay="0"/>
                                  </p:stCondLst>
                                  <p:childTnLst>
                                    <p:set>
                                      <p:cBhvr>
                                        <p:cTn id="65" dur="1" fill="hold">
                                          <p:stCondLst>
                                            <p:cond delay="0"/>
                                          </p:stCondLst>
                                        </p:cTn>
                                        <p:tgtEl>
                                          <p:spTgt spid="124"/>
                                        </p:tgtEl>
                                        <p:attrNameLst>
                                          <p:attrName>style.visibility</p:attrName>
                                        </p:attrNameLst>
                                      </p:cBhvr>
                                      <p:to>
                                        <p:strVal val="visible"/>
                                      </p:to>
                                    </p:set>
                                    <p:animEffect transition="in" filter="fade">
                                      <p:cBhvr>
                                        <p:cTn id="66" dur="3000"/>
                                        <p:tgtEl>
                                          <p:spTgt spid="124"/>
                                        </p:tgtEl>
                                      </p:cBhvr>
                                    </p:animEffect>
                                  </p:childTnLst>
                                </p:cTn>
                              </p:par>
                              <p:par>
                                <p:cTn id="67" presetID="10" presetClass="entr" presetSubtype="0" fill="hold" nodeType="withEffect">
                                  <p:stCondLst>
                                    <p:cond delay="0"/>
                                  </p:stCondLst>
                                  <p:childTnLst>
                                    <p:set>
                                      <p:cBhvr>
                                        <p:cTn id="68" dur="1" fill="hold">
                                          <p:stCondLst>
                                            <p:cond delay="0"/>
                                          </p:stCondLst>
                                        </p:cTn>
                                        <p:tgtEl>
                                          <p:spTgt spid="125"/>
                                        </p:tgtEl>
                                        <p:attrNameLst>
                                          <p:attrName>style.visibility</p:attrName>
                                        </p:attrNameLst>
                                      </p:cBhvr>
                                      <p:to>
                                        <p:strVal val="visible"/>
                                      </p:to>
                                    </p:set>
                                    <p:animEffect transition="in" filter="fade">
                                      <p:cBhvr>
                                        <p:cTn id="69" dur="3000"/>
                                        <p:tgtEl>
                                          <p:spTgt spid="125"/>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95"/>
                                        </p:tgtEl>
                                        <p:attrNameLst>
                                          <p:attrName>style.visibility</p:attrName>
                                        </p:attrNameLst>
                                      </p:cBhvr>
                                      <p:to>
                                        <p:strVal val="visible"/>
                                      </p:to>
                                    </p:set>
                                    <p:animEffect transition="in" filter="fade">
                                      <p:cBhvr>
                                        <p:cTn id="72" dur="3000"/>
                                        <p:tgtEl>
                                          <p:spTgt spid="95"/>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109"/>
                                        </p:tgtEl>
                                        <p:attrNameLst>
                                          <p:attrName>style.visibility</p:attrName>
                                        </p:attrNameLst>
                                      </p:cBhvr>
                                      <p:to>
                                        <p:strVal val="visible"/>
                                      </p:to>
                                    </p:set>
                                    <p:animEffect transition="in" filter="fade">
                                      <p:cBhvr>
                                        <p:cTn id="75" dur="3000"/>
                                        <p:tgtEl>
                                          <p:spTgt spid="109"/>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10"/>
                                        </p:tgtEl>
                                        <p:attrNameLst>
                                          <p:attrName>style.visibility</p:attrName>
                                        </p:attrNameLst>
                                      </p:cBhvr>
                                      <p:to>
                                        <p:strVal val="visible"/>
                                      </p:to>
                                    </p:set>
                                    <p:animEffect transition="in" filter="fade">
                                      <p:cBhvr>
                                        <p:cTn id="78" dur="3000"/>
                                        <p:tgtEl>
                                          <p:spTgt spid="110"/>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111"/>
                                        </p:tgtEl>
                                        <p:attrNameLst>
                                          <p:attrName>style.visibility</p:attrName>
                                        </p:attrNameLst>
                                      </p:cBhvr>
                                      <p:to>
                                        <p:strVal val="visible"/>
                                      </p:to>
                                    </p:set>
                                    <p:animEffect transition="in" filter="fade">
                                      <p:cBhvr>
                                        <p:cTn id="81" dur="3000"/>
                                        <p:tgtEl>
                                          <p:spTgt spid="111"/>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112"/>
                                        </p:tgtEl>
                                        <p:attrNameLst>
                                          <p:attrName>style.visibility</p:attrName>
                                        </p:attrNameLst>
                                      </p:cBhvr>
                                      <p:to>
                                        <p:strVal val="visible"/>
                                      </p:to>
                                    </p:set>
                                    <p:animEffect transition="in" filter="fade">
                                      <p:cBhvr>
                                        <p:cTn id="84" dur="3000"/>
                                        <p:tgtEl>
                                          <p:spTgt spid="112"/>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113"/>
                                        </p:tgtEl>
                                        <p:attrNameLst>
                                          <p:attrName>style.visibility</p:attrName>
                                        </p:attrNameLst>
                                      </p:cBhvr>
                                      <p:to>
                                        <p:strVal val="visible"/>
                                      </p:to>
                                    </p:set>
                                    <p:animEffect transition="in" filter="fade">
                                      <p:cBhvr>
                                        <p:cTn id="87" dur="3000"/>
                                        <p:tgtEl>
                                          <p:spTgt spid="113"/>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115"/>
                                        </p:tgtEl>
                                        <p:attrNameLst>
                                          <p:attrName>style.visibility</p:attrName>
                                        </p:attrNameLst>
                                      </p:cBhvr>
                                      <p:to>
                                        <p:strVal val="visible"/>
                                      </p:to>
                                    </p:set>
                                    <p:animEffect transition="in" filter="fade">
                                      <p:cBhvr>
                                        <p:cTn id="90" dur="3000"/>
                                        <p:tgtEl>
                                          <p:spTgt spid="115"/>
                                        </p:tgtEl>
                                      </p:cBhvr>
                                    </p:animEffect>
                                  </p:childTnLst>
                                </p:cTn>
                              </p:par>
                              <p:par>
                                <p:cTn id="91" presetID="10" presetClass="entr" presetSubtype="0" fill="hold" nodeType="withEffect">
                                  <p:stCondLst>
                                    <p:cond delay="0"/>
                                  </p:stCondLst>
                                  <p:childTnLst>
                                    <p:set>
                                      <p:cBhvr>
                                        <p:cTn id="92" dur="1" fill="hold">
                                          <p:stCondLst>
                                            <p:cond delay="0"/>
                                          </p:stCondLst>
                                        </p:cTn>
                                        <p:tgtEl>
                                          <p:spTgt spid="92"/>
                                        </p:tgtEl>
                                        <p:attrNameLst>
                                          <p:attrName>style.visibility</p:attrName>
                                        </p:attrNameLst>
                                      </p:cBhvr>
                                      <p:to>
                                        <p:strVal val="visible"/>
                                      </p:to>
                                    </p:set>
                                    <p:animEffect transition="in" filter="fade">
                                      <p:cBhvr>
                                        <p:cTn id="93" dur="3000"/>
                                        <p:tgtEl>
                                          <p:spTgt spid="92"/>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91"/>
                                        </p:tgtEl>
                                        <p:attrNameLst>
                                          <p:attrName>style.visibility</p:attrName>
                                        </p:attrNameLst>
                                      </p:cBhvr>
                                      <p:to>
                                        <p:strVal val="visible"/>
                                      </p:to>
                                    </p:set>
                                    <p:animEffect transition="in" filter="fade">
                                      <p:cBhvr>
                                        <p:cTn id="96" dur="3000"/>
                                        <p:tgtEl>
                                          <p:spTgt spid="91"/>
                                        </p:tgtEl>
                                      </p:cBhvr>
                                    </p:animEffect>
                                  </p:childTnLst>
                                </p:cTn>
                              </p:par>
                            </p:childTnLst>
                          </p:cTn>
                        </p:par>
                      </p:childTnLst>
                    </p:cTn>
                  </p:par>
                  <p:par>
                    <p:cTn id="97" fill="hold">
                      <p:stCondLst>
                        <p:cond delay="indefinite"/>
                      </p:stCondLst>
                      <p:childTnLst>
                        <p:par>
                          <p:cTn id="98" fill="hold">
                            <p:stCondLst>
                              <p:cond delay="0"/>
                            </p:stCondLst>
                            <p:childTnLst>
                              <p:par>
                                <p:cTn id="99" presetID="21" presetClass="entr" presetSubtype="1" fill="hold" grpId="0" nodeType="clickEffect">
                                  <p:stCondLst>
                                    <p:cond delay="0"/>
                                  </p:stCondLst>
                                  <p:childTnLst>
                                    <p:set>
                                      <p:cBhvr>
                                        <p:cTn id="100" dur="1" fill="hold">
                                          <p:stCondLst>
                                            <p:cond delay="0"/>
                                          </p:stCondLst>
                                        </p:cTn>
                                        <p:tgtEl>
                                          <p:spTgt spid="8"/>
                                        </p:tgtEl>
                                        <p:attrNameLst>
                                          <p:attrName>style.visibility</p:attrName>
                                        </p:attrNameLst>
                                      </p:cBhvr>
                                      <p:to>
                                        <p:strVal val="visible"/>
                                      </p:to>
                                    </p:set>
                                    <p:animEffect transition="in" filter="wheel(1)">
                                      <p:cBhvr>
                                        <p:cTn id="101" dur="1000"/>
                                        <p:tgtEl>
                                          <p:spTgt spid="8"/>
                                        </p:tgtEl>
                                      </p:cBhvr>
                                    </p:animEffect>
                                  </p:childTnLst>
                                </p:cTn>
                              </p:par>
                            </p:childTnLst>
                          </p:cTn>
                        </p:par>
                      </p:childTnLst>
                    </p:cTn>
                  </p:par>
                  <p:par>
                    <p:cTn id="102" fill="hold">
                      <p:stCondLst>
                        <p:cond delay="indefinite"/>
                      </p:stCondLst>
                      <p:childTnLst>
                        <p:par>
                          <p:cTn id="103" fill="hold">
                            <p:stCondLst>
                              <p:cond delay="0"/>
                            </p:stCondLst>
                            <p:childTnLst>
                              <p:par>
                                <p:cTn id="104" presetID="21" presetClass="entr" presetSubtype="1" fill="hold" grpId="0" nodeType="clickEffect">
                                  <p:stCondLst>
                                    <p:cond delay="0"/>
                                  </p:stCondLst>
                                  <p:childTnLst>
                                    <p:set>
                                      <p:cBhvr>
                                        <p:cTn id="105" dur="1" fill="hold">
                                          <p:stCondLst>
                                            <p:cond delay="0"/>
                                          </p:stCondLst>
                                        </p:cTn>
                                        <p:tgtEl>
                                          <p:spTgt spid="89"/>
                                        </p:tgtEl>
                                        <p:attrNameLst>
                                          <p:attrName>style.visibility</p:attrName>
                                        </p:attrNameLst>
                                      </p:cBhvr>
                                      <p:to>
                                        <p:strVal val="visible"/>
                                      </p:to>
                                    </p:set>
                                    <p:animEffect transition="in" filter="wheel(1)">
                                      <p:cBhvr>
                                        <p:cTn id="106" dur="10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06" grpId="0"/>
      <p:bldP spid="107" grpId="0"/>
      <p:bldP spid="108" grpId="0"/>
      <p:bldP spid="109" grpId="0"/>
      <p:bldP spid="110" grpId="0"/>
      <p:bldP spid="111" grpId="0"/>
      <p:bldP spid="112" grpId="0"/>
      <p:bldP spid="113" grpId="0"/>
      <p:bldP spid="114" grpId="0"/>
      <p:bldP spid="115" grpId="0"/>
      <p:bldP spid="81" grpId="0"/>
      <p:bldP spid="79" grpId="0"/>
      <p:bldP spid="95" grpId="0"/>
      <p:bldP spid="8" grpId="0" animBg="1"/>
      <p:bldP spid="89" grpId="0" animBg="1"/>
      <p:bldP spid="9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6732"/>
            <a:ext cx="7239000" cy="821468"/>
          </a:xfrm>
        </p:spPr>
        <p:txBody>
          <a:bodyPr>
            <a:normAutofit/>
          </a:bodyPr>
          <a:lstStyle/>
          <a:p>
            <a:pPr algn="l"/>
            <a:r>
              <a:rPr lang="en-US" sz="3600" b="1" dirty="0" smtClean="0">
                <a:solidFill>
                  <a:schemeClr val="tx2">
                    <a:lumMod val="75000"/>
                  </a:schemeClr>
                </a:solidFill>
              </a:rPr>
              <a:t>ERCOT Dec. 11 Storage Workshop</a:t>
            </a:r>
            <a:endParaRPr lang="en-US" sz="3600" b="1" dirty="0">
              <a:solidFill>
                <a:schemeClr val="tx2">
                  <a:lumMod val="75000"/>
                </a:schemeClr>
              </a:solidFill>
            </a:endParaRPr>
          </a:p>
        </p:txBody>
      </p:sp>
      <p:pic>
        <p:nvPicPr>
          <p:cNvPr id="5" name="Picture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29500" y="76200"/>
            <a:ext cx="1409700" cy="577850"/>
          </a:xfrm>
          <a:prstGeom prst="rect">
            <a:avLst/>
          </a:prstGeom>
          <a:noFill/>
          <a:ln>
            <a:noFill/>
          </a:ln>
          <a:extLst>
            <a:ext uri="{FAA26D3D-D897-4be2-8F04-BA451C77F1D7}">
              <ma14:placeholderFlag xmlns:ve="http://schemas.openxmlformats.org/markup-compatibility/2006" xmlns:m="http://schemas.openxmlformats.org/officeDocument/2006/math" xmlns:wp="http://schemas.openxmlformats.org/drawingml/2006/wordprocessingDrawing" xmlns:wne="http://schemas.microsoft.com/office/word/2006/wordml" xmlns:ma14="http://schemas.microsoft.com/office/mac/drawingml/2011/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v="urn:schemas-microsoft-com:mac:vml" xmlns:mc="http://schemas.openxmlformats.org/markup-compatibility/2006" xmlns:mo="http://schemas.microsoft.com/office/mac/office/2008/main" xmlns:wpc="http://schemas.microsoft.com/office/word/2010/wordprocessingCanvas" xmlns="" xmlns:pic="http://schemas.openxmlformats.org/drawingml/2006/picture" xmlns:lc="http://schemas.openxmlformats.org/drawingml/2006/lockedCanvas"/>
            </a:ext>
          </a:extLst>
        </p:spPr>
      </p:pic>
      <p:pic>
        <p:nvPicPr>
          <p:cNvPr id="6" name="Picture 2"/>
          <p:cNvPicPr>
            <a:picLocks noGrp="1" noChangeAspect="1" noChangeArrowheads="1"/>
          </p:cNvPicPr>
          <p:nvPr>
            <p:ph idx="1"/>
          </p:nvPr>
        </p:nvPicPr>
        <p:blipFill>
          <a:blip r:embed="rId3" cstate="print"/>
          <a:srcRect l="25749" t="17187" r="14681" b="12500"/>
          <a:stretch>
            <a:fillRect/>
          </a:stretch>
        </p:blipFill>
        <p:spPr bwMode="auto">
          <a:xfrm>
            <a:off x="497725" y="853625"/>
            <a:ext cx="7893332" cy="5822950"/>
          </a:xfrm>
          <a:prstGeom prst="rect">
            <a:avLst/>
          </a:prstGeom>
          <a:noFill/>
          <a:ln w="9525">
            <a:noFill/>
            <a:miter lim="800000"/>
            <a:headEnd/>
            <a:tailEnd/>
          </a:ln>
        </p:spPr>
      </p:pic>
    </p:spTree>
    <p:extLst>
      <p:ext uri="{BB962C8B-B14F-4D97-AF65-F5344CB8AC3E}">
        <p14:creationId xmlns:p14="http://schemas.microsoft.com/office/powerpoint/2010/main" val="329535764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6732"/>
            <a:ext cx="7239000" cy="821468"/>
          </a:xfrm>
        </p:spPr>
        <p:txBody>
          <a:bodyPr>
            <a:normAutofit/>
          </a:bodyPr>
          <a:lstStyle/>
          <a:p>
            <a:pPr algn="l"/>
            <a:r>
              <a:rPr lang="en-US" sz="3600" b="1" dirty="0" smtClean="0">
                <a:solidFill>
                  <a:schemeClr val="tx2">
                    <a:lumMod val="75000"/>
                  </a:schemeClr>
                </a:solidFill>
              </a:rPr>
              <a:t>Notrees proposed metering design</a:t>
            </a:r>
            <a:endParaRPr lang="en-US" sz="3600" b="1" dirty="0">
              <a:solidFill>
                <a:schemeClr val="tx2">
                  <a:lumMod val="75000"/>
                </a:schemeClr>
              </a:solidFill>
            </a:endParaRPr>
          </a:p>
        </p:txBody>
      </p:sp>
      <p:pic>
        <p:nvPicPr>
          <p:cNvPr id="5" name="Picture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29500" y="76200"/>
            <a:ext cx="1409700" cy="577850"/>
          </a:xfrm>
          <a:prstGeom prst="rect">
            <a:avLst/>
          </a:prstGeom>
          <a:noFill/>
          <a:ln>
            <a:noFill/>
          </a:ln>
          <a:extLst>
            <a:ext uri="{FAA26D3D-D897-4be2-8F04-BA451C77F1D7}">
              <ma14:placeholderFlag xmlns:ve="http://schemas.openxmlformats.org/markup-compatibility/2006" xmlns:m="http://schemas.openxmlformats.org/officeDocument/2006/math" xmlns:wp="http://schemas.openxmlformats.org/drawingml/2006/wordprocessingDrawing" xmlns:wne="http://schemas.microsoft.com/office/word/2006/wordml" xmlns:ma14="http://schemas.microsoft.com/office/mac/drawingml/2011/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v="urn:schemas-microsoft-com:mac:vml" xmlns:mc="http://schemas.openxmlformats.org/markup-compatibility/2006" xmlns:mo="http://schemas.microsoft.com/office/mac/office/2008/main" xmlns:wpc="http://schemas.microsoft.com/office/word/2010/wordprocessingCanvas" xmlns="" xmlns:pic="http://schemas.openxmlformats.org/drawingml/2006/picture" xmlns:lc="http://schemas.openxmlformats.org/drawingml/2006/lockedCanvas"/>
            </a:ext>
          </a:extLst>
        </p:spPr>
      </p:pic>
      <p:pic>
        <p:nvPicPr>
          <p:cNvPr id="6" name="Picture 3"/>
          <p:cNvPicPr>
            <a:picLocks noGrp="1" noChangeAspect="1" noChangeArrowheads="1"/>
          </p:cNvPicPr>
          <p:nvPr>
            <p:ph idx="1"/>
          </p:nvPr>
        </p:nvPicPr>
        <p:blipFill>
          <a:blip r:embed="rId3" cstate="print"/>
          <a:srcRect/>
          <a:stretch>
            <a:fillRect/>
          </a:stretch>
        </p:blipFill>
        <p:spPr bwMode="auto">
          <a:xfrm>
            <a:off x="-32657" y="914400"/>
            <a:ext cx="9263071" cy="6121075"/>
          </a:xfrm>
          <a:prstGeom prst="rect">
            <a:avLst/>
          </a:prstGeom>
          <a:noFill/>
          <a:ln w="9525">
            <a:noFill/>
            <a:miter lim="800000"/>
            <a:headEnd/>
            <a:tailEnd/>
          </a:ln>
        </p:spPr>
      </p:pic>
      <p:grpSp>
        <p:nvGrpSpPr>
          <p:cNvPr id="4" name="Group 3"/>
          <p:cNvGrpSpPr/>
          <p:nvPr/>
        </p:nvGrpSpPr>
        <p:grpSpPr>
          <a:xfrm>
            <a:off x="990600" y="2043404"/>
            <a:ext cx="5943600" cy="2886736"/>
            <a:chOff x="990600" y="2043404"/>
            <a:chExt cx="5943600" cy="2886736"/>
          </a:xfrm>
        </p:grpSpPr>
        <p:sp>
          <p:nvSpPr>
            <p:cNvPr id="3" name="Rectangle 2"/>
            <p:cNvSpPr/>
            <p:nvPr/>
          </p:nvSpPr>
          <p:spPr>
            <a:xfrm>
              <a:off x="3576040" y="2043404"/>
              <a:ext cx="544121" cy="609600"/>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4781938" y="2057400"/>
              <a:ext cx="609600" cy="548640"/>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90600" y="2971800"/>
              <a:ext cx="304800" cy="384421"/>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828800" y="3048000"/>
              <a:ext cx="304800" cy="384421"/>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2590800" y="3048000"/>
              <a:ext cx="304800" cy="384421"/>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4240530" y="3049710"/>
              <a:ext cx="304800" cy="384421"/>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5029200" y="3048000"/>
              <a:ext cx="304800" cy="384421"/>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5867400" y="3047999"/>
              <a:ext cx="304800" cy="384421"/>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6629400" y="3068371"/>
              <a:ext cx="304800" cy="384421"/>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3048000" y="4777739"/>
              <a:ext cx="457200" cy="152401"/>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59439827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6732"/>
            <a:ext cx="7239000" cy="821468"/>
          </a:xfrm>
        </p:spPr>
        <p:txBody>
          <a:bodyPr>
            <a:normAutofit/>
          </a:bodyPr>
          <a:lstStyle/>
          <a:p>
            <a:pPr algn="l"/>
            <a:r>
              <a:rPr lang="en-US" sz="3600" b="1" dirty="0" smtClean="0">
                <a:solidFill>
                  <a:schemeClr val="tx2">
                    <a:lumMod val="75000"/>
                  </a:schemeClr>
                </a:solidFill>
              </a:rPr>
              <a:t>Notrees equipment schematic</a:t>
            </a:r>
            <a:endParaRPr lang="en-US" sz="3600" b="1" dirty="0">
              <a:solidFill>
                <a:schemeClr val="tx2">
                  <a:lumMod val="75000"/>
                </a:schemeClr>
              </a:solidFill>
            </a:endParaRPr>
          </a:p>
        </p:txBody>
      </p:sp>
      <p:pic>
        <p:nvPicPr>
          <p:cNvPr id="5" name="Picture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29500" y="76200"/>
            <a:ext cx="1409700" cy="577850"/>
          </a:xfrm>
          <a:prstGeom prst="rect">
            <a:avLst/>
          </a:prstGeom>
          <a:noFill/>
          <a:ln>
            <a:noFill/>
          </a:ln>
          <a:extLst>
            <a:ext uri="{FAA26D3D-D897-4be2-8F04-BA451C77F1D7}">
              <ma14:placeholderFlag xmlns:ve="http://schemas.openxmlformats.org/markup-compatibility/2006" xmlns:m="http://schemas.openxmlformats.org/officeDocument/2006/math" xmlns:wp="http://schemas.openxmlformats.org/drawingml/2006/wordprocessingDrawing" xmlns:wne="http://schemas.microsoft.com/office/word/2006/wordml" xmlns:ma14="http://schemas.microsoft.com/office/mac/drawingml/2011/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v="urn:schemas-microsoft-com:mac:vml" xmlns:mc="http://schemas.openxmlformats.org/markup-compatibility/2006" xmlns:mo="http://schemas.microsoft.com/office/mac/office/2008/main" xmlns:wpc="http://schemas.microsoft.com/office/word/2010/wordprocessingCanvas" xmlns="" xmlns:pic="http://schemas.openxmlformats.org/drawingml/2006/picture" xmlns:lc="http://schemas.openxmlformats.org/drawingml/2006/lockedCanvas"/>
            </a:ext>
          </a:extLst>
        </p:spPr>
      </p:pic>
      <p:pic>
        <p:nvPicPr>
          <p:cNvPr id="6" name="Content Placeholder 4"/>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210044" y="748325"/>
            <a:ext cx="8486406" cy="6047942"/>
          </a:xfrm>
        </p:spPr>
      </p:pic>
    </p:spTree>
    <p:extLst>
      <p:ext uri="{BB962C8B-B14F-4D97-AF65-F5344CB8AC3E}">
        <p14:creationId xmlns:p14="http://schemas.microsoft.com/office/powerpoint/2010/main" val="387750128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6732"/>
            <a:ext cx="7239000" cy="821468"/>
          </a:xfrm>
        </p:spPr>
        <p:txBody>
          <a:bodyPr>
            <a:normAutofit/>
          </a:bodyPr>
          <a:lstStyle/>
          <a:p>
            <a:pPr algn="l"/>
            <a:r>
              <a:rPr lang="en-US" sz="3600" b="1" dirty="0" smtClean="0">
                <a:solidFill>
                  <a:schemeClr val="tx2">
                    <a:lumMod val="75000"/>
                  </a:schemeClr>
                </a:solidFill>
              </a:rPr>
              <a:t>Notrees Temporary Metering Design</a:t>
            </a:r>
            <a:endParaRPr lang="en-US" sz="3600" b="1" dirty="0">
              <a:solidFill>
                <a:schemeClr val="tx2">
                  <a:lumMod val="75000"/>
                </a:schemeClr>
              </a:solidFill>
            </a:endParaRPr>
          </a:p>
        </p:txBody>
      </p:sp>
      <p:sp>
        <p:nvSpPr>
          <p:cNvPr id="3" name="Content Placeholder 2"/>
          <p:cNvSpPr>
            <a:spLocks noGrp="1"/>
          </p:cNvSpPr>
          <p:nvPr>
            <p:ph idx="1"/>
          </p:nvPr>
        </p:nvSpPr>
        <p:spPr>
          <a:xfrm>
            <a:off x="228600" y="1075474"/>
            <a:ext cx="8686800" cy="5782525"/>
          </a:xfrm>
        </p:spPr>
        <p:txBody>
          <a:bodyPr>
            <a:normAutofit/>
          </a:bodyPr>
          <a:lstStyle/>
          <a:p>
            <a:r>
              <a:rPr lang="en-US" sz="3000" dirty="0" smtClean="0">
                <a:solidFill>
                  <a:schemeClr val="tx2">
                    <a:lumMod val="75000"/>
                  </a:schemeClr>
                </a:solidFill>
              </a:rPr>
              <a:t>Detailed metering design work with ERCOT began in April 2011.</a:t>
            </a:r>
          </a:p>
          <a:p>
            <a:endParaRPr lang="en-US" sz="3000" dirty="0">
              <a:solidFill>
                <a:schemeClr val="tx2">
                  <a:lumMod val="75000"/>
                </a:schemeClr>
              </a:solidFill>
            </a:endParaRPr>
          </a:p>
          <a:p>
            <a:r>
              <a:rPr lang="en-US" sz="3000" dirty="0" smtClean="0">
                <a:solidFill>
                  <a:schemeClr val="tx2">
                    <a:lumMod val="75000"/>
                  </a:schemeClr>
                </a:solidFill>
              </a:rPr>
              <a:t>Notrees and Oncor have operated under an ERCOT-approved temporary metering design since December 2012.</a:t>
            </a:r>
          </a:p>
          <a:p>
            <a:endParaRPr lang="en-US" sz="3000" dirty="0">
              <a:solidFill>
                <a:schemeClr val="tx2">
                  <a:lumMod val="75000"/>
                </a:schemeClr>
              </a:solidFill>
            </a:endParaRPr>
          </a:p>
          <a:p>
            <a:r>
              <a:rPr lang="en-US" sz="3000" dirty="0" smtClean="0">
                <a:solidFill>
                  <a:schemeClr val="tx2">
                    <a:lumMod val="75000"/>
                  </a:schemeClr>
                </a:solidFill>
              </a:rPr>
              <a:t>Permanent exemption will allow continued use of approved temporary design with telemetered values for loads to be excluded from Wholesale Storage Load calculation in accordance with PIR 003.</a:t>
            </a:r>
            <a:endParaRPr lang="en-US" sz="3000" dirty="0">
              <a:solidFill>
                <a:schemeClr val="tx2">
                  <a:lumMod val="75000"/>
                </a:schemeClr>
              </a:solidFill>
            </a:endParaRPr>
          </a:p>
        </p:txBody>
      </p:sp>
      <p:pic>
        <p:nvPicPr>
          <p:cNvPr id="5" name="Picture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29500" y="76200"/>
            <a:ext cx="1409700" cy="577850"/>
          </a:xfrm>
          <a:prstGeom prst="rect">
            <a:avLst/>
          </a:prstGeom>
          <a:noFill/>
          <a:ln>
            <a:noFill/>
          </a:ln>
          <a:extLst>
            <a:ext uri="{FAA26D3D-D897-4be2-8F04-BA451C77F1D7}">
              <ma14:placeholderFlag xmlns:ve="http://schemas.openxmlformats.org/markup-compatibility/2006" xmlns:m="http://schemas.openxmlformats.org/officeDocument/2006/math" xmlns:wp="http://schemas.openxmlformats.org/drawingml/2006/wordprocessingDrawing" xmlns:wne="http://schemas.microsoft.com/office/word/2006/wordml" xmlns:ma14="http://schemas.microsoft.com/office/mac/drawingml/2011/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v="urn:schemas-microsoft-com:mac:vml" xmlns:mc="http://schemas.openxmlformats.org/markup-compatibility/2006" xmlns:mo="http://schemas.microsoft.com/office/mac/office/2008/main" xmlns:wpc="http://schemas.microsoft.com/office/word/2010/wordprocessingCanvas" xmlns="" xmlns:pic="http://schemas.openxmlformats.org/drawingml/2006/picture" xmlns:lc="http://schemas.openxmlformats.org/drawingml/2006/lockedCanvas"/>
            </a:ext>
          </a:extLst>
        </p:spPr>
      </p:pic>
    </p:spTree>
    <p:extLst>
      <p:ext uri="{BB962C8B-B14F-4D97-AF65-F5344CB8AC3E}">
        <p14:creationId xmlns:p14="http://schemas.microsoft.com/office/powerpoint/2010/main" val="387750128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6732"/>
            <a:ext cx="7239000" cy="821468"/>
          </a:xfrm>
        </p:spPr>
        <p:txBody>
          <a:bodyPr>
            <a:normAutofit/>
          </a:bodyPr>
          <a:lstStyle/>
          <a:p>
            <a:pPr algn="l"/>
            <a:r>
              <a:rPr lang="en-US" sz="3600" b="1" dirty="0" smtClean="0">
                <a:solidFill>
                  <a:schemeClr val="tx2">
                    <a:lumMod val="75000"/>
                  </a:schemeClr>
                </a:solidFill>
              </a:rPr>
              <a:t>Protocols allow exemptions</a:t>
            </a:r>
            <a:endParaRPr lang="en-US" sz="3600" b="1" dirty="0">
              <a:solidFill>
                <a:schemeClr val="tx2">
                  <a:lumMod val="75000"/>
                </a:schemeClr>
              </a:solidFill>
            </a:endParaRPr>
          </a:p>
        </p:txBody>
      </p:sp>
      <p:sp>
        <p:nvSpPr>
          <p:cNvPr id="3" name="Content Placeholder 2"/>
          <p:cNvSpPr>
            <a:spLocks noGrp="1"/>
          </p:cNvSpPr>
          <p:nvPr>
            <p:ph idx="1"/>
          </p:nvPr>
        </p:nvSpPr>
        <p:spPr>
          <a:xfrm>
            <a:off x="355925" y="1565475"/>
            <a:ext cx="8686800" cy="5105400"/>
          </a:xfrm>
        </p:spPr>
        <p:txBody>
          <a:bodyPr>
            <a:normAutofit/>
          </a:bodyPr>
          <a:lstStyle/>
          <a:p>
            <a:pPr marL="0" indent="0">
              <a:buNone/>
            </a:pPr>
            <a:r>
              <a:rPr lang="en-US" sz="3000" b="1" i="1" dirty="0" smtClean="0">
                <a:solidFill>
                  <a:schemeClr val="tx2">
                    <a:lumMod val="75000"/>
                  </a:schemeClr>
                </a:solidFill>
              </a:rPr>
              <a:t>10.14.1	Authority to Grant Exemptions</a:t>
            </a:r>
            <a:br>
              <a:rPr lang="en-US" sz="3000" b="1" i="1" dirty="0" smtClean="0">
                <a:solidFill>
                  <a:schemeClr val="tx2">
                    <a:lumMod val="75000"/>
                  </a:schemeClr>
                </a:solidFill>
              </a:rPr>
            </a:br>
            <a:endParaRPr lang="en-US" sz="3000" b="1" i="1" dirty="0" smtClean="0">
              <a:solidFill>
                <a:schemeClr val="tx2">
                  <a:lumMod val="75000"/>
                </a:schemeClr>
              </a:solidFill>
            </a:endParaRPr>
          </a:p>
          <a:p>
            <a:pPr marL="0" indent="0">
              <a:buNone/>
            </a:pPr>
            <a:r>
              <a:rPr lang="en-US" sz="3000" dirty="0" smtClean="0">
                <a:solidFill>
                  <a:schemeClr val="tx2">
                    <a:lumMod val="75000"/>
                  </a:schemeClr>
                </a:solidFill>
              </a:rPr>
              <a:t>ERCOT may grant on a case by case basis, exemptions from compliance on a temporary basis until new arrangements can be completed in accordance with the guidelines as listed below.  Any permanent exemption to this Section requires approval by the Technical Advisory Committee (TAC) and the ERCOT Board.  Any permanent exemption shall be subject to periodic review and revocation by the ERCOT Board.</a:t>
            </a:r>
            <a:endParaRPr lang="en-US" sz="3000" dirty="0">
              <a:solidFill>
                <a:schemeClr val="tx2">
                  <a:lumMod val="75000"/>
                </a:schemeClr>
              </a:solidFill>
            </a:endParaRPr>
          </a:p>
        </p:txBody>
      </p:sp>
      <p:pic>
        <p:nvPicPr>
          <p:cNvPr id="5" name="Picture 4"/>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29500" y="76200"/>
            <a:ext cx="1409700" cy="577850"/>
          </a:xfrm>
          <a:prstGeom prst="rect">
            <a:avLst/>
          </a:prstGeom>
          <a:noFill/>
          <a:ln>
            <a:noFill/>
          </a:ln>
          <a:extLst>
            <a:ext uri="{FAA26D3D-D897-4be2-8F04-BA451C77F1D7}">
              <ma14:placeholderFlag xmlns:ve="http://schemas.openxmlformats.org/markup-compatibility/2006" xmlns:m="http://schemas.openxmlformats.org/officeDocument/2006/math" xmlns:wp="http://schemas.openxmlformats.org/drawingml/2006/wordprocessingDrawing" xmlns:wne="http://schemas.microsoft.com/office/word/2006/wordml" xmlns:ma14="http://schemas.microsoft.com/office/mac/drawingml/2011/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v="urn:schemas-microsoft-com:mac:vml" xmlns:mc="http://schemas.openxmlformats.org/markup-compatibility/2006" xmlns:mo="http://schemas.microsoft.com/office/mac/office/2008/main" xmlns:wpc="http://schemas.microsoft.com/office/word/2010/wordprocessingCanvas" xmlns="" xmlns:pic="http://schemas.openxmlformats.org/drawingml/2006/picture" xmlns:lc="http://schemas.openxmlformats.org/drawingml/2006/lockedCanvas"/>
            </a:ext>
          </a:extLst>
        </p:spPr>
      </p:pic>
    </p:spTree>
    <p:extLst>
      <p:ext uri="{BB962C8B-B14F-4D97-AF65-F5344CB8AC3E}">
        <p14:creationId xmlns:p14="http://schemas.microsoft.com/office/powerpoint/2010/main" val="279608336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527</TotalTime>
  <Words>255</Words>
  <Application>Microsoft Office PowerPoint</Application>
  <PresentationFormat>On-screen Show (4:3)</PresentationFormat>
  <Paragraphs>58</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PowerPoint Presentation</vt:lpstr>
      <vt:lpstr>Notrees Wind Farm</vt:lpstr>
      <vt:lpstr>Notrees Battery Project</vt:lpstr>
      <vt:lpstr>Timeline</vt:lpstr>
      <vt:lpstr>ERCOT Dec. 11 Storage Workshop</vt:lpstr>
      <vt:lpstr>Notrees proposed metering design</vt:lpstr>
      <vt:lpstr>Notrees equipment schematic</vt:lpstr>
      <vt:lpstr>Notrees Temporary Metering Design</vt:lpstr>
      <vt:lpstr>Protocols allow exemptions</vt:lpstr>
      <vt:lpstr>Duke Energy request</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Mark J Bruce</dc:creator>
  <cp:lastModifiedBy>Mark J Bruce</cp:lastModifiedBy>
  <cp:revision>34</cp:revision>
  <dcterms:created xsi:type="dcterms:W3CDTF">2013-11-05T15:16:51Z</dcterms:created>
  <dcterms:modified xsi:type="dcterms:W3CDTF">2013-11-06T17:04:28Z</dcterms:modified>
</cp:coreProperties>
</file>