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</p:sldMasterIdLst>
  <p:notesMasterIdLst>
    <p:notesMasterId r:id="rId10"/>
  </p:notesMasterIdLst>
  <p:handoutMasterIdLst>
    <p:handoutMasterId r:id="rId11"/>
  </p:handoutMasterIdLst>
  <p:sldIdLst>
    <p:sldId id="260" r:id="rId6"/>
    <p:sldId id="263" r:id="rId7"/>
    <p:sldId id="264" r:id="rId8"/>
    <p:sldId id="265" r:id="rId9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94595" autoAdjust="0"/>
  </p:normalViewPr>
  <p:slideViewPr>
    <p:cSldViewPr snapToGrid="0" snapToObjects="1">
      <p:cViewPr varScale="1">
        <p:scale>
          <a:sx n="90" d="100"/>
          <a:sy n="90" d="100"/>
        </p:scale>
        <p:origin x="-258" y="-108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10/16/2013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10/16/2013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4077315"/>
            <a:chOff x="603250" y="546100"/>
            <a:chExt cx="7727950" cy="4077315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Congestion Revenue Rights Activity Calendar Update</a:t>
              </a:r>
            </a:p>
            <a:p>
              <a:endParaRPr lang="en-US" b="1" dirty="0" smtClean="0"/>
            </a:p>
            <a:p>
              <a:r>
                <a:rPr lang="en-US" sz="2000" i="1" dirty="0" smtClean="0"/>
                <a:t>David Maggio</a:t>
              </a:r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TAC</a:t>
              </a:r>
              <a:endParaRPr lang="en-US" dirty="0" smtClean="0"/>
            </a:p>
            <a:p>
              <a:r>
                <a:rPr lang="en-US" dirty="0" smtClean="0"/>
                <a:t>November 7</a:t>
              </a:r>
              <a:r>
                <a:rPr lang="en-US" baseline="30000" dirty="0" smtClean="0"/>
                <a:t>th</a:t>
              </a:r>
              <a:r>
                <a:rPr lang="en-US" dirty="0" smtClean="0"/>
                <a:t>,</a:t>
              </a:r>
              <a:r>
                <a:rPr lang="en-US" dirty="0" smtClean="0"/>
                <a:t> </a:t>
              </a:r>
              <a:r>
                <a:rPr lang="en-US" dirty="0" smtClean="0"/>
                <a:t>2013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Protocol section 7.5, CRR Auctions, requires ERCOT to maintain and publish a calendar of key milestone dates for the Congestion Revenue Right (CRR) auctions</a:t>
            </a:r>
          </a:p>
          <a:p>
            <a:r>
              <a:rPr lang="en-US" sz="2400" dirty="0" smtClean="0"/>
              <a:t>The “CRR Activity Calendar” is posted on the ERCOT public site and has all the activity scheduled out through 2014</a:t>
            </a:r>
          </a:p>
          <a:p>
            <a:r>
              <a:rPr lang="en-US" sz="2400" dirty="0" smtClean="0"/>
              <a:t>ERCOT is proposing to update the calendar to cover CRR activity through </a:t>
            </a:r>
            <a:r>
              <a:rPr lang="en-US" sz="2400" dirty="0" smtClean="0"/>
              <a:t>2015</a:t>
            </a:r>
          </a:p>
          <a:p>
            <a:r>
              <a:rPr lang="en-US" sz="2400" dirty="0" smtClean="0"/>
              <a:t>WMS reviewed and endorsed the draft calendar on October 9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</a:t>
            </a:r>
            <a:endParaRPr lang="en-US" sz="2400" dirty="0" smtClean="0"/>
          </a:p>
          <a:p>
            <a:r>
              <a:rPr lang="en-US" sz="2400" dirty="0" smtClean="0"/>
              <a:t>ERCOT would like to review the draft calendar with </a:t>
            </a:r>
            <a:r>
              <a:rPr lang="en-US" sz="2400" dirty="0" smtClean="0"/>
              <a:t>TAC and </a:t>
            </a:r>
            <a:r>
              <a:rPr lang="en-US" sz="2400" dirty="0" smtClean="0"/>
              <a:t>ask for their </a:t>
            </a:r>
            <a:r>
              <a:rPr lang="en-US" sz="2400" dirty="0" smtClean="0"/>
              <a:t>approval </a:t>
            </a:r>
            <a:r>
              <a:rPr lang="en-US" sz="2400" dirty="0" smtClean="0"/>
              <a:t>of the proposed changes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653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One update to 2014</a:t>
            </a:r>
          </a:p>
          <a:p>
            <a:pPr lvl="1"/>
            <a:r>
              <a:rPr lang="en-US" sz="2000" dirty="0" smtClean="0"/>
              <a:t>The CRR ownership assignment date for the January 2015 monthly auction is moved from 12/26/14 to 12/29/14</a:t>
            </a:r>
          </a:p>
          <a:p>
            <a:pPr lvl="1"/>
            <a:r>
              <a:rPr lang="en-US" sz="2000" dirty="0" smtClean="0"/>
              <a:t>This update accounts for ERCOT’s 2014 observed holiday schedule</a:t>
            </a:r>
          </a:p>
          <a:p>
            <a:pPr lvl="1"/>
            <a:r>
              <a:rPr lang="en-US" sz="2000" dirty="0" smtClean="0"/>
              <a:t>All other dates from the currently approved calendar remain unchanged</a:t>
            </a:r>
          </a:p>
          <a:p>
            <a:r>
              <a:rPr lang="en-US" sz="2400" dirty="0" smtClean="0"/>
              <a:t>Addition of dates to cover CRR activity through 2015</a:t>
            </a:r>
          </a:p>
          <a:p>
            <a:pPr lvl="1"/>
            <a:r>
              <a:rPr lang="en-US" sz="2000" dirty="0" smtClean="0"/>
              <a:t>The schedule pattern used for 2014 was applied to 2015</a:t>
            </a:r>
          </a:p>
          <a:p>
            <a:pPr lvl="1"/>
            <a:r>
              <a:rPr lang="en-US" sz="2000" dirty="0" smtClean="0"/>
              <a:t>The last long-term </a:t>
            </a:r>
            <a:r>
              <a:rPr lang="en-US" sz="2000" dirty="0"/>
              <a:t>a</a:t>
            </a:r>
            <a:r>
              <a:rPr lang="en-US" sz="2000" dirty="0" smtClean="0"/>
              <a:t>uction sequence covered by the proposed calendar is the initial auctioning of 7/1/17 through 12/31/17</a:t>
            </a:r>
          </a:p>
          <a:p>
            <a:pPr lvl="1"/>
            <a:r>
              <a:rPr lang="en-US" sz="2000" dirty="0" smtClean="0"/>
              <a:t>The last monthly </a:t>
            </a:r>
            <a:r>
              <a:rPr lang="en-US" sz="2000" dirty="0"/>
              <a:t>a</a:t>
            </a:r>
            <a:r>
              <a:rPr lang="en-US" sz="2000" dirty="0" smtClean="0"/>
              <a:t>uction covered by the proposed calendar is the February 2016 monthly auction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 of Changes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468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9664" y="733647"/>
            <a:ext cx="8229600" cy="232853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Once an updated version of the calendar is approved by TAC, it will be posted on the ERCOT public site </a:t>
            </a:r>
          </a:p>
          <a:p>
            <a:pPr lvl="1"/>
            <a:endParaRPr lang="en-US" sz="2000" dirty="0"/>
          </a:p>
          <a:p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04" b="10343"/>
          <a:stretch/>
        </p:blipFill>
        <p:spPr bwMode="auto">
          <a:xfrm>
            <a:off x="1105786" y="1623528"/>
            <a:ext cx="6326371" cy="4463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4040372" y="5088010"/>
            <a:ext cx="2817628" cy="999140"/>
          </a:xfrm>
          <a:prstGeom prst="ellipse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9488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schemas.openxmlformats.org/package/2006/metadata/core-properties"/>
    <ds:schemaRef ds:uri="http://purl.org/dc/dcmitype/"/>
    <ds:schemaRef ds:uri="c34af464-7aa1-4edd-9be4-83dffc1cb926"/>
    <ds:schemaRef ds:uri="http://schemas.microsoft.com/office/2006/documentManagement/types"/>
    <ds:schemaRef ds:uri="http://purl.org/dc/terms/"/>
    <ds:schemaRef ds:uri="http://purl.org/dc/elements/1.1/"/>
    <ds:schemaRef ds:uri="http://www.w3.org/XML/1998/namespace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1169</TotalTime>
  <Words>226</Words>
  <Application>Microsoft Office PowerPoint</Application>
  <PresentationFormat>On-screen Show (4:3)</PresentationFormat>
  <Paragraphs>24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Custom Design</vt:lpstr>
      <vt:lpstr>PowerPoint Presentation</vt:lpstr>
      <vt:lpstr>Summary</vt:lpstr>
      <vt:lpstr>Description of Changes</vt:lpstr>
      <vt:lpstr>Next Steps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dmaggio</cp:lastModifiedBy>
  <cp:revision>121</cp:revision>
  <cp:lastPrinted>2013-01-30T23:16:36Z</cp:lastPrinted>
  <dcterms:created xsi:type="dcterms:W3CDTF">2010-04-12T23:12:02Z</dcterms:created>
  <dcterms:modified xsi:type="dcterms:W3CDTF">2013-10-16T14:36:05Z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