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  <p:sldId id="271" r:id="rId3"/>
    <p:sldId id="447" r:id="rId4"/>
    <p:sldId id="473" r:id="rId5"/>
    <p:sldId id="495" r:id="rId6"/>
    <p:sldId id="421" r:id="rId7"/>
    <p:sldId id="340" r:id="rId8"/>
    <p:sldId id="496" r:id="rId9"/>
    <p:sldId id="497" r:id="rId10"/>
    <p:sldId id="498" r:id="rId11"/>
    <p:sldId id="499" r:id="rId12"/>
    <p:sldId id="500" r:id="rId13"/>
    <p:sldId id="501" r:id="rId14"/>
    <p:sldId id="502" r:id="rId15"/>
    <p:sldId id="503" r:id="rId16"/>
    <p:sldId id="504" r:id="rId17"/>
    <p:sldId id="505" r:id="rId18"/>
    <p:sldId id="506" r:id="rId19"/>
    <p:sldId id="507" r:id="rId20"/>
    <p:sldId id="508" r:id="rId21"/>
    <p:sldId id="509" r:id="rId22"/>
    <p:sldId id="510" r:id="rId23"/>
    <p:sldId id="511" r:id="rId24"/>
    <p:sldId id="512" r:id="rId25"/>
    <p:sldId id="513" r:id="rId26"/>
    <p:sldId id="514" r:id="rId27"/>
    <p:sldId id="515" r:id="rId28"/>
    <p:sldId id="516" r:id="rId29"/>
    <p:sldId id="471" r:id="rId30"/>
    <p:sldId id="313" r:id="rId3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David Kee" initials="DK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99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 horzBarState="maximized"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86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274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commentAuthors" Target="commentAuthor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21323F4-D993-429C-863D-B2A9A6E9EFF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99D9CE4-69B6-46B6-A790-15673869BE3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BE04D5F-46E8-4883-8E2B-C682311F05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056AA0-4D82-4509-B2F1-0650E739306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D85875-0236-45FD-8DD2-C33D2F98CD9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A70AE7-5759-42C0-A4A7-E44E7408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79FFCD-49B3-44D8-932C-FFAA6EE99CA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A0328C-543D-4FB0-A2CC-EC521AC0F6B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CAB1A1D-D79F-44BF-BC52-9065F719780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6A80C7-5DAC-4793-A59E-D509C5262A5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73A27E-3C19-498B-B5A8-131D2C3238C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cs typeface="+mn-cs"/>
              </a:defRPr>
            </a:lvl1pPr>
          </a:lstStyle>
          <a:p>
            <a:pPr>
              <a:defRPr/>
            </a:pPr>
            <a:endParaRPr lang="en-US" dirty="0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>
              <a:defRPr/>
            </a:pPr>
            <a:fld id="{3E40387C-1949-4963-AE43-0C06EBA557A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3.emf"/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4.emf"/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5.emf"/><Relationship Id="rId1" Type="http://schemas.openxmlformats.org/officeDocument/2006/relationships/slideLayout" Target="../slideLayouts/slideLayout6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7.emf"/><Relationship Id="rId2" Type="http://schemas.openxmlformats.org/officeDocument/2006/relationships/image" Target="../media/image16.emf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18.emf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9.emf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0.emf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1.emf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>
          <a:xfrm>
            <a:off x="685800" y="1577975"/>
            <a:ext cx="7772400" cy="1470025"/>
          </a:xfrm>
        </p:spPr>
        <p:txBody>
          <a:bodyPr/>
          <a:lstStyle/>
          <a:p>
            <a:r>
              <a:rPr lang="en-US" dirty="0" smtClean="0"/>
              <a:t>PDCWG</a:t>
            </a:r>
            <a:br>
              <a:rPr lang="en-US" dirty="0" smtClean="0"/>
            </a:br>
            <a:r>
              <a:rPr lang="en-US" dirty="0" smtClean="0"/>
              <a:t>Report to ROS</a:t>
            </a:r>
          </a:p>
        </p:txBody>
      </p:sp>
      <p:sp>
        <p:nvSpPr>
          <p:cNvPr id="2051" name="Subtitle 2"/>
          <p:cNvSpPr>
            <a:spLocks noGrp="1"/>
          </p:cNvSpPr>
          <p:nvPr>
            <p:ph type="subTitle" idx="1"/>
          </p:nvPr>
        </p:nvSpPr>
        <p:spPr>
          <a:xfrm>
            <a:off x="1371600" y="4267200"/>
            <a:ext cx="6400800" cy="1752600"/>
          </a:xfrm>
        </p:spPr>
        <p:txBody>
          <a:bodyPr/>
          <a:lstStyle/>
          <a:p>
            <a:r>
              <a:rPr lang="en-US" sz="2000" dirty="0" smtClean="0"/>
              <a:t>David Kee Chair</a:t>
            </a:r>
          </a:p>
          <a:p>
            <a:r>
              <a:rPr lang="en-US" sz="2000" dirty="0" smtClean="0"/>
              <a:t>CPS Energy</a:t>
            </a:r>
          </a:p>
          <a:p>
            <a:r>
              <a:rPr lang="en-US" sz="2000" dirty="0" smtClean="0"/>
              <a:t>Sydney Niemeyer Vice Chair</a:t>
            </a:r>
          </a:p>
          <a:p>
            <a:r>
              <a:rPr lang="en-US" sz="2000" dirty="0" smtClean="0"/>
              <a:t>NRG Energy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Time error values from NRG True Time device can be slightly different from ERCOT’s Time Error but the daily delta times should be accurate.</a:t>
            </a:r>
          </a:p>
          <a:p>
            <a:r>
              <a:rPr lang="en-US" dirty="0" smtClean="0"/>
              <a:t>ERCOT total Time Error Correction time is from NRG data.</a:t>
            </a:r>
          </a:p>
          <a:p>
            <a:r>
              <a:rPr lang="en-US" dirty="0" smtClean="0"/>
              <a:t>CPS 1 &amp; 2 from NRG frequency data.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" y="161925"/>
            <a:ext cx="9144001" cy="6534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26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157163"/>
            <a:ext cx="9144000" cy="6543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-1"/>
            <a:ext cx="9144000" cy="68580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3" name="TextBox 2"/>
          <p:cNvSpPr txBox="1"/>
          <p:nvPr/>
        </p:nvSpPr>
        <p:spPr>
          <a:xfrm>
            <a:off x="5562600" y="152400"/>
            <a:ext cx="32766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CPS1 12 Month Rolling Average = 167.37</a:t>
            </a:r>
            <a:endParaRPr lang="en-US" sz="14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5240" y="304801"/>
            <a:ext cx="9159239" cy="62380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1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28575" y="219075"/>
            <a:ext cx="9201150" cy="6419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38100" y="352425"/>
            <a:ext cx="9220200" cy="6153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42863" y="347663"/>
            <a:ext cx="9229726" cy="6162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23813" y="190500"/>
            <a:ext cx="9191626" cy="647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5" name="TextBox 4"/>
          <p:cNvSpPr txBox="1"/>
          <p:nvPr/>
        </p:nvSpPr>
        <p:spPr>
          <a:xfrm>
            <a:off x="3962400" y="1371600"/>
            <a:ext cx="1905000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dirty="0" smtClean="0"/>
              <a:t>60.010 &lt;= HZ &lt; 60.015</a:t>
            </a:r>
            <a:endParaRPr lang="en-US" sz="1400" dirty="0"/>
          </a:p>
        </p:txBody>
      </p:sp>
      <p:cxnSp>
        <p:nvCxnSpPr>
          <p:cNvPr id="7" name="Straight Arrow Connector 6"/>
          <p:cNvCxnSpPr/>
          <p:nvPr/>
        </p:nvCxnSpPr>
        <p:spPr>
          <a:xfrm flipH="1">
            <a:off x="4800600" y="1676400"/>
            <a:ext cx="190500" cy="454223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33350" y="295275"/>
            <a:ext cx="8877300" cy="626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September Meeting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>
          <a:xfrm>
            <a:off x="457200" y="1524000"/>
            <a:ext cx="8077200" cy="5105400"/>
          </a:xfrm>
        </p:spPr>
        <p:txBody>
          <a:bodyPr>
            <a:normAutofit/>
          </a:bodyPr>
          <a:lstStyle/>
          <a:p>
            <a:r>
              <a:rPr lang="en-US" dirty="0" smtClean="0"/>
              <a:t>Met Sept 26, 2013</a:t>
            </a:r>
          </a:p>
          <a:p>
            <a:pPr lvl="1"/>
            <a:r>
              <a:rPr lang="en-US" dirty="0" smtClean="0"/>
              <a:t>18 members representing 12 companies as well as ERCOT &amp; TRE.</a:t>
            </a:r>
          </a:p>
          <a:p>
            <a:r>
              <a:rPr lang="en-US" dirty="0" smtClean="0"/>
              <a:t>NPRR 486/ SCR 773 – update</a:t>
            </a:r>
          </a:p>
          <a:p>
            <a:r>
              <a:rPr lang="en-US" dirty="0" smtClean="0"/>
              <a:t>Event review</a:t>
            </a:r>
          </a:p>
          <a:p>
            <a:r>
              <a:rPr lang="en-US" dirty="0" smtClean="0"/>
              <a:t>GREDP update</a:t>
            </a:r>
          </a:p>
          <a:p>
            <a:r>
              <a:rPr lang="en-US" dirty="0" smtClean="0"/>
              <a:t>Frequency Control Report Sept 2013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848" y="533400"/>
            <a:ext cx="9077152" cy="5791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1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28600" y="271463"/>
            <a:ext cx="8686800" cy="6315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3" name="Oval 2"/>
          <p:cNvSpPr/>
          <p:nvPr/>
        </p:nvSpPr>
        <p:spPr>
          <a:xfrm>
            <a:off x="5257800" y="4267200"/>
            <a:ext cx="2895600" cy="7620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209800" y="457200"/>
            <a:ext cx="4114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Time Correction History</a:t>
            </a:r>
            <a:endParaRPr lang="en-US" dirty="0"/>
          </a:p>
        </p:txBody>
      </p:sp>
      <p:pic>
        <p:nvPicPr>
          <p:cNvPr id="1126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62000" y="990600"/>
            <a:ext cx="7772400" cy="409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0242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762000" y="1371599"/>
            <a:ext cx="7782683" cy="487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52413" y="457200"/>
            <a:ext cx="8639175" cy="5943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42888" y="557213"/>
            <a:ext cx="8658225" cy="5743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09600" y="152400"/>
            <a:ext cx="7315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 smtClean="0"/>
              <a:t>ERCOT Primary Frequency Response – BAL-003-1</a:t>
            </a:r>
          </a:p>
          <a:p>
            <a:pPr algn="ctr"/>
            <a:r>
              <a:rPr lang="en-US" sz="2400" dirty="0" smtClean="0"/>
              <a:t>2014 Bias and Frequency Response Measure</a:t>
            </a:r>
            <a:endParaRPr lang="en-US" sz="2400" dirty="0"/>
          </a:p>
        </p:txBody>
      </p:sp>
      <p:pic>
        <p:nvPicPr>
          <p:cNvPr id="19459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914400"/>
            <a:ext cx="91440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0242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-1" y="1447800"/>
            <a:ext cx="9144001" cy="480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pic>
        <p:nvPicPr>
          <p:cNvPr id="10243" name="Picture 3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0" y="6248400"/>
            <a:ext cx="9144000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7625" y="309563"/>
            <a:ext cx="9048750" cy="6238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42863" y="304800"/>
            <a:ext cx="9058275" cy="624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8100" y="300038"/>
            <a:ext cx="9067800" cy="62579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Focus for 2013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219200"/>
            <a:ext cx="8077200" cy="4953000"/>
          </a:xfrm>
        </p:spPr>
        <p:txBody>
          <a:bodyPr>
            <a:noAutofit/>
          </a:bodyPr>
          <a:lstStyle/>
          <a:p>
            <a:pPr lvl="0">
              <a:buFont typeface="Wingdings" pitchFamily="2" charset="2"/>
              <a:buChar char="ü"/>
            </a:pPr>
            <a:r>
              <a:rPr lang="en-US" sz="1600" dirty="0" smtClean="0">
                <a:solidFill>
                  <a:srgbClr val="FF0000"/>
                </a:solidFill>
              </a:rPr>
              <a:t>Formal &amp; documented review/report of frequency responsiveness for Power Augmentation on Combined Cycle Resources (train not individual unit)</a:t>
            </a:r>
          </a:p>
          <a:p>
            <a:pPr lvl="0"/>
            <a:r>
              <a:rPr lang="en-US" sz="1600" dirty="0" smtClean="0">
                <a:solidFill>
                  <a:srgbClr val="FF0000"/>
                </a:solidFill>
              </a:rPr>
              <a:t>Review regulation/GTBD deployment effectiveness (SCR 773)</a:t>
            </a:r>
          </a:p>
          <a:p>
            <a:pPr lvl="1"/>
            <a:r>
              <a:rPr lang="en-US" sz="1200" dirty="0" smtClean="0">
                <a:solidFill>
                  <a:srgbClr val="FF0000"/>
                </a:solidFill>
              </a:rPr>
              <a:t>Study the impact of HSL/</a:t>
            </a:r>
            <a:r>
              <a:rPr lang="en-US" sz="1200" dirty="0" err="1" smtClean="0">
                <a:solidFill>
                  <a:srgbClr val="FF0000"/>
                </a:solidFill>
              </a:rPr>
              <a:t>basepoint</a:t>
            </a:r>
            <a:r>
              <a:rPr lang="en-US" sz="1200" dirty="0" smtClean="0">
                <a:solidFill>
                  <a:srgbClr val="FF0000"/>
                </a:solidFill>
              </a:rPr>
              <a:t>/generation deviation on compliance and reliability</a:t>
            </a:r>
          </a:p>
          <a:p>
            <a:r>
              <a:rPr lang="en-US" sz="1600" dirty="0" smtClean="0">
                <a:solidFill>
                  <a:srgbClr val="FF0000"/>
                </a:solidFill>
              </a:rPr>
              <a:t>Pilot of fast frequency response – characterize &amp; create evaluation process.</a:t>
            </a:r>
          </a:p>
          <a:p>
            <a:r>
              <a:rPr lang="en-US" sz="1600" dirty="0" smtClean="0"/>
              <a:t>Ancillary Service Overhaul (new)</a:t>
            </a:r>
          </a:p>
          <a:p>
            <a:pPr lvl="1"/>
            <a:r>
              <a:rPr lang="en-US" sz="1200" dirty="0" smtClean="0"/>
              <a:t>No performance required for nonpayment (freq. </a:t>
            </a:r>
            <a:r>
              <a:rPr lang="en-US" sz="1200" dirty="0" err="1" smtClean="0"/>
              <a:t>resp</a:t>
            </a:r>
            <a:r>
              <a:rPr lang="en-US" sz="1200" dirty="0" smtClean="0"/>
              <a:t> AS)</a:t>
            </a:r>
          </a:p>
          <a:p>
            <a:pPr lvl="0"/>
            <a:r>
              <a:rPr lang="en-US" sz="1600" dirty="0" smtClean="0"/>
              <a:t>Responsive Reserve requirements, qualification vs. compliance. (10min vs. 16 second)</a:t>
            </a:r>
          </a:p>
          <a:p>
            <a:pPr lvl="0"/>
            <a:r>
              <a:rPr lang="en-US" sz="1600" dirty="0" smtClean="0"/>
              <a:t>Standardized/consistent metrics for PFR analysis (BAL001-TRE). </a:t>
            </a:r>
          </a:p>
          <a:p>
            <a:pPr lvl="1"/>
            <a:r>
              <a:rPr lang="en-US" sz="1200" dirty="0" smtClean="0"/>
              <a:t>Work on realistic measurement of combined cycles</a:t>
            </a:r>
          </a:p>
          <a:p>
            <a:pPr lvl="0"/>
            <a:r>
              <a:rPr lang="en-US" sz="1600" dirty="0" smtClean="0"/>
              <a:t>Standardized/reasonable expectations for extreme events (2750MW or larger lost) – driven by NERC.</a:t>
            </a:r>
          </a:p>
          <a:p>
            <a:pPr lvl="0"/>
            <a:r>
              <a:rPr lang="en-US" sz="1600" dirty="0" smtClean="0"/>
              <a:t>ERS impact review with appropriate ERCOT group.  Target Q1-2014</a:t>
            </a:r>
          </a:p>
          <a:p>
            <a:pPr lvl="0"/>
            <a:r>
              <a:rPr lang="en-US" sz="1600" dirty="0" smtClean="0"/>
              <a:t>PMU data understanding of implications</a:t>
            </a:r>
          </a:p>
          <a:p>
            <a:endParaRPr lang="en-US" sz="1600" dirty="0" smtClean="0"/>
          </a:p>
          <a:p>
            <a:r>
              <a:rPr lang="en-US" sz="1600" dirty="0" smtClean="0">
                <a:solidFill>
                  <a:srgbClr val="FF0000"/>
                </a:solidFill>
              </a:rPr>
              <a:t>Red = Work on going</a:t>
            </a:r>
          </a:p>
          <a:p>
            <a:pPr>
              <a:buFont typeface="Wingdings" pitchFamily="2" charset="2"/>
              <a:buChar char="ü"/>
            </a:pPr>
            <a:r>
              <a:rPr lang="en-US" sz="1600" dirty="0" smtClean="0">
                <a:solidFill>
                  <a:srgbClr val="FF0000"/>
                </a:solidFill>
              </a:rPr>
              <a:t>Check = completed goal</a:t>
            </a:r>
            <a:endParaRPr lang="en-US" sz="1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 486/ SCR 773 update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Reviewed SCR773 in an open forum with WebEx</a:t>
            </a:r>
          </a:p>
          <a:p>
            <a:r>
              <a:rPr lang="en-US" dirty="0" smtClean="0"/>
              <a:t>Focus on development of metric(s) to track effect of the SCR</a:t>
            </a:r>
          </a:p>
          <a:p>
            <a:r>
              <a:rPr lang="en-US" dirty="0" smtClean="0"/>
              <a:t>Additional questions</a:t>
            </a:r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extBox 2"/>
          <p:cNvSpPr txBox="1">
            <a:spLocks noChangeArrowheads="1"/>
          </p:cNvSpPr>
          <p:nvPr/>
        </p:nvSpPr>
        <p:spPr bwMode="auto">
          <a:xfrm>
            <a:off x="1295400" y="2895600"/>
            <a:ext cx="6477000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n-US" sz="4000" dirty="0"/>
              <a:t>Questions?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 486/ SCR 773 cont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Questions:</a:t>
            </a:r>
          </a:p>
          <a:p>
            <a:pPr lvl="1"/>
            <a:r>
              <a:rPr lang="en-US" dirty="0" smtClean="0"/>
              <a:t>What operator actions or interventions are occurring?</a:t>
            </a:r>
          </a:p>
          <a:p>
            <a:pPr lvl="1"/>
            <a:r>
              <a:rPr lang="en-US" dirty="0" smtClean="0"/>
              <a:t>If operator actions are occurring what is frequency and severity of the intervention?</a:t>
            </a:r>
          </a:p>
          <a:p>
            <a:pPr lvl="1"/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NPRR 486/SCR773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Metrics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Trend and monitor the regulation deployed by hour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Set target of 50 MW for total regulation deployed by hour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Set target of 85% for the number of  intervals where regulation deployment  was both up and down on peak(zero crossing)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Follow protocols for target f &lt;1.2% exhaustion rate for all hours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Using a 50MW filter, target 15 occurrences per month for regulation bias in consecutive 5 minute intervals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FRRS data and deployment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Recommend proportional response/deployment</a:t>
            </a:r>
          </a:p>
          <a:p>
            <a:endParaRPr lang="en-US" dirty="0" smtClean="0"/>
          </a:p>
          <a:p>
            <a:r>
              <a:rPr lang="en-US" b="1" u="sng" dirty="0" smtClean="0"/>
              <a:t>Option 2: </a:t>
            </a:r>
            <a:r>
              <a:rPr lang="en-US" dirty="0" smtClean="0"/>
              <a:t>Adjust the granularity for deployment to 3 steps</a:t>
            </a:r>
          </a:p>
          <a:p>
            <a:pPr lvl="1"/>
            <a:r>
              <a:rPr lang="en-US" dirty="0" smtClean="0"/>
              <a:t>Parameter changes are needed to add the extra granularity</a:t>
            </a:r>
          </a:p>
          <a:p>
            <a:pPr lvl="1"/>
            <a:r>
              <a:rPr lang="en-US" dirty="0" smtClean="0"/>
              <a:t>Near term solution</a:t>
            </a:r>
          </a:p>
          <a:p>
            <a:pPr lvl="1"/>
            <a:r>
              <a:rPr lang="en-US" b="1" u="sng" dirty="0" smtClean="0"/>
              <a:t>ERCOT working to implement this change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Event Review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PDCWG Reviewed 5 events</a:t>
            </a:r>
          </a:p>
          <a:p>
            <a:pPr lvl="1"/>
            <a:r>
              <a:rPr lang="en-US" dirty="0" smtClean="0"/>
              <a:t>Event resulted in good system frequency performance with few poor performers identified</a:t>
            </a:r>
          </a:p>
          <a:p>
            <a:pPr lvl="1"/>
            <a:r>
              <a:rPr lang="en-US" dirty="0" smtClean="0"/>
              <a:t>Non Frequency responsive RRS providers were noted and ERCOT will follow up with QSEs regarding their performance</a:t>
            </a:r>
          </a:p>
          <a:p>
            <a:pPr lvl="2"/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GREDP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All Conventional Generators passed metric</a:t>
            </a:r>
          </a:p>
          <a:p>
            <a:r>
              <a:rPr lang="en-US" dirty="0" smtClean="0"/>
              <a:t>Increase in Wind Resource control performance</a:t>
            </a:r>
          </a:p>
          <a:p>
            <a:pPr lvl="1"/>
            <a:r>
              <a:rPr lang="en-US" dirty="0" smtClean="0"/>
              <a:t>With CREZ lines being energized there are less curtailments</a:t>
            </a:r>
          </a:p>
          <a:p>
            <a:pPr lvl="1"/>
            <a:r>
              <a:rPr lang="en-US" dirty="0" smtClean="0"/>
              <a:t>Scores have stayed consistent</a:t>
            </a:r>
          </a:p>
          <a:p>
            <a:pPr lvl="1"/>
            <a:r>
              <a:rPr lang="en-US" dirty="0" smtClean="0"/>
              <a:t>Signals better control of Wind Resources that are being curtailed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60" name="Rectangle 4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ERCOT Frequency Control Report</a:t>
            </a:r>
            <a:br>
              <a:rPr lang="en-US" dirty="0" smtClean="0"/>
            </a:br>
            <a:r>
              <a:rPr lang="en-US" dirty="0" smtClean="0"/>
              <a:t>September 2013</a:t>
            </a:r>
          </a:p>
        </p:txBody>
      </p:sp>
      <p:sp>
        <p:nvSpPr>
          <p:cNvPr id="45061" name="Rectangle 5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Sydney Niemeyer NRG Energy</a:t>
            </a:r>
          </a:p>
          <a:p>
            <a:r>
              <a:rPr lang="en-US" dirty="0" smtClean="0"/>
              <a:t>October 1, 2013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2430</TotalTime>
  <Words>515</Words>
  <Application>Microsoft Office PowerPoint</Application>
  <PresentationFormat>On-screen Show (4:3)</PresentationFormat>
  <Paragraphs>73</Paragraphs>
  <Slides>30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30</vt:i4>
      </vt:variant>
    </vt:vector>
  </HeadingPairs>
  <TitlesOfParts>
    <vt:vector size="31" baseType="lpstr">
      <vt:lpstr>Default Design</vt:lpstr>
      <vt:lpstr>PDCWG Report to ROS</vt:lpstr>
      <vt:lpstr>September Meeting</vt:lpstr>
      <vt:lpstr>NPRR 486/ SCR 773 update</vt:lpstr>
      <vt:lpstr>NPRR 486/ SCR 773 cont</vt:lpstr>
      <vt:lpstr>NPRR 486/SCR773</vt:lpstr>
      <vt:lpstr>FRRS data and deployment review</vt:lpstr>
      <vt:lpstr>Event Review</vt:lpstr>
      <vt:lpstr>GREDP</vt:lpstr>
      <vt:lpstr>ERCOT Frequency Control Report September 2013</vt:lpstr>
      <vt:lpstr>Notes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Focus for 2013</vt:lpstr>
      <vt:lpstr>Slide 30</vt:lpstr>
    </vt:vector>
  </TitlesOfParts>
  <Company>NRG ENERGY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PDCWG</dc:creator>
  <cp:lastModifiedBy>David Kee</cp:lastModifiedBy>
  <cp:revision>226</cp:revision>
  <dcterms:created xsi:type="dcterms:W3CDTF">2012-02-27T21:51:50Z</dcterms:created>
  <dcterms:modified xsi:type="dcterms:W3CDTF">2013-10-03T12:56:04Z</dcterms:modified>
</cp:coreProperties>
</file>

<file path=docProps/thumbnail.jpeg>
</file>