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50" autoAdjust="0"/>
    <p:restoredTop sz="94654" autoAdjust="0"/>
  </p:normalViewPr>
  <p:slideViewPr>
    <p:cSldViewPr>
      <p:cViewPr>
        <p:scale>
          <a:sx n="80" d="100"/>
          <a:sy n="80" d="100"/>
        </p:scale>
        <p:origin x="-756" y="-5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E6C7EAF-A0BC-4546-8B47-F96A765A4D75}" type="datetimeFigureOut">
              <a:rPr lang="en-US"/>
              <a:pPr>
                <a:defRPr/>
              </a:pPr>
              <a:t>10/8/2013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E396079-D558-40A3-ABCD-6189DD4C9EC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88C7AE-76B6-41B6-BA7A-2097ED0C3297}" type="datetimeFigureOut">
              <a:rPr lang="en-US"/>
              <a:pPr>
                <a:defRPr/>
              </a:pPr>
              <a:t>10/8/2013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8449F6-AD8C-4A24-A228-8FBF04F0CBB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D7564EA-2AC1-4F6F-A1DE-77E4EE88738A}" type="datetimeFigureOut">
              <a:rPr lang="en-US"/>
              <a:pPr>
                <a:defRPr/>
              </a:pPr>
              <a:t>10/8/2013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DEF415-ED21-41FA-AC0B-A2D10705AF6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FFA1E6-83BD-4989-B800-9773C2D9AF8C}" type="datetimeFigureOut">
              <a:rPr lang="en-US"/>
              <a:pPr>
                <a:defRPr/>
              </a:pPr>
              <a:t>10/8/2013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AD4B424-0B5B-49E8-B182-57C6EB64CF5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970F1A1-8583-4023-85ED-0BFDCD062A78}" type="datetimeFigureOut">
              <a:rPr lang="en-US"/>
              <a:pPr>
                <a:defRPr/>
              </a:pPr>
              <a:t>10/8/2013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7C0DC90-0368-47C8-84AE-B8287433DF3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262D15B-9B8A-4F2C-9C9C-5C156C56A6BF}" type="datetimeFigureOut">
              <a:rPr lang="en-US"/>
              <a:pPr>
                <a:defRPr/>
              </a:pPr>
              <a:t>10/8/2013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9E17A70-6C8D-489D-A53F-CB5D2CEB5C1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14198E9-AEB1-489D-9EE6-F43C0E291FDB}" type="datetimeFigureOut">
              <a:rPr lang="en-US"/>
              <a:pPr>
                <a:defRPr/>
              </a:pPr>
              <a:t>10/8/2013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EE38F61-A9F7-4A1D-AFED-714818EACE6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78791E-D37E-4B9F-9117-FB4FF5658776}" type="datetimeFigureOut">
              <a:rPr lang="en-US"/>
              <a:pPr>
                <a:defRPr/>
              </a:pPr>
              <a:t>10/8/2013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0469017-12DE-44E0-A0D8-94FA255EC25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683602-4FB3-4369-BC37-8F4F4F1DCC1D}" type="datetimeFigureOut">
              <a:rPr lang="en-US"/>
              <a:pPr>
                <a:defRPr/>
              </a:pPr>
              <a:t>10/8/2013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ED0BB4B-550E-4DCC-AFF6-6914BFA516F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84E577-B048-405C-868A-C8F8A1AE81B3}" type="datetimeFigureOut">
              <a:rPr lang="en-US"/>
              <a:pPr>
                <a:defRPr/>
              </a:pPr>
              <a:t>10/8/2013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7014E8F-98E0-484A-9D9B-231E59FFF54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5A4C8E-80DC-4E12-85B6-A68249B5CC65}" type="datetimeFigureOut">
              <a:rPr lang="en-US"/>
              <a:pPr>
                <a:defRPr/>
              </a:pPr>
              <a:t>10/8/2013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0D5F5E4-4122-4DB0-9B77-38FEF548584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701C43B-4292-4B31-972B-6D563BB09CEC}" type="datetimeFigureOut">
              <a:rPr lang="en-US"/>
              <a:pPr>
                <a:defRPr/>
              </a:pPr>
              <a:t>10/8/2013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770DA20-36FA-4A3D-8F49-6E3FF73C3D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b="1" dirty="0" smtClean="0"/>
              <a:t>MCWG Update to WMS</a:t>
            </a:r>
            <a:endParaRPr lang="en-US" dirty="0" smtClean="0"/>
          </a:p>
        </p:txBody>
      </p:sp>
      <p:sp>
        <p:nvSpPr>
          <p:cNvPr id="3" name="Subtitle 2"/>
          <p:cNvSpPr>
            <a:spLocks noGrp="1"/>
          </p:cNvSpPr>
          <p:nvPr>
            <p:ph type="subTitle" idx="1"/>
          </p:nvPr>
        </p:nvSpPr>
        <p:spPr/>
        <p:txBody>
          <a:bodyPr rtlCol="0">
            <a:normAutofit/>
          </a:bodyPr>
          <a:lstStyle/>
          <a:p>
            <a:pPr fontAlgn="auto">
              <a:spcAft>
                <a:spcPts val="0"/>
              </a:spcAft>
              <a:defRPr/>
            </a:pPr>
            <a:r>
              <a:rPr lang="en-US" dirty="0" smtClean="0"/>
              <a:t>10/09/2013</a:t>
            </a:r>
            <a:endParaRPr lang="en-US" dirty="0" smtClean="0"/>
          </a:p>
          <a:p>
            <a:pPr fontAlgn="auto">
              <a:spcAft>
                <a:spcPts val="0"/>
              </a:spcAft>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457200" y="533400"/>
            <a:ext cx="8229600" cy="1143000"/>
          </a:xfrm>
        </p:spPr>
        <p:txBody>
          <a:bodyPr/>
          <a:lstStyle/>
          <a:p>
            <a:r>
              <a:rPr lang="en-US" dirty="0" smtClean="0"/>
              <a:t>MCWG Update to WMS</a:t>
            </a:r>
          </a:p>
        </p:txBody>
      </p:sp>
      <p:sp>
        <p:nvSpPr>
          <p:cNvPr id="5" name="Content Placeholder 2"/>
          <p:cNvSpPr txBox="1">
            <a:spLocks/>
          </p:cNvSpPr>
          <p:nvPr/>
        </p:nvSpPr>
        <p:spPr>
          <a:xfrm>
            <a:off x="457200" y="1600200"/>
            <a:ext cx="8229600" cy="4525963"/>
          </a:xfrm>
          <a:prstGeom prst="rect">
            <a:avLst/>
          </a:prstGeom>
        </p:spPr>
        <p:txBody>
          <a:bodyPr/>
          <a:lstStyle/>
          <a:p>
            <a:pPr marL="342900" indent="-342900" fontAlgn="auto">
              <a:spcBef>
                <a:spcPct val="20000"/>
              </a:spcBef>
              <a:spcAft>
                <a:spcPts val="0"/>
              </a:spcAft>
              <a:buFont typeface="Arial" pitchFamily="34" charset="0"/>
              <a:buChar char="•"/>
              <a:defRPr/>
            </a:pPr>
            <a:endParaRPr lang="en-US" sz="2400" dirty="0" smtClean="0">
              <a:latin typeface="+mn-lt"/>
              <a:cs typeface="+mn-cs"/>
            </a:endParaRPr>
          </a:p>
          <a:p>
            <a:pPr marL="342900" indent="-342900" fontAlgn="auto">
              <a:spcBef>
                <a:spcPct val="20000"/>
              </a:spcBef>
              <a:spcAft>
                <a:spcPts val="0"/>
              </a:spcAft>
              <a:buFont typeface="Arial" pitchFamily="34" charset="0"/>
              <a:buChar char="•"/>
              <a:defRPr/>
            </a:pPr>
            <a:r>
              <a:rPr lang="en-US" sz="2800" dirty="0" smtClean="0">
                <a:latin typeface="+mn-lt"/>
                <a:cs typeface="+mn-cs"/>
              </a:rPr>
              <a:t>General Update</a:t>
            </a:r>
            <a:endParaRPr lang="en-US" sz="2800" dirty="0">
              <a:latin typeface="+mn-lt"/>
              <a:cs typeface="+mn-cs"/>
            </a:endParaRPr>
          </a:p>
          <a:p>
            <a:pPr lvl="1" fontAlgn="auto">
              <a:spcBef>
                <a:spcPts val="0"/>
              </a:spcBef>
              <a:spcAft>
                <a:spcPts val="0"/>
              </a:spcAft>
              <a:defRPr/>
            </a:pPr>
            <a:endParaRPr lang="en-US" sz="2400" dirty="0" smtClean="0">
              <a:latin typeface="+mn-lt"/>
              <a:cs typeface="+mn-cs"/>
            </a:endParaRPr>
          </a:p>
          <a:p>
            <a:pPr lvl="1" fontAlgn="auto">
              <a:spcBef>
                <a:spcPts val="0"/>
              </a:spcBef>
              <a:spcAft>
                <a:spcPts val="0"/>
              </a:spcAft>
              <a:defRPr/>
            </a:pPr>
            <a:r>
              <a:rPr lang="en-US" sz="2400" dirty="0" smtClean="0">
                <a:latin typeface="+mn-lt"/>
                <a:cs typeface="+mn-cs"/>
              </a:rPr>
              <a:t>-September 25</a:t>
            </a:r>
            <a:r>
              <a:rPr lang="en-US" sz="2400" baseline="30000" dirty="0" smtClean="0">
                <a:latin typeface="+mn-lt"/>
                <a:cs typeface="+mn-cs"/>
              </a:rPr>
              <a:t>th</a:t>
            </a:r>
            <a:r>
              <a:rPr lang="en-US" sz="2400" dirty="0" smtClean="0">
                <a:latin typeface="+mn-lt"/>
                <a:cs typeface="+mn-cs"/>
              </a:rPr>
              <a:t> Joint </a:t>
            </a:r>
            <a:r>
              <a:rPr lang="en-US" sz="2400" dirty="0">
                <a:latin typeface="+mn-lt"/>
                <a:cs typeface="+mn-cs"/>
              </a:rPr>
              <a:t>MCWG/CWG Meeting</a:t>
            </a:r>
          </a:p>
          <a:p>
            <a:pPr lvl="2" fontAlgn="auto">
              <a:spcBef>
                <a:spcPts val="0"/>
              </a:spcBef>
              <a:spcAft>
                <a:spcPts val="0"/>
              </a:spcAft>
              <a:buFont typeface="Arial" pitchFamily="34" charset="0"/>
              <a:buChar char="•"/>
              <a:defRPr/>
            </a:pPr>
            <a:r>
              <a:rPr lang="en-US" sz="2400" dirty="0">
                <a:latin typeface="+mn-lt"/>
                <a:cs typeface="+mn-cs"/>
              </a:rPr>
              <a:t>Review </a:t>
            </a:r>
            <a:r>
              <a:rPr lang="en-US" sz="2400" dirty="0" smtClean="0">
                <a:latin typeface="+mn-lt"/>
                <a:cs typeface="+mn-cs"/>
              </a:rPr>
              <a:t>Minutes from August 28 meeting</a:t>
            </a:r>
            <a:endParaRPr lang="en-US" sz="2400" dirty="0">
              <a:latin typeface="+mn-lt"/>
              <a:cs typeface="+mn-cs"/>
            </a:endParaRPr>
          </a:p>
          <a:p>
            <a:pPr lvl="2" fontAlgn="auto">
              <a:spcBef>
                <a:spcPts val="0"/>
              </a:spcBef>
              <a:spcAft>
                <a:spcPts val="0"/>
              </a:spcAft>
              <a:defRPr/>
            </a:pPr>
            <a:r>
              <a:rPr lang="en-US" sz="2400" dirty="0">
                <a:latin typeface="+mn-lt"/>
                <a:cs typeface="+mn-cs"/>
              </a:rPr>
              <a:t>       </a:t>
            </a:r>
            <a:r>
              <a:rPr lang="en-US" sz="2400" dirty="0" smtClean="0">
                <a:latin typeface="+mn-lt"/>
                <a:cs typeface="+mn-cs"/>
              </a:rPr>
              <a:t>Minutes approved by the group</a:t>
            </a:r>
          </a:p>
          <a:p>
            <a:pPr lvl="2" fontAlgn="auto">
              <a:spcBef>
                <a:spcPts val="0"/>
              </a:spcBef>
              <a:spcAft>
                <a:spcPts val="0"/>
              </a:spcAft>
              <a:defRPr/>
            </a:pPr>
            <a:endParaRPr lang="en-US" sz="2400" dirty="0">
              <a:latin typeface="+mn-lt"/>
              <a:cs typeface="+mn-cs"/>
            </a:endParaRPr>
          </a:p>
          <a:p>
            <a:pPr lvl="2" fontAlgn="auto">
              <a:spcBef>
                <a:spcPts val="0"/>
              </a:spcBef>
              <a:spcAft>
                <a:spcPts val="0"/>
              </a:spcAft>
              <a:buFont typeface="Arial" pitchFamily="34" charset="0"/>
              <a:buChar char="•"/>
              <a:defRPr/>
            </a:pPr>
            <a:r>
              <a:rPr lang="en-US" sz="2400" dirty="0"/>
              <a:t>Review NPRRs</a:t>
            </a:r>
          </a:p>
          <a:p>
            <a:pPr lvl="2" fontAlgn="auto">
              <a:spcBef>
                <a:spcPts val="0"/>
              </a:spcBef>
              <a:spcAft>
                <a:spcPts val="0"/>
              </a:spcAft>
              <a:defRPr/>
            </a:pPr>
            <a:r>
              <a:rPr lang="en-US" sz="2400" dirty="0"/>
              <a:t>       All operational, approved by the group</a:t>
            </a:r>
          </a:p>
          <a:p>
            <a:pPr lvl="2" fontAlgn="auto">
              <a:spcBef>
                <a:spcPts val="0"/>
              </a:spcBef>
              <a:spcAft>
                <a:spcPts val="0"/>
              </a:spcAft>
              <a:defRPr/>
            </a:pPr>
            <a:endParaRPr lang="en-US" sz="1400" dirty="0">
              <a:latin typeface="+mn-lt"/>
              <a:cs typeface="+mn-cs"/>
            </a:endParaRPr>
          </a:p>
          <a:p>
            <a:pPr marL="1143000" lvl="2" indent="-228600" fontAlgn="auto">
              <a:spcBef>
                <a:spcPct val="20000"/>
              </a:spcBef>
              <a:spcAft>
                <a:spcPts val="0"/>
              </a:spcAft>
              <a:defRPr/>
            </a:pPr>
            <a:endParaRPr lang="en-US" sz="16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lvl="4" fontAlgn="auto">
              <a:spcBef>
                <a:spcPct val="20000"/>
              </a:spcBef>
              <a:spcAft>
                <a:spcPts val="0"/>
              </a:spcAft>
              <a:buFont typeface="Arial" charset="0"/>
              <a:buNone/>
              <a:defRPr/>
            </a:pPr>
            <a:r>
              <a:rPr lang="en-US" sz="1200" dirty="0">
                <a:latin typeface="+mn-lt"/>
                <a:cs typeface="+mn-cs"/>
              </a:rPr>
              <a:t>			</a:t>
            </a:r>
          </a:p>
          <a:p>
            <a:pPr lvl="5">
              <a:spcBef>
                <a:spcPct val="20000"/>
              </a:spcBef>
              <a:buFont typeface="Arial" pitchFamily="34" charset="0"/>
              <a:buNone/>
              <a:defRPr/>
            </a:pPr>
            <a:endParaRPr lang="en-US" sz="1200" dirty="0">
              <a:latin typeface="+mn-lt"/>
              <a:cs typeface="+mn-cs"/>
            </a:endParaRPr>
          </a:p>
          <a:p>
            <a:pPr lvl="2" fontAlgn="auto">
              <a:spcBef>
                <a:spcPct val="20000"/>
              </a:spcBef>
              <a:spcAft>
                <a:spcPts val="0"/>
              </a:spcAft>
              <a:buFont typeface="Arial" charset="0"/>
              <a:buNone/>
              <a:defRPr/>
            </a:pPr>
            <a:endParaRPr lang="en-US" sz="1600" dirty="0">
              <a:latin typeface="+mn-lt"/>
              <a:cs typeface="+mn-cs"/>
            </a:endParaRPr>
          </a:p>
          <a:p>
            <a:pPr marL="742950" lvl="1" indent="-285750" fontAlgn="auto">
              <a:spcBef>
                <a:spcPct val="20000"/>
              </a:spcBef>
              <a:spcAft>
                <a:spcPts val="0"/>
              </a:spcAft>
              <a:buFont typeface="Arial" pitchFamily="34" charset="0"/>
              <a:buChar char="–"/>
              <a:defRPr/>
            </a:pPr>
            <a:endParaRPr lang="en-US" sz="2000" dirty="0">
              <a:latin typeface="+mn-lt"/>
              <a:cs typeface="+mn-cs"/>
            </a:endParaRPr>
          </a:p>
          <a:p>
            <a:pPr marL="342900" indent="-342900" fontAlgn="auto">
              <a:spcBef>
                <a:spcPct val="20000"/>
              </a:spcBef>
              <a:spcAft>
                <a:spcPts val="0"/>
              </a:spcAft>
              <a:buFont typeface="Arial" pitchFamily="34" charset="0"/>
              <a:buChar char="•"/>
              <a:defRPr/>
            </a:pPr>
            <a:endParaRPr lang="en-US" sz="2400" dirty="0">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381000"/>
            <a:ext cx="8229600" cy="914400"/>
          </a:xfrm>
        </p:spPr>
        <p:txBody>
          <a:bodyPr/>
          <a:lstStyle/>
          <a:p>
            <a:r>
              <a:rPr lang="en-US" dirty="0" smtClean="0"/>
              <a:t>MCWG Update to WMS</a:t>
            </a:r>
          </a:p>
        </p:txBody>
      </p:sp>
      <p:sp>
        <p:nvSpPr>
          <p:cNvPr id="4099" name="Content Placeholder 2"/>
          <p:cNvSpPr txBox="1">
            <a:spLocks/>
          </p:cNvSpPr>
          <p:nvPr/>
        </p:nvSpPr>
        <p:spPr bwMode="auto">
          <a:xfrm>
            <a:off x="457200" y="1371600"/>
            <a:ext cx="8229600" cy="52578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Review the concept of reducing M1</a:t>
            </a:r>
          </a:p>
          <a:p>
            <a:pPr marL="1143000" lvl="2" indent="-228600" eaLnBrk="0" hangingPunct="0">
              <a:spcBef>
                <a:spcPct val="20000"/>
              </a:spcBef>
              <a:buFont typeface="Arial" pitchFamily="34" charset="0"/>
              <a:buChar char="•"/>
            </a:pPr>
            <a:r>
              <a:rPr lang="en-US" sz="1600" dirty="0" smtClean="0"/>
              <a:t>In addition to the settlement period for the Real-Time Market, collateral is also held against the period of time over which a default and mass transition might be executed.  </a:t>
            </a:r>
          </a:p>
          <a:p>
            <a:pPr marL="1143000" lvl="2" indent="-228600" eaLnBrk="0" hangingPunct="0">
              <a:spcBef>
                <a:spcPct val="20000"/>
              </a:spcBef>
              <a:buFont typeface="Arial" pitchFamily="34" charset="0"/>
              <a:buChar char="•"/>
            </a:pPr>
            <a:r>
              <a:rPr lang="en-US" sz="1600" dirty="0"/>
              <a:t>Due to system constraints at both ERCOT and TDSPs, there is a risk that a large mass transition might take considerably longer than estimated.  ERCOT is currently running system tests to better gauge the potential number of transitions that can be processed. </a:t>
            </a:r>
          </a:p>
          <a:p>
            <a:pPr lvl="3">
              <a:buFont typeface="Calibri" pitchFamily="34" charset="0"/>
              <a:buChar char="»"/>
            </a:pPr>
            <a:r>
              <a:rPr lang="en-US" sz="1500" dirty="0" smtClean="0"/>
              <a:t>  In </a:t>
            </a:r>
            <a:r>
              <a:rPr lang="en-US" sz="1500" dirty="0"/>
              <a:t>current Nodal Protocol, when ERCOT issues a collateral call </a:t>
            </a:r>
            <a:r>
              <a:rPr lang="en-US" sz="1500" dirty="0" smtClean="0"/>
              <a:t>to </a:t>
            </a:r>
            <a:r>
              <a:rPr lang="en-US" sz="1500" dirty="0" smtClean="0"/>
              <a:t>the </a:t>
            </a:r>
            <a:r>
              <a:rPr lang="en-US" sz="1500" dirty="0" smtClean="0"/>
              <a:t>Counter-Parties, </a:t>
            </a:r>
            <a:r>
              <a:rPr lang="en-US" sz="1500" dirty="0"/>
              <a:t>they </a:t>
            </a:r>
            <a:r>
              <a:rPr lang="en-US" sz="1500" dirty="0" smtClean="0"/>
              <a:t>have two </a:t>
            </a:r>
            <a:r>
              <a:rPr lang="en-US" sz="1500" dirty="0"/>
              <a:t>business </a:t>
            </a:r>
            <a:r>
              <a:rPr lang="en-US" sz="1500" dirty="0" smtClean="0"/>
              <a:t>days </a:t>
            </a:r>
            <a:r>
              <a:rPr lang="en-US" sz="1500" dirty="0"/>
              <a:t>to cure their </a:t>
            </a:r>
            <a:r>
              <a:rPr lang="en-US" sz="1500" dirty="0" smtClean="0"/>
              <a:t>collateral call; </a:t>
            </a:r>
            <a:r>
              <a:rPr lang="en-US" sz="1500" dirty="0"/>
              <a:t>in addition, another two days will be allowed for the </a:t>
            </a:r>
            <a:r>
              <a:rPr lang="en-US" sz="1500" dirty="0" smtClean="0"/>
              <a:t>breach notice, 4 </a:t>
            </a:r>
            <a:r>
              <a:rPr lang="en-US" sz="1500" dirty="0"/>
              <a:t>days in total for payment cure period for a possible suspension to </a:t>
            </a:r>
            <a:r>
              <a:rPr lang="en-US" sz="1500" dirty="0" smtClean="0"/>
              <a:t>a Counter-Parties</a:t>
            </a:r>
            <a:endParaRPr lang="en-US" sz="1500" dirty="0"/>
          </a:p>
          <a:p>
            <a:pPr marL="1143000" lvl="2" indent="-228600" eaLnBrk="0" hangingPunct="0">
              <a:spcBef>
                <a:spcPct val="20000"/>
              </a:spcBef>
              <a:buFont typeface="Arial" pitchFamily="34" charset="0"/>
              <a:buChar char="•"/>
            </a:pPr>
            <a:r>
              <a:rPr lang="en-US" sz="1600" dirty="0" smtClean="0"/>
              <a:t>ERCOT would like to eliminate the 2 days cure period in the breach</a:t>
            </a:r>
          </a:p>
          <a:p>
            <a:pPr marL="1143000" lvl="2" indent="-228600" eaLnBrk="0" hangingPunct="0">
              <a:spcBef>
                <a:spcPct val="20000"/>
              </a:spcBef>
              <a:buFont typeface="Calibri" pitchFamily="34" charset="0"/>
              <a:buChar char="»"/>
            </a:pPr>
            <a:r>
              <a:rPr lang="en-US" sz="1500" dirty="0"/>
              <a:t>Elimination of the two-day cure period would require re-execution of the SFA by all Market Participants, potentially a lengthy process</a:t>
            </a:r>
            <a:r>
              <a:rPr lang="en-US" sz="1500" dirty="0" smtClean="0"/>
              <a:t>.</a:t>
            </a:r>
          </a:p>
          <a:p>
            <a:pPr marL="1143000" lvl="2" indent="-228600" eaLnBrk="0" hangingPunct="0">
              <a:spcBef>
                <a:spcPct val="20000"/>
              </a:spcBef>
              <a:buFont typeface="Arial" pitchFamily="34" charset="0"/>
              <a:buChar char="•"/>
            </a:pPr>
            <a:r>
              <a:rPr lang="en-US" sz="1600" dirty="0" smtClean="0"/>
              <a:t>Financial Impact</a:t>
            </a:r>
          </a:p>
          <a:p>
            <a:pPr marL="1200150" lvl="2" indent="-285750" fontAlgn="auto">
              <a:spcBef>
                <a:spcPts val="0"/>
              </a:spcBef>
              <a:spcAft>
                <a:spcPts val="0"/>
              </a:spcAft>
              <a:buFont typeface="Calibri" pitchFamily="34" charset="0"/>
              <a:buChar char="»"/>
              <a:defRPr/>
            </a:pPr>
            <a:r>
              <a:rPr lang="en-US" sz="1500" dirty="0"/>
              <a:t>Based on September 18</a:t>
            </a:r>
            <a:r>
              <a:rPr lang="en-US" sz="1500" baseline="30000" dirty="0"/>
              <a:t>th</a:t>
            </a:r>
            <a:r>
              <a:rPr lang="en-US" sz="1500" dirty="0"/>
              <a:t> data, reducing M1 by two days (to reflect elimination of the cure period) reduced TPE by $13 million or 2.3%. </a:t>
            </a:r>
            <a:endParaRPr lang="en-US" sz="1500" dirty="0" smtClean="0"/>
          </a:p>
          <a:p>
            <a:pPr marL="1200150" lvl="2" indent="-285750" fontAlgn="auto">
              <a:spcBef>
                <a:spcPts val="0"/>
              </a:spcBef>
              <a:spcAft>
                <a:spcPts val="0"/>
              </a:spcAft>
              <a:buFont typeface="Calibri" pitchFamily="34" charset="0"/>
              <a:buChar char="»"/>
              <a:defRPr/>
            </a:pPr>
            <a:r>
              <a:rPr lang="en-US" sz="1500" dirty="0" smtClean="0"/>
              <a:t> EAL </a:t>
            </a:r>
            <a:r>
              <a:rPr lang="en-US" sz="1500" dirty="0"/>
              <a:t>is reduced by $32 million or 22.2%, but most of the reduction is offset by minimum collateral requirements.  </a:t>
            </a:r>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1524000" y="304800"/>
            <a:ext cx="6400800" cy="769938"/>
          </a:xfrm>
          <a:prstGeom prst="rect">
            <a:avLst/>
          </a:prstGeom>
          <a:noFill/>
          <a:ln w="9525">
            <a:noFill/>
            <a:miter lim="800000"/>
            <a:headEnd/>
            <a:tailEnd/>
          </a:ln>
        </p:spPr>
        <p:txBody>
          <a:bodyPr>
            <a:spAutoFit/>
          </a:bodyPr>
          <a:lstStyle/>
          <a:p>
            <a:pPr algn="ctr"/>
            <a:r>
              <a:rPr lang="en-US" sz="4400" dirty="0"/>
              <a:t>MCWG Update to WMS</a:t>
            </a:r>
          </a:p>
        </p:txBody>
      </p:sp>
      <p:sp>
        <p:nvSpPr>
          <p:cNvPr id="3" name="Rectangle 2"/>
          <p:cNvSpPr/>
          <p:nvPr/>
        </p:nvSpPr>
        <p:spPr>
          <a:xfrm>
            <a:off x="685800" y="1447800"/>
            <a:ext cx="8077200" cy="4278094"/>
          </a:xfrm>
          <a:prstGeom prst="rect">
            <a:avLst/>
          </a:prstGeom>
        </p:spPr>
        <p:txBody>
          <a:bodyPr wrap="square">
            <a:spAutoFit/>
          </a:bodyPr>
          <a:lstStyle/>
          <a:p>
            <a:pPr marL="742950" lvl="1" indent="-285750" eaLnBrk="0" fontAlgn="auto" hangingPunct="0">
              <a:spcBef>
                <a:spcPct val="20000"/>
              </a:spcBef>
              <a:spcAft>
                <a:spcPts val="0"/>
              </a:spcAft>
              <a:buFont typeface="Arial" charset="0"/>
              <a:buChar char="–"/>
              <a:defRPr/>
            </a:pPr>
            <a:r>
              <a:rPr lang="en-US" sz="2000" dirty="0" smtClean="0">
                <a:latin typeface="+mn-lt"/>
                <a:cs typeface="+mn-cs"/>
              </a:rPr>
              <a:t>Concept of Settlement Point-based forward </a:t>
            </a:r>
            <a:r>
              <a:rPr lang="en-US" sz="2000" dirty="0">
                <a:latin typeface="+mn-lt"/>
                <a:cs typeface="+mn-cs"/>
              </a:rPr>
              <a:t>Real-Time and Day Ahead Market (DAM) </a:t>
            </a:r>
            <a:r>
              <a:rPr lang="en-US" sz="2000" dirty="0" smtClean="0">
                <a:latin typeface="+mn-lt"/>
                <a:cs typeface="+mn-cs"/>
              </a:rPr>
              <a:t>Exposure: Seasonality and Price Caps</a:t>
            </a:r>
            <a:endParaRPr lang="en-US" sz="2000" dirty="0">
              <a:latin typeface="+mn-lt"/>
              <a:cs typeface="+mn-cs"/>
            </a:endParaRPr>
          </a:p>
          <a:p>
            <a:pPr lvl="2" fontAlgn="auto">
              <a:spcBef>
                <a:spcPts val="0"/>
              </a:spcBef>
              <a:spcAft>
                <a:spcPts val="0"/>
              </a:spcAft>
              <a:defRPr/>
            </a:pPr>
            <a:endParaRPr lang="en-US" sz="1600" dirty="0" smtClean="0">
              <a:latin typeface="+mn-lt"/>
              <a:cs typeface="+mn-cs"/>
            </a:endParaRPr>
          </a:p>
          <a:p>
            <a:pPr lvl="2" fontAlgn="auto">
              <a:spcBef>
                <a:spcPts val="0"/>
              </a:spcBef>
              <a:spcAft>
                <a:spcPts val="0"/>
              </a:spcAft>
              <a:buFont typeface="Arial" pitchFamily="34" charset="0"/>
              <a:buChar char="•"/>
              <a:defRPr/>
            </a:pPr>
            <a:r>
              <a:rPr lang="en-US" dirty="0" smtClean="0">
                <a:latin typeface="+mn-lt"/>
                <a:cs typeface="+mn-cs"/>
              </a:rPr>
              <a:t>ERCOT has drafted a white paper for the Seasonal and Settlement Point Based Risk Methodology for market participant to review</a:t>
            </a:r>
          </a:p>
          <a:p>
            <a:pPr lvl="2" fontAlgn="auto">
              <a:spcBef>
                <a:spcPts val="0"/>
              </a:spcBef>
              <a:spcAft>
                <a:spcPts val="0"/>
              </a:spcAft>
              <a:buFont typeface="Arial" pitchFamily="34" charset="0"/>
              <a:buChar char="•"/>
              <a:defRPr/>
            </a:pPr>
            <a:endParaRPr lang="en-US" dirty="0">
              <a:latin typeface="+mn-lt"/>
              <a:cs typeface="+mn-cs"/>
            </a:endParaRPr>
          </a:p>
          <a:p>
            <a:pPr lvl="2" fontAlgn="auto">
              <a:spcBef>
                <a:spcPts val="0"/>
              </a:spcBef>
              <a:spcAft>
                <a:spcPts val="0"/>
              </a:spcAft>
              <a:buFont typeface="Arial" pitchFamily="34" charset="0"/>
              <a:buChar char="•"/>
              <a:defRPr/>
            </a:pPr>
            <a:endParaRPr lang="en-US" dirty="0" smtClean="0">
              <a:latin typeface="+mn-lt"/>
              <a:cs typeface="+mn-cs"/>
            </a:endParaRPr>
          </a:p>
          <a:p>
            <a:pPr lvl="2" fontAlgn="auto">
              <a:spcBef>
                <a:spcPts val="0"/>
              </a:spcBef>
              <a:spcAft>
                <a:spcPts val="0"/>
              </a:spcAft>
              <a:buFont typeface="Arial" pitchFamily="34" charset="0"/>
              <a:buChar char="•"/>
              <a:defRPr/>
            </a:pPr>
            <a:r>
              <a:rPr lang="en-US" dirty="0" smtClean="0">
                <a:latin typeface="+mn-lt"/>
                <a:cs typeface="+mn-cs"/>
              </a:rPr>
              <a:t>The group request ERCOT to provide some calculation example. ERCOT mentioned that currently their staff  are busy working on implementing  NPRR484, it will take them some times before they can bring some example to the group.</a:t>
            </a:r>
          </a:p>
          <a:p>
            <a:pPr lvl="2" fontAlgn="auto">
              <a:spcBef>
                <a:spcPts val="0"/>
              </a:spcBef>
              <a:spcAft>
                <a:spcPts val="0"/>
              </a:spcAft>
              <a:defRPr/>
            </a:pPr>
            <a:endParaRPr lang="en-US" dirty="0" smtClean="0">
              <a:latin typeface="+mn-lt"/>
              <a:cs typeface="+mn-cs"/>
            </a:endParaRPr>
          </a:p>
          <a:p>
            <a:pPr lvl="2" fontAlgn="auto">
              <a:spcBef>
                <a:spcPts val="0"/>
              </a:spcBef>
              <a:spcAft>
                <a:spcPts val="0"/>
              </a:spcAft>
              <a:defRPr/>
            </a:pPr>
            <a:endParaRPr lang="en-US" dirty="0">
              <a:latin typeface="+mn-lt"/>
              <a:cs typeface="+mn-cs"/>
            </a:endParaRPr>
          </a:p>
          <a:p>
            <a:pPr lvl="2" fontAlgn="auto">
              <a:spcBef>
                <a:spcPts val="0"/>
              </a:spcBef>
              <a:spcAft>
                <a:spcPts val="0"/>
              </a:spcAft>
              <a:buFont typeface="Arial" pitchFamily="34" charset="0"/>
              <a:buChar char="•"/>
              <a:defRPr/>
            </a:pPr>
            <a:r>
              <a:rPr lang="en-US" dirty="0" smtClean="0">
                <a:latin typeface="+mn-lt"/>
                <a:cs typeface="+mn-cs"/>
              </a:rPr>
              <a:t> </a:t>
            </a:r>
            <a:r>
              <a:rPr lang="en-US" dirty="0"/>
              <a:t>The matter will be further discussed at the next join CWG/MCWG  meeting</a:t>
            </a:r>
            <a:endParaRPr lang="en-US" sz="1600" dirty="0">
              <a:latin typeface="+mn-lt"/>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1752600" y="457200"/>
            <a:ext cx="5638800" cy="769938"/>
          </a:xfrm>
          <a:prstGeom prst="rect">
            <a:avLst/>
          </a:prstGeom>
          <a:noFill/>
          <a:ln w="9525">
            <a:noFill/>
            <a:miter lim="800000"/>
            <a:headEnd/>
            <a:tailEnd/>
          </a:ln>
        </p:spPr>
        <p:txBody>
          <a:bodyPr>
            <a:spAutoFit/>
          </a:bodyPr>
          <a:lstStyle/>
          <a:p>
            <a:r>
              <a:rPr lang="en-US" sz="4400" dirty="0"/>
              <a:t>MCWG Update to WMS</a:t>
            </a:r>
          </a:p>
        </p:txBody>
      </p:sp>
      <p:sp>
        <p:nvSpPr>
          <p:cNvPr id="4" name="Rectangle 3"/>
          <p:cNvSpPr/>
          <p:nvPr/>
        </p:nvSpPr>
        <p:spPr>
          <a:xfrm>
            <a:off x="762000" y="1295401"/>
            <a:ext cx="7924800" cy="6708042"/>
          </a:xfrm>
          <a:prstGeom prst="rect">
            <a:avLst/>
          </a:prstGeom>
        </p:spPr>
        <p:txBody>
          <a:bodyPr wrap="square">
            <a:spAutoFit/>
          </a:bodyPr>
          <a:lstStyle/>
          <a:p>
            <a:pPr marL="742950" lvl="1" indent="-285750" eaLnBrk="0" fontAlgn="auto" hangingPunct="0">
              <a:spcBef>
                <a:spcPct val="20000"/>
              </a:spcBef>
              <a:spcAft>
                <a:spcPts val="0"/>
              </a:spcAft>
              <a:buFont typeface="Arial" charset="0"/>
              <a:buChar char="–"/>
              <a:defRPr/>
            </a:pPr>
            <a:r>
              <a:rPr lang="en-US" sz="2000" dirty="0" smtClean="0">
                <a:latin typeface="+mn-lt"/>
                <a:cs typeface="+mn-cs"/>
              </a:rPr>
              <a:t>Review dollar-based minimum collateral for Counter-Parties with no load or generation</a:t>
            </a:r>
          </a:p>
          <a:p>
            <a:pPr marL="742950" lvl="1" indent="-285750" eaLnBrk="0" fontAlgn="auto" hangingPunct="0">
              <a:spcBef>
                <a:spcPct val="20000"/>
              </a:spcBef>
              <a:spcAft>
                <a:spcPts val="0"/>
              </a:spcAft>
              <a:defRPr/>
            </a:pPr>
            <a:endParaRPr lang="en-US" sz="2000" dirty="0">
              <a:latin typeface="+mn-lt"/>
              <a:cs typeface="+mn-cs"/>
            </a:endParaRPr>
          </a:p>
          <a:p>
            <a:pPr lvl="2" fontAlgn="auto">
              <a:spcBef>
                <a:spcPts val="0"/>
              </a:spcBef>
              <a:spcAft>
                <a:spcPts val="0"/>
              </a:spcAft>
              <a:buFont typeface="Arial" pitchFamily="34" charset="0"/>
              <a:buChar char="•"/>
              <a:defRPr/>
            </a:pPr>
            <a:r>
              <a:rPr lang="en-US" sz="1600" dirty="0">
                <a:latin typeface="+mn-lt"/>
                <a:cs typeface="+mn-cs"/>
              </a:rPr>
              <a:t>  </a:t>
            </a:r>
            <a:r>
              <a:rPr lang="en-US" sz="1600" dirty="0" smtClean="0"/>
              <a:t>Counter-Parties currently with </a:t>
            </a:r>
            <a:r>
              <a:rPr lang="en-US" sz="1600" dirty="0"/>
              <a:t>no load or generation have no mass transition risk; however, they have potential risk to the market.  </a:t>
            </a:r>
            <a:endParaRPr lang="en-US" sz="1600" dirty="0" smtClean="0"/>
          </a:p>
          <a:p>
            <a:pPr lvl="2" fontAlgn="auto">
              <a:spcBef>
                <a:spcPts val="0"/>
              </a:spcBef>
              <a:spcAft>
                <a:spcPts val="0"/>
              </a:spcAft>
              <a:defRPr/>
            </a:pPr>
            <a:endParaRPr lang="en-US" sz="1600" dirty="0" smtClean="0"/>
          </a:p>
          <a:p>
            <a:pPr lvl="2" fontAlgn="auto">
              <a:spcBef>
                <a:spcPts val="0"/>
              </a:spcBef>
              <a:spcAft>
                <a:spcPts val="0"/>
              </a:spcAft>
              <a:buFont typeface="Arial" pitchFamily="34" charset="0"/>
              <a:buChar char="•"/>
              <a:defRPr/>
            </a:pPr>
            <a:r>
              <a:rPr lang="en-US" sz="1600" dirty="0" smtClean="0"/>
              <a:t>  Counter-Parties </a:t>
            </a:r>
            <a:r>
              <a:rPr lang="en-US" sz="1600" dirty="0"/>
              <a:t>have been inactive in the DAM (Day-Ahead Market</a:t>
            </a:r>
            <a:r>
              <a:rPr lang="en-US" sz="1600" dirty="0" smtClean="0"/>
              <a:t>) for a period of time, </a:t>
            </a:r>
            <a:r>
              <a:rPr lang="en-US" sz="1600" dirty="0"/>
              <a:t>which suddenly did an enormous trading activities in </a:t>
            </a:r>
            <a:r>
              <a:rPr lang="en-US" sz="1600" dirty="0" smtClean="0"/>
              <a:t>DAM, </a:t>
            </a:r>
            <a:r>
              <a:rPr lang="en-US" sz="1600" dirty="0"/>
              <a:t>the MCE (Minimum Collateral Exposure) calculation </a:t>
            </a:r>
            <a:r>
              <a:rPr lang="en-US" sz="1600" dirty="0" smtClean="0"/>
              <a:t>is insufficient </a:t>
            </a:r>
            <a:r>
              <a:rPr lang="en-US" sz="1600" dirty="0"/>
              <a:t>to cover the price spread risk in the DARTNET component of the MCE calculation.  </a:t>
            </a:r>
            <a:endParaRPr lang="en-US" sz="1600" dirty="0" smtClean="0"/>
          </a:p>
          <a:p>
            <a:pPr lvl="2" fontAlgn="auto">
              <a:spcBef>
                <a:spcPts val="0"/>
              </a:spcBef>
              <a:spcAft>
                <a:spcPts val="0"/>
              </a:spcAft>
              <a:defRPr/>
            </a:pPr>
            <a:endParaRPr lang="en-US" sz="1600" dirty="0" smtClean="0"/>
          </a:p>
          <a:p>
            <a:pPr lvl="2" fontAlgn="auto">
              <a:spcBef>
                <a:spcPts val="0"/>
              </a:spcBef>
              <a:spcAft>
                <a:spcPts val="0"/>
              </a:spcAft>
              <a:buFont typeface="Arial" pitchFamily="34" charset="0"/>
              <a:buChar char="•"/>
              <a:defRPr/>
            </a:pPr>
            <a:r>
              <a:rPr lang="en-US" sz="1600" dirty="0" smtClean="0"/>
              <a:t> ERCOT presented a slide to the group for the MCE calculation components</a:t>
            </a:r>
          </a:p>
          <a:p>
            <a:pPr lvl="2" fontAlgn="auto">
              <a:spcBef>
                <a:spcPts val="0"/>
              </a:spcBef>
              <a:spcAft>
                <a:spcPts val="0"/>
              </a:spcAft>
              <a:defRPr/>
            </a:pPr>
            <a:endParaRPr lang="en-US" sz="1600" dirty="0" smtClean="0"/>
          </a:p>
          <a:p>
            <a:pPr lvl="2" fontAlgn="auto">
              <a:spcBef>
                <a:spcPts val="0"/>
              </a:spcBef>
              <a:spcAft>
                <a:spcPts val="0"/>
              </a:spcAft>
              <a:buFont typeface="Arial" pitchFamily="34" charset="0"/>
              <a:buChar char="•"/>
              <a:defRPr/>
            </a:pPr>
            <a:r>
              <a:rPr lang="en-US" sz="1600" dirty="0"/>
              <a:t> </a:t>
            </a:r>
            <a:r>
              <a:rPr lang="en-US" sz="1600" dirty="0" smtClean="0"/>
              <a:t>For those Counter-Parties with No Load/Generation, currently</a:t>
            </a:r>
            <a:endParaRPr lang="en-US" sz="1600" dirty="0"/>
          </a:p>
          <a:p>
            <a:pPr lvl="3" fontAlgn="auto">
              <a:spcAft>
                <a:spcPts val="0"/>
              </a:spcAft>
              <a:buFont typeface="Calibri" pitchFamily="34" charset="0"/>
              <a:buChar char="»"/>
              <a:defRPr/>
            </a:pPr>
            <a:r>
              <a:rPr lang="en-US" sz="1400" dirty="0"/>
              <a:t>DARTNET = Net DAM offers * 1 </a:t>
            </a:r>
            <a:r>
              <a:rPr lang="en-US" sz="1400" dirty="0" smtClean="0"/>
              <a:t>day </a:t>
            </a:r>
            <a:endParaRPr lang="en-US" sz="1600" dirty="0"/>
          </a:p>
          <a:p>
            <a:pPr marL="0" lvl="2" fontAlgn="auto">
              <a:spcBef>
                <a:spcPts val="0"/>
              </a:spcBef>
              <a:spcAft>
                <a:spcPts val="0"/>
              </a:spcAft>
              <a:defRPr/>
            </a:pPr>
            <a:endParaRPr lang="en-US" sz="1600" kern="0" dirty="0" smtClean="0"/>
          </a:p>
          <a:p>
            <a:pPr marL="742950" lvl="1" indent="-285750" eaLnBrk="0" fontAlgn="auto" hangingPunct="0">
              <a:spcBef>
                <a:spcPct val="20000"/>
              </a:spcBef>
              <a:spcAft>
                <a:spcPts val="0"/>
              </a:spcAft>
              <a:buFont typeface="Arial" charset="0"/>
              <a:buChar char="–"/>
              <a:defRPr/>
            </a:pPr>
            <a:r>
              <a:rPr lang="en-US" sz="2000" dirty="0" smtClean="0"/>
              <a:t>Next Step</a:t>
            </a:r>
            <a:endParaRPr lang="en-US" sz="2000" dirty="0"/>
          </a:p>
          <a:p>
            <a:pPr lvl="1" fontAlgn="auto">
              <a:spcBef>
                <a:spcPts val="0"/>
              </a:spcBef>
              <a:spcAft>
                <a:spcPts val="0"/>
              </a:spcAft>
              <a:buFont typeface="Arial" pitchFamily="34" charset="0"/>
              <a:buChar char="•"/>
              <a:defRPr/>
            </a:pPr>
            <a:r>
              <a:rPr lang="en-US" sz="1600" kern="0" dirty="0" smtClean="0"/>
              <a:t>  </a:t>
            </a:r>
            <a:r>
              <a:rPr lang="en-US" sz="1600" dirty="0"/>
              <a:t>There was some </a:t>
            </a:r>
            <a:r>
              <a:rPr lang="en-US" sz="1600" dirty="0" smtClean="0"/>
              <a:t>discussions in the group in regarding to utilize the IEL (Initial Estimated Liability) component for those Counter-Parties with no load or generation.  The group request ERCOT to come back with a proposal in the next meeting</a:t>
            </a:r>
            <a:endParaRPr lang="en-US" sz="1600" kern="0" dirty="0"/>
          </a:p>
          <a:p>
            <a:pPr lvl="2" fontAlgn="auto">
              <a:spcBef>
                <a:spcPts val="0"/>
              </a:spcBef>
              <a:spcAft>
                <a:spcPts val="0"/>
              </a:spcAft>
              <a:buFont typeface="Arial" pitchFamily="34" charset="0"/>
              <a:buChar char="•"/>
              <a:defRPr/>
            </a:pPr>
            <a:endParaRPr lang="en-US" sz="1600" dirty="0"/>
          </a:p>
          <a:p>
            <a:pPr lvl="2" fontAlgn="auto">
              <a:spcBef>
                <a:spcPts val="0"/>
              </a:spcBef>
              <a:spcAft>
                <a:spcPts val="0"/>
              </a:spcAft>
              <a:buFont typeface="Arial" pitchFamily="34" charset="0"/>
              <a:buChar char="•"/>
              <a:defRPr/>
            </a:pPr>
            <a:endParaRPr lang="en-US" sz="1600" dirty="0">
              <a:latin typeface="+mn-lt"/>
              <a:cs typeface="+mn-cs"/>
            </a:endParaRPr>
          </a:p>
          <a:p>
            <a:pPr lvl="2" fontAlgn="auto">
              <a:spcBef>
                <a:spcPts val="0"/>
              </a:spcBef>
              <a:spcAft>
                <a:spcPts val="0"/>
              </a:spcAft>
              <a:defRPr/>
            </a:pPr>
            <a:r>
              <a:rPr lang="en-US" sz="1600" dirty="0">
                <a:latin typeface="+mn-lt"/>
                <a:cs typeface="+mn-cs"/>
              </a:rPr>
              <a:t>  </a:t>
            </a:r>
          </a:p>
          <a:p>
            <a:pPr lvl="2" fontAlgn="auto">
              <a:spcBef>
                <a:spcPts val="0"/>
              </a:spcBef>
              <a:spcAft>
                <a:spcPts val="0"/>
              </a:spcAft>
              <a:defRPr/>
            </a:pPr>
            <a:endParaRPr lang="en-US" sz="1400" dirty="0">
              <a:latin typeface="+mn-lt"/>
              <a:cs typeface="+mn-cs"/>
            </a:endParaRPr>
          </a:p>
          <a:p>
            <a:pPr lvl="2" fontAlgn="auto">
              <a:spcBef>
                <a:spcPts val="0"/>
              </a:spcBef>
              <a:spcAft>
                <a:spcPts val="0"/>
              </a:spcAft>
              <a:buFont typeface="Arial" pitchFamily="34" charset="0"/>
              <a:buChar char="•"/>
              <a:defRPr/>
            </a:pPr>
            <a:endParaRPr lang="en-US" sz="1600" dirty="0">
              <a:latin typeface="+mn-lt"/>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1219200"/>
            <a:ext cx="7010400" cy="6586418"/>
          </a:xfrm>
          <a:prstGeom prst="rect">
            <a:avLst/>
          </a:prstGeom>
        </p:spPr>
        <p:txBody>
          <a:bodyPr wrap="square">
            <a:spAutoFit/>
          </a:bodyPr>
          <a:lstStyle/>
          <a:p>
            <a:pPr marL="0" lvl="2" fontAlgn="auto">
              <a:spcBef>
                <a:spcPts val="0"/>
              </a:spcBef>
              <a:spcAft>
                <a:spcPts val="0"/>
              </a:spcAft>
              <a:defRPr/>
            </a:pPr>
            <a:r>
              <a:rPr lang="en-US" sz="2000" dirty="0"/>
              <a:t>-</a:t>
            </a:r>
            <a:r>
              <a:rPr lang="en-US" sz="2000" dirty="0" smtClean="0"/>
              <a:t>Status update on NPRR 484</a:t>
            </a:r>
            <a:endParaRPr lang="en-US" sz="1600" kern="0" dirty="0" smtClean="0">
              <a:latin typeface="+mn-lt"/>
              <a:cs typeface="+mn-cs"/>
            </a:endParaRPr>
          </a:p>
          <a:p>
            <a:pPr marL="0" lvl="2" fontAlgn="auto">
              <a:spcBef>
                <a:spcPts val="0"/>
              </a:spcBef>
              <a:spcAft>
                <a:spcPts val="0"/>
              </a:spcAft>
              <a:defRPr/>
            </a:pPr>
            <a:endParaRPr lang="en-US" sz="1600" kern="0" dirty="0">
              <a:latin typeface="+mn-lt"/>
              <a:cs typeface="+mn-cs"/>
            </a:endParaRPr>
          </a:p>
          <a:p>
            <a:pPr lvl="1" fontAlgn="auto">
              <a:spcBef>
                <a:spcPts val="0"/>
              </a:spcBef>
              <a:spcAft>
                <a:spcPts val="0"/>
              </a:spcAft>
              <a:buFont typeface="Arial" pitchFamily="34" charset="0"/>
              <a:buChar char="•"/>
              <a:defRPr/>
            </a:pPr>
            <a:r>
              <a:rPr lang="en-US" sz="1600" kern="0" dirty="0">
                <a:latin typeface="+mn-lt"/>
                <a:cs typeface="+mn-cs"/>
              </a:rPr>
              <a:t>  </a:t>
            </a:r>
            <a:r>
              <a:rPr lang="en-US" sz="1600" dirty="0" smtClean="0">
                <a:latin typeface="+mn-lt"/>
                <a:cs typeface="+mn-cs"/>
              </a:rPr>
              <a:t>ERCOT sent a market notice on 9/27/2013  to  update the market  on implementation for NPRR 484 (Revisions to CRR Credit Calculations and Payments)</a:t>
            </a:r>
          </a:p>
          <a:p>
            <a:pPr lvl="1" fontAlgn="auto">
              <a:spcBef>
                <a:spcPts val="0"/>
              </a:spcBef>
              <a:spcAft>
                <a:spcPts val="0"/>
              </a:spcAft>
              <a:buFont typeface="Arial" pitchFamily="34" charset="0"/>
              <a:buChar char="•"/>
              <a:defRPr/>
            </a:pPr>
            <a:endParaRPr lang="en-US" sz="1600" dirty="0" smtClean="0">
              <a:latin typeface="+mn-lt"/>
              <a:cs typeface="+mn-cs"/>
            </a:endParaRPr>
          </a:p>
          <a:p>
            <a:pPr lvl="1" fontAlgn="auto">
              <a:spcBef>
                <a:spcPts val="0"/>
              </a:spcBef>
              <a:spcAft>
                <a:spcPts val="0"/>
              </a:spcAft>
              <a:buFont typeface="Arial" pitchFamily="34" charset="0"/>
              <a:buChar char="•"/>
              <a:defRPr/>
            </a:pPr>
            <a:r>
              <a:rPr lang="en-US" sz="1600" dirty="0"/>
              <a:t>The target go-live date of October 21, 2013, for Phase 1A of Nodal Protocol Revision Request (NPRR) 484, Revisions to Congestion Revenue Rights Credit Calculations and Payments, is intact. </a:t>
            </a:r>
            <a:endParaRPr lang="en-US" sz="1600" dirty="0" smtClean="0"/>
          </a:p>
          <a:p>
            <a:pPr lvl="1" fontAlgn="auto">
              <a:spcBef>
                <a:spcPts val="0"/>
              </a:spcBef>
              <a:spcAft>
                <a:spcPts val="0"/>
              </a:spcAft>
              <a:defRPr/>
            </a:pPr>
            <a:endParaRPr lang="en-US" sz="1600" dirty="0" smtClean="0"/>
          </a:p>
          <a:p>
            <a:pPr lvl="1" fontAlgn="auto">
              <a:spcBef>
                <a:spcPts val="0"/>
              </a:spcBef>
              <a:spcAft>
                <a:spcPts val="0"/>
              </a:spcAft>
              <a:buFont typeface="Arial" pitchFamily="34" charset="0"/>
              <a:buChar char="•"/>
              <a:defRPr/>
            </a:pPr>
            <a:r>
              <a:rPr lang="en-US" sz="1600" dirty="0"/>
              <a:t>Market testing is scheduled to begin on October 7, 2013 as planned. </a:t>
            </a:r>
            <a:endParaRPr lang="en-US" sz="1600" dirty="0" smtClean="0"/>
          </a:p>
          <a:p>
            <a:pPr lvl="1" fontAlgn="auto">
              <a:spcBef>
                <a:spcPts val="0"/>
              </a:spcBef>
              <a:spcAft>
                <a:spcPts val="0"/>
              </a:spcAft>
              <a:buFont typeface="Arial" pitchFamily="34" charset="0"/>
              <a:buChar char="•"/>
              <a:defRPr/>
            </a:pPr>
            <a:endParaRPr lang="en-US" sz="1600" kern="0" dirty="0">
              <a:latin typeface="+mn-lt"/>
              <a:cs typeface="+mn-cs"/>
            </a:endParaRPr>
          </a:p>
          <a:p>
            <a:pPr marL="0" lvl="2" fontAlgn="auto">
              <a:spcBef>
                <a:spcPts val="0"/>
              </a:spcBef>
              <a:spcAft>
                <a:spcPts val="0"/>
              </a:spcAft>
              <a:buFontTx/>
              <a:buChar char="-"/>
              <a:defRPr/>
            </a:pPr>
            <a:r>
              <a:rPr lang="en-US" sz="2000" dirty="0" smtClean="0"/>
              <a:t>Other Items</a:t>
            </a:r>
          </a:p>
          <a:p>
            <a:pPr marL="0" lvl="2" fontAlgn="auto">
              <a:spcBef>
                <a:spcPts val="0"/>
              </a:spcBef>
              <a:spcAft>
                <a:spcPts val="0"/>
              </a:spcAft>
              <a:defRPr/>
            </a:pPr>
            <a:endParaRPr lang="en-US" sz="1600" dirty="0" smtClean="0"/>
          </a:p>
          <a:p>
            <a:pPr marL="457200" lvl="3" fontAlgn="auto">
              <a:spcBef>
                <a:spcPts val="0"/>
              </a:spcBef>
              <a:spcAft>
                <a:spcPts val="0"/>
              </a:spcAft>
              <a:buFont typeface="Arial" pitchFamily="34" charset="0"/>
              <a:buChar char="•"/>
              <a:defRPr/>
            </a:pPr>
            <a:r>
              <a:rPr lang="en-US" sz="1600" kern="0" dirty="0" smtClean="0"/>
              <a:t>  SCR - </a:t>
            </a:r>
            <a:r>
              <a:rPr lang="en-US" sz="1600" dirty="0"/>
              <a:t>PTP Obligation with Link to CRR Options in Credit </a:t>
            </a:r>
            <a:r>
              <a:rPr lang="en-US" sz="1600" dirty="0" smtClean="0"/>
              <a:t>Calculations, no update in this meeting, the SCR is currently under ERCOT internal review</a:t>
            </a:r>
          </a:p>
          <a:p>
            <a:pPr marL="457200" lvl="3" fontAlgn="auto">
              <a:spcBef>
                <a:spcPts val="0"/>
              </a:spcBef>
              <a:spcAft>
                <a:spcPts val="0"/>
              </a:spcAft>
              <a:buFont typeface="Arial" pitchFamily="34" charset="0"/>
              <a:buChar char="•"/>
              <a:defRPr/>
            </a:pPr>
            <a:endParaRPr lang="en-US" sz="1600" dirty="0" smtClean="0"/>
          </a:p>
          <a:p>
            <a:pPr lvl="1">
              <a:buFont typeface="Arial" pitchFamily="34" charset="0"/>
              <a:buChar char="•"/>
            </a:pPr>
            <a:r>
              <a:rPr lang="en-US" sz="1600" kern="0" dirty="0" smtClean="0"/>
              <a:t>   </a:t>
            </a:r>
            <a:r>
              <a:rPr lang="en-US" sz="1600" dirty="0" smtClean="0"/>
              <a:t>NPRR </a:t>
            </a:r>
            <a:r>
              <a:rPr lang="en-US" sz="1600" dirty="0"/>
              <a:t>563 (credit lock standards) will review in October </a:t>
            </a:r>
            <a:r>
              <a:rPr lang="en-US" sz="1600" dirty="0" smtClean="0"/>
              <a:t>meeting</a:t>
            </a:r>
          </a:p>
          <a:p>
            <a:pPr lvl="1"/>
            <a:endParaRPr lang="en-US" sz="1600" dirty="0" smtClean="0"/>
          </a:p>
          <a:p>
            <a:pPr lvl="1">
              <a:buFont typeface="Arial" pitchFamily="34" charset="0"/>
              <a:buChar char="•"/>
            </a:pPr>
            <a:r>
              <a:rPr lang="en-US" sz="1600" dirty="0" smtClean="0"/>
              <a:t>   NPRR </a:t>
            </a:r>
            <a:r>
              <a:rPr lang="en-US" sz="1600" dirty="0"/>
              <a:t>568 (Real-Time Reserve Price adder based on Operating reserve demand curve) will  review in </a:t>
            </a:r>
            <a:r>
              <a:rPr lang="en-US" sz="1600" dirty="0" smtClean="0"/>
              <a:t> </a:t>
            </a:r>
            <a:r>
              <a:rPr lang="en-US" sz="1600" dirty="0"/>
              <a:t>October meeting</a:t>
            </a:r>
          </a:p>
          <a:p>
            <a:pPr marL="457200" lvl="3" fontAlgn="auto">
              <a:spcBef>
                <a:spcPts val="0"/>
              </a:spcBef>
              <a:spcAft>
                <a:spcPts val="0"/>
              </a:spcAft>
              <a:buFont typeface="Arial" pitchFamily="34" charset="0"/>
              <a:buChar char="•"/>
              <a:defRPr/>
            </a:pPr>
            <a:endParaRPr lang="en-US" sz="1600" kern="0" dirty="0"/>
          </a:p>
          <a:p>
            <a:pPr marL="0" lvl="2" fontAlgn="auto">
              <a:spcBef>
                <a:spcPts val="0"/>
              </a:spcBef>
              <a:spcAft>
                <a:spcPts val="0"/>
              </a:spcAft>
              <a:buFontTx/>
              <a:buChar char="-"/>
              <a:defRPr/>
            </a:pPr>
            <a:endParaRPr lang="en-US" sz="1600" kern="0" dirty="0"/>
          </a:p>
          <a:p>
            <a:pPr lvl="1" fontAlgn="auto">
              <a:spcBef>
                <a:spcPts val="0"/>
              </a:spcBef>
              <a:spcAft>
                <a:spcPts val="0"/>
              </a:spcAft>
              <a:defRPr/>
            </a:pPr>
            <a:endParaRPr lang="en-US" kern="0" dirty="0">
              <a:latin typeface="+mn-lt"/>
              <a:cs typeface="+mn-cs"/>
            </a:endParaRPr>
          </a:p>
          <a:p>
            <a:pPr lvl="1" fontAlgn="auto">
              <a:spcBef>
                <a:spcPts val="0"/>
              </a:spcBef>
              <a:spcAft>
                <a:spcPts val="0"/>
              </a:spcAft>
              <a:defRPr/>
            </a:pPr>
            <a:endParaRPr lang="en-US" sz="1400" kern="0" dirty="0">
              <a:latin typeface="+mn-lt"/>
              <a:cs typeface="+mn-cs"/>
            </a:endParaRPr>
          </a:p>
          <a:p>
            <a:pPr lvl="2" fontAlgn="auto">
              <a:spcBef>
                <a:spcPts val="0"/>
              </a:spcBef>
              <a:spcAft>
                <a:spcPts val="0"/>
              </a:spcAft>
              <a:buFont typeface="Calibri" pitchFamily="34" charset="0"/>
              <a:buChar char="»"/>
              <a:defRPr/>
            </a:pPr>
            <a:endParaRPr lang="en-US" sz="1400" kern="0" dirty="0">
              <a:latin typeface="+mn-lt"/>
              <a:cs typeface="+mn-cs"/>
            </a:endParaRPr>
          </a:p>
        </p:txBody>
      </p:sp>
      <p:sp>
        <p:nvSpPr>
          <p:cNvPr id="7171" name="Rectangle 2"/>
          <p:cNvSpPr>
            <a:spLocks noChangeArrowheads="1"/>
          </p:cNvSpPr>
          <p:nvPr/>
        </p:nvSpPr>
        <p:spPr bwMode="auto">
          <a:xfrm>
            <a:off x="1295400" y="381000"/>
            <a:ext cx="6705600" cy="769938"/>
          </a:xfrm>
          <a:prstGeom prst="rect">
            <a:avLst/>
          </a:prstGeom>
          <a:noFill/>
          <a:ln w="9525">
            <a:noFill/>
            <a:miter lim="800000"/>
            <a:headEnd/>
            <a:tailEnd/>
          </a:ln>
        </p:spPr>
        <p:txBody>
          <a:bodyPr>
            <a:spAutoFit/>
          </a:bodyPr>
          <a:lstStyle/>
          <a:p>
            <a:pPr algn="ctr"/>
            <a:r>
              <a:rPr lang="en-US" sz="4400" dirty="0"/>
              <a:t>MCWG Update to WMS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1438</TotalTime>
  <Words>605</Words>
  <Application>Microsoft Office PowerPoint</Application>
  <PresentationFormat>On-screen Show (4:3)</PresentationFormat>
  <Paragraphs>80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MCWG Update to WMS</vt:lpstr>
      <vt:lpstr>MCWG Update to WMS</vt:lpstr>
      <vt:lpstr>MCWG Update to WMS</vt:lpstr>
      <vt:lpstr>Slide 4</vt:lpstr>
      <vt:lpstr>Slide 5</vt:lpstr>
      <vt:lpstr>Slide 6</vt:lpstr>
    </vt:vector>
  </TitlesOfParts>
  <Company>Austin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wan</dc:creator>
  <cp:lastModifiedBy>wan</cp:lastModifiedBy>
  <cp:revision>172</cp:revision>
  <dcterms:created xsi:type="dcterms:W3CDTF">2013-08-12T16:23:09Z</dcterms:created>
  <dcterms:modified xsi:type="dcterms:W3CDTF">2013-10-08T17:30:35Z</dcterms:modified>
</cp:coreProperties>
</file>