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5A7737-B741-4059-A7D7-5744B7E3891E}" type="datetimeFigureOut">
              <a:rPr lang="en-US" smtClean="0"/>
              <a:t>10/8/2013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0E87FF2-508B-44D7-A721-442C90CCA002}"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5A7737-B741-4059-A7D7-5744B7E3891E}" type="datetimeFigureOut">
              <a:rPr lang="en-US" smtClean="0"/>
              <a:t>10/8/2013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E87FF2-508B-44D7-A721-442C90CCA002}"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Resource Adequacy Task Force (RATF)</a:t>
            </a:r>
            <a:endParaRPr lang="en-US" dirty="0"/>
          </a:p>
        </p:txBody>
      </p:sp>
      <p:sp>
        <p:nvSpPr>
          <p:cNvPr id="3" name="Subtitle 2"/>
          <p:cNvSpPr>
            <a:spLocks noGrp="1"/>
          </p:cNvSpPr>
          <p:nvPr>
            <p:ph type="subTitle" idx="1"/>
          </p:nvPr>
        </p:nvSpPr>
        <p:spPr/>
        <p:txBody>
          <a:bodyPr/>
          <a:lstStyle/>
          <a:p>
            <a:r>
              <a:rPr lang="en-US" dirty="0" smtClean="0"/>
              <a:t>Update to WMS</a:t>
            </a:r>
          </a:p>
          <a:p>
            <a:r>
              <a:rPr lang="en-US" dirty="0" smtClean="0"/>
              <a:t>October 8</a:t>
            </a:r>
            <a:r>
              <a:rPr lang="en-US" dirty="0" smtClean="0"/>
              <a:t>, </a:t>
            </a:r>
            <a:r>
              <a:rPr lang="en-US" dirty="0" smtClean="0"/>
              <a:t>2013</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NPRR 568 Workshops</a:t>
            </a:r>
            <a:endParaRPr lang="en-US" dirty="0"/>
          </a:p>
        </p:txBody>
      </p:sp>
      <p:sp>
        <p:nvSpPr>
          <p:cNvPr id="3" name="Content Placeholder 2"/>
          <p:cNvSpPr>
            <a:spLocks noGrp="1"/>
          </p:cNvSpPr>
          <p:nvPr>
            <p:ph idx="1"/>
          </p:nvPr>
        </p:nvSpPr>
        <p:spPr>
          <a:xfrm>
            <a:off x="457200" y="1600200"/>
            <a:ext cx="8458200" cy="5029200"/>
          </a:xfrm>
        </p:spPr>
        <p:txBody>
          <a:bodyPr>
            <a:normAutofit fontScale="32500" lnSpcReduction="20000"/>
          </a:bodyPr>
          <a:lstStyle/>
          <a:p>
            <a:r>
              <a:rPr lang="en-US" sz="9600" dirty="0" smtClean="0"/>
              <a:t>Series of workshops have occurred to educate and address concerns and questions on NPRR 568 (Real Time Reserve Price Adder Based on ORDC)</a:t>
            </a:r>
            <a:r>
              <a:rPr lang="en-US" sz="2800" dirty="0" smtClean="0"/>
              <a:t> </a:t>
            </a:r>
          </a:p>
          <a:p>
            <a:r>
              <a:rPr lang="en-US" sz="9600" dirty="0" smtClean="0"/>
              <a:t>Future workshop today after WMS &amp; October 11 at 1pm</a:t>
            </a:r>
          </a:p>
          <a:p>
            <a:r>
              <a:rPr lang="en-US" sz="9600" dirty="0" smtClean="0"/>
              <a:t>PRS is scheduled to consider NPRR 568 on October 17th</a:t>
            </a:r>
            <a:endParaRPr lang="en-US" sz="9600" dirty="0"/>
          </a:p>
          <a:p>
            <a:r>
              <a:rPr lang="en-US" sz="9600" dirty="0" smtClean="0"/>
              <a:t>On October 19, ERCOT will publish indicative pricing</a:t>
            </a:r>
            <a:endParaRPr lang="en-US" sz="9600" dirty="0" smtClean="0"/>
          </a:p>
        </p:txBody>
      </p:sp>
    </p:spTree>
    <p:extLst>
      <p:ext uri="{BB962C8B-B14F-4D97-AF65-F5344CB8AC3E}">
        <p14:creationId xmlns:p14="http://schemas.microsoft.com/office/powerpoint/2010/main" val="4493086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Discussion Items</a:t>
            </a:r>
            <a:endParaRPr lang="en-US" dirty="0"/>
          </a:p>
        </p:txBody>
      </p:sp>
      <p:sp>
        <p:nvSpPr>
          <p:cNvPr id="3" name="Content Placeholder 2"/>
          <p:cNvSpPr>
            <a:spLocks noGrp="1"/>
          </p:cNvSpPr>
          <p:nvPr>
            <p:ph idx="1"/>
          </p:nvPr>
        </p:nvSpPr>
        <p:spPr>
          <a:xfrm>
            <a:off x="457200" y="1600200"/>
            <a:ext cx="8458200" cy="4572000"/>
          </a:xfrm>
        </p:spPr>
        <p:txBody>
          <a:bodyPr>
            <a:normAutofit fontScale="92500"/>
          </a:bodyPr>
          <a:lstStyle/>
          <a:p>
            <a:pPr marL="0" indent="0">
              <a:buNone/>
            </a:pPr>
            <a:r>
              <a:rPr lang="en-US" sz="1700" b="1" dirty="0"/>
              <a:t>Consensus items that might require longer implementation time</a:t>
            </a:r>
          </a:p>
          <a:p>
            <a:pPr marL="0" indent="0">
              <a:buNone/>
            </a:pPr>
            <a:r>
              <a:rPr lang="en-US" sz="1400" dirty="0"/>
              <a:t> </a:t>
            </a:r>
          </a:p>
          <a:p>
            <a:pPr marL="0" indent="0">
              <a:buNone/>
            </a:pPr>
            <a:r>
              <a:rPr lang="en-US" sz="1400" dirty="0"/>
              <a:t>1.     Include in reserve calculation and payment 10 min reserves from offline power augmentation that can not be include the online HSL due RRS being provided from the </a:t>
            </a:r>
            <a:r>
              <a:rPr lang="en-US" sz="1400" dirty="0" smtClean="0"/>
              <a:t>resource</a:t>
            </a:r>
            <a:endParaRPr lang="en-US" sz="1400" dirty="0"/>
          </a:p>
          <a:p>
            <a:pPr marL="0" indent="0">
              <a:buNone/>
            </a:pPr>
            <a:r>
              <a:rPr lang="en-US" sz="1400" dirty="0"/>
              <a:t>2.     Include in reserve calculation and payment reserves that can come online in 30 minutes based on the current warmth state but cannot come online in 30 minutes from cold start (MWs that can be ramped up in 30 min and not HSL</a:t>
            </a:r>
            <a:r>
              <a:rPr lang="en-US" sz="1400" dirty="0" smtClean="0"/>
              <a:t>)</a:t>
            </a:r>
            <a:endParaRPr lang="en-US" sz="1400" dirty="0"/>
          </a:p>
          <a:p>
            <a:pPr marL="0" indent="0">
              <a:buNone/>
            </a:pPr>
            <a:r>
              <a:rPr lang="en-US" sz="1400" dirty="0"/>
              <a:t>3.     </a:t>
            </a:r>
            <a:r>
              <a:rPr lang="en-US" sz="1400" dirty="0" smtClean="0"/>
              <a:t>Take to ROS , if we should Include </a:t>
            </a:r>
            <a:r>
              <a:rPr lang="en-US" sz="1400" dirty="0"/>
              <a:t>the following in reserve calculation and payment </a:t>
            </a:r>
            <a:r>
              <a:rPr lang="en-US" sz="1400" dirty="0" smtClean="0"/>
              <a:t>– Constrained IRRs, Nuclear, DC Ties, others </a:t>
            </a:r>
            <a:endParaRPr lang="en-US" sz="1400" dirty="0"/>
          </a:p>
          <a:p>
            <a:pPr marL="0" indent="0">
              <a:buNone/>
            </a:pPr>
            <a:endParaRPr lang="en-US" sz="1400" dirty="0"/>
          </a:p>
          <a:p>
            <a:pPr marL="0" indent="0">
              <a:buNone/>
            </a:pPr>
            <a:r>
              <a:rPr lang="en-US" sz="1700" b="1" dirty="0" smtClean="0"/>
              <a:t>Consensus </a:t>
            </a:r>
            <a:r>
              <a:rPr lang="en-US" sz="1700" b="1" dirty="0"/>
              <a:t>items that will be updated in the NPRR</a:t>
            </a:r>
          </a:p>
          <a:p>
            <a:pPr marL="0" indent="0">
              <a:buNone/>
            </a:pPr>
            <a:r>
              <a:rPr lang="en-US" sz="1400" dirty="0"/>
              <a:t> </a:t>
            </a:r>
          </a:p>
          <a:p>
            <a:pPr marL="0" indent="0">
              <a:buNone/>
            </a:pPr>
            <a:r>
              <a:rPr lang="en-US" sz="1400" dirty="0"/>
              <a:t>1.      Apply Discount factor to AS imbalance </a:t>
            </a:r>
            <a:r>
              <a:rPr lang="en-US" sz="1400" dirty="0" smtClean="0"/>
              <a:t>calculation</a:t>
            </a:r>
            <a:r>
              <a:rPr lang="en-US" sz="1400" dirty="0"/>
              <a:t> </a:t>
            </a:r>
          </a:p>
          <a:p>
            <a:pPr marL="0" indent="0">
              <a:buNone/>
            </a:pPr>
            <a:r>
              <a:rPr lang="en-US" sz="1400" dirty="0"/>
              <a:t>2.      Calculate the ORDC every season for the next year using all historic </a:t>
            </a:r>
            <a:r>
              <a:rPr lang="en-US" sz="1400" dirty="0" smtClean="0"/>
              <a:t>data</a:t>
            </a:r>
            <a:endParaRPr lang="en-US" sz="1400" dirty="0"/>
          </a:p>
          <a:p>
            <a:pPr marL="0" indent="0">
              <a:buNone/>
            </a:pPr>
            <a:r>
              <a:rPr lang="en-US" sz="1400" dirty="0"/>
              <a:t> </a:t>
            </a:r>
          </a:p>
          <a:p>
            <a:pPr marL="0" indent="0">
              <a:buNone/>
            </a:pPr>
            <a:r>
              <a:rPr lang="en-US" sz="1700" b="1" dirty="0"/>
              <a:t>Other Consensus </a:t>
            </a:r>
            <a:r>
              <a:rPr lang="en-US" sz="1700" b="1" dirty="0" smtClean="0"/>
              <a:t>items</a:t>
            </a:r>
          </a:p>
          <a:p>
            <a:pPr marL="0" indent="0">
              <a:buNone/>
            </a:pPr>
            <a:endParaRPr lang="en-US" sz="1400" dirty="0"/>
          </a:p>
          <a:p>
            <a:pPr marL="0" indent="0">
              <a:buNone/>
            </a:pPr>
            <a:r>
              <a:rPr lang="en-US" sz="1400" dirty="0" smtClean="0"/>
              <a:t>1</a:t>
            </a:r>
            <a:r>
              <a:rPr lang="en-US" sz="1400" dirty="0"/>
              <a:t>.      Need more testing to ensure accuracy and verification of </a:t>
            </a:r>
            <a:r>
              <a:rPr lang="en-US" sz="1400" dirty="0" smtClean="0"/>
              <a:t>telemetry</a:t>
            </a:r>
            <a:r>
              <a:rPr lang="en-US" sz="1400" dirty="0"/>
              <a:t> </a:t>
            </a:r>
          </a:p>
          <a:p>
            <a:pPr marL="0" indent="0">
              <a:buNone/>
            </a:pPr>
            <a:r>
              <a:rPr lang="en-US" sz="1400" dirty="0"/>
              <a:t>2.      RUC buyback needs to be revisited</a:t>
            </a:r>
          </a:p>
          <a:p>
            <a:pPr marL="0" indent="0">
              <a:buNone/>
            </a:pPr>
            <a:r>
              <a:rPr lang="en-US" sz="1200" dirty="0"/>
              <a:t> </a:t>
            </a:r>
          </a:p>
          <a:p>
            <a:endParaRPr lang="en-US" sz="1200" dirty="0" smtClean="0"/>
          </a:p>
        </p:txBody>
      </p:sp>
    </p:spTree>
    <p:extLst>
      <p:ext uri="{BB962C8B-B14F-4D97-AF65-F5344CB8AC3E}">
        <p14:creationId xmlns:p14="http://schemas.microsoft.com/office/powerpoint/2010/main" val="214919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Outstanding Discussion Items</a:t>
            </a:r>
            <a:endParaRPr lang="en-US" dirty="0"/>
          </a:p>
        </p:txBody>
      </p:sp>
      <p:sp>
        <p:nvSpPr>
          <p:cNvPr id="3" name="Content Placeholder 2"/>
          <p:cNvSpPr>
            <a:spLocks noGrp="1"/>
          </p:cNvSpPr>
          <p:nvPr>
            <p:ph idx="1"/>
          </p:nvPr>
        </p:nvSpPr>
        <p:spPr>
          <a:xfrm>
            <a:off x="457200" y="1600200"/>
            <a:ext cx="8229600" cy="4876800"/>
          </a:xfrm>
        </p:spPr>
        <p:txBody>
          <a:bodyPr>
            <a:normAutofit fontScale="25000" lnSpcReduction="20000"/>
          </a:bodyPr>
          <a:lstStyle/>
          <a:p>
            <a:r>
              <a:rPr lang="en-US" sz="6400" dirty="0"/>
              <a:t>1.     Should there be consistency in the amount we count for the PRC calculation compared to the capacity that receives the ORDC </a:t>
            </a:r>
            <a:r>
              <a:rPr lang="en-US" sz="6400" dirty="0" smtClean="0"/>
              <a:t>adder</a:t>
            </a:r>
            <a:endParaRPr lang="en-US" sz="6400" dirty="0"/>
          </a:p>
          <a:p>
            <a:r>
              <a:rPr lang="en-US" sz="6400" dirty="0"/>
              <a:t>2.     Can we update what needs to be included in the PRC calculation since commissioners made the decision based on what is in the white </a:t>
            </a:r>
            <a:r>
              <a:rPr lang="en-US" sz="6400" dirty="0" smtClean="0"/>
              <a:t>paper</a:t>
            </a:r>
            <a:endParaRPr lang="en-US" sz="6400" dirty="0"/>
          </a:p>
          <a:p>
            <a:r>
              <a:rPr lang="en-US" sz="6400" dirty="0"/>
              <a:t>3.     What additional capacity should be included or excluded in the reserve calculation?</a:t>
            </a:r>
          </a:p>
          <a:p>
            <a:pPr marL="0" indent="0">
              <a:buNone/>
            </a:pPr>
            <a:r>
              <a:rPr lang="en-US" sz="6400" dirty="0" smtClean="0"/>
              <a:t>	a</a:t>
            </a:r>
            <a:r>
              <a:rPr lang="en-US" sz="6400" dirty="0"/>
              <a:t>.     ERS</a:t>
            </a:r>
          </a:p>
          <a:p>
            <a:pPr marL="457200" lvl="1" indent="0">
              <a:buNone/>
            </a:pPr>
            <a:r>
              <a:rPr lang="en-US" sz="6000" dirty="0" smtClean="0"/>
              <a:t>	b</a:t>
            </a:r>
            <a:r>
              <a:rPr lang="en-US" sz="6000" dirty="0"/>
              <a:t>.     Load Resources that can be shed in 30 min – Discuss with </a:t>
            </a:r>
            <a:r>
              <a:rPr lang="en-US" sz="6000" dirty="0" smtClean="0"/>
              <a:t>ROS</a:t>
            </a:r>
            <a:endParaRPr lang="en-US" sz="6400" dirty="0"/>
          </a:p>
          <a:p>
            <a:pPr marL="0" indent="0">
              <a:buNone/>
            </a:pPr>
            <a:r>
              <a:rPr lang="en-US" sz="6400" dirty="0" smtClean="0"/>
              <a:t>	c</a:t>
            </a:r>
            <a:r>
              <a:rPr lang="en-US" sz="6400" dirty="0"/>
              <a:t>.     RMR</a:t>
            </a:r>
          </a:p>
          <a:p>
            <a:pPr marL="0" indent="0">
              <a:buNone/>
            </a:pPr>
            <a:r>
              <a:rPr lang="en-US" sz="6400" dirty="0"/>
              <a:t>	</a:t>
            </a:r>
            <a:r>
              <a:rPr lang="en-US" sz="6400" dirty="0" smtClean="0"/>
              <a:t>d</a:t>
            </a:r>
            <a:r>
              <a:rPr lang="en-US" sz="6400" dirty="0"/>
              <a:t>.     </a:t>
            </a:r>
            <a:r>
              <a:rPr lang="en-US" sz="6400" dirty="0" smtClean="0"/>
              <a:t>RUC</a:t>
            </a:r>
            <a:endParaRPr lang="en-US" sz="6400" dirty="0"/>
          </a:p>
          <a:p>
            <a:r>
              <a:rPr lang="en-US" sz="6400" dirty="0"/>
              <a:t>4.     What additional capacity should be included in the payment</a:t>
            </a:r>
            <a:r>
              <a:rPr lang="en-US" sz="6400" dirty="0" smtClean="0"/>
              <a:t>?</a:t>
            </a:r>
            <a:endParaRPr lang="en-US" sz="6400" dirty="0"/>
          </a:p>
          <a:p>
            <a:pPr marL="0" indent="0">
              <a:buNone/>
            </a:pPr>
            <a:r>
              <a:rPr lang="en-US" sz="6400" dirty="0" smtClean="0"/>
              <a:t>	a</a:t>
            </a:r>
            <a:r>
              <a:rPr lang="en-US" sz="6400" dirty="0"/>
              <a:t>.     ERS</a:t>
            </a:r>
          </a:p>
          <a:p>
            <a:pPr marL="0" indent="0">
              <a:buNone/>
            </a:pPr>
            <a:r>
              <a:rPr lang="en-US" sz="6400" dirty="0" smtClean="0"/>
              <a:t>	b</a:t>
            </a:r>
            <a:r>
              <a:rPr lang="en-US" sz="6400" dirty="0"/>
              <a:t>.     Load Resources that can be shed in 30 min – Discuss with </a:t>
            </a:r>
            <a:r>
              <a:rPr lang="en-US" sz="6400" dirty="0" smtClean="0"/>
              <a:t>ROS</a:t>
            </a:r>
            <a:r>
              <a:rPr lang="en-US" sz="6400" dirty="0"/>
              <a:t> </a:t>
            </a:r>
          </a:p>
          <a:p>
            <a:pPr marL="0" indent="0">
              <a:buNone/>
            </a:pPr>
            <a:r>
              <a:rPr lang="en-US" sz="6400" dirty="0" smtClean="0"/>
              <a:t>	c</a:t>
            </a:r>
            <a:r>
              <a:rPr lang="en-US" sz="6400" dirty="0"/>
              <a:t>.     </a:t>
            </a:r>
            <a:r>
              <a:rPr lang="en-US" sz="6400" dirty="0" smtClean="0"/>
              <a:t>RMR</a:t>
            </a:r>
            <a:endParaRPr lang="en-US" sz="6400" dirty="0"/>
          </a:p>
          <a:p>
            <a:pPr marL="0" indent="0">
              <a:buNone/>
            </a:pPr>
            <a:r>
              <a:rPr lang="en-US" sz="6400" dirty="0" smtClean="0"/>
              <a:t>	d</a:t>
            </a:r>
            <a:r>
              <a:rPr lang="en-US" sz="6400" dirty="0"/>
              <a:t>.     </a:t>
            </a:r>
            <a:r>
              <a:rPr lang="en-US" sz="6400" dirty="0" smtClean="0"/>
              <a:t>RUC</a:t>
            </a:r>
            <a:endParaRPr lang="en-US" sz="6400" dirty="0"/>
          </a:p>
          <a:p>
            <a:r>
              <a:rPr lang="en-US" sz="6400" dirty="0"/>
              <a:t>5.     Should RRS be released as we approach scarcity to avoid artificially high price due to the power balance penalty curve and avoid price reversal when RRS is deployed – Need to change operating procedure</a:t>
            </a:r>
            <a:r>
              <a:rPr lang="en-US" sz="6400" dirty="0" smtClean="0"/>
              <a:t>.</a:t>
            </a:r>
            <a:endParaRPr lang="en-US" sz="6400" dirty="0"/>
          </a:p>
          <a:p>
            <a:r>
              <a:rPr lang="en-US" sz="6400" dirty="0"/>
              <a:t>6.     Could 500MW of RRS be deployed independent of the frequency responsive RRS MW</a:t>
            </a:r>
            <a:r>
              <a:rPr lang="en-US" sz="6400" dirty="0" smtClean="0"/>
              <a:t>?</a:t>
            </a:r>
            <a:endParaRPr lang="en-US" sz="6400" dirty="0"/>
          </a:p>
          <a:p>
            <a:r>
              <a:rPr lang="en-US" sz="6400" dirty="0"/>
              <a:t>7.     Should the offer floors for RUC, Proxy Offer curves, output schedules be at SWCAP? Need to understand the impact on ORDC and the adder</a:t>
            </a:r>
            <a:r>
              <a:rPr lang="en-US" sz="6400" dirty="0" smtClean="0"/>
              <a:t>.</a:t>
            </a:r>
            <a:endParaRPr lang="en-US" sz="6400" dirty="0"/>
          </a:p>
        </p:txBody>
      </p:sp>
    </p:spTree>
    <p:extLst>
      <p:ext uri="{BB962C8B-B14F-4D97-AF65-F5344CB8AC3E}">
        <p14:creationId xmlns:p14="http://schemas.microsoft.com/office/powerpoint/2010/main" val="1927813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Outstanding Discussion Items</a:t>
            </a:r>
            <a:endParaRPr lang="en-US" dirty="0"/>
          </a:p>
        </p:txBody>
      </p:sp>
      <p:sp>
        <p:nvSpPr>
          <p:cNvPr id="3" name="Content Placeholder 2"/>
          <p:cNvSpPr>
            <a:spLocks noGrp="1"/>
          </p:cNvSpPr>
          <p:nvPr>
            <p:ph idx="1"/>
          </p:nvPr>
        </p:nvSpPr>
        <p:spPr>
          <a:xfrm>
            <a:off x="457200" y="1371600"/>
            <a:ext cx="8229600" cy="5257800"/>
          </a:xfrm>
        </p:spPr>
        <p:txBody>
          <a:bodyPr>
            <a:normAutofit fontScale="25000" lnSpcReduction="20000"/>
          </a:bodyPr>
          <a:lstStyle/>
          <a:p>
            <a:pPr marL="0" indent="0">
              <a:buNone/>
            </a:pPr>
            <a:r>
              <a:rPr lang="en-US" sz="1400" dirty="0"/>
              <a:t> </a:t>
            </a:r>
          </a:p>
          <a:p>
            <a:r>
              <a:rPr lang="en-US" sz="5600" dirty="0" smtClean="0"/>
              <a:t>8.   </a:t>
            </a:r>
            <a:r>
              <a:rPr lang="en-US" sz="5600" dirty="0"/>
              <a:t>Should offer floors for NPRR 385 be applied at 5 min or 15 min </a:t>
            </a:r>
            <a:r>
              <a:rPr lang="en-US" sz="5600" dirty="0" smtClean="0"/>
              <a:t>level</a:t>
            </a:r>
            <a:r>
              <a:rPr lang="en-US" sz="5600" dirty="0"/>
              <a:t> </a:t>
            </a:r>
          </a:p>
          <a:p>
            <a:r>
              <a:rPr lang="en-US" sz="5600" dirty="0"/>
              <a:t>9.    </a:t>
            </a:r>
            <a:r>
              <a:rPr lang="en-US" sz="5600" dirty="0" smtClean="0"/>
              <a:t>Should </a:t>
            </a:r>
            <a:r>
              <a:rPr lang="en-US" sz="5600" dirty="0"/>
              <a:t>RUC capacity be paid capacity payment in addition to Ps in energy payment? There will only be 50% claw back  if they have submitted offers in </a:t>
            </a:r>
            <a:r>
              <a:rPr lang="en-US" sz="5600" dirty="0" smtClean="0"/>
              <a:t>DAM</a:t>
            </a:r>
            <a:endParaRPr lang="en-US" sz="5600" dirty="0"/>
          </a:p>
          <a:p>
            <a:r>
              <a:rPr lang="en-US" sz="5600" dirty="0"/>
              <a:t>10.  Should the RUC claw back go to RENA or RUC short? – Based on the current protocol the claw back goes to </a:t>
            </a:r>
            <a:r>
              <a:rPr lang="en-US" sz="5600" dirty="0" smtClean="0"/>
              <a:t>loads</a:t>
            </a:r>
            <a:endParaRPr lang="en-US" sz="5600" dirty="0"/>
          </a:p>
          <a:p>
            <a:r>
              <a:rPr lang="en-US" sz="5600" dirty="0"/>
              <a:t>11.  Should there be payment for Resources that can start in an </a:t>
            </a:r>
            <a:r>
              <a:rPr lang="en-US" sz="5600" dirty="0" err="1"/>
              <a:t>hr</a:t>
            </a:r>
            <a:r>
              <a:rPr lang="en-US" sz="5600" dirty="0"/>
              <a:t>, in 2 </a:t>
            </a:r>
            <a:r>
              <a:rPr lang="en-US" sz="5600" dirty="0" err="1"/>
              <a:t>hr</a:t>
            </a:r>
            <a:r>
              <a:rPr lang="en-US" sz="5600" dirty="0"/>
              <a:t>, in 3 </a:t>
            </a:r>
            <a:r>
              <a:rPr lang="en-US" sz="5600" dirty="0" err="1"/>
              <a:t>hr</a:t>
            </a:r>
            <a:r>
              <a:rPr lang="en-US" sz="5600" dirty="0"/>
              <a:t> </a:t>
            </a:r>
            <a:r>
              <a:rPr lang="en-US" sz="5600" dirty="0" err="1"/>
              <a:t>etc</a:t>
            </a:r>
            <a:r>
              <a:rPr lang="en-US" sz="5600" dirty="0"/>
              <a:t> and Load Resources that can be shed in an </a:t>
            </a:r>
            <a:r>
              <a:rPr lang="en-US" sz="5600" dirty="0" err="1" smtClean="0"/>
              <a:t>hr</a:t>
            </a:r>
            <a:endParaRPr lang="en-US" sz="5600" dirty="0"/>
          </a:p>
          <a:p>
            <a:r>
              <a:rPr lang="en-US" sz="5600" dirty="0"/>
              <a:t>12.  DO we need to adjust protocol requirement  for HSL testing for generators (8.1.1.2(2))- something more stringent</a:t>
            </a:r>
            <a:r>
              <a:rPr lang="en-US" sz="5600" dirty="0" smtClean="0"/>
              <a:t>?</a:t>
            </a:r>
            <a:endParaRPr lang="en-US" sz="5600" dirty="0"/>
          </a:p>
          <a:p>
            <a:r>
              <a:rPr lang="en-US" sz="5600" dirty="0"/>
              <a:t>13.  Should there be protocol requirement for HSL testing for load</a:t>
            </a:r>
            <a:r>
              <a:rPr lang="en-US" sz="5600" dirty="0" smtClean="0"/>
              <a:t>?</a:t>
            </a:r>
            <a:endParaRPr lang="en-US" sz="5600" dirty="0"/>
          </a:p>
          <a:p>
            <a:r>
              <a:rPr lang="en-US" sz="5600" dirty="0"/>
              <a:t>14.  What is the method to disqualify resource from getting ORDC payment – Performance/ compliance </a:t>
            </a:r>
            <a:r>
              <a:rPr lang="en-US" sz="5600" dirty="0" smtClean="0"/>
              <a:t>requirement</a:t>
            </a:r>
            <a:endParaRPr lang="en-US" sz="5600" dirty="0"/>
          </a:p>
          <a:p>
            <a:r>
              <a:rPr lang="en-US" sz="5600" dirty="0"/>
              <a:t>15.  Need to consider ORDC in DAM  to converge AS price during scarcity and allow for procurement of additional reserves based on the ORDC (Future item for discussion after ORDC is implemented</a:t>
            </a:r>
            <a:r>
              <a:rPr lang="en-US" sz="5600" dirty="0" smtClean="0"/>
              <a:t>)</a:t>
            </a:r>
            <a:endParaRPr lang="en-US" sz="5600" dirty="0"/>
          </a:p>
          <a:p>
            <a:r>
              <a:rPr lang="en-US" sz="5600" dirty="0"/>
              <a:t>16.  Should Online Non-Spin be converted to only Offline </a:t>
            </a:r>
            <a:r>
              <a:rPr lang="en-US" sz="5600" dirty="0" smtClean="0"/>
              <a:t>Non-Spin</a:t>
            </a:r>
            <a:endParaRPr lang="en-US" sz="5600" dirty="0"/>
          </a:p>
          <a:p>
            <a:r>
              <a:rPr lang="en-US" sz="5600" dirty="0"/>
              <a:t>17.  Should we eliminate </a:t>
            </a:r>
            <a:r>
              <a:rPr lang="en-US" sz="5600" dirty="0" smtClean="0"/>
              <a:t>NSRS</a:t>
            </a:r>
            <a:endParaRPr lang="en-US" sz="5600" dirty="0"/>
          </a:p>
          <a:p>
            <a:r>
              <a:rPr lang="en-US" sz="5600" dirty="0"/>
              <a:t>18.  Should continuous deployment of On-line NSRS be converted to operator deployment of </a:t>
            </a:r>
            <a:r>
              <a:rPr lang="en-US" sz="5600" dirty="0" smtClean="0"/>
              <a:t>NSRS</a:t>
            </a:r>
            <a:endParaRPr lang="en-US" sz="5600" dirty="0"/>
          </a:p>
          <a:p>
            <a:r>
              <a:rPr lang="en-US" sz="5600" dirty="0"/>
              <a:t>19.  Interaction between power balance penalty and ORDC </a:t>
            </a:r>
            <a:r>
              <a:rPr lang="en-US" sz="5600" dirty="0" smtClean="0"/>
              <a:t>curve</a:t>
            </a:r>
            <a:endParaRPr lang="en-US" sz="5600" dirty="0"/>
          </a:p>
          <a:p>
            <a:r>
              <a:rPr lang="en-US" sz="5600" dirty="0"/>
              <a:t>20.  Confirm that the AS imbalance is on </a:t>
            </a:r>
            <a:r>
              <a:rPr lang="en-US" sz="5600" dirty="0" smtClean="0"/>
              <a:t>LRS</a:t>
            </a:r>
            <a:endParaRPr lang="en-US" sz="5600" dirty="0"/>
          </a:p>
          <a:p>
            <a:r>
              <a:rPr lang="en-US" sz="5600" dirty="0"/>
              <a:t>21.  Discuss inconsistency between VOLL and SWCAP- do we need a make-whole for RUC for AS when SWCAP &lt;</a:t>
            </a:r>
            <a:r>
              <a:rPr lang="en-US" sz="5600" dirty="0" smtClean="0"/>
              <a:t>VOLL</a:t>
            </a:r>
            <a:endParaRPr lang="en-US" sz="5600" dirty="0"/>
          </a:p>
          <a:p>
            <a:r>
              <a:rPr lang="en-US" sz="5600" dirty="0"/>
              <a:t>22.  Make-whole for RUC for AS when LCAP &lt;</a:t>
            </a:r>
            <a:r>
              <a:rPr lang="en-US" sz="5600" dirty="0" smtClean="0"/>
              <a:t>VOLL</a:t>
            </a:r>
            <a:endParaRPr lang="en-US" sz="5600" dirty="0"/>
          </a:p>
          <a:p>
            <a:r>
              <a:rPr lang="en-US" sz="5600" dirty="0"/>
              <a:t>23.  Should ORDC and PBPC be capped when PNM threshold is </a:t>
            </a:r>
            <a:r>
              <a:rPr lang="en-US" sz="5600" dirty="0" smtClean="0"/>
              <a:t>met</a:t>
            </a:r>
            <a:endParaRPr lang="en-US" sz="5600" dirty="0"/>
          </a:p>
          <a:p>
            <a:r>
              <a:rPr lang="en-US" sz="5600" dirty="0"/>
              <a:t>24.  Credit </a:t>
            </a:r>
            <a:r>
              <a:rPr lang="en-US" sz="5600" dirty="0" smtClean="0"/>
              <a:t>impacts</a:t>
            </a:r>
            <a:endParaRPr lang="en-US" sz="5600" dirty="0"/>
          </a:p>
          <a:p>
            <a:r>
              <a:rPr lang="en-US" sz="5600" dirty="0"/>
              <a:t>25.  Need for updating the proxy offer extension, Offer floors for RUC, offers for resources on OS.</a:t>
            </a:r>
          </a:p>
          <a:p>
            <a:pPr marL="0" indent="0">
              <a:buNone/>
            </a:pPr>
            <a:endParaRPr lang="en-US" sz="1400" dirty="0"/>
          </a:p>
        </p:txBody>
      </p:sp>
    </p:spTree>
    <p:extLst>
      <p:ext uri="{BB962C8B-B14F-4D97-AF65-F5344CB8AC3E}">
        <p14:creationId xmlns:p14="http://schemas.microsoft.com/office/powerpoint/2010/main" val="859262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355</TotalTime>
  <Words>153</Words>
  <Application>Microsoft Office PowerPoint</Application>
  <PresentationFormat>On-screen Show (4:3)</PresentationFormat>
  <Paragraphs>61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Resource Adequacy Task Force (RATF)</vt:lpstr>
      <vt:lpstr>NPRR 568 Workshops</vt:lpstr>
      <vt:lpstr>Discussion Items</vt:lpstr>
      <vt:lpstr>Outstanding Discussion Items</vt:lpstr>
      <vt:lpstr>Outstanding Discussion Items</vt:lpstr>
    </vt:vector>
  </TitlesOfParts>
  <Company>Florida Power &amp; Light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Resource Adequacy Task Force (RATF)</dc:title>
  <dc:creator>RGS0O0B</dc:creator>
  <cp:lastModifiedBy>FPL_User</cp:lastModifiedBy>
  <cp:revision>30</cp:revision>
  <dcterms:created xsi:type="dcterms:W3CDTF">2013-04-11T15:57:03Z</dcterms:created>
  <dcterms:modified xsi:type="dcterms:W3CDTF">2013-10-08T16:51:13Z</dcterms:modified>
</cp:coreProperties>
</file>