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7" r:id="rId5"/>
  </p:sldMasterIdLst>
  <p:notesMasterIdLst>
    <p:notesMasterId r:id="rId13"/>
  </p:notesMasterIdLst>
  <p:handoutMasterIdLst>
    <p:handoutMasterId r:id="rId14"/>
  </p:handoutMasterIdLst>
  <p:sldIdLst>
    <p:sldId id="260" r:id="rId6"/>
    <p:sldId id="261" r:id="rId7"/>
    <p:sldId id="262" r:id="rId8"/>
    <p:sldId id="276" r:id="rId9"/>
    <p:sldId id="275" r:id="rId10"/>
    <p:sldId id="277" r:id="rId11"/>
    <p:sldId id="269" r:id="rId12"/>
  </p:sldIdLst>
  <p:sldSz cx="9144000" cy="6858000" type="screen4x3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71" autoAdjust="0"/>
    <p:restoredTop sz="94595" autoAdjust="0"/>
  </p:normalViewPr>
  <p:slideViewPr>
    <p:cSldViewPr snapToGrid="0" snapToObjects="1">
      <p:cViewPr>
        <p:scale>
          <a:sx n="100" d="100"/>
          <a:sy n="100" d="100"/>
        </p:scale>
        <p:origin x="-318" y="-276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 showGuides="1">
      <p:cViewPr varScale="1">
        <p:scale>
          <a:sx n="78" d="100"/>
          <a:sy n="78" d="100"/>
        </p:scale>
        <p:origin x="-2034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presProps" Target="presProps.xml"/><Relationship Id="rId10" Type="http://schemas.openxmlformats.org/officeDocument/2006/relationships/slide" Target="slides/slide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9DE495-51AC-4723-A7B4-B1B58AAC8C5A}" type="datetimeFigureOut">
              <a:rPr lang="en-US" smtClean="0"/>
              <a:pPr/>
              <a:t>10/1/2013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0D1E90-E9C6-42A2-8EB7-24DAC221AC2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7879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DF52B9-7E6C-4146-83FC-76B5AB271E46}" type="datetimeFigureOut">
              <a:rPr lang="en-US" smtClean="0"/>
              <a:pPr/>
              <a:t>10/1/2013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1B3D22-F502-4A52-A06E-717BD3D70E2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213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B3D22-F502-4A52-A06E-717BD3D70E2C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6587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135519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62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3" name="Title Placeholder 1"/>
          <p:cNvSpPr>
            <a:spLocks noGrp="1"/>
          </p:cNvSpPr>
          <p:nvPr>
            <p:ph type="title"/>
          </p:nvPr>
        </p:nvSpPr>
        <p:spPr>
          <a:xfrm>
            <a:off x="371475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9664" y="9255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664" y="1565275"/>
            <a:ext cx="4040188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9255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65275"/>
            <a:ext cx="4041775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5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1474"/>
            <a:ext cx="3008313" cy="892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371474"/>
            <a:ext cx="5111750" cy="558323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6365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33480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0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5" Type="http://schemas.openxmlformats.org/officeDocument/2006/relationships/image" Target="../media/image1.png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-47625" y="0"/>
            <a:ext cx="923925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pic>
        <p:nvPicPr>
          <p:cNvPr id="13" name="Picture 12"/>
          <p:cNvPicPr>
            <a:picLocks/>
          </p:cNvPicPr>
          <p:nvPr userDrawn="1"/>
        </p:nvPicPr>
        <p:blipFill rotWithShape="1"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8" name="TextBox 7"/>
          <p:cNvSpPr txBox="1"/>
          <p:nvPr userDrawn="1"/>
        </p:nvSpPr>
        <p:spPr>
          <a:xfrm>
            <a:off x="1085849" y="6010274"/>
            <a:ext cx="6867526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50" b="1" dirty="0" smtClean="0"/>
              <a:t>Item XXX</a:t>
            </a:r>
            <a:endParaRPr lang="en-US" sz="1050" b="1" dirty="0"/>
          </a:p>
          <a:p>
            <a:pPr algn="l"/>
            <a:r>
              <a:rPr lang="en-US" sz="1050" dirty="0" smtClean="0"/>
              <a:t>ERCOT</a:t>
            </a:r>
            <a:r>
              <a:rPr lang="en-US" sz="1050" baseline="0" dirty="0" smtClean="0"/>
              <a:t> Public</a:t>
            </a:r>
            <a:endParaRPr lang="en-US" sz="1050" dirty="0"/>
          </a:p>
        </p:txBody>
      </p: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7" r:id="rId1"/>
    <p:sldLayoutId id="2147493458" r:id="rId2"/>
    <p:sldLayoutId id="2147493459" r:id="rId3"/>
    <p:sldLayoutId id="2147493460" r:id="rId4"/>
    <p:sldLayoutId id="2147493461" r:id="rId5"/>
    <p:sldLayoutId id="2147493462" r:id="rId6"/>
    <p:sldLayoutId id="2147493463" r:id="rId7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  <p:sldLayoutId id="2147493475" r:id="rId2"/>
    <p:sldLayoutId id="2147493476" r:id="rId3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787400" y="2804577"/>
            <a:ext cx="7543800" cy="2863135"/>
            <a:chOff x="787400" y="1852613"/>
            <a:chExt cx="7543800" cy="2863135"/>
          </a:xfrm>
        </p:grpSpPr>
        <p:sp>
          <p:nvSpPr>
            <p:cNvPr id="10" name="TextBox 9"/>
            <p:cNvSpPr txBox="1"/>
            <p:nvPr/>
          </p:nvSpPr>
          <p:spPr>
            <a:xfrm>
              <a:off x="787400" y="2130425"/>
              <a:ext cx="7543800" cy="25853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200" b="1" dirty="0" smtClean="0"/>
                <a:t>Item 4: PRS Report </a:t>
              </a:r>
            </a:p>
            <a:p>
              <a:endParaRPr lang="en-US" b="1" dirty="0" smtClean="0"/>
            </a:p>
            <a:p>
              <a:r>
                <a:rPr lang="en-US" sz="2000" dirty="0" smtClean="0"/>
                <a:t>John </a:t>
              </a:r>
              <a:r>
                <a:rPr lang="en-US" sz="2000" dirty="0" err="1" smtClean="0"/>
                <a:t>Varnell</a:t>
              </a:r>
              <a:endParaRPr lang="en-US" sz="2000" dirty="0"/>
            </a:p>
            <a:p>
              <a:r>
                <a:rPr lang="en-US" sz="2000" dirty="0"/>
                <a:t>2013 </a:t>
              </a:r>
              <a:r>
                <a:rPr lang="en-US" sz="2000" dirty="0" smtClean="0"/>
                <a:t>PRS Vice </a:t>
              </a:r>
              <a:r>
                <a:rPr lang="en-US" sz="2000" dirty="0"/>
                <a:t>Chair</a:t>
              </a:r>
            </a:p>
            <a:p>
              <a:r>
                <a:rPr lang="en-US" dirty="0" smtClean="0"/>
                <a:t> </a:t>
              </a:r>
            </a:p>
            <a:p>
              <a:r>
                <a:rPr lang="en-US" dirty="0" smtClean="0"/>
                <a:t>Technical Advisory Committee (TAC) Meeting</a:t>
              </a:r>
            </a:p>
            <a:p>
              <a:r>
                <a:rPr lang="en-US" dirty="0" smtClean="0"/>
                <a:t>ERCOT Public</a:t>
              </a:r>
            </a:p>
            <a:p>
              <a:r>
                <a:rPr lang="en-US" dirty="0" smtClean="0"/>
                <a:t>October 3, 2013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70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69797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8492601" cy="5133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spcBef>
                <a:spcPts val="0"/>
              </a:spcBef>
              <a:buNone/>
              <a:defRPr/>
            </a:pPr>
            <a:r>
              <a:rPr lang="en-US" sz="1800" dirty="0"/>
              <a:t>Revision Requests Recommended for Approval by </a:t>
            </a:r>
            <a:r>
              <a:rPr lang="en-US" sz="1800" dirty="0" smtClean="0"/>
              <a:t>PRS </a:t>
            </a:r>
            <a:r>
              <a:rPr lang="en-US" sz="1800" dirty="0"/>
              <a:t>– Unopposed (Vote</a:t>
            </a:r>
            <a:r>
              <a:rPr lang="en-US" sz="1800" dirty="0" smtClean="0"/>
              <a:t>):</a:t>
            </a:r>
          </a:p>
          <a:p>
            <a:pPr lvl="1">
              <a:spcBef>
                <a:spcPts val="0"/>
              </a:spcBef>
              <a:buFont typeface="Arial" panose="020B0604020202020204" pitchFamily="34" charset="0"/>
              <a:buChar char="•"/>
              <a:defRPr/>
            </a:pPr>
            <a:endParaRPr lang="en-US" sz="1800" b="1" dirty="0" smtClean="0"/>
          </a:p>
          <a:p>
            <a:pPr lvl="1">
              <a:spcBef>
                <a:spcPts val="0"/>
              </a:spcBef>
              <a:buFont typeface="Arial" panose="020B0604020202020204" pitchFamily="34" charset="0"/>
              <a:buChar char="•"/>
              <a:defRPr/>
            </a:pPr>
            <a:r>
              <a:rPr lang="en-US" sz="1800" b="1" dirty="0" smtClean="0"/>
              <a:t>NPRR559, Revisions to MCE Calculation</a:t>
            </a:r>
          </a:p>
          <a:p>
            <a:pPr>
              <a:spcBef>
                <a:spcPts val="0"/>
              </a:spcBef>
              <a:defRPr/>
            </a:pPr>
            <a:endParaRPr lang="en-US" sz="1800" dirty="0"/>
          </a:p>
          <a:p>
            <a:pPr marL="0" indent="0">
              <a:spcBef>
                <a:spcPts val="0"/>
              </a:spcBef>
              <a:buNone/>
              <a:defRPr/>
            </a:pPr>
            <a:r>
              <a:rPr lang="en-US" sz="1800" dirty="0"/>
              <a:t>Revision Requests Recommended for Approval by </a:t>
            </a:r>
            <a:r>
              <a:rPr lang="en-US" sz="1800" dirty="0" smtClean="0"/>
              <a:t>PRS </a:t>
            </a:r>
            <a:r>
              <a:rPr lang="en-US" sz="1800" dirty="0"/>
              <a:t>– With Opposing Votes (Vote):</a:t>
            </a:r>
          </a:p>
          <a:p>
            <a:pPr lvl="1">
              <a:spcBef>
                <a:spcPts val="0"/>
              </a:spcBef>
              <a:buFont typeface="Arial" panose="020B0604020202020204" pitchFamily="34" charset="0"/>
              <a:buChar char="•"/>
              <a:defRPr/>
            </a:pPr>
            <a:endParaRPr lang="en-US" sz="1800" b="1" dirty="0" smtClean="0"/>
          </a:p>
          <a:p>
            <a:pPr lvl="1">
              <a:spcBef>
                <a:spcPts val="0"/>
              </a:spcBef>
              <a:buFont typeface="Arial" panose="020B0604020202020204" pitchFamily="34" charset="0"/>
              <a:buChar char="•"/>
              <a:defRPr/>
            </a:pPr>
            <a:r>
              <a:rPr lang="en-US" sz="1800" b="1" dirty="0" smtClean="0"/>
              <a:t>NPRR550, Modifications to Planning Reserve Margin Inputs</a:t>
            </a:r>
          </a:p>
          <a:p>
            <a:pPr>
              <a:spcBef>
                <a:spcPts val="0"/>
              </a:spcBef>
              <a:defRPr/>
            </a:pPr>
            <a:endParaRPr lang="en-US" sz="1800" dirty="0"/>
          </a:p>
          <a:p>
            <a:pPr marL="0" indent="0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r>
              <a:rPr lang="en-US" sz="1800" dirty="0" smtClean="0"/>
              <a:t>Addition of ERCOT Resource Registration Glossary, Section 1: Overview and Revision Process to Other Binding Documents List</a:t>
            </a:r>
          </a:p>
          <a:p>
            <a:pPr marL="0" indent="0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r>
              <a:rPr lang="en-US" sz="1800" dirty="0" smtClean="0"/>
              <a:t>Election of New PRS Leadership</a:t>
            </a:r>
            <a:endParaRPr lang="en-US" sz="1800" dirty="0"/>
          </a:p>
          <a:p>
            <a:pPr marL="0" indent="0">
              <a:spcBef>
                <a:spcPts val="0"/>
              </a:spcBef>
              <a:buNone/>
              <a:defRPr/>
            </a:pPr>
            <a:endParaRPr lang="en-US" sz="1800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44685" cy="461665"/>
          </a:xfrm>
        </p:spPr>
        <p:txBody>
          <a:bodyPr/>
          <a:lstStyle/>
          <a:p>
            <a:r>
              <a:rPr lang="en-US" dirty="0"/>
              <a:t>Summary of </a:t>
            </a:r>
            <a:r>
              <a:rPr lang="en-US" dirty="0" smtClean="0"/>
              <a:t>PRS </a:t>
            </a:r>
            <a:r>
              <a:rPr lang="en-US" dirty="0"/>
              <a:t>Update</a:t>
            </a:r>
          </a:p>
        </p:txBody>
      </p:sp>
    </p:spTree>
    <p:extLst>
      <p:ext uri="{BB962C8B-B14F-4D97-AF65-F5344CB8AC3E}">
        <p14:creationId xmlns:p14="http://schemas.microsoft.com/office/powerpoint/2010/main" val="31916361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1295400" y="2736053"/>
            <a:ext cx="6553200" cy="1385895"/>
            <a:chOff x="1295400" y="2799182"/>
            <a:chExt cx="6553200" cy="1385895"/>
          </a:xfrm>
        </p:grpSpPr>
        <p:sp>
          <p:nvSpPr>
            <p:cNvPr id="2" name="TextBox 1"/>
            <p:cNvSpPr txBox="1"/>
            <p:nvPr/>
          </p:nvSpPr>
          <p:spPr>
            <a:xfrm>
              <a:off x="1295400" y="2820346"/>
              <a:ext cx="6553200" cy="123110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eaLnBrk="0" hangingPunct="0"/>
              <a:r>
                <a:rPr lang="en-US" sz="2800" dirty="0"/>
                <a:t>Revision Requests Recommended </a:t>
              </a:r>
            </a:p>
            <a:p>
              <a:pPr algn="ctr" eaLnBrk="0" hangingPunct="0"/>
              <a:r>
                <a:rPr lang="en-US" sz="2800" dirty="0"/>
                <a:t>for Approval by </a:t>
              </a:r>
              <a:r>
                <a:rPr lang="en-US" sz="2800" dirty="0" smtClean="0"/>
                <a:t>PRS</a:t>
              </a:r>
            </a:p>
            <a:p>
              <a:pPr algn="ctr"/>
              <a:r>
                <a:rPr lang="en-US" dirty="0" smtClean="0"/>
                <a:t>(with Opposing Votes)</a:t>
              </a:r>
            </a:p>
          </p:txBody>
        </p:sp>
        <p:cxnSp>
          <p:nvCxnSpPr>
            <p:cNvPr id="4" name="Straight Connector 3"/>
            <p:cNvCxnSpPr/>
            <p:nvPr/>
          </p:nvCxnSpPr>
          <p:spPr>
            <a:xfrm>
              <a:off x="1428750" y="2799182"/>
              <a:ext cx="6286500" cy="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Straight Connector 5"/>
            <p:cNvCxnSpPr/>
            <p:nvPr/>
          </p:nvCxnSpPr>
          <p:spPr>
            <a:xfrm>
              <a:off x="1438275" y="4185077"/>
              <a:ext cx="6286500" cy="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387421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8492601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spcBef>
                <a:spcPts val="0"/>
              </a:spcBef>
              <a:buNone/>
              <a:defRPr/>
            </a:pPr>
            <a:endParaRPr lang="en-US" sz="1800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79663" y="252835"/>
            <a:ext cx="8444685" cy="461665"/>
          </a:xfrm>
        </p:spPr>
        <p:txBody>
          <a:bodyPr/>
          <a:lstStyle/>
          <a:p>
            <a:r>
              <a:rPr lang="en-US" sz="2200" dirty="0" smtClean="0"/>
              <a:t>NPRR550, Modifications to Planning Reserve Margin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9224633"/>
              </p:ext>
            </p:extLst>
          </p:nvPr>
        </p:nvGraphicFramePr>
        <p:xfrm>
          <a:off x="403749" y="714499"/>
          <a:ext cx="8273526" cy="5657726"/>
        </p:xfrm>
        <a:graphic>
          <a:graphicData uri="http://schemas.openxmlformats.org/drawingml/2006/table">
            <a:tbl>
              <a:tblPr firstRow="1" firstCol="1" lastRow="1" lastCol="1" bandRow="1">
                <a:tableStyleId>{22838BEF-8BB2-4498-84A7-C5851F593DF1}</a:tableStyleId>
              </a:tblPr>
              <a:tblGrid>
                <a:gridCol w="1758426"/>
                <a:gridCol w="6515100"/>
              </a:tblGrid>
              <a:tr h="1518306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Purpose</a:t>
                      </a:r>
                    </a:p>
                    <a:p>
                      <a:r>
                        <a:rPr lang="en-US" sz="1600" b="0" dirty="0" smtClean="0"/>
                        <a:t>(GATF)</a:t>
                      </a:r>
                      <a:endParaRPr lang="en-US" sz="1600" b="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This NPRR proposes modifications to the PRM based on the results of the 2012</a:t>
                      </a:r>
                      <a:r>
                        <a:rPr lang="en-US" sz="1800" b="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LOLE Study and subsequent discussions of the GATF; and removes language that allows Section 3.2.6.1, Minimum ERCOT Planning Reserve Margin Criterion, to be revised via the Administrative NPRR process. </a:t>
                      </a:r>
                      <a:endParaRPr lang="en-US" sz="1650" b="0" kern="1200" baseline="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99710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TAC</a:t>
                      </a:r>
                      <a:r>
                        <a:rPr lang="en-US" sz="1600" baseline="0" dirty="0" smtClean="0"/>
                        <a:t> Vote</a:t>
                      </a:r>
                      <a:endParaRPr lang="en-U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On 8/22/13, PRS voted to recommend approval of NPRR550 as amended by the 7/1/13 ERCOT comments and as revised by PRS.  There was one abstention from the Consumer Market Segment.  On 9/19/13, PRS voted to endorse and forward the 8/22/13 PRS Report as amended by the 9/9/13 ERCOT comments and the Impact Analysis for NPRR550 to TAC.  There was one opposing vote from the Consumer Market Segment and one abstention from the IREP Market Segment.</a:t>
                      </a:r>
                      <a:r>
                        <a:rPr lang="en-US" sz="1650" b="0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endParaRPr lang="en-US" sz="1650" b="0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3504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Effective Date/Priority</a:t>
                      </a:r>
                      <a:endParaRPr lang="en-U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5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December 1, 2013</a:t>
                      </a:r>
                    </a:p>
                    <a:p>
                      <a:endParaRPr lang="en-US" sz="1650" b="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8176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ERCOT Impact</a:t>
                      </a:r>
                      <a:endParaRPr lang="en-U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650" b="0" dirty="0" smtClean="0"/>
                        <a:t>Less</a:t>
                      </a:r>
                      <a:r>
                        <a:rPr lang="en-US" sz="1650" b="0" baseline="0" dirty="0" smtClean="0"/>
                        <a:t> than $5k</a:t>
                      </a:r>
                      <a:r>
                        <a:rPr lang="en-US" sz="1650" b="0" dirty="0" smtClean="0"/>
                        <a:t>;</a:t>
                      </a:r>
                      <a:r>
                        <a:rPr lang="en-US" sz="1650" b="0" baseline="0" dirty="0" smtClean="0"/>
                        <a:t> impacts to ERCOT.com absorbed by O&amp;M</a:t>
                      </a:r>
                      <a:endParaRPr lang="en-US" sz="1650" b="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8030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Business Case</a:t>
                      </a:r>
                      <a:r>
                        <a:rPr lang="en-US" sz="1600" baseline="0" dirty="0" smtClean="0"/>
                        <a:t> Highlights</a:t>
                      </a:r>
                      <a:endParaRPr lang="en-U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650" b="0" dirty="0" smtClean="0"/>
                        <a:t>Updates the PRM calculation</a:t>
                      </a:r>
                      <a:r>
                        <a:rPr lang="en-US" sz="1650" b="0" baseline="0" dirty="0" smtClean="0"/>
                        <a:t> inputs based on the 2012 LOLE study.</a:t>
                      </a:r>
                      <a:endParaRPr lang="en-US" sz="1650" b="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146046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1304925" y="2736053"/>
            <a:ext cx="6553200" cy="1385895"/>
            <a:chOff x="1304925" y="2799182"/>
            <a:chExt cx="6553200" cy="1385895"/>
          </a:xfrm>
        </p:grpSpPr>
        <p:sp>
          <p:nvSpPr>
            <p:cNvPr id="2" name="TextBox 1"/>
            <p:cNvSpPr txBox="1"/>
            <p:nvPr/>
          </p:nvSpPr>
          <p:spPr>
            <a:xfrm>
              <a:off x="1304925" y="3172771"/>
              <a:ext cx="655320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eaLnBrk="0" hangingPunct="0"/>
              <a:r>
                <a:rPr lang="en-US" sz="2800" dirty="0" smtClean="0"/>
                <a:t>Additional PRS Items for Discussion</a:t>
              </a:r>
              <a:endParaRPr lang="en-US" sz="2800" dirty="0"/>
            </a:p>
          </p:txBody>
        </p:sp>
        <p:cxnSp>
          <p:nvCxnSpPr>
            <p:cNvPr id="4" name="Straight Connector 3"/>
            <p:cNvCxnSpPr/>
            <p:nvPr/>
          </p:nvCxnSpPr>
          <p:spPr>
            <a:xfrm>
              <a:off x="1428750" y="2799182"/>
              <a:ext cx="6286500" cy="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Straight Connector 5"/>
            <p:cNvCxnSpPr/>
            <p:nvPr/>
          </p:nvCxnSpPr>
          <p:spPr>
            <a:xfrm>
              <a:off x="1438275" y="4185077"/>
              <a:ext cx="6286500" cy="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03041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20885" y="714498"/>
            <a:ext cx="8492601" cy="1981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>
              <a:spcBef>
                <a:spcPts val="0"/>
              </a:spcBef>
              <a:spcAft>
                <a:spcPts val="0"/>
              </a:spcAft>
              <a:defRPr/>
            </a:pPr>
            <a:endParaRPr lang="en-US" sz="2400" dirty="0" smtClean="0"/>
          </a:p>
          <a:p>
            <a:pPr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dirty="0" smtClean="0"/>
              <a:t>PRS voted to recommend that the ROS-endorsed </a:t>
            </a:r>
            <a:r>
              <a:rPr lang="en-US" sz="2400" i="1" u="sng" dirty="0" smtClean="0"/>
              <a:t>ERCOT Resource Registration Glossary, Section 1: Overview and Revision Process </a:t>
            </a:r>
            <a:r>
              <a:rPr lang="en-US" sz="2400" dirty="0" smtClean="0"/>
              <a:t>be added</a:t>
            </a:r>
            <a:r>
              <a:rPr lang="en-US" sz="2400" i="1" dirty="0" smtClean="0"/>
              <a:t> </a:t>
            </a:r>
            <a:r>
              <a:rPr lang="en-US" sz="2400" dirty="0" smtClean="0"/>
              <a:t>to the Other Binding Documents List.   There was one abstention from the IOU Market Segment</a:t>
            </a:r>
            <a:r>
              <a:rPr lang="en-US" sz="1800" dirty="0" smtClean="0"/>
              <a:t>.  </a:t>
            </a:r>
            <a:endParaRPr lang="en-US" sz="1800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44685" cy="461665"/>
          </a:xfrm>
        </p:spPr>
        <p:txBody>
          <a:bodyPr/>
          <a:lstStyle/>
          <a:p>
            <a:pPr marL="0" indent="0">
              <a:spcBef>
                <a:spcPts val="0"/>
              </a:spcBef>
              <a:spcAft>
                <a:spcPts val="1200"/>
              </a:spcAft>
              <a:defRPr/>
            </a:pPr>
            <a:r>
              <a:rPr lang="en-US" dirty="0" smtClean="0"/>
              <a:t>Addition to Other  Binding Documents List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7360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31747" y="640808"/>
            <a:ext cx="8583653" cy="1981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spcBef>
                <a:spcPts val="0"/>
              </a:spcBef>
              <a:spcAft>
                <a:spcPts val="0"/>
              </a:spcAft>
              <a:buNone/>
              <a:defRPr/>
            </a:pPr>
            <a:endParaRPr lang="en-US" sz="1800" dirty="0"/>
          </a:p>
          <a:p>
            <a:pPr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dirty="0" smtClean="0"/>
              <a:t>2013 PRS Chair – John </a:t>
            </a:r>
            <a:r>
              <a:rPr lang="en-US" sz="2400" dirty="0" err="1" smtClean="0"/>
              <a:t>Varnell</a:t>
            </a:r>
            <a:r>
              <a:rPr lang="en-US" sz="2400" dirty="0" smtClean="0"/>
              <a:t> </a:t>
            </a:r>
            <a:r>
              <a:rPr lang="en-US" sz="2400" dirty="0" smtClean="0"/>
              <a:t>(Tenaska)</a:t>
            </a:r>
            <a:endParaRPr lang="en-US" sz="2400" dirty="0" smtClean="0"/>
          </a:p>
          <a:p>
            <a:pPr marL="0" indent="0">
              <a:spcBef>
                <a:spcPts val="0"/>
              </a:spcBef>
              <a:spcAft>
                <a:spcPts val="0"/>
              </a:spcAft>
              <a:buNone/>
              <a:defRPr/>
            </a:pPr>
            <a:endParaRPr lang="en-US" sz="2400" dirty="0" smtClean="0"/>
          </a:p>
          <a:p>
            <a:pPr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dirty="0" smtClean="0"/>
              <a:t>2013 PRS Vice Chair – Chris </a:t>
            </a:r>
            <a:r>
              <a:rPr lang="en-US" sz="2400" dirty="0" smtClean="0"/>
              <a:t>Lyons (Exelon)</a:t>
            </a:r>
            <a:endParaRPr lang="en-US" sz="2400" dirty="0" smtClean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44685" cy="461665"/>
          </a:xfrm>
        </p:spPr>
        <p:txBody>
          <a:bodyPr/>
          <a:lstStyle/>
          <a:p>
            <a:pPr marL="0" indent="0">
              <a:spcBef>
                <a:spcPts val="0"/>
              </a:spcBef>
              <a:spcAft>
                <a:spcPts val="1200"/>
              </a:spcAft>
              <a:defRPr/>
            </a:pPr>
            <a:r>
              <a:rPr lang="en-US" dirty="0" smtClean="0"/>
              <a:t>Election of New PRS Leadership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1523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RCOT Colors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056BB8"/>
      </a:accent2>
      <a:accent3>
        <a:srgbClr val="680546"/>
      </a:accent3>
      <a:accent4>
        <a:srgbClr val="FDC709"/>
      </a:accent4>
      <a:accent5>
        <a:srgbClr val="E5E5E2"/>
      </a:accent5>
      <a:accent6>
        <a:srgbClr val="1F8A45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purl.org/dc/terms/"/>
    <ds:schemaRef ds:uri="http://purl.org/dc/elements/1.1/"/>
    <ds:schemaRef ds:uri="http://schemas.microsoft.com/office/infopath/2007/PartnerControls"/>
    <ds:schemaRef ds:uri="http://schemas.microsoft.com/office/2006/documentManagement/types"/>
    <ds:schemaRef ds:uri="http://www.w3.org/XML/1998/namespace"/>
    <ds:schemaRef ds:uri="c34af464-7aa1-4edd-9be4-83dffc1cb926"/>
    <ds:schemaRef ds:uri="http://purl.org/dc/dcmitype/"/>
    <ds:schemaRef ds:uri="http://schemas.openxmlformats.org/package/2006/metadata/core-properties"/>
    <ds:schemaRef ds:uri="http://schemas.microsoft.com/office/2006/metadata/properties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6404</TotalTime>
  <Words>354</Words>
  <Application>Microsoft Office PowerPoint</Application>
  <PresentationFormat>On-screen Show (4:3)</PresentationFormat>
  <Paragraphs>46</Paragraphs>
  <Slides>7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9" baseType="lpstr">
      <vt:lpstr>Office Theme</vt:lpstr>
      <vt:lpstr>Custom Design</vt:lpstr>
      <vt:lpstr>PowerPoint Presentation</vt:lpstr>
      <vt:lpstr>Summary of PRS Update</vt:lpstr>
      <vt:lpstr>PowerPoint Presentation</vt:lpstr>
      <vt:lpstr>NPRR550, Modifications to Planning Reserve Margin </vt:lpstr>
      <vt:lpstr>PowerPoint Presentation</vt:lpstr>
      <vt:lpstr>Addition to Other  Binding Documents List</vt:lpstr>
      <vt:lpstr>Election of New PRS Leadership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A. Boren</cp:lastModifiedBy>
  <cp:revision>178</cp:revision>
  <cp:lastPrinted>2013-01-30T23:16:36Z</cp:lastPrinted>
  <dcterms:created xsi:type="dcterms:W3CDTF">2010-04-12T23:12:02Z</dcterms:created>
  <dcterms:modified xsi:type="dcterms:W3CDTF">2013-10-01T15:55:46Z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