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3"/>
  </p:notesMasterIdLst>
  <p:handoutMasterIdLst>
    <p:handoutMasterId r:id="rId14"/>
  </p:handoutMasterIdLst>
  <p:sldIdLst>
    <p:sldId id="260" r:id="rId6"/>
    <p:sldId id="261" r:id="rId7"/>
    <p:sldId id="262" r:id="rId8"/>
    <p:sldId id="276" r:id="rId9"/>
    <p:sldId id="275" r:id="rId10"/>
    <p:sldId id="277" r:id="rId11"/>
    <p:sldId id="269" r:id="rId1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27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55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Item XXX</a:t>
            </a:r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863135"/>
            <a:chOff x="787400" y="1852613"/>
            <a:chExt cx="7543800" cy="2863135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Item 4: PRS Report </a:t>
              </a:r>
            </a:p>
            <a:p>
              <a:endParaRPr lang="en-US" b="1" dirty="0" smtClean="0"/>
            </a:p>
            <a:p>
              <a:r>
                <a:rPr lang="en-US" sz="2000" dirty="0" smtClean="0"/>
                <a:t>John </a:t>
              </a:r>
              <a:r>
                <a:rPr lang="en-US" sz="2000" dirty="0" err="1" smtClean="0"/>
                <a:t>Varnell</a:t>
              </a:r>
              <a:endParaRPr lang="en-US" sz="2000" dirty="0"/>
            </a:p>
            <a:p>
              <a:r>
                <a:rPr lang="en-US" sz="2000" dirty="0"/>
                <a:t>2013 </a:t>
              </a:r>
              <a:r>
                <a:rPr lang="en-US" sz="2000" dirty="0" smtClean="0"/>
                <a:t>PRS Vice </a:t>
              </a:r>
              <a:r>
                <a:rPr lang="en-US" sz="2000" dirty="0"/>
                <a:t>Chair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Technical Advisory Committee (TAC) Meeting</a:t>
              </a:r>
            </a:p>
            <a:p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October 3, 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5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dirty="0"/>
              <a:t>Revision Requests Recommended for Approval by </a:t>
            </a:r>
            <a:r>
              <a:rPr lang="en-US" sz="1800" dirty="0" smtClean="0"/>
              <a:t>PRS </a:t>
            </a:r>
            <a:r>
              <a:rPr lang="en-US" sz="1800" dirty="0"/>
              <a:t>– Unopposed (Vote</a:t>
            </a:r>
            <a:r>
              <a:rPr lang="en-US" sz="1800" dirty="0" smtClean="0"/>
              <a:t>):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b="1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1" dirty="0" smtClean="0"/>
              <a:t>NPRR559, Revisions to MCE Calculation</a:t>
            </a:r>
          </a:p>
          <a:p>
            <a:pPr>
              <a:spcBef>
                <a:spcPts val="0"/>
              </a:spcBef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dirty="0"/>
              <a:t>Revision Requests Recommended for Approval by </a:t>
            </a:r>
            <a:r>
              <a:rPr lang="en-US" sz="1800" dirty="0" smtClean="0"/>
              <a:t>PRS </a:t>
            </a:r>
            <a:r>
              <a:rPr lang="en-US" sz="1800" dirty="0"/>
              <a:t>– With Opposing Votes (Vote):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1800" b="1" dirty="0" smtClean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800" b="1" dirty="0" smtClean="0"/>
              <a:t>NPRR550, Modifications to Planning Reserve Margin Inputs</a:t>
            </a:r>
          </a:p>
          <a:p>
            <a:pPr>
              <a:spcBef>
                <a:spcPts val="0"/>
              </a:spcBef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sz="1800" dirty="0" smtClean="0"/>
              <a:t>Addition of ERCOT Resource Registration Glossary, Section 1: Overview and Revision Process to Other Binding Documents List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r>
              <a:rPr lang="en-US" sz="1800" dirty="0" smtClean="0"/>
              <a:t>Election of New PRS Leadership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/>
              <a:t>Summary of </a:t>
            </a:r>
            <a:r>
              <a:rPr lang="en-US" dirty="0" smtClean="0"/>
              <a:t>PRS </a:t>
            </a:r>
            <a:r>
              <a:rPr lang="en-US" dirty="0"/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820346"/>
              <a:ext cx="6553200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en-US" sz="2800" dirty="0"/>
                <a:t>Revision Requests Recommended </a:t>
              </a:r>
            </a:p>
            <a:p>
              <a:pPr algn="ctr" eaLnBrk="0" hangingPunct="0"/>
              <a:r>
                <a:rPr lang="en-US" sz="2800" dirty="0"/>
                <a:t>for Approval by </a:t>
              </a:r>
              <a:r>
                <a:rPr lang="en-US" sz="2800" dirty="0" smtClean="0"/>
                <a:t>PRS</a:t>
              </a:r>
            </a:p>
            <a:p>
              <a:pPr algn="ctr"/>
              <a:r>
                <a:rPr lang="en-US" dirty="0" smtClean="0"/>
                <a:t>(with Opposing Votes)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849260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252835"/>
            <a:ext cx="8444685" cy="461665"/>
          </a:xfrm>
        </p:spPr>
        <p:txBody>
          <a:bodyPr/>
          <a:lstStyle/>
          <a:p>
            <a:r>
              <a:rPr lang="en-US" sz="2200" dirty="0" smtClean="0"/>
              <a:t>NPRR550, Modifications to Planning Reserve Margin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224633"/>
              </p:ext>
            </p:extLst>
          </p:nvPr>
        </p:nvGraphicFramePr>
        <p:xfrm>
          <a:off x="403749" y="714499"/>
          <a:ext cx="8273526" cy="5657726"/>
        </p:xfrm>
        <a:graphic>
          <a:graphicData uri="http://schemas.openxmlformats.org/drawingml/2006/table">
            <a:tbl>
              <a:tblPr firstRow="1" firstCol="1" lastRow="1" lastCol="1" bandRow="1">
                <a:tableStyleId>{22838BEF-8BB2-4498-84A7-C5851F593DF1}</a:tableStyleId>
              </a:tblPr>
              <a:tblGrid>
                <a:gridCol w="1758426"/>
                <a:gridCol w="6515100"/>
              </a:tblGrid>
              <a:tr h="151830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Purpose</a:t>
                      </a:r>
                    </a:p>
                    <a:p>
                      <a:r>
                        <a:rPr lang="en-US" sz="1600" b="0" dirty="0" smtClean="0"/>
                        <a:t>(GATF)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NPRR proposes modifications to the PRM based on the results of the 2012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LOLE Study and subsequent discussions of the GATF; and removes language that allows Section 3.2.6.1, Minimum ERCOT Planning Reserve Margin Criterion, to be revised via the Administrative NPRR process. </a:t>
                      </a:r>
                      <a:endParaRPr lang="en-US" sz="165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7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TAC</a:t>
                      </a:r>
                      <a:r>
                        <a:rPr lang="en-US" sz="1600" baseline="0" dirty="0" smtClean="0"/>
                        <a:t> Vote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8/22/13, PRS voted to recommend approval of NPRR550 as amended by the 7/1/13 ERCOT comments and as revised by PRS.  There was one abstention from the Consumer Market Segment.  On 9/19/13, PRS voted to endorse and forward the 8/22/13 PRS Report as amended by the 9/9/13 ERCOT comments and the Impact Analysis for NPRR550 to TAC.  There was one opposing vote from the Consumer Market Segment and one abstention from the IREP Market Segment.</a:t>
                      </a:r>
                      <a:r>
                        <a:rPr lang="en-US" sz="16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50" b="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5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Effective Date/Priority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5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December 1, 2013</a:t>
                      </a:r>
                    </a:p>
                    <a:p>
                      <a:endParaRPr lang="en-US" sz="16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ERCOT Impact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50" b="0" dirty="0" smtClean="0"/>
                        <a:t>Less</a:t>
                      </a:r>
                      <a:r>
                        <a:rPr lang="en-US" sz="1650" b="0" baseline="0" dirty="0" smtClean="0"/>
                        <a:t> than $5k</a:t>
                      </a:r>
                      <a:r>
                        <a:rPr lang="en-US" sz="1650" b="0" dirty="0" smtClean="0"/>
                        <a:t>;</a:t>
                      </a:r>
                      <a:r>
                        <a:rPr lang="en-US" sz="1650" b="0" baseline="0" dirty="0" smtClean="0"/>
                        <a:t> impacts to ERCOT.com absorbed by O&amp;M</a:t>
                      </a:r>
                      <a:endParaRPr lang="en-US" sz="16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0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Business Case</a:t>
                      </a:r>
                      <a:r>
                        <a:rPr lang="en-US" sz="1600" baseline="0" dirty="0" smtClean="0"/>
                        <a:t> Highlights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50" b="0" dirty="0" smtClean="0"/>
                        <a:t>Updates the PRM calculation</a:t>
                      </a:r>
                      <a:r>
                        <a:rPr lang="en-US" sz="1650" b="0" baseline="0" dirty="0" smtClean="0"/>
                        <a:t> inputs based on the 2012 LOLE study.</a:t>
                      </a:r>
                      <a:endParaRPr lang="en-US" sz="16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60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04925" y="2736053"/>
            <a:ext cx="6553200" cy="1385895"/>
            <a:chOff x="1304925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304925" y="3172771"/>
              <a:ext cx="6553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hangingPunct="0"/>
              <a:r>
                <a:rPr lang="en-US" sz="2800" dirty="0" smtClean="0"/>
                <a:t>Additional PRS Items for Discussion</a:t>
              </a:r>
              <a:endParaRPr lang="en-US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041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20885" y="714498"/>
            <a:ext cx="8492601" cy="1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 smtClean="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PRS voted to recommend that the ROS-endorsed </a:t>
            </a:r>
            <a:r>
              <a:rPr lang="en-US" sz="2400" i="1" u="sng" dirty="0" smtClean="0"/>
              <a:t>ERCOT Resource Registration Glossary, Section 1: Overview and Revision Process </a:t>
            </a:r>
            <a:r>
              <a:rPr lang="en-US" sz="2400" dirty="0" smtClean="0"/>
              <a:t>be added</a:t>
            </a:r>
            <a:r>
              <a:rPr lang="en-US" sz="2400" i="1" dirty="0" smtClean="0"/>
              <a:t> </a:t>
            </a:r>
            <a:r>
              <a:rPr lang="en-US" sz="2400" dirty="0" smtClean="0"/>
              <a:t>to the Other Binding Documents List.   There was one abstention from the IOU Market Segment</a:t>
            </a:r>
            <a:r>
              <a:rPr lang="en-US" sz="1800" dirty="0" smtClean="0"/>
              <a:t>.  </a:t>
            </a:r>
            <a:endParaRPr lang="en-US" sz="18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 smtClean="0"/>
              <a:t>Addition to Other  Binding Documents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31747" y="640808"/>
            <a:ext cx="8583653" cy="1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800" dirty="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2013 PRS Chair – John </a:t>
            </a:r>
            <a:r>
              <a:rPr lang="en-US" sz="2400" dirty="0" err="1" smtClean="0"/>
              <a:t>Varnell</a:t>
            </a:r>
            <a:r>
              <a:rPr lang="en-US" sz="2400" dirty="0" smtClean="0"/>
              <a:t> </a:t>
            </a:r>
            <a:r>
              <a:rPr lang="en-US" sz="2400" dirty="0" smtClean="0"/>
              <a:t>(Tenaska)</a:t>
            </a: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 smtClean="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2013 PRS Vice Chair – Chris </a:t>
            </a:r>
            <a:r>
              <a:rPr lang="en-US" sz="2400" dirty="0" smtClean="0"/>
              <a:t>Lyons (Exelon)</a:t>
            </a:r>
            <a:endParaRPr lang="en-US" sz="2400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 smtClean="0"/>
              <a:t>Election of New PRS Leadership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52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c34af464-7aa1-4edd-9be4-83dffc1cb926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6404</TotalTime>
  <Words>354</Words>
  <Application>Microsoft Office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PowerPoint Presentation</vt:lpstr>
      <vt:lpstr>Summary of PRS Update</vt:lpstr>
      <vt:lpstr>PowerPoint Presentation</vt:lpstr>
      <vt:lpstr>NPRR550, Modifications to Planning Reserve Margin </vt:lpstr>
      <vt:lpstr>PowerPoint Presentation</vt:lpstr>
      <vt:lpstr>Addition to Other  Binding Documents List</vt:lpstr>
      <vt:lpstr>Election of New PRS Leadership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A. Boren</cp:lastModifiedBy>
  <cp:revision>178</cp:revision>
  <cp:lastPrinted>2013-01-30T23:16:36Z</cp:lastPrinted>
  <dcterms:created xsi:type="dcterms:W3CDTF">2010-04-12T23:12:02Z</dcterms:created>
  <dcterms:modified xsi:type="dcterms:W3CDTF">2013-10-01T15:55:46Z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