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</p:sldMasterIdLst>
  <p:notesMasterIdLst>
    <p:notesMasterId r:id="rId13"/>
  </p:notesMasterIdLst>
  <p:sldIdLst>
    <p:sldId id="258" r:id="rId5"/>
    <p:sldId id="270" r:id="rId6"/>
    <p:sldId id="294" r:id="rId7"/>
    <p:sldId id="292" r:id="rId8"/>
    <p:sldId id="290" r:id="rId9"/>
    <p:sldId id="279" r:id="rId10"/>
    <p:sldId id="293" r:id="rId11"/>
    <p:sldId id="287" r:id="rId1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FF3300"/>
    <a:srgbClr val="0000CC"/>
    <a:srgbClr val="00CC00"/>
    <a:srgbClr val="89A4A7"/>
    <a:srgbClr val="CCFFFF"/>
    <a:srgbClr val="CCECFF"/>
    <a:srgbClr val="4094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52" autoAdjust="0"/>
    <p:restoredTop sz="99183" autoAdjust="0"/>
  </p:normalViewPr>
  <p:slideViewPr>
    <p:cSldViewPr>
      <p:cViewPr varScale="1">
        <p:scale>
          <a:sx n="90" d="100"/>
          <a:sy n="90" d="100"/>
        </p:scale>
        <p:origin x="-252" y="-108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62C8820-7743-4A9D-8DFF-4C08244CD5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828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0644CD8-84D7-4C63-9ACC-8D13A27157FA}" type="slidenum">
              <a:rPr lang="en-US" sz="1200" b="0" smtClean="0"/>
              <a:pPr eaLnBrk="1" hangingPunct="1"/>
              <a:t>3</a:t>
            </a:fld>
            <a:endParaRPr lang="en-US" sz="1200" b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Review where on the PPL these projects are</a:t>
            </a:r>
          </a:p>
          <a:p>
            <a:pPr eaLnBrk="1" hangingPunct="1"/>
            <a:endParaRPr lang="en-US" dirty="0" smtClean="0"/>
          </a:p>
          <a:p>
            <a:r>
              <a:rPr lang="en-US" sz="1800" dirty="0" smtClean="0"/>
              <a:t>Planning (for all three phases) has been estimated at $362,000 and will run for 5 months </a:t>
            </a:r>
          </a:p>
          <a:p>
            <a:r>
              <a:rPr lang="en-US" sz="1800" dirty="0" smtClean="0"/>
              <a:t>Execution estimates - </a:t>
            </a:r>
          </a:p>
          <a:p>
            <a:pPr lvl="1"/>
            <a:r>
              <a:rPr lang="en-US" sz="1800" dirty="0" smtClean="0"/>
              <a:t>Phase 1: $700,000</a:t>
            </a:r>
          </a:p>
          <a:p>
            <a:pPr lvl="1"/>
            <a:r>
              <a:rPr lang="en-US" sz="1800" dirty="0" smtClean="0"/>
              <a:t>Phase 2: $900,000</a:t>
            </a:r>
          </a:p>
          <a:p>
            <a:pPr lvl="1"/>
            <a:r>
              <a:rPr lang="en-US" sz="1800" dirty="0" smtClean="0"/>
              <a:t>Phase 3: $900,000</a:t>
            </a:r>
          </a:p>
          <a:p>
            <a:r>
              <a:rPr lang="en-US" sz="1800" dirty="0" smtClean="0"/>
              <a:t>Like</a:t>
            </a:r>
            <a:r>
              <a:rPr lang="en-US" sz="1800" baseline="0" dirty="0" smtClean="0"/>
              <a:t> all large projects, ERCOT has an obligation to update the BOD.</a:t>
            </a:r>
          </a:p>
          <a:p>
            <a:r>
              <a:rPr lang="en-US" sz="1800" baseline="0" dirty="0" smtClean="0"/>
              <a:t>Moving to planning phase, which will provide the necessary data to refine the accuracy of the estimates</a:t>
            </a:r>
            <a:endParaRPr lang="en-US" sz="1800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0644CD8-84D7-4C63-9ACC-8D13A27157FA}" type="slidenum">
              <a:rPr lang="en-US" sz="1200" b="0" smtClean="0"/>
              <a:pPr eaLnBrk="1" hangingPunct="1"/>
              <a:t>4</a:t>
            </a:fld>
            <a:endParaRPr lang="en-US" sz="1200" b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Review where on the PPL these projects are</a:t>
            </a:r>
          </a:p>
          <a:p>
            <a:pPr eaLnBrk="1" hangingPunct="1"/>
            <a:endParaRPr lang="en-US" dirty="0" smtClean="0"/>
          </a:p>
          <a:p>
            <a:r>
              <a:rPr lang="en-US" sz="1800" dirty="0" smtClean="0"/>
              <a:t>Planning (for all three phases) has been estimated at $362,000 and will run for 5 months </a:t>
            </a:r>
          </a:p>
          <a:p>
            <a:r>
              <a:rPr lang="en-US" sz="1800" dirty="0" smtClean="0"/>
              <a:t>Execution estimates - </a:t>
            </a:r>
          </a:p>
          <a:p>
            <a:pPr lvl="1"/>
            <a:r>
              <a:rPr lang="en-US" sz="1800" dirty="0" smtClean="0"/>
              <a:t>Phase 1: $700,000</a:t>
            </a:r>
          </a:p>
          <a:p>
            <a:pPr lvl="1"/>
            <a:r>
              <a:rPr lang="en-US" sz="1800" dirty="0" smtClean="0"/>
              <a:t>Phase 2: $900,000</a:t>
            </a:r>
          </a:p>
          <a:p>
            <a:pPr lvl="1"/>
            <a:r>
              <a:rPr lang="en-US" sz="1800" dirty="0" smtClean="0"/>
              <a:t>Phase 3: $900,000</a:t>
            </a:r>
          </a:p>
          <a:p>
            <a:r>
              <a:rPr lang="en-US" sz="1800" dirty="0" smtClean="0"/>
              <a:t>Like</a:t>
            </a:r>
            <a:r>
              <a:rPr lang="en-US" sz="1800" baseline="0" dirty="0" smtClean="0"/>
              <a:t> all large projects, ERCOT has an obligation to update the BOD.</a:t>
            </a:r>
          </a:p>
          <a:p>
            <a:r>
              <a:rPr lang="en-US" sz="1800" baseline="0" dirty="0" smtClean="0"/>
              <a:t>Moving to planning phase, which will provide the necessary data to refine the accuracy of the estimates</a:t>
            </a:r>
            <a:endParaRPr lang="en-US" sz="1800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 we’ve heard from the market, and from internal ERCOT</a:t>
            </a:r>
            <a:r>
              <a:rPr lang="en-US" baseline="0" dirty="0" smtClean="0"/>
              <a:t> teams, there are multiple benefits to be gained.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2C8820-7743-4A9D-8DFF-4C08244CD5D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276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70D0C-1BEC-455D-8DF0-68DDEDB3C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537FE-9BBE-4090-848A-DC6F9D4357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6B269-9FDD-4F6B-B750-8656FD146C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55278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CC616B-D96F-4E71-B2F1-4BC8CAB6E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A19B2-AACF-4F59-B92F-A974E16B2A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2420D-DF4E-4951-AD90-8C50932343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5F825-FEBB-4F34-A410-CDFE6AEF86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32F5E-D6E9-4276-B15D-DF4F72B58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CA2448-ECA4-4B7C-BFA1-C2BEE08F72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B73C33-5359-4799-808B-DAB5040901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E4723-3AFF-4F5A-B038-262FFED25F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2EBF498-C512-4BB1-A739-BF9034791A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ERCOT Public/Confidential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fld id="{15895FCD-03E0-409B-A836-FA1C6CE5883E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56" r:id="rId1"/>
    <p:sldLayoutId id="2147484346" r:id="rId2"/>
    <p:sldLayoutId id="2147484347" r:id="rId3"/>
    <p:sldLayoutId id="2147484348" r:id="rId4"/>
    <p:sldLayoutId id="2147484349" r:id="rId5"/>
    <p:sldLayoutId id="2147484350" r:id="rId6"/>
    <p:sldLayoutId id="2147484351" r:id="rId7"/>
    <p:sldLayoutId id="2147484352" r:id="rId8"/>
    <p:sldLayoutId id="2147484353" r:id="rId9"/>
    <p:sldLayoutId id="2147484354" r:id="rId10"/>
    <p:sldLayoutId id="2147484355" r:id="rId11"/>
    <p:sldLayoutId id="2147484357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066800" y="1752600"/>
            <a:ext cx="7620000" cy="4114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MP Online Data Entry Project Update</a:t>
            </a:r>
            <a:r>
              <a:rPr lang="en-US" dirty="0"/>
              <a:t/>
            </a:r>
            <a:br>
              <a:rPr lang="en-US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dirty="0" smtClean="0"/>
              <a:t>TAC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>
                <a:latin typeface="+mn-lt"/>
              </a:rPr>
              <a:t/>
            </a:r>
            <a:br>
              <a:rPr lang="en-US" sz="2000" dirty="0" smtClean="0">
                <a:latin typeface="+mn-lt"/>
              </a:rPr>
            </a:br>
            <a:r>
              <a:rPr lang="en-US" sz="2400" dirty="0" smtClean="0">
                <a:latin typeface="+mn-lt"/>
              </a:rPr>
              <a:t>October 2013</a:t>
            </a:r>
            <a:br>
              <a:rPr lang="en-US" sz="2400" dirty="0" smtClean="0">
                <a:latin typeface="+mn-lt"/>
              </a:rPr>
            </a:br>
            <a:r>
              <a:rPr lang="en-US" sz="1200" dirty="0" smtClean="0">
                <a:latin typeface="+mn-lt"/>
              </a:rPr>
              <a:t/>
            </a:r>
            <a:br>
              <a:rPr lang="en-US" sz="1200" dirty="0" smtClean="0">
                <a:latin typeface="+mn-lt"/>
              </a:rPr>
            </a:br>
            <a:r>
              <a:rPr lang="en-US" sz="2400" dirty="0" smtClean="0">
                <a:latin typeface="+mn-lt"/>
              </a:rPr>
              <a:t>Troy Anderson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6629400" cy="685800"/>
          </a:xfrm>
        </p:spPr>
        <p:txBody>
          <a:bodyPr/>
          <a:lstStyle/>
          <a:p>
            <a:r>
              <a:rPr lang="en-US" sz="2400" dirty="0" smtClean="0"/>
              <a:t>Agenda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038600"/>
          </a:xfrm>
        </p:spPr>
        <p:txBody>
          <a:bodyPr/>
          <a:lstStyle/>
          <a:p>
            <a:r>
              <a:rPr lang="en-US" sz="2400" dirty="0" smtClean="0"/>
              <a:t>MP Online Data Entry Project Update</a:t>
            </a:r>
          </a:p>
          <a:p>
            <a:endParaRPr lang="en-US" sz="2400" dirty="0" smtClean="0"/>
          </a:p>
          <a:p>
            <a:r>
              <a:rPr lang="en-US" sz="2400" dirty="0" smtClean="0"/>
              <a:t>Next Steps</a:t>
            </a:r>
          </a:p>
          <a:p>
            <a:endParaRPr lang="en-US" sz="2400" dirty="0" smtClean="0"/>
          </a:p>
          <a:p>
            <a:r>
              <a:rPr lang="en-US" sz="2400" dirty="0" smtClean="0"/>
              <a:t>Appendix</a:t>
            </a:r>
          </a:p>
          <a:p>
            <a:pPr lvl="1"/>
            <a:r>
              <a:rPr lang="en-US" sz="2400" dirty="0" smtClean="0"/>
              <a:t>Project Benefits</a:t>
            </a:r>
          </a:p>
        </p:txBody>
      </p:sp>
      <p:sp>
        <p:nvSpPr>
          <p:cNvPr id="4101" name="Date Placeholder 4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00050"/>
          </a:xfrm>
          <a:noFill/>
        </p:spPr>
        <p:txBody>
          <a:bodyPr/>
          <a:lstStyle/>
          <a:p>
            <a:r>
              <a:rPr lang="en-US" dirty="0" smtClean="0"/>
              <a:t>October </a:t>
            </a:r>
            <a:r>
              <a:rPr lang="en-US" dirty="0" smtClean="0"/>
              <a:t>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7162800" cy="6858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MP Online Data Entry Project </a:t>
            </a:r>
            <a:r>
              <a:rPr lang="en-US" sz="2400" dirty="0"/>
              <a:t>Update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838200"/>
            <a:ext cx="8305800" cy="5257800"/>
          </a:xfrm>
        </p:spPr>
        <p:txBody>
          <a:bodyPr/>
          <a:lstStyle/>
          <a:p>
            <a:pPr marL="400050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b="0" dirty="0" smtClean="0"/>
              <a:t>Project Status Update</a:t>
            </a:r>
          </a:p>
          <a:p>
            <a:pPr marL="800100" lvl="1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This effort has been on the Project Priority List for several years</a:t>
            </a:r>
          </a:p>
          <a:p>
            <a:pPr marL="800100" lvl="1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Major area </a:t>
            </a:r>
            <a:r>
              <a:rPr lang="en-US" dirty="0"/>
              <a:t>to be </a:t>
            </a:r>
            <a:r>
              <a:rPr lang="en-US" dirty="0" smtClean="0"/>
              <a:t>addressed in Phase 1</a:t>
            </a:r>
            <a:endParaRPr lang="en-US" dirty="0"/>
          </a:p>
          <a:p>
            <a:pPr marL="1200150" lvl="2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Replacement of the RARF </a:t>
            </a:r>
            <a:r>
              <a:rPr lang="en-US" dirty="0"/>
              <a:t>(Resource Asset Registration Form</a:t>
            </a:r>
            <a:r>
              <a:rPr lang="en-US" dirty="0" smtClean="0"/>
              <a:t>)</a:t>
            </a:r>
          </a:p>
          <a:p>
            <a:pPr marL="800100" lvl="1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Other </a:t>
            </a:r>
            <a:r>
              <a:rPr lang="en-US" dirty="0"/>
              <a:t>areas to be </a:t>
            </a:r>
            <a:r>
              <a:rPr lang="en-US" dirty="0" smtClean="0"/>
              <a:t>considered in later phases</a:t>
            </a:r>
            <a:endParaRPr lang="en-US" dirty="0"/>
          </a:p>
          <a:p>
            <a:pPr marL="1200150" lvl="2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Market Participant </a:t>
            </a:r>
            <a:r>
              <a:rPr lang="en-US" dirty="0"/>
              <a:t>Registration</a:t>
            </a:r>
          </a:p>
          <a:p>
            <a:pPr marL="1200150" lvl="2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/>
              <a:t>Verifiable Costs (VC)</a:t>
            </a:r>
          </a:p>
          <a:p>
            <a:pPr marL="800100" lvl="1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Phase 1 currently on the PPL at $1M</a:t>
            </a:r>
            <a:endParaRPr lang="en-US" dirty="0"/>
          </a:p>
          <a:p>
            <a:pPr marL="1200150" lvl="2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/>
              <a:t>Cost estimate will be refined during </a:t>
            </a:r>
            <a:r>
              <a:rPr lang="en-US" dirty="0" smtClean="0"/>
              <a:t>the Planning Phase</a:t>
            </a:r>
          </a:p>
          <a:p>
            <a:pPr marL="800100" lvl="1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Phase 1 expected to gate to Planning in the near future</a:t>
            </a:r>
          </a:p>
          <a:p>
            <a:pPr marL="1200150" lvl="2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$300k cost estimate for Planning phase</a:t>
            </a:r>
          </a:p>
          <a:p>
            <a:pPr marL="1200150" lvl="2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5-6 months duration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4294967295"/>
          </p:nvPr>
        </p:nvSpPr>
        <p:spPr>
          <a:xfrm>
            <a:off x="1143000" y="6457950"/>
            <a:ext cx="2133600" cy="323850"/>
          </a:xfrm>
          <a:prstGeom prst="rect">
            <a:avLst/>
          </a:prstGeom>
          <a:noFill/>
        </p:spPr>
        <p:txBody>
          <a:bodyPr/>
          <a:lstStyle/>
          <a:p>
            <a:r>
              <a:rPr lang="en-US" dirty="0"/>
              <a:t>October </a:t>
            </a:r>
            <a:r>
              <a:rPr lang="en-US" sz="1200" dirty="0" smtClean="0"/>
              <a:t>2013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1195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7162800" cy="6858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MP Online Data Entry Project </a:t>
            </a:r>
            <a:r>
              <a:rPr lang="en-US" sz="2400" dirty="0"/>
              <a:t>Update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838200"/>
            <a:ext cx="8229600" cy="4419600"/>
          </a:xfrm>
        </p:spPr>
        <p:txBody>
          <a:bodyPr/>
          <a:lstStyle/>
          <a:p>
            <a:pPr marL="400050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b="0" dirty="0" smtClean="0"/>
              <a:t>Project Portfolio Notes</a:t>
            </a:r>
          </a:p>
          <a:p>
            <a:pPr marL="800100" lvl="1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The PPL has 3 separate phases targeted for funding</a:t>
            </a:r>
          </a:p>
          <a:p>
            <a:pPr marL="1200150" lvl="2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MP Online Data Entry Phase 1 – 2013-2014</a:t>
            </a:r>
          </a:p>
          <a:p>
            <a:pPr marL="1200150" lvl="2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MP Online Data Entry Phase 2 – 2014</a:t>
            </a:r>
          </a:p>
          <a:p>
            <a:pPr marL="1200150" lvl="2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MP Online Data Entry Phase 3 – 2015</a:t>
            </a:r>
          </a:p>
          <a:p>
            <a:pPr marL="800100" lvl="1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“Business Strategy” category, ERCOT-sponsored</a:t>
            </a:r>
          </a:p>
          <a:p>
            <a:pPr marL="800100" lvl="1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/>
              <a:t>P</a:t>
            </a:r>
            <a:r>
              <a:rPr lang="en-US" dirty="0" smtClean="0"/>
              <a:t>hases 2 and 3 to be evaluated independently</a:t>
            </a:r>
          </a:p>
          <a:p>
            <a:pPr marL="800100" lvl="1" indent="-4572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Spending on these efforts is already included in the forecast project spend from 2013 – 2015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5800" y="5562600"/>
            <a:ext cx="7772400" cy="576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/>
              <a:t>Location of Project Priority List (PPL):   </a:t>
            </a:r>
            <a:r>
              <a:rPr lang="en-US" b="0">
                <a:hlinkClick r:id="rId3"/>
              </a:rPr>
              <a:t>http://www.ercot.com/services/projects/index</a:t>
            </a:r>
            <a:endParaRPr lang="en-US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4294967295"/>
          </p:nvPr>
        </p:nvSpPr>
        <p:spPr>
          <a:xfrm>
            <a:off x="1143000" y="6457950"/>
            <a:ext cx="2133600" cy="323850"/>
          </a:xfrm>
          <a:prstGeom prst="rect">
            <a:avLst/>
          </a:prstGeom>
          <a:noFill/>
        </p:spPr>
        <p:txBody>
          <a:bodyPr/>
          <a:lstStyle/>
          <a:p>
            <a:r>
              <a:rPr lang="en-US" dirty="0"/>
              <a:t>October </a:t>
            </a:r>
            <a:r>
              <a:rPr lang="en-US" sz="1200" dirty="0" smtClean="0"/>
              <a:t>2013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2187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6477000" cy="685800"/>
          </a:xfrm>
        </p:spPr>
        <p:txBody>
          <a:bodyPr/>
          <a:lstStyle/>
          <a:p>
            <a:r>
              <a:rPr lang="en-US" sz="2400" dirty="0" smtClean="0"/>
              <a:t>Next</a:t>
            </a:r>
            <a:r>
              <a:rPr lang="en-US" sz="2400" dirty="0"/>
              <a:t> </a:t>
            </a:r>
            <a:r>
              <a:rPr lang="en-US" sz="2400" dirty="0" smtClean="0"/>
              <a:t>Steps</a:t>
            </a:r>
            <a:endParaRPr lang="en-US" sz="2400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382000" cy="53340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dirty="0"/>
              <a:t>ERCOT would like to confirm that the market is still supportive of this effort moving </a:t>
            </a:r>
            <a:r>
              <a:rPr lang="en-US" dirty="0" smtClean="0"/>
              <a:t>forward</a:t>
            </a:r>
          </a:p>
          <a:p>
            <a:pPr marL="742950" lvl="2" indent="-342900"/>
            <a:r>
              <a:rPr lang="en-US" dirty="0" smtClean="0"/>
              <a:t>MP Online Data Entry has a direct impact on Market Participants</a:t>
            </a:r>
          </a:p>
          <a:p>
            <a:pPr marL="742950" lvl="2" indent="-342900"/>
            <a:r>
              <a:rPr lang="en-US" dirty="0" smtClean="0"/>
              <a:t>It is also expected to require significant project funding so stakeholder agreement on relative importance is needed</a:t>
            </a:r>
          </a:p>
          <a:p>
            <a:pPr marL="742950" lvl="2" indent="-342900"/>
            <a:r>
              <a:rPr lang="en-US" dirty="0" smtClean="0"/>
              <a:t>Positive feedback received at RDWG, ROS and WMS</a:t>
            </a:r>
          </a:p>
          <a:p>
            <a:pPr marL="342900" lvl="1" indent="-342900">
              <a:buFontTx/>
              <a:buChar char="•"/>
            </a:pPr>
            <a:endParaRPr lang="en-US" sz="1200" dirty="0"/>
          </a:p>
          <a:p>
            <a:r>
              <a:rPr lang="en-US" b="0" dirty="0" smtClean="0"/>
              <a:t>If the market supports this project, ERCOT will gate to Planning and begin defining detailed requirements</a:t>
            </a:r>
          </a:p>
          <a:p>
            <a:endParaRPr lang="en-US" sz="1200" b="0" dirty="0" smtClean="0"/>
          </a:p>
          <a:p>
            <a:r>
              <a:rPr lang="en-US" b="0" dirty="0" smtClean="0"/>
              <a:t>Frequent communications with market stakeholders is expected</a:t>
            </a:r>
          </a:p>
          <a:p>
            <a:pPr lvl="1">
              <a:spcBef>
                <a:spcPts val="300"/>
              </a:spcBef>
            </a:pPr>
            <a:r>
              <a:rPr lang="en-US" b="0" dirty="0" smtClean="0"/>
              <a:t>Provide regular project updates to RDWG and other impacted subcommittees and working groups</a:t>
            </a:r>
          </a:p>
          <a:p>
            <a:pPr lvl="1"/>
            <a:r>
              <a:rPr lang="en-US" b="0" dirty="0" smtClean="0"/>
              <a:t>Conduct requirements workshops, hosted by RDWG, to get market feedback</a:t>
            </a:r>
            <a:endParaRPr lang="en-US" sz="1800" dirty="0" smtClean="0"/>
          </a:p>
          <a:p>
            <a:pPr>
              <a:lnSpc>
                <a:spcPct val="200000"/>
              </a:lnSpc>
            </a:pPr>
            <a:endParaRPr lang="en-US" sz="1800" dirty="0"/>
          </a:p>
          <a:p>
            <a:pPr>
              <a:lnSpc>
                <a:spcPct val="200000"/>
              </a:lnSpc>
            </a:pPr>
            <a:endParaRPr lang="en-US" sz="1800" dirty="0" smtClean="0"/>
          </a:p>
          <a:p>
            <a:pPr lvl="1">
              <a:lnSpc>
                <a:spcPct val="200000"/>
              </a:lnSpc>
            </a:pPr>
            <a:endParaRPr lang="en-US" sz="1800" dirty="0" smtClean="0"/>
          </a:p>
          <a:p>
            <a:pPr lvl="1">
              <a:lnSpc>
                <a:spcPct val="200000"/>
              </a:lnSpc>
            </a:pPr>
            <a:endParaRPr lang="en-US" sz="1800" dirty="0" smtClean="0"/>
          </a:p>
          <a:p>
            <a:pPr lvl="1">
              <a:lnSpc>
                <a:spcPct val="200000"/>
              </a:lnSpc>
            </a:pPr>
            <a:endParaRPr lang="en-US" sz="1800" b="0" dirty="0" smtClean="0"/>
          </a:p>
          <a:p>
            <a:pPr lvl="1">
              <a:lnSpc>
                <a:spcPct val="200000"/>
              </a:lnSpc>
            </a:pPr>
            <a:endParaRPr lang="en-US" dirty="0" smtClean="0"/>
          </a:p>
          <a:p>
            <a:pPr lvl="1">
              <a:lnSpc>
                <a:spcPct val="200000"/>
              </a:lnSpc>
            </a:pPr>
            <a:endParaRPr lang="en-US" sz="1800" dirty="0" smtClean="0"/>
          </a:p>
          <a:p>
            <a:pPr>
              <a:lnSpc>
                <a:spcPct val="200000"/>
              </a:lnSpc>
            </a:pPr>
            <a:endParaRPr lang="en-US" sz="1800" b="0" dirty="0" smtClean="0"/>
          </a:p>
          <a:p>
            <a:pPr>
              <a:lnSpc>
                <a:spcPct val="200000"/>
              </a:lnSpc>
            </a:pPr>
            <a:endParaRPr lang="en-US" sz="1800" b="0" dirty="0" smtClean="0"/>
          </a:p>
          <a:p>
            <a:pPr marL="0" indent="0">
              <a:lnSpc>
                <a:spcPct val="200000"/>
              </a:lnSpc>
              <a:buNone/>
            </a:pPr>
            <a:endParaRPr lang="en-US" sz="1800" b="0" dirty="0"/>
          </a:p>
        </p:txBody>
      </p:sp>
      <p:sp>
        <p:nvSpPr>
          <p:cNvPr id="4101" name="Date Placeholder 4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00050"/>
          </a:xfrm>
          <a:noFill/>
        </p:spPr>
        <p:txBody>
          <a:bodyPr/>
          <a:lstStyle/>
          <a:p>
            <a:r>
              <a:rPr lang="en-US" dirty="0"/>
              <a:t>October 2013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116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Questions</a:t>
            </a:r>
          </a:p>
        </p:txBody>
      </p:sp>
      <p:sp>
        <p:nvSpPr>
          <p:cNvPr id="10243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Tx/>
              <a:buNone/>
            </a:pPr>
            <a:endParaRPr lang="en-US" dirty="0" smtClean="0"/>
          </a:p>
          <a:p>
            <a:pPr marL="0" indent="0" algn="ctr">
              <a:buFontTx/>
              <a:buNone/>
            </a:pPr>
            <a:endParaRPr lang="en-US" dirty="0" smtClean="0"/>
          </a:p>
          <a:p>
            <a:pPr marL="0" indent="0" algn="ctr">
              <a:buFontTx/>
              <a:buNone/>
            </a:pPr>
            <a:endParaRPr lang="en-US" dirty="0" smtClean="0"/>
          </a:p>
          <a:p>
            <a:pPr marL="0" indent="0" algn="ctr">
              <a:buFontTx/>
              <a:buNone/>
            </a:pPr>
            <a:r>
              <a:rPr lang="en-US" sz="9600" dirty="0" smtClean="0"/>
              <a:t>?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00050"/>
          </a:xfrm>
          <a:noFill/>
        </p:spPr>
        <p:txBody>
          <a:bodyPr/>
          <a:lstStyle/>
          <a:p>
            <a:r>
              <a:rPr lang="en-US" dirty="0"/>
              <a:t>October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Tx/>
              <a:buNone/>
            </a:pPr>
            <a:endParaRPr lang="en-US" dirty="0" smtClean="0"/>
          </a:p>
          <a:p>
            <a:pPr marL="0" indent="0" algn="ctr">
              <a:buFontTx/>
              <a:buNone/>
            </a:pPr>
            <a:endParaRPr lang="en-US" dirty="0" smtClean="0"/>
          </a:p>
          <a:p>
            <a:pPr marL="0" indent="0" algn="ctr">
              <a:buFontTx/>
              <a:buNone/>
            </a:pPr>
            <a:endParaRPr lang="en-US" dirty="0" smtClean="0"/>
          </a:p>
          <a:p>
            <a:pPr marL="0" indent="0" algn="ctr">
              <a:buFontTx/>
              <a:buNone/>
            </a:pPr>
            <a:r>
              <a:rPr lang="en-US" sz="4800" dirty="0" smtClean="0"/>
              <a:t>Appendix</a:t>
            </a:r>
            <a:endParaRPr lang="en-US" sz="9600" dirty="0" smtClean="0"/>
          </a:p>
        </p:txBody>
      </p:sp>
      <p:sp>
        <p:nvSpPr>
          <p:cNvPr id="6" name="Date Placeholder 4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00050"/>
          </a:xfrm>
          <a:noFill/>
        </p:spPr>
        <p:txBody>
          <a:bodyPr/>
          <a:lstStyle/>
          <a:p>
            <a:r>
              <a:rPr lang="en-US" dirty="0"/>
              <a:t>October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70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Benefits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229600" cy="5181600"/>
          </a:xfrm>
        </p:spPr>
        <p:txBody>
          <a:bodyPr>
            <a:normAutofit lnSpcReduction="10000"/>
          </a:bodyPr>
          <a:lstStyle/>
          <a:p>
            <a:r>
              <a:rPr lang="en-US" b="0" dirty="0" smtClean="0"/>
              <a:t>Resource Asset Registration Form (RARF)</a:t>
            </a:r>
          </a:p>
          <a:p>
            <a:pPr lvl="1"/>
            <a:r>
              <a:rPr lang="en-US" b="0" dirty="0" smtClean="0"/>
              <a:t>Elimination of manual processes</a:t>
            </a:r>
          </a:p>
          <a:p>
            <a:pPr lvl="2"/>
            <a:r>
              <a:rPr lang="en-US" dirty="0" smtClean="0"/>
              <a:t>FTE allocations spent on manual tasks can be re-purposed to improving processes</a:t>
            </a:r>
          </a:p>
          <a:p>
            <a:pPr lvl="2"/>
            <a:r>
              <a:rPr lang="en-US" dirty="0" smtClean="0"/>
              <a:t>Eliminates the risks of error and improves overall data quality and completeness</a:t>
            </a:r>
          </a:p>
          <a:p>
            <a:pPr lvl="1"/>
            <a:r>
              <a:rPr lang="en-US" b="0" dirty="0" smtClean="0"/>
              <a:t>Provides timely feedback on validation whereas today a RARF could take up to 3 days for validation</a:t>
            </a:r>
          </a:p>
          <a:p>
            <a:pPr lvl="1"/>
            <a:r>
              <a:rPr lang="en-US" b="0" dirty="0" smtClean="0"/>
              <a:t>Provides a facility for MPs to directly manage their own data</a:t>
            </a:r>
          </a:p>
          <a:p>
            <a:pPr lvl="2"/>
            <a:r>
              <a:rPr lang="en-US" dirty="0" smtClean="0"/>
              <a:t>Stale data can lead to operational incidents with financial impacts</a:t>
            </a:r>
            <a:endParaRPr lang="en-US" b="0" dirty="0" smtClean="0"/>
          </a:p>
          <a:p>
            <a:pPr lvl="2"/>
            <a:r>
              <a:rPr lang="en-US" dirty="0" smtClean="0"/>
              <a:t>MPs would no longer be required to request data from ERCOT</a:t>
            </a:r>
          </a:p>
          <a:p>
            <a:pPr lvl="1"/>
            <a:r>
              <a:rPr lang="en-US" dirty="0" smtClean="0"/>
              <a:t>Establishes transparency to what data ERCOT has on record as well as the status of new data</a:t>
            </a:r>
          </a:p>
          <a:p>
            <a:pPr lvl="1"/>
            <a:r>
              <a:rPr lang="en-US" dirty="0"/>
              <a:t>Increases the quality of data</a:t>
            </a:r>
          </a:p>
          <a:p>
            <a:pPr lvl="2"/>
            <a:r>
              <a:rPr lang="en-US" sz="2000" dirty="0"/>
              <a:t>Managing data submissions in a spreadsheet is a very brittle </a:t>
            </a:r>
            <a:r>
              <a:rPr lang="en-US" sz="2000" dirty="0" smtClean="0"/>
              <a:t>process</a:t>
            </a:r>
            <a:endParaRPr lang="en-US" sz="1600" dirty="0" smtClean="0"/>
          </a:p>
          <a:p>
            <a:endParaRPr lang="en-US" sz="1600" b="0" dirty="0" smtClean="0"/>
          </a:p>
          <a:p>
            <a:endParaRPr lang="en-US" sz="1600" b="0" dirty="0" smtClean="0"/>
          </a:p>
          <a:p>
            <a:pPr marL="0" indent="0">
              <a:buNone/>
            </a:pPr>
            <a:endParaRPr lang="en-US" sz="1600" b="0" dirty="0"/>
          </a:p>
        </p:txBody>
      </p:sp>
      <p:sp>
        <p:nvSpPr>
          <p:cNvPr id="4101" name="Date Placeholder 4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00050"/>
          </a:xfrm>
          <a:noFill/>
        </p:spPr>
        <p:txBody>
          <a:bodyPr/>
          <a:lstStyle/>
          <a:p>
            <a:r>
              <a:rPr lang="en-US" dirty="0"/>
              <a:t>October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29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89708CDFE01604DBA4E6AC5C9427C9B" ma:contentTypeVersion="0" ma:contentTypeDescription="Create a new document." ma:contentTypeScope="" ma:versionID="aade02c1283a6530c0a4eb0af574f918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76EB7CD7-DFF6-44E7-B00A-9116D85859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796466D-1BBC-45A5-A206-B0440415FF0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E9D5BDB-93C4-4088-BD02-7EFB0DC3369A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dcmitype/"/>
    <ds:schemaRef ds:uri="c34af464-7aa1-4edd-9be4-83dffc1cb926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13535</TotalTime>
  <Words>613</Words>
  <Application>Microsoft Office PowerPoint</Application>
  <PresentationFormat>On-screen Show (4:3)</PresentationFormat>
  <Paragraphs>102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Custom Design</vt:lpstr>
      <vt:lpstr>MP Online Data Entry Project Update  TAC   October 2013  Troy Anderson</vt:lpstr>
      <vt:lpstr>Agenda</vt:lpstr>
      <vt:lpstr>MP Online Data Entry Project Update</vt:lpstr>
      <vt:lpstr>MP Online Data Entry Project Update</vt:lpstr>
      <vt:lpstr>Next Steps</vt:lpstr>
      <vt:lpstr>Questions</vt:lpstr>
      <vt:lpstr>PowerPoint Presentation</vt:lpstr>
      <vt:lpstr>Benefits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Update</dc:title>
  <dc:creator>Martinez, Adam</dc:creator>
  <cp:lastModifiedBy>Anderson, Troy</cp:lastModifiedBy>
  <cp:revision>548</cp:revision>
  <cp:lastPrinted>2012-01-27T18:39:27Z</cp:lastPrinted>
  <dcterms:created xsi:type="dcterms:W3CDTF">2005-04-21T14:28:35Z</dcterms:created>
  <dcterms:modified xsi:type="dcterms:W3CDTF">2013-09-30T15:21:52Z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0x010100C89708CDFE01604DBA4E6AC5C9427C9B</vt:lpwstr>
  </property>
</Properties>
</file>