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9" r:id="rId4"/>
    <p:sldId id="258" r:id="rId5"/>
    <p:sldId id="260" r:id="rId6"/>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92" d="100"/>
          <a:sy n="92" d="100"/>
        </p:scale>
        <p:origin x="-1912" y="-9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printerSettings" Target="printerSettings/printerSettings1.bin"/><Relationship Id="rId8" Type="http://schemas.openxmlformats.org/officeDocument/2006/relationships/presProps" Target="presProps.xml"/><Relationship Id="rId9" Type="http://schemas.openxmlformats.org/officeDocument/2006/relationships/viewProps" Target="viewProps.xml"/><Relationship Id="rId10" Type="http://schemas.openxmlformats.org/officeDocument/2006/relationships/theme" Target="theme/theme1.xml"/><Relationship Id="rId11"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9F952D0-3E18-D242-BFED-9781BFEB5AC5}" type="datetimeFigureOut">
              <a:rPr lang="en-US" smtClean="0"/>
              <a:t>9/26/13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CE444F-3F43-F549-9AC3-EB95D9060933}" type="slidenum">
              <a:rPr lang="en-US" smtClean="0"/>
              <a:t>‹#›</a:t>
            </a:fld>
            <a:endParaRPr lang="en-US"/>
          </a:p>
        </p:txBody>
      </p:sp>
    </p:spTree>
    <p:extLst>
      <p:ext uri="{BB962C8B-B14F-4D97-AF65-F5344CB8AC3E}">
        <p14:creationId xmlns:p14="http://schemas.microsoft.com/office/powerpoint/2010/main" val="120485304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9F952D0-3E18-D242-BFED-9781BFEB5AC5}" type="datetimeFigureOut">
              <a:rPr lang="en-US" smtClean="0"/>
              <a:t>9/26/13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CE444F-3F43-F549-9AC3-EB95D9060933}" type="slidenum">
              <a:rPr lang="en-US" smtClean="0"/>
              <a:t>‹#›</a:t>
            </a:fld>
            <a:endParaRPr lang="en-US"/>
          </a:p>
        </p:txBody>
      </p:sp>
    </p:spTree>
    <p:extLst>
      <p:ext uri="{BB962C8B-B14F-4D97-AF65-F5344CB8AC3E}">
        <p14:creationId xmlns:p14="http://schemas.microsoft.com/office/powerpoint/2010/main" val="96859798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9F952D0-3E18-D242-BFED-9781BFEB5AC5}" type="datetimeFigureOut">
              <a:rPr lang="en-US" smtClean="0"/>
              <a:t>9/26/13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CE444F-3F43-F549-9AC3-EB95D9060933}" type="slidenum">
              <a:rPr lang="en-US" smtClean="0"/>
              <a:t>‹#›</a:t>
            </a:fld>
            <a:endParaRPr lang="en-US"/>
          </a:p>
        </p:txBody>
      </p:sp>
    </p:spTree>
    <p:extLst>
      <p:ext uri="{BB962C8B-B14F-4D97-AF65-F5344CB8AC3E}">
        <p14:creationId xmlns:p14="http://schemas.microsoft.com/office/powerpoint/2010/main" val="5978772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9F952D0-3E18-D242-BFED-9781BFEB5AC5}" type="datetimeFigureOut">
              <a:rPr lang="en-US" smtClean="0"/>
              <a:t>9/26/13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CE444F-3F43-F549-9AC3-EB95D9060933}" type="slidenum">
              <a:rPr lang="en-US" smtClean="0"/>
              <a:t>‹#›</a:t>
            </a:fld>
            <a:endParaRPr lang="en-US"/>
          </a:p>
        </p:txBody>
      </p:sp>
    </p:spTree>
    <p:extLst>
      <p:ext uri="{BB962C8B-B14F-4D97-AF65-F5344CB8AC3E}">
        <p14:creationId xmlns:p14="http://schemas.microsoft.com/office/powerpoint/2010/main" val="32001476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9F952D0-3E18-D242-BFED-9781BFEB5AC5}" type="datetimeFigureOut">
              <a:rPr lang="en-US" smtClean="0"/>
              <a:t>9/26/13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5CE444F-3F43-F549-9AC3-EB95D9060933}" type="slidenum">
              <a:rPr lang="en-US" smtClean="0"/>
              <a:t>‹#›</a:t>
            </a:fld>
            <a:endParaRPr lang="en-US"/>
          </a:p>
        </p:txBody>
      </p:sp>
    </p:spTree>
    <p:extLst>
      <p:ext uri="{BB962C8B-B14F-4D97-AF65-F5344CB8AC3E}">
        <p14:creationId xmlns:p14="http://schemas.microsoft.com/office/powerpoint/2010/main" val="322491817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9F952D0-3E18-D242-BFED-9781BFEB5AC5}" type="datetimeFigureOut">
              <a:rPr lang="en-US" smtClean="0"/>
              <a:t>9/26/13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5CE444F-3F43-F549-9AC3-EB95D9060933}" type="slidenum">
              <a:rPr lang="en-US" smtClean="0"/>
              <a:t>‹#›</a:t>
            </a:fld>
            <a:endParaRPr lang="en-US"/>
          </a:p>
        </p:txBody>
      </p:sp>
    </p:spTree>
    <p:extLst>
      <p:ext uri="{BB962C8B-B14F-4D97-AF65-F5344CB8AC3E}">
        <p14:creationId xmlns:p14="http://schemas.microsoft.com/office/powerpoint/2010/main" val="45911388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9F952D0-3E18-D242-BFED-9781BFEB5AC5}" type="datetimeFigureOut">
              <a:rPr lang="en-US" smtClean="0"/>
              <a:t>9/26/13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5CE444F-3F43-F549-9AC3-EB95D9060933}" type="slidenum">
              <a:rPr lang="en-US" smtClean="0"/>
              <a:t>‹#›</a:t>
            </a:fld>
            <a:endParaRPr lang="en-US"/>
          </a:p>
        </p:txBody>
      </p:sp>
    </p:spTree>
    <p:extLst>
      <p:ext uri="{BB962C8B-B14F-4D97-AF65-F5344CB8AC3E}">
        <p14:creationId xmlns:p14="http://schemas.microsoft.com/office/powerpoint/2010/main" val="397261366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9F952D0-3E18-D242-BFED-9781BFEB5AC5}" type="datetimeFigureOut">
              <a:rPr lang="en-US" smtClean="0"/>
              <a:t>9/26/13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5CE444F-3F43-F549-9AC3-EB95D9060933}" type="slidenum">
              <a:rPr lang="en-US" smtClean="0"/>
              <a:t>‹#›</a:t>
            </a:fld>
            <a:endParaRPr lang="en-US"/>
          </a:p>
        </p:txBody>
      </p:sp>
    </p:spTree>
    <p:extLst>
      <p:ext uri="{BB962C8B-B14F-4D97-AF65-F5344CB8AC3E}">
        <p14:creationId xmlns:p14="http://schemas.microsoft.com/office/powerpoint/2010/main" val="331300015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9F952D0-3E18-D242-BFED-9781BFEB5AC5}" type="datetimeFigureOut">
              <a:rPr lang="en-US" smtClean="0"/>
              <a:t>9/26/13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5CE444F-3F43-F549-9AC3-EB95D9060933}" type="slidenum">
              <a:rPr lang="en-US" smtClean="0"/>
              <a:t>‹#›</a:t>
            </a:fld>
            <a:endParaRPr lang="en-US"/>
          </a:p>
        </p:txBody>
      </p:sp>
    </p:spTree>
    <p:extLst>
      <p:ext uri="{BB962C8B-B14F-4D97-AF65-F5344CB8AC3E}">
        <p14:creationId xmlns:p14="http://schemas.microsoft.com/office/powerpoint/2010/main" val="30162616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9F952D0-3E18-D242-BFED-9781BFEB5AC5}" type="datetimeFigureOut">
              <a:rPr lang="en-US" smtClean="0"/>
              <a:t>9/26/13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5CE444F-3F43-F549-9AC3-EB95D9060933}" type="slidenum">
              <a:rPr lang="en-US" smtClean="0"/>
              <a:t>‹#›</a:t>
            </a:fld>
            <a:endParaRPr lang="en-US"/>
          </a:p>
        </p:txBody>
      </p:sp>
    </p:spTree>
    <p:extLst>
      <p:ext uri="{BB962C8B-B14F-4D97-AF65-F5344CB8AC3E}">
        <p14:creationId xmlns:p14="http://schemas.microsoft.com/office/powerpoint/2010/main" val="193375591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9F952D0-3E18-D242-BFED-9781BFEB5AC5}" type="datetimeFigureOut">
              <a:rPr lang="en-US" smtClean="0"/>
              <a:t>9/26/13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5CE444F-3F43-F549-9AC3-EB95D9060933}" type="slidenum">
              <a:rPr lang="en-US" smtClean="0"/>
              <a:t>‹#›</a:t>
            </a:fld>
            <a:endParaRPr lang="en-US"/>
          </a:p>
        </p:txBody>
      </p:sp>
    </p:spTree>
    <p:extLst>
      <p:ext uri="{BB962C8B-B14F-4D97-AF65-F5344CB8AC3E}">
        <p14:creationId xmlns:p14="http://schemas.microsoft.com/office/powerpoint/2010/main" val="4204684214"/>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9F952D0-3E18-D242-BFED-9781BFEB5AC5}" type="datetimeFigureOut">
              <a:rPr lang="en-US" smtClean="0"/>
              <a:t>9/26/13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5CE444F-3F43-F549-9AC3-EB95D9060933}" type="slidenum">
              <a:rPr lang="en-US" smtClean="0"/>
              <a:t>‹#›</a:t>
            </a:fld>
            <a:endParaRPr lang="en-US"/>
          </a:p>
        </p:txBody>
      </p:sp>
    </p:spTree>
    <p:extLst>
      <p:ext uri="{BB962C8B-B14F-4D97-AF65-F5344CB8AC3E}">
        <p14:creationId xmlns:p14="http://schemas.microsoft.com/office/powerpoint/2010/main" val="64667965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WMS Update</a:t>
            </a:r>
            <a:r>
              <a:rPr lang="en-US" dirty="0"/>
              <a:t/>
            </a:r>
            <a:br>
              <a:rPr lang="en-US" dirty="0"/>
            </a:br>
            <a:r>
              <a:rPr lang="en-US" dirty="0"/>
              <a:t>P</a:t>
            </a:r>
            <a:r>
              <a:rPr lang="en-US" dirty="0" smtClean="0"/>
              <a:t>repared for the Technical Advisory Committee</a:t>
            </a:r>
            <a:endParaRPr lang="en-US" dirty="0"/>
          </a:p>
        </p:txBody>
      </p:sp>
      <p:sp>
        <p:nvSpPr>
          <p:cNvPr id="3" name="Subtitle 2"/>
          <p:cNvSpPr>
            <a:spLocks noGrp="1"/>
          </p:cNvSpPr>
          <p:nvPr>
            <p:ph type="subTitle" idx="1"/>
          </p:nvPr>
        </p:nvSpPr>
        <p:spPr/>
        <p:txBody>
          <a:bodyPr/>
          <a:lstStyle/>
          <a:p>
            <a:r>
              <a:rPr lang="en-US" dirty="0" smtClean="0"/>
              <a:t>10/03/2013</a:t>
            </a:r>
            <a:endParaRPr lang="en-US" dirty="0"/>
          </a:p>
        </p:txBody>
      </p:sp>
    </p:spTree>
    <p:extLst>
      <p:ext uri="{BB962C8B-B14F-4D97-AF65-F5344CB8AC3E}">
        <p14:creationId xmlns:p14="http://schemas.microsoft.com/office/powerpoint/2010/main" val="22351065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PTP </a:t>
            </a:r>
            <a:r>
              <a:rPr lang="en-US" dirty="0" smtClean="0"/>
              <a:t>Obligation </a:t>
            </a:r>
            <a:r>
              <a:rPr lang="en-US" dirty="0" smtClean="0"/>
              <a:t>Discount Factors</a:t>
            </a:r>
            <a:endParaRPr lang="en-US" dirty="0"/>
          </a:p>
        </p:txBody>
      </p:sp>
      <p:sp>
        <p:nvSpPr>
          <p:cNvPr id="3" name="Content Placeholder 2"/>
          <p:cNvSpPr>
            <a:spLocks noGrp="1"/>
          </p:cNvSpPr>
          <p:nvPr>
            <p:ph idx="1"/>
          </p:nvPr>
        </p:nvSpPr>
        <p:spPr/>
        <p:txBody>
          <a:bodyPr/>
          <a:lstStyle/>
          <a:p>
            <a:r>
              <a:rPr lang="en-US" dirty="0" smtClean="0"/>
              <a:t>The Credit Working </a:t>
            </a:r>
            <a:r>
              <a:rPr lang="en-US" dirty="0"/>
              <a:t>G</a:t>
            </a:r>
            <a:r>
              <a:rPr lang="en-US" dirty="0" smtClean="0"/>
              <a:t>roup and WMS recommended </a:t>
            </a:r>
            <a:r>
              <a:rPr lang="en-US" dirty="0"/>
              <a:t>to </a:t>
            </a:r>
            <a:r>
              <a:rPr lang="en-US" dirty="0" smtClean="0"/>
              <a:t>increase </a:t>
            </a:r>
            <a:r>
              <a:rPr lang="en-US" dirty="0"/>
              <a:t>the PTP Obligation Discount from 80% to 90</a:t>
            </a:r>
            <a:r>
              <a:rPr lang="en-US" dirty="0" smtClean="0"/>
              <a:t>%</a:t>
            </a:r>
          </a:p>
          <a:p>
            <a:r>
              <a:rPr lang="en-US" dirty="0" smtClean="0"/>
              <a:t>CRR </a:t>
            </a:r>
            <a:r>
              <a:rPr lang="en-US" dirty="0" smtClean="0"/>
              <a:t>s</a:t>
            </a:r>
            <a:r>
              <a:rPr lang="en-US" dirty="0" smtClean="0"/>
              <a:t>hortfalls and </a:t>
            </a:r>
            <a:r>
              <a:rPr lang="en-US" dirty="0" err="1" smtClean="0"/>
              <a:t>derates</a:t>
            </a:r>
            <a:r>
              <a:rPr lang="en-US" dirty="0" smtClean="0"/>
              <a:t> </a:t>
            </a:r>
            <a:r>
              <a:rPr lang="en-US" dirty="0" smtClean="0"/>
              <a:t>are instrumental in </a:t>
            </a:r>
            <a:r>
              <a:rPr lang="en-US" dirty="0" smtClean="0"/>
              <a:t>determining the </a:t>
            </a:r>
            <a:r>
              <a:rPr lang="en-US" dirty="0" smtClean="0"/>
              <a:t>appropriate discount factor</a:t>
            </a:r>
            <a:endParaRPr lang="en-US" dirty="0"/>
          </a:p>
        </p:txBody>
      </p:sp>
    </p:spTree>
    <p:extLst>
      <p:ext uri="{BB962C8B-B14F-4D97-AF65-F5344CB8AC3E}">
        <p14:creationId xmlns:p14="http://schemas.microsoft.com/office/powerpoint/2010/main" val="180680579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4338"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346075" y="292100"/>
            <a:ext cx="8493125" cy="54991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TextBox 1"/>
          <p:cNvSpPr txBox="1"/>
          <p:nvPr/>
        </p:nvSpPr>
        <p:spPr>
          <a:xfrm>
            <a:off x="749300" y="5219700"/>
            <a:ext cx="7442200" cy="2062103"/>
          </a:xfrm>
          <a:prstGeom prst="rect">
            <a:avLst/>
          </a:prstGeom>
          <a:noFill/>
        </p:spPr>
        <p:txBody>
          <a:bodyPr wrap="square" rtlCol="0">
            <a:spAutoFit/>
          </a:bodyPr>
          <a:lstStyle/>
          <a:p>
            <a:endParaRPr lang="en-US" dirty="0" smtClean="0"/>
          </a:p>
          <a:p>
            <a:endParaRPr lang="en-US" dirty="0"/>
          </a:p>
          <a:p>
            <a:r>
              <a:rPr lang="en-US" dirty="0" smtClean="0"/>
              <a:t>Source: ERCOT, </a:t>
            </a:r>
            <a:r>
              <a:rPr lang="en-US" sz="2000" i="1" dirty="0" smtClean="0"/>
              <a:t>Carrie </a:t>
            </a:r>
            <a:r>
              <a:rPr lang="en-US" sz="2000" i="1" dirty="0" err="1" smtClean="0"/>
              <a:t>Bivens</a:t>
            </a:r>
            <a:r>
              <a:rPr lang="en-US" sz="2000" i="1" dirty="0"/>
              <a:t> </a:t>
            </a:r>
            <a:r>
              <a:rPr lang="en-US" dirty="0" smtClean="0"/>
              <a:t>Manager, Day-Ahead Market </a:t>
            </a:r>
          </a:p>
          <a:p>
            <a:r>
              <a:rPr lang="en-US" dirty="0" smtClean="0"/>
              <a:t>Joint CWG/MCWG August 28, 2013</a:t>
            </a:r>
          </a:p>
          <a:p>
            <a:endParaRPr lang="en-US" dirty="0" smtClean="0"/>
          </a:p>
          <a:p>
            <a:endParaRPr lang="en-US" dirty="0" smtClean="0"/>
          </a:p>
          <a:p>
            <a:endParaRPr lang="en-US" dirty="0"/>
          </a:p>
        </p:txBody>
      </p:sp>
    </p:spTree>
    <p:extLst>
      <p:ext uri="{BB962C8B-B14F-4D97-AF65-F5344CB8AC3E}">
        <p14:creationId xmlns:p14="http://schemas.microsoft.com/office/powerpoint/2010/main" val="2068463505"/>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NP section 4.4.10(6)(d) subsections (iii) and (iv) </a:t>
            </a:r>
            <a:endParaRPr lang="en-US" dirty="0"/>
          </a:p>
        </p:txBody>
      </p:sp>
      <p:sp>
        <p:nvSpPr>
          <p:cNvPr id="3" name="Content Placeholder 2"/>
          <p:cNvSpPr>
            <a:spLocks noGrp="1"/>
          </p:cNvSpPr>
          <p:nvPr>
            <p:ph idx="1"/>
          </p:nvPr>
        </p:nvSpPr>
        <p:spPr/>
        <p:txBody>
          <a:bodyPr>
            <a:normAutofit fontScale="40000" lnSpcReduction="20000"/>
          </a:bodyPr>
          <a:lstStyle/>
          <a:p>
            <a:r>
              <a:rPr lang="en-US" dirty="0"/>
              <a:t>(iii)       Each tenth of a MW quantity (0.1 MW) of an expiring CRR for a Counter-Party can provide credit reduction for only one-tenth of a MW (0.1 MW) of a PTP Obligation bid for that Counter-Party. </a:t>
            </a:r>
          </a:p>
          <a:p>
            <a:pPr lvl="1"/>
            <a:r>
              <a:rPr lang="en-US" dirty="0"/>
              <a:t>(A)       The QSE must submit the PTP Obligation bid at the same source and sink pair for the same hour, for the same operating date where the QSE submitting the PTP Obligation bid is represented by the same Counter-Party as the CRR Account Holder that is the owner of record for an expiring CRR, or group of CRRs.  To reduce both market timeline and system performance impact, the QSE is expected to submit these PTP Obligation bids by 0630 of the Day-Ahead.  If an Entity negatively impacts ERCOT system performance or market timelines through its submission behavior more than once in a six month period, ERCOT may, in its sole discretion disclose the names of entities negatively impacting performance and/or make a QSE ineligible to receive CRR credit exposure offsetting for submissions after 0700 until ERCOT is assured, in its sole discretion, that a QSE will adjust its submission behavior accordingly.  The QSE will be notified one Operating Day prior to ERCOT changing the QSE eligibility.</a:t>
            </a:r>
          </a:p>
          <a:p>
            <a:pPr lvl="1"/>
            <a:r>
              <a:rPr lang="en-US" dirty="0"/>
              <a:t>(B)       A portion or all of the PTP Obligation bid quantity must be less than or equal to the total of the quantity of all expiring CRRs at the specified source and sink pair and delivery period, less all valid previously submitted PTP Obligation bids at the specified source and sink pair and delivery period.</a:t>
            </a:r>
          </a:p>
          <a:p>
            <a:r>
              <a:rPr lang="en-US" dirty="0"/>
              <a:t>(iv)       For qualified PTP Obligation bids, ERCOT shall reduce the credit exposure in paragraph (6)(d)(</a:t>
            </a:r>
            <a:r>
              <a:rPr lang="en-US" dirty="0" err="1"/>
              <a:t>i</a:t>
            </a:r>
            <a:r>
              <a:rPr lang="en-US" dirty="0"/>
              <a:t>) above, by the product of the bid price, if positive, and the quantity of the bid less than or equal to the quantity of the total of all expiring CRRs at the specified source and sink pair and delivery period, less all valid previously submitted PTP Obligation bids at the specified source and sink pair and delivery period multiplied by a factor initially set at 80% and to be reviewed by TAC and approved by the ERCOT Board at least annually.  The factor can be adjusted up or down at ERCOT’s sole discretion with at least two Bank Business Day’s notice.  ERCOT may adjust this factor up with less notice, if needed.  The expiring CRR may be PTP Options and/or PTP Obligations.  If a QSE later cancels the PTP Obligation bid then the amount of exposure credited back to the Counter-Party will be treated as though this PTP Obligation bid was previously offset by expiring CRRs if a matching CRR source and sink pair exists up to the maximum expiring CRR quantity.  If a QSE updates the PTP Obligation bid then it will be treated as a cancel followed by a new submission for purposes of credit exposure calculation.  Outcome of this calculation is dependent of the sequence of submittals for updates and cancels.</a:t>
            </a:r>
          </a:p>
        </p:txBody>
      </p:sp>
    </p:spTree>
    <p:extLst>
      <p:ext uri="{BB962C8B-B14F-4D97-AF65-F5344CB8AC3E}">
        <p14:creationId xmlns:p14="http://schemas.microsoft.com/office/powerpoint/2010/main" val="304524446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System-Wide Offer Cap and Scarcity Pricing Mechanism Methodology </a:t>
            </a:r>
          </a:p>
        </p:txBody>
      </p:sp>
      <p:sp>
        <p:nvSpPr>
          <p:cNvPr id="3" name="Content Placeholder 2"/>
          <p:cNvSpPr>
            <a:spLocks noGrp="1"/>
          </p:cNvSpPr>
          <p:nvPr>
            <p:ph idx="1"/>
          </p:nvPr>
        </p:nvSpPr>
        <p:spPr/>
        <p:txBody>
          <a:bodyPr>
            <a:normAutofit fontScale="85000" lnSpcReduction="20000"/>
          </a:bodyPr>
          <a:lstStyle/>
          <a:p>
            <a:r>
              <a:rPr lang="en-US" dirty="0" smtClean="0"/>
              <a:t>WMS endorsed the following revision to the document:</a:t>
            </a:r>
          </a:p>
          <a:p>
            <a:pPr lvl="1"/>
            <a:r>
              <a:rPr lang="en-US" dirty="0"/>
              <a:t>(iv) 	The PNM threshold will be set to $300,000 per MW-</a:t>
            </a:r>
            <a:r>
              <a:rPr lang="en-US" dirty="0" err="1"/>
              <a:t>yr</a:t>
            </a:r>
            <a:r>
              <a:rPr lang="en-US" dirty="0"/>
              <a:t> for 2013. For 2014and each subsequent year, ERCOT shall set the PNM threshold at three times the cost of new entry of new generation plants. The cost of new entry of generation plants is identified as $105,000 per MW-</a:t>
            </a:r>
            <a:r>
              <a:rPr lang="en-US" dirty="0" err="1"/>
              <a:t>yr</a:t>
            </a:r>
            <a:r>
              <a:rPr lang="en-US" dirty="0"/>
              <a:t> based on the analysis prepared by Brattle dated June 1, 2012.  Therefore, the PNM threshold for 2014 and each subsequent year, will be set to $315,000 per MW-</a:t>
            </a:r>
            <a:r>
              <a:rPr lang="en-US" dirty="0" err="1"/>
              <a:t>yr</a:t>
            </a:r>
            <a:r>
              <a:rPr lang="en-US" dirty="0"/>
              <a:t> unless there is a change identified in the cost of new entry of new generation plants</a:t>
            </a:r>
            <a:r>
              <a:rPr lang="en-US" dirty="0" smtClean="0"/>
              <a:t>.</a:t>
            </a:r>
          </a:p>
          <a:p>
            <a:pPr lvl="1"/>
            <a:r>
              <a:rPr lang="en-US" dirty="0"/>
              <a:t>http://</a:t>
            </a:r>
            <a:r>
              <a:rPr lang="en-US" dirty="0" err="1"/>
              <a:t>www.ercot.com</a:t>
            </a:r>
            <a:r>
              <a:rPr lang="en-US" dirty="0"/>
              <a:t>/</a:t>
            </a:r>
            <a:r>
              <a:rPr lang="en-US" dirty="0" err="1"/>
              <a:t>mktrules</a:t>
            </a:r>
            <a:r>
              <a:rPr lang="en-US" dirty="0"/>
              <a:t>/</a:t>
            </a:r>
            <a:r>
              <a:rPr lang="en-US" dirty="0" err="1"/>
              <a:t>obd</a:t>
            </a:r>
            <a:r>
              <a:rPr lang="en-US" dirty="0"/>
              <a:t>/</a:t>
            </a:r>
            <a:r>
              <a:rPr lang="en-US" dirty="0" err="1"/>
              <a:t>obdlist</a:t>
            </a:r>
            <a:endParaRPr lang="en-US" dirty="0"/>
          </a:p>
          <a:p>
            <a:pPr lvl="1"/>
            <a:endParaRPr lang="en-US" dirty="0"/>
          </a:p>
        </p:txBody>
      </p:sp>
    </p:spTree>
    <p:extLst>
      <p:ext uri="{BB962C8B-B14F-4D97-AF65-F5344CB8AC3E}">
        <p14:creationId xmlns:p14="http://schemas.microsoft.com/office/powerpoint/2010/main" val="26926820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39</TotalTime>
  <Words>104</Words>
  <Application>Microsoft Macintosh PowerPoint</Application>
  <PresentationFormat>On-screen Show (4:3)</PresentationFormat>
  <Paragraphs>19</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Office Theme</vt:lpstr>
      <vt:lpstr>WMS Update Prepared for the Technical Advisory Committee</vt:lpstr>
      <vt:lpstr>PTP Obligation Discount Factors</vt:lpstr>
      <vt:lpstr>PowerPoint Presentation</vt:lpstr>
      <vt:lpstr>NP section 4.4.10(6)(d) subsections (iii) and (iv) </vt:lpstr>
      <vt:lpstr>System-Wide Offer Cap and Scarcity Pricing Mechanism Methodology </vt:lpstr>
    </vt:vector>
  </TitlesOfParts>
  <Company>Dean &amp; Co</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WMS Update</dc:title>
  <dc:creator>Systems Administrator</dc:creator>
  <cp:lastModifiedBy>Systems Administrator</cp:lastModifiedBy>
  <cp:revision>7</cp:revision>
  <dcterms:created xsi:type="dcterms:W3CDTF">2013-09-26T20:34:48Z</dcterms:created>
  <dcterms:modified xsi:type="dcterms:W3CDTF">2013-09-26T21:19:18Z</dcterms:modified>
</cp:coreProperties>
</file>