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438" r:id="rId4"/>
    <p:sldId id="437" r:id="rId5"/>
    <p:sldId id="442" r:id="rId6"/>
    <p:sldId id="447" r:id="rId7"/>
    <p:sldId id="406" r:id="rId8"/>
    <p:sldId id="395" r:id="rId9"/>
    <p:sldId id="397" r:id="rId10"/>
    <p:sldId id="398" r:id="rId11"/>
    <p:sldId id="399" r:id="rId12"/>
    <p:sldId id="430" r:id="rId13"/>
    <p:sldId id="431" r:id="rId14"/>
    <p:sldId id="432" r:id="rId15"/>
    <p:sldId id="449" r:id="rId16"/>
    <p:sldId id="451" r:id="rId1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14" d="100"/>
          <a:sy n="114" d="100"/>
        </p:scale>
        <p:origin x="-27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7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September 19,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9017347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685800"/>
            <a:ext cx="8992743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9743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" y="685800"/>
            <a:ext cx="889849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1" y="694189"/>
            <a:ext cx="898515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3" y="685800"/>
            <a:ext cx="8992743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0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3" y="685800"/>
            <a:ext cx="899742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9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8-16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1999"/>
            <a:ext cx="8991600" cy="5354637"/>
          </a:xfrm>
        </p:spPr>
        <p:txBody>
          <a:bodyPr/>
          <a:lstStyle/>
          <a:p>
            <a:pPr eaLnBrk="1" hangingPunct="1"/>
            <a:r>
              <a:rPr lang="en-US" sz="1600" dirty="0" smtClean="0"/>
              <a:t>Release 4 Off-Cycle Go-Lives	</a:t>
            </a:r>
            <a:r>
              <a:rPr lang="en-US" sz="1600" i="1" dirty="0"/>
              <a:t>(August)			</a:t>
            </a:r>
            <a:r>
              <a:rPr lang="en-US" sz="1600" i="1" dirty="0" smtClean="0">
                <a:solidFill>
                  <a:srgbClr val="00B050"/>
                </a:solidFill>
              </a:rPr>
              <a:t>Complete</a:t>
            </a:r>
          </a:p>
          <a:p>
            <a:pPr lvl="1" eaLnBrk="1" hangingPunct="1">
              <a:buFontTx/>
              <a:buChar char="–"/>
            </a:pPr>
            <a:r>
              <a:rPr lang="en-US" sz="1400" dirty="0" smtClean="0"/>
              <a:t>Mobile Application Enhancements</a:t>
            </a:r>
          </a:p>
          <a:p>
            <a:pPr eaLnBrk="1" hangingPunct="1"/>
            <a:endParaRPr lang="en-US" sz="1600" i="1" dirty="0">
              <a:solidFill>
                <a:srgbClr val="00B050"/>
              </a:solidFill>
            </a:endParaRPr>
          </a:p>
          <a:p>
            <a:pPr eaLnBrk="1" hangingPunct="1"/>
            <a:r>
              <a:rPr lang="en-US" sz="1600" dirty="0" smtClean="0"/>
              <a:t>Release </a:t>
            </a:r>
            <a:r>
              <a:rPr lang="en-US" sz="1600" dirty="0" smtClean="0"/>
              <a:t>5 </a:t>
            </a:r>
            <a:r>
              <a:rPr lang="en-US" sz="1600" dirty="0"/>
              <a:t>Go-Lives		</a:t>
            </a:r>
            <a:r>
              <a:rPr lang="en-US" sz="1600" i="1" dirty="0" smtClean="0"/>
              <a:t>(</a:t>
            </a:r>
            <a:r>
              <a:rPr lang="en-US" sz="1600" i="1" dirty="0"/>
              <a:t>9</a:t>
            </a:r>
            <a:r>
              <a:rPr lang="en-US" sz="1600" i="1" dirty="0" smtClean="0"/>
              <a:t>/23/2013 </a:t>
            </a:r>
            <a:r>
              <a:rPr lang="en-US" sz="1600" i="1" dirty="0"/>
              <a:t>– 9</a:t>
            </a:r>
            <a:r>
              <a:rPr lang="en-US" sz="1600" i="1" dirty="0" smtClean="0"/>
              <a:t>/29/2013)	</a:t>
            </a:r>
            <a:r>
              <a:rPr lang="en-US" sz="1600" i="1" dirty="0" smtClean="0">
                <a:solidFill>
                  <a:srgbClr val="00B050"/>
                </a:solidFill>
              </a:rPr>
              <a:t>In-Flight</a:t>
            </a:r>
            <a:endParaRPr lang="en-US" sz="16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400" dirty="0" smtClean="0"/>
              <a:t>NPRR207 </a:t>
            </a:r>
            <a:r>
              <a:rPr lang="en-US" sz="1400" dirty="0"/>
              <a:t>– </a:t>
            </a:r>
            <a:r>
              <a:rPr lang="en-US" sz="1400" dirty="0" smtClean="0"/>
              <a:t>Unit </a:t>
            </a:r>
            <a:r>
              <a:rPr lang="en-US" sz="1400" dirty="0" err="1" smtClean="0"/>
              <a:t>Deselection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NPRR385 </a:t>
            </a:r>
            <a:r>
              <a:rPr lang="en-US" sz="1400" dirty="0"/>
              <a:t>– </a:t>
            </a:r>
            <a:r>
              <a:rPr lang="en-US" sz="1400" dirty="0" smtClean="0"/>
              <a:t>Negative Price Floor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NPRR416 </a:t>
            </a:r>
            <a:r>
              <a:rPr lang="en-US" sz="1400" dirty="0"/>
              <a:t>– Removal of the RUC </a:t>
            </a:r>
            <a:r>
              <a:rPr lang="en-US" sz="1400" dirty="0" err="1"/>
              <a:t>Clawback</a:t>
            </a:r>
            <a:r>
              <a:rPr lang="en-US" sz="1400" dirty="0"/>
              <a:t> Charge for Resources Other than RMR Units</a:t>
            </a:r>
            <a:endParaRPr lang="en-US" sz="1400" dirty="0" smtClean="0"/>
          </a:p>
          <a:p>
            <a:pPr lvl="1" algn="just" eaLnBrk="1" hangingPunct="1"/>
            <a:r>
              <a:rPr lang="en-US" sz="1400" dirty="0" smtClean="0"/>
              <a:t>NPRR457 </a:t>
            </a:r>
            <a:r>
              <a:rPr lang="en-US" sz="1400" dirty="0"/>
              <a:t>– Daily Update of New ESI IDs and AMS Meter and Switch Hold Indicators Changes 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NPRR479 – Daily Net Outage MW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NPRR514 </a:t>
            </a:r>
            <a:r>
              <a:rPr lang="en-US" sz="1400" dirty="0"/>
              <a:t>– </a:t>
            </a:r>
            <a:r>
              <a:rPr lang="en-US" sz="1400" dirty="0" smtClean="0"/>
              <a:t>Seasonal Generation Resource</a:t>
            </a:r>
          </a:p>
          <a:p>
            <a:pPr lvl="1" eaLnBrk="1" hangingPunct="1"/>
            <a:r>
              <a:rPr lang="en-US" sz="1400" dirty="0" smtClean="0"/>
              <a:t>NOGRR101 </a:t>
            </a:r>
            <a:r>
              <a:rPr lang="en-US" sz="1400" dirty="0"/>
              <a:t>– Market Notice for DC-TIE Outage Information</a:t>
            </a:r>
          </a:p>
          <a:p>
            <a:pPr lvl="1" eaLnBrk="1" hangingPunct="1"/>
            <a:r>
              <a:rPr lang="en-US" sz="1400" dirty="0" smtClean="0"/>
              <a:t>SCR770 </a:t>
            </a:r>
            <a:r>
              <a:rPr lang="en-US" sz="1400" dirty="0"/>
              <a:t>– Revision to Outage Scheduling Entry for Resource Maintenance Outage Level Designation</a:t>
            </a:r>
          </a:p>
          <a:p>
            <a:pPr lvl="1" eaLnBrk="1" hangingPunct="1"/>
            <a:r>
              <a:rPr lang="en-US" sz="1400" dirty="0" smtClean="0"/>
              <a:t>Siebel Upgrade</a:t>
            </a:r>
          </a:p>
          <a:p>
            <a:pPr lvl="1" eaLnBrk="1" hangingPunct="1"/>
            <a:r>
              <a:rPr lang="en-US" sz="1400" dirty="0" smtClean="0"/>
              <a:t>EPG </a:t>
            </a:r>
            <a:r>
              <a:rPr lang="en-US" sz="1400" dirty="0" err="1" smtClean="0"/>
              <a:t>Synchrophasor</a:t>
            </a:r>
            <a:r>
              <a:rPr lang="en-US" sz="1400" dirty="0" smtClean="0"/>
              <a:t> Upgrade</a:t>
            </a:r>
          </a:p>
          <a:p>
            <a:pPr marL="0" indent="0" eaLnBrk="1" hangingPunct="1">
              <a:buNone/>
            </a:pPr>
            <a:endParaRPr lang="en-US" sz="1200" dirty="0" smtClean="0"/>
          </a:p>
          <a:p>
            <a:pPr eaLnBrk="1" hangingPunct="1"/>
            <a:r>
              <a:rPr lang="en-US" sz="1600" dirty="0"/>
              <a:t>Release </a:t>
            </a:r>
            <a:r>
              <a:rPr lang="en-US" sz="1600" dirty="0" smtClean="0"/>
              <a:t>5 </a:t>
            </a:r>
            <a:r>
              <a:rPr lang="en-US" sz="1600" dirty="0"/>
              <a:t>Off-Cycle Go-Lives	</a:t>
            </a:r>
            <a:r>
              <a:rPr lang="en-US" sz="1600" i="1" dirty="0" smtClean="0"/>
              <a:t>(October 2013)</a:t>
            </a:r>
            <a:r>
              <a:rPr lang="en-US" sz="1600" i="1" dirty="0"/>
              <a:t>		</a:t>
            </a:r>
            <a:r>
              <a:rPr lang="en-US" sz="1600" i="1" dirty="0">
                <a:solidFill>
                  <a:srgbClr val="00B050"/>
                </a:solidFill>
              </a:rPr>
              <a:t>In-Flight</a:t>
            </a:r>
          </a:p>
          <a:p>
            <a:pPr lvl="1" eaLnBrk="1" hangingPunct="1"/>
            <a:r>
              <a:rPr lang="en-US" sz="1400" dirty="0" smtClean="0"/>
              <a:t>Cyber </a:t>
            </a:r>
            <a:r>
              <a:rPr lang="en-US" sz="1400" dirty="0"/>
              <a:t>Security Project #</a:t>
            </a:r>
            <a:r>
              <a:rPr lang="en-US" sz="1400" dirty="0" smtClean="0"/>
              <a:t>7</a:t>
            </a:r>
          </a:p>
          <a:p>
            <a:pPr lvl="1" eaLnBrk="1" hangingPunct="1"/>
            <a:r>
              <a:rPr lang="en-US" sz="1400" dirty="0"/>
              <a:t>OTS Forum Hotline</a:t>
            </a:r>
          </a:p>
          <a:p>
            <a:pPr lvl="1" eaLnBrk="1" hangingPunct="1"/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116637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893974126"/>
              </p:ext>
            </p:extLst>
          </p:nvPr>
        </p:nvGraphicFramePr>
        <p:xfrm>
          <a:off x="36444" y="762000"/>
          <a:ext cx="9067801" cy="4494583"/>
        </p:xfrm>
        <a:graphic>
          <a:graphicData uri="http://schemas.openxmlformats.org/drawingml/2006/table">
            <a:tbl>
              <a:tblPr/>
              <a:tblGrid>
                <a:gridCol w="1030356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79445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2/11 – 2/15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4/22 – 4/26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6/10 – 6/14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7/29 – 8/2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9/23 – 9/29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12/9-12/13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(1a)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4267200" y="6400800"/>
            <a:ext cx="15621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b="0" dirty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799" y="3717022"/>
            <a:ext cx="11429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066800" y="3717022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3428999" y="6107266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8999" y="5790357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95800" y="3717022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717022"/>
            <a:ext cx="12192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October</a:t>
            </a:r>
            <a:endParaRPr lang="en-US" sz="110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717022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352800" y="3717022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May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924800" y="3306837"/>
            <a:ext cx="1151466" cy="4308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Moved to Future Years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599" y="5493603"/>
            <a:ext cx="237066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NPRR407(a) – MMS portion</a:t>
            </a:r>
          </a:p>
          <a:p>
            <a:pPr eaLnBrk="1" hangingPunct="1"/>
            <a:r>
              <a:rPr lang="en-US" sz="800" b="0" dirty="0" smtClean="0">
                <a:solidFill>
                  <a:srgbClr val="FF0000"/>
                </a:solidFill>
              </a:rPr>
              <a:t>NPRR425(a) – RARF, EMS portions</a:t>
            </a:r>
          </a:p>
          <a:p>
            <a:pPr eaLnBrk="1" hangingPunct="1"/>
            <a:r>
              <a:rPr lang="en-US" sz="800" b="0" dirty="0" smtClean="0"/>
              <a:t>NPRR484(1a</a:t>
            </a:r>
            <a:r>
              <a:rPr lang="en-US" sz="800" b="0" dirty="0" smtClean="0"/>
              <a:t>) – initial CMM/CRR components</a:t>
            </a:r>
          </a:p>
          <a:p>
            <a:pPr eaLnBrk="1" hangingPunct="1"/>
            <a:r>
              <a:rPr lang="en-US" sz="800" b="0" dirty="0"/>
              <a:t>NPRR520(a) – </a:t>
            </a:r>
            <a:r>
              <a:rPr lang="en-US" sz="800" b="0" dirty="0" smtClean="0"/>
              <a:t>MMS, MIS, CDR portions</a:t>
            </a:r>
          </a:p>
          <a:p>
            <a:pPr eaLnBrk="1" hangingPunct="1"/>
            <a:r>
              <a:rPr lang="en-US" sz="800" b="0" dirty="0" smtClean="0"/>
              <a:t>NPRR520(b)</a:t>
            </a:r>
            <a:r>
              <a:rPr lang="en-US" sz="800" b="0" dirty="0"/>
              <a:t> – </a:t>
            </a:r>
            <a:r>
              <a:rPr lang="en-US" sz="800" b="0" dirty="0" smtClean="0"/>
              <a:t>EMS, NMMS, ICCP portions</a:t>
            </a:r>
          </a:p>
          <a:p>
            <a:pPr eaLnBrk="1" hangingPunct="1"/>
            <a:r>
              <a:rPr lang="en-US" sz="800" b="0" dirty="0" smtClean="0"/>
              <a:t>SCR760(d) – final phase</a:t>
            </a:r>
            <a:endParaRPr lang="en-US" sz="8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1859280" y="334387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7938" y="334387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10940" y="427896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7938" y="427896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0940" y="3336316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76800" y="33483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ERCOT Board of Directors approved a project budget increase of $1M on 5/14/2013</a:t>
            </a:r>
          </a:p>
          <a:p>
            <a:pPr algn="ctr" eaLnBrk="1" hangingPunct="1"/>
            <a:endParaRPr lang="en-US" sz="800" b="0" dirty="0"/>
          </a:p>
          <a:p>
            <a:pPr algn="ctr" eaLnBrk="1" hangingPunct="1"/>
            <a:r>
              <a:rPr lang="en-US" sz="1000" b="0" dirty="0" smtClean="0"/>
              <a:t>Revised 2013 project budget is $16M</a:t>
            </a:r>
            <a:endParaRPr lang="en-US" sz="1000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762000"/>
            <a:ext cx="8970079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56382354"/>
              </p:ext>
            </p:extLst>
          </p:nvPr>
        </p:nvGraphicFramePr>
        <p:xfrm>
          <a:off x="76200" y="762000"/>
          <a:ext cx="8915399" cy="4504944"/>
        </p:xfrm>
        <a:graphic>
          <a:graphicData uri="http://schemas.openxmlformats.org/drawingml/2006/table">
            <a:tbl>
              <a:tblPr/>
              <a:tblGrid>
                <a:gridCol w="1066800"/>
                <a:gridCol w="1143000"/>
                <a:gridCol w="1219200"/>
                <a:gridCol w="1066800"/>
                <a:gridCol w="1066800"/>
                <a:gridCol w="1066800"/>
                <a:gridCol w="1066800"/>
                <a:gridCol w="12191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(Shadow Price Caps)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NPRR491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NPRR543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85999" y="4055378"/>
            <a:ext cx="12191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4055378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7719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3439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4055378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4055378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4055378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4055378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88114"/>
            <a:ext cx="2268536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/>
              <a:t>NPRR407(b) – CRR portion</a:t>
            </a:r>
          </a:p>
          <a:p>
            <a:pPr eaLnBrk="1" hangingPunct="1"/>
            <a:r>
              <a:rPr lang="en-US" sz="800" b="0" dirty="0" smtClean="0">
                <a:solidFill>
                  <a:srgbClr val="FF0000"/>
                </a:solidFill>
              </a:rPr>
              <a:t>NPRR425(b) – GREDP, EIS portions</a:t>
            </a:r>
          </a:p>
          <a:p>
            <a:pPr eaLnBrk="1" hangingPunct="1"/>
            <a:r>
              <a:rPr lang="en-US" sz="800" b="0" dirty="0" smtClean="0"/>
              <a:t>NPRR484(Ph1b</a:t>
            </a:r>
            <a:r>
              <a:rPr lang="en-US" sz="800" b="0" dirty="0" smtClean="0"/>
              <a:t>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portions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00217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8131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8527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 flipH="1">
            <a:off x="7772400" y="4048737"/>
            <a:ext cx="1201736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9/11/2013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709613"/>
            <a:ext cx="8978745" cy="553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685800"/>
            <a:ext cx="9017347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57404</TotalTime>
  <Words>571</Words>
  <Application>Microsoft Office PowerPoint</Application>
  <PresentationFormat>On-screen Show (4:3)</PresentationFormat>
  <Paragraphs>245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2013 Project Update – Agenda</vt:lpstr>
      <vt:lpstr>Recent/Upcoming Project Highlights</vt:lpstr>
      <vt:lpstr>2013 Release Targets – Board-Approved NPRRs/SCRs/xGRRs</vt:lpstr>
      <vt:lpstr>2013 Cash Flow Projection – Approved Projects</vt:lpstr>
      <vt:lpstr>2014 Release Targets – Board-Approved NPRRs/SCRs/xGRRs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1392</cp:revision>
  <cp:lastPrinted>2013-09-18T20:40:57Z</cp:lastPrinted>
  <dcterms:created xsi:type="dcterms:W3CDTF">2005-04-21T14:28:35Z</dcterms:created>
  <dcterms:modified xsi:type="dcterms:W3CDTF">2013-09-18T20:41:00Z</dcterms:modified>
</cp:coreProperties>
</file>