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4"/>
  </p:notesMasterIdLst>
  <p:sldIdLst>
    <p:sldId id="372" r:id="rId2"/>
    <p:sldId id="373" r:id="rId3"/>
  </p:sldIdLst>
  <p:sldSz cx="9144000" cy="6858000" type="screen4x3"/>
  <p:notesSz cx="70104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99"/>
    <a:srgbClr val="FFFF66"/>
    <a:srgbClr val="40949A"/>
    <a:srgbClr val="0000CC"/>
    <a:srgbClr val="FF3300"/>
    <a:srgbClr val="FF9900"/>
    <a:srgbClr val="5469A2"/>
    <a:srgbClr val="294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965" autoAdjust="0"/>
    <p:restoredTop sz="98718" autoAdjust="0"/>
  </p:normalViewPr>
  <p:slideViewPr>
    <p:cSldViewPr>
      <p:cViewPr varScale="1">
        <p:scale>
          <a:sx n="113" d="100"/>
          <a:sy n="113" d="100"/>
        </p:scale>
        <p:origin x="-306" y="-108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5388" y="692150"/>
            <a:ext cx="4619625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387850"/>
            <a:ext cx="5607050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EF9FDEEA-5704-4A08-B22C-F16CA0CD24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7261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CC51442-EDE7-4953-BB55-E71AD2260C8B}" type="slidenum">
              <a:rPr lang="en-US" sz="1200" b="0" smtClean="0"/>
              <a:pPr eaLnBrk="1" hangingPunct="1"/>
              <a:t>1</a:t>
            </a:fld>
            <a:endParaRPr lang="en-US" sz="1200" b="0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2133600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2333625" y="5067300"/>
            <a:ext cx="2895600" cy="4191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80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812494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D6BAE-A68F-473A-A2D7-CEEA128D74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610511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81CF20-39D3-4579-9E24-257361C91D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7210348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31981A-7905-41B0-8858-66AAA0FFBC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206562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CEAF1-53AD-46BE-9176-013B2A2B7A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633556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B97839-E9E5-4038-9852-0A72C69A2A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96447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4D15DB-F492-417C-B3C1-95863FCAA2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241540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155851-3123-4476-B2AC-37AA765591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205758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B0A38D-180F-42DE-8177-B03C76167E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834267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FCC2D1-2CC9-45D0-AD2A-3A9F9D772C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53210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06BC6-3DFE-4977-B534-48CCD8B6B1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33999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ADADD4-17AA-47F5-8402-FBC938F97C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01267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 b="0">
                <a:latin typeface="Arial" charset="0"/>
              </a:defRPr>
            </a:lvl1pPr>
          </a:lstStyle>
          <a:p>
            <a:pPr>
              <a:defRPr/>
            </a:pPr>
            <a:fld id="{E718ABEB-4B20-4DAD-9F08-0F3C9742EA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8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2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103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" name="Rectangle 13"/>
          <p:cNvSpPr>
            <a:spLocks noChangeArrowheads="1"/>
          </p:cNvSpPr>
          <p:nvPr userDrawn="1"/>
        </p:nvSpPr>
        <p:spPr bwMode="auto">
          <a:xfrm>
            <a:off x="8229600" y="6248400"/>
            <a:ext cx="533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fld id="{03670EEC-6877-42F5-BF6B-1CB534FE5D5D}" type="slidenum">
              <a:rPr lang="en-US" sz="1200" b="0"/>
              <a:pPr algn="ctr"/>
              <a:t>‹#›</a:t>
            </a:fld>
            <a:endParaRPr lang="en-US" sz="1200" b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5" r:id="rId1"/>
    <p:sldLayoutId id="2147484174" r:id="rId2"/>
    <p:sldLayoutId id="2147484175" r:id="rId3"/>
    <p:sldLayoutId id="2147484176" r:id="rId4"/>
    <p:sldLayoutId id="2147484177" r:id="rId5"/>
    <p:sldLayoutId id="2147484178" r:id="rId6"/>
    <p:sldLayoutId id="2147484179" r:id="rId7"/>
    <p:sldLayoutId id="2147484180" r:id="rId8"/>
    <p:sldLayoutId id="2147484181" r:id="rId9"/>
    <p:sldLayoutId id="2147484182" r:id="rId10"/>
    <p:sldLayoutId id="2147484183" r:id="rId11"/>
    <p:sldLayoutId id="2147484184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371600" y="2133600"/>
            <a:ext cx="72390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2800" b="0" kern="0" dirty="0">
                <a:latin typeface="+mj-lt"/>
              </a:rPr>
              <a:t>Project </a:t>
            </a:r>
            <a:r>
              <a:rPr lang="en-US" sz="2800" b="0" kern="0" dirty="0" smtClean="0">
                <a:latin typeface="+mj-lt"/>
              </a:rPr>
              <a:t>Prioritization Review</a:t>
            </a:r>
            <a:endParaRPr lang="en-US" sz="2800" b="0" kern="0" dirty="0">
              <a:latin typeface="+mj-lt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371600" y="3581400"/>
            <a:ext cx="2590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000" kern="0" dirty="0" smtClean="0">
                <a:latin typeface="+mn-lt"/>
              </a:rPr>
              <a:t>September 19, </a:t>
            </a:r>
            <a:r>
              <a:rPr lang="en-US" sz="2000" kern="0" dirty="0" smtClean="0">
                <a:latin typeface="+mn-lt"/>
              </a:rPr>
              <a:t>2013</a:t>
            </a:r>
            <a:endParaRPr lang="en-US" sz="2000" kern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915400" cy="685800"/>
          </a:xfrm>
        </p:spPr>
        <p:txBody>
          <a:bodyPr/>
          <a:lstStyle/>
          <a:p>
            <a:pPr eaLnBrk="1" hangingPunct="1"/>
            <a:r>
              <a:rPr lang="en-US" sz="1600" dirty="0" smtClean="0"/>
              <a:t>Approved Revision Requests “Not Started</a:t>
            </a:r>
            <a:r>
              <a:rPr lang="en-US" sz="1600" dirty="0"/>
              <a:t>” – </a:t>
            </a:r>
            <a:r>
              <a:rPr lang="en-US" sz="1600" dirty="0" smtClean="0"/>
              <a:t>Planned to Start in Future Months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9582788"/>
              </p:ext>
            </p:extLst>
          </p:nvPr>
        </p:nvGraphicFramePr>
        <p:xfrm>
          <a:off x="76200" y="762000"/>
          <a:ext cx="8991599" cy="406292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65937"/>
                <a:gridCol w="858663"/>
                <a:gridCol w="796239"/>
                <a:gridCol w="1032561"/>
                <a:gridCol w="838199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Revision Request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Target</a:t>
                      </a:r>
                    </a:p>
                    <a:p>
                      <a:pPr algn="ctr"/>
                      <a:r>
                        <a:rPr lang="en-US" sz="1100" b="1" dirty="0" smtClean="0"/>
                        <a:t>Start Date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Release Target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Cost Estimate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Author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NPRR240 </a:t>
                      </a:r>
                      <a:r>
                        <a:rPr lang="en-US" sz="1050" dirty="0" smtClean="0"/>
                        <a:t>– Proxy Energy Offer Curve</a:t>
                      </a:r>
                      <a:endParaRPr lang="en-US" sz="110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Sep 2013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2013-R6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$50k-$60k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Potomac Econ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NPRR532 </a:t>
                      </a:r>
                      <a:r>
                        <a:rPr lang="en-US" sz="1050" dirty="0" smtClean="0"/>
                        <a:t>– </a:t>
                      </a:r>
                      <a:r>
                        <a:rPr lang="en-US" sz="1050" dirty="0" smtClean="0"/>
                        <a:t>Performance Measurement and Verification and Telemetry Requirements for Load Resources Providing Non-Spin</a:t>
                      </a:r>
                      <a:endParaRPr lang="en-US" sz="110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Sep 2013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2014-R3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$375k-$425k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DSWG</a:t>
                      </a:r>
                      <a:endParaRPr lang="en-US" sz="7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NPRR555 </a:t>
                      </a:r>
                      <a:r>
                        <a:rPr lang="en-US" sz="1050" dirty="0" smtClean="0"/>
                        <a:t>– </a:t>
                      </a:r>
                      <a:r>
                        <a:rPr lang="en-US" sz="1050" dirty="0" smtClean="0"/>
                        <a:t>Load Resource Participation in Security-Constrained Economic Dispatch</a:t>
                      </a:r>
                      <a:endParaRPr lang="en-US" sz="110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Sep 2013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2014-R3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$400k-$525k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  <a:endParaRPr lang="en-US" sz="7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OBD </a:t>
                      </a:r>
                      <a:r>
                        <a:rPr lang="en-US" sz="1050" strike="noStrike" dirty="0" smtClean="0"/>
                        <a:t>– Setting the Shadow Price Caps and Power Balance Penalties in SCED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Sep </a:t>
                      </a:r>
                      <a:r>
                        <a:rPr lang="en-US" sz="1050" strike="noStrike" dirty="0" smtClean="0"/>
                        <a:t>2013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2014-R2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$65k-$85k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  <a:endParaRPr lang="en-US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SCR771 </a:t>
                      </a:r>
                      <a:r>
                        <a:rPr lang="en-US" sz="1050" dirty="0" smtClean="0"/>
                        <a:t>– Allow Ind. Master QSE to Represent Split Gen. Resources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Sep 2013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2014-R2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$95k-$110k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Sandy</a:t>
                      </a: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Creek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NOGRR084 </a:t>
                      </a:r>
                      <a:r>
                        <a:rPr lang="en-US" sz="1050" strike="noStrike" dirty="0" smtClean="0"/>
                        <a:t>– Daily Grid Operations Summary Report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Sep 2013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2014-R4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$300k-$500k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MISUG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NPRR256 </a:t>
                      </a:r>
                      <a:r>
                        <a:rPr lang="en-US" sz="1050" strike="noStrike" dirty="0" smtClean="0"/>
                        <a:t>– Sync</a:t>
                      </a:r>
                      <a:r>
                        <a:rPr lang="en-US" sz="1050" strike="noStrike" baseline="0" dirty="0" smtClean="0"/>
                        <a:t> PRR787, Add Non-Compliance Lang. to QSE </a:t>
                      </a:r>
                      <a:r>
                        <a:rPr lang="en-US" sz="1050" strike="noStrike" baseline="0" dirty="0" err="1" smtClean="0"/>
                        <a:t>Perf</a:t>
                      </a:r>
                      <a:r>
                        <a:rPr lang="en-US" sz="1050" strike="noStrike" baseline="0" dirty="0" smtClean="0"/>
                        <a:t>. Standards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Oct 2013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2014-R3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$100k-$250k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Luminant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NPRR407 </a:t>
                      </a:r>
                      <a:r>
                        <a:rPr lang="en-US" sz="1050" dirty="0" smtClean="0"/>
                        <a:t>– Credit Monitoring Posting</a:t>
                      </a:r>
                      <a:r>
                        <a:rPr lang="en-US" sz="1050" baseline="0" dirty="0" smtClean="0"/>
                        <a:t> Requirements – CRR Portion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Nov 2013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2014-R2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$90k-$110k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Tenaska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NPRR500 </a:t>
                      </a:r>
                      <a:r>
                        <a:rPr lang="en-US" sz="1050" dirty="0" smtClean="0"/>
                        <a:t>– Posting of Generation that is Off but Available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Nov 2013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2014-R1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$60k-$75k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Morgan Stanley</a:t>
                      </a:r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SCR769 </a:t>
                      </a:r>
                      <a:r>
                        <a:rPr lang="en-US" sz="1050" dirty="0" smtClean="0"/>
                        <a:t>– CRRAH Digital Certificate New Role for Read Only Access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Nov 2013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2014-R2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$100k-$110k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Austin</a:t>
                      </a: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Energy</a:t>
                      </a:r>
                      <a:endParaRPr lang="en-US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SCR772 </a:t>
                      </a:r>
                      <a:r>
                        <a:rPr lang="en-US" sz="1050" dirty="0" smtClean="0"/>
                        <a:t>– New Extract for Five Minute Interval Settlement Data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Nov 2013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2014-R1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$80k-$90k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CSWG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NPRR439 </a:t>
                      </a:r>
                      <a:r>
                        <a:rPr lang="en-US" sz="1050" strike="noStrike" dirty="0" smtClean="0"/>
                        <a:t>– </a:t>
                      </a: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Updating a Counter-Party’s Available Credit Limit for Current Day DAM</a:t>
                      </a:r>
                      <a:endParaRPr lang="en-US" sz="105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Jan 2014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2014-R4</a:t>
                      </a:r>
                      <a:endParaRPr lang="en-US" sz="1050" strike="noStrike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$125k-$135k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/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304800" y="5486400"/>
            <a:ext cx="853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ERCOT requests your input:  Are these the most important revision requests to work on over the next few months?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94865" y="2613969"/>
            <a:ext cx="14478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0" i="1" dirty="0" smtClean="0">
                <a:solidFill>
                  <a:srgbClr val="FF0000"/>
                </a:solidFill>
              </a:rPr>
              <a:t>Moved from June 2013</a:t>
            </a:r>
            <a:endParaRPr lang="en-US" sz="900" b="0" i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89402" y="1312334"/>
            <a:ext cx="152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0" i="1" dirty="0" smtClean="0">
                <a:solidFill>
                  <a:srgbClr val="FF0000"/>
                </a:solidFill>
              </a:rPr>
              <a:t>Moved from </a:t>
            </a:r>
            <a:r>
              <a:rPr lang="en-US" sz="900" b="0" i="1" dirty="0" smtClean="0">
                <a:solidFill>
                  <a:srgbClr val="FF0000"/>
                </a:solidFill>
              </a:rPr>
              <a:t>August 2013</a:t>
            </a:r>
            <a:endParaRPr lang="en-US" sz="900" b="0" i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10197" y="2338986"/>
            <a:ext cx="152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0" i="1" dirty="0" smtClean="0">
                <a:solidFill>
                  <a:srgbClr val="FF0000"/>
                </a:solidFill>
              </a:rPr>
              <a:t>Moved from </a:t>
            </a:r>
            <a:r>
              <a:rPr lang="en-US" sz="900" b="0" i="1" dirty="0" smtClean="0">
                <a:solidFill>
                  <a:srgbClr val="FF0000"/>
                </a:solidFill>
              </a:rPr>
              <a:t>August 2013</a:t>
            </a:r>
            <a:endParaRPr lang="en-US" sz="900" b="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912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49579</TotalTime>
  <Words>293</Words>
  <Application>Microsoft Office PowerPoint</Application>
  <PresentationFormat>On-screen Show (4:3)</PresentationFormat>
  <Paragraphs>77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Custom Design</vt:lpstr>
      <vt:lpstr>PowerPoint Presentation</vt:lpstr>
      <vt:lpstr>Approved Revision Requests “Not Started” – Planned to Start in Future Months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Anderson, Troy</dc:creator>
  <cp:lastModifiedBy>Anderson, Troy</cp:lastModifiedBy>
  <cp:revision>1316</cp:revision>
  <cp:lastPrinted>2013-03-20T16:37:22Z</cp:lastPrinted>
  <dcterms:created xsi:type="dcterms:W3CDTF">2005-04-21T14:28:35Z</dcterms:created>
  <dcterms:modified xsi:type="dcterms:W3CDTF">2013-09-18T20:54:38Z</dcterms:modified>
</cp:coreProperties>
</file>