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handoutMasterIdLst>
    <p:handoutMasterId r:id="rId17"/>
  </p:handoutMasterIdLst>
  <p:sldIdLst>
    <p:sldId id="258" r:id="rId2"/>
    <p:sldId id="270" r:id="rId3"/>
    <p:sldId id="291" r:id="rId4"/>
    <p:sldId id="292" r:id="rId5"/>
    <p:sldId id="293" r:id="rId6"/>
    <p:sldId id="295" r:id="rId7"/>
    <p:sldId id="294" r:id="rId8"/>
    <p:sldId id="296" r:id="rId9"/>
    <p:sldId id="298" r:id="rId10"/>
    <p:sldId id="304" r:id="rId11"/>
    <p:sldId id="305" r:id="rId12"/>
    <p:sldId id="306" r:id="rId13"/>
    <p:sldId id="307" r:id="rId14"/>
    <p:sldId id="299" r:id="rId15"/>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49A"/>
    <a:srgbClr val="0000CC"/>
    <a:srgbClr val="FF3300"/>
    <a:srgbClr val="FF9900"/>
    <a:srgbClr val="5469A2"/>
    <a:srgbClr val="294171"/>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54" autoAdjust="0"/>
  </p:normalViewPr>
  <p:slideViewPr>
    <p:cSldViewPr>
      <p:cViewPr>
        <p:scale>
          <a:sx n="104" d="100"/>
          <a:sy n="104" d="100"/>
        </p:scale>
        <p:origin x="-90" y="-120"/>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962" y="-84"/>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2D77DA6B-488B-46D6-AE05-FBBD64209E7A}" type="datetimeFigureOut">
              <a:rPr lang="en-US" smtClean="0"/>
              <a:t>9/9/2013</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438611DE-D9B9-4DE3-AEBD-023883A647A4}" type="slidenum">
              <a:rPr lang="en-US" smtClean="0"/>
              <a:t>‹#›</a:t>
            </a:fld>
            <a:endParaRPr lang="en-US"/>
          </a:p>
        </p:txBody>
      </p:sp>
    </p:spTree>
    <p:extLst>
      <p:ext uri="{BB962C8B-B14F-4D97-AF65-F5344CB8AC3E}">
        <p14:creationId xmlns:p14="http://schemas.microsoft.com/office/powerpoint/2010/main" val="27228375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7840" cy="461804"/>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defRPr sz="1200" smtClean="0"/>
            </a:lvl1pPr>
          </a:lstStyle>
          <a:p>
            <a:pPr>
              <a:defRPr/>
            </a:pPr>
            <a:endParaRPr lang="en-US"/>
          </a:p>
        </p:txBody>
      </p:sp>
      <p:sp>
        <p:nvSpPr>
          <p:cNvPr id="27651" name="Rectangle 3"/>
          <p:cNvSpPr>
            <a:spLocks noGrp="1" noChangeArrowheads="1"/>
          </p:cNvSpPr>
          <p:nvPr>
            <p:ph type="dt" idx="1"/>
          </p:nvPr>
        </p:nvSpPr>
        <p:spPr bwMode="auto">
          <a:xfrm>
            <a:off x="3970938" y="0"/>
            <a:ext cx="3037840" cy="461804"/>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r">
              <a:defRPr sz="1200" smtClean="0"/>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387136"/>
            <a:ext cx="5608320" cy="4156234"/>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72668"/>
            <a:ext cx="3037840" cy="461804"/>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defRPr sz="1200" smtClean="0"/>
            </a:lvl1pPr>
          </a:lstStyle>
          <a:p>
            <a:pPr>
              <a:defRPr/>
            </a:pPr>
            <a:endParaRPr lang="en-US"/>
          </a:p>
        </p:txBody>
      </p:sp>
      <p:sp>
        <p:nvSpPr>
          <p:cNvPr id="27655" name="Rectangle 7"/>
          <p:cNvSpPr>
            <a:spLocks noGrp="1" noChangeArrowheads="1"/>
          </p:cNvSpPr>
          <p:nvPr>
            <p:ph type="sldNum" sz="quarter" idx="5"/>
          </p:nvPr>
        </p:nvSpPr>
        <p:spPr bwMode="auto">
          <a:xfrm>
            <a:off x="3970938" y="8772668"/>
            <a:ext cx="3037840" cy="461804"/>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r">
              <a:defRPr sz="1200" smtClean="0"/>
            </a:lvl1pPr>
          </a:lstStyle>
          <a:p>
            <a:pPr>
              <a:defRPr/>
            </a:pPr>
            <a:fld id="{47E058F1-8D23-40E0-9254-AA941BE4F9B1}" type="slidenum">
              <a:rPr lang="en-US"/>
              <a:pPr>
                <a:defRPr/>
              </a:pPr>
              <a:t>‹#›</a:t>
            </a:fld>
            <a:endParaRPr lang="en-US"/>
          </a:p>
        </p:txBody>
      </p:sp>
    </p:spTree>
    <p:extLst>
      <p:ext uri="{BB962C8B-B14F-4D97-AF65-F5344CB8AC3E}">
        <p14:creationId xmlns:p14="http://schemas.microsoft.com/office/powerpoint/2010/main" val="33371920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1252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5" name="Rectangle 7"/>
          <p:cNvSpPr>
            <a:spLocks noGrp="1" noChangeArrowheads="1"/>
          </p:cNvSpPr>
          <p:nvPr>
            <p:ph type="ctrTitle" hasCustomPrompt="1"/>
          </p:nvPr>
        </p:nvSpPr>
        <p:spPr>
          <a:xfrm>
            <a:off x="1219200" y="1676400"/>
            <a:ext cx="7239000" cy="1241425"/>
          </a:xfrm>
        </p:spPr>
        <p:txBody>
          <a:bodyPr/>
          <a:lstStyle>
            <a:lvl1pPr algn="ctr">
              <a:defRPr sz="2600" baseline="0"/>
            </a:lvl1pPr>
          </a:lstStyle>
          <a:p>
            <a:r>
              <a:rPr lang="en-US" dirty="0" smtClean="0"/>
              <a:t>NPRR564 - Thirty-Minute Emergency Response Service (ERS) </a:t>
            </a:r>
            <a:br>
              <a:rPr lang="en-US" dirty="0" smtClean="0"/>
            </a:br>
            <a:r>
              <a:rPr lang="en-US" dirty="0" smtClean="0"/>
              <a:t>and Other ERS Revisions</a:t>
            </a:r>
            <a:endParaRPr lang="en-US" dirty="0"/>
          </a:p>
        </p:txBody>
      </p:sp>
      <p:sp>
        <p:nvSpPr>
          <p:cNvPr id="7" name="Rectangle 10"/>
          <p:cNvSpPr>
            <a:spLocks noGrp="1" noChangeArrowheads="1"/>
          </p:cNvSpPr>
          <p:nvPr>
            <p:ph type="dt" sz="half" idx="10"/>
          </p:nvPr>
        </p:nvSpPr>
        <p:spPr>
          <a:xfrm>
            <a:off x="2333625" y="5467350"/>
            <a:ext cx="2133600" cy="476250"/>
          </a:xfrm>
          <a:prstGeom prst="rect">
            <a:avLst/>
          </a:prstGeom>
        </p:spPr>
        <p:txBody>
          <a:bodyPr/>
          <a:lstStyle>
            <a:lvl1pPr>
              <a:defRPr sz="1800" b="1" smtClean="0">
                <a:solidFill>
                  <a:schemeClr val="bg1"/>
                </a:solidFill>
              </a:defRPr>
            </a:lvl1pPr>
          </a:lstStyle>
          <a:p>
            <a:pPr>
              <a:defRPr/>
            </a:pPr>
            <a:r>
              <a:rPr lang="en-US" dirty="0" smtClean="0"/>
              <a:t>09/04/2013</a:t>
            </a:r>
            <a:endParaRPr lang="en-US" dirty="0"/>
          </a:p>
        </p:txBody>
      </p:sp>
      <p:sp>
        <p:nvSpPr>
          <p:cNvPr id="8" name="Footer Placeholder 7"/>
          <p:cNvSpPr>
            <a:spLocks noGrp="1" noChangeArrowheads="1"/>
          </p:cNvSpPr>
          <p:nvPr>
            <p:ph type="ftr" sz="quarter" idx="11"/>
          </p:nvPr>
        </p:nvSpPr>
        <p:spPr>
          <a:xfrm>
            <a:off x="2333625" y="5067300"/>
            <a:ext cx="2895600" cy="419100"/>
          </a:xfrm>
          <a:prstGeom prst="rect">
            <a:avLst/>
          </a:prstGeom>
        </p:spPr>
        <p:txBody>
          <a:bodyPr/>
          <a:lstStyle>
            <a:lvl1pPr algn="l">
              <a:defRPr sz="1800" b="1" smtClean="0">
                <a:solidFill>
                  <a:schemeClr val="bg1"/>
                </a:solidFill>
              </a:defRPr>
            </a:lvl1pPr>
          </a:lstStyle>
          <a:p>
            <a:pPr>
              <a:defRPr/>
            </a:pPr>
            <a:r>
              <a:rPr lang="en-US" dirty="0" smtClean="0"/>
              <a:t>ERS Workshop</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30459A2-87F0-4567-8088-2E07F6170502}" type="slidenum">
              <a:rPr lang="en-US"/>
              <a:pPr>
                <a:defRPr/>
              </a:pPr>
              <a:t>‹#›</a:t>
            </a:fld>
            <a:endParaRPr lang="en-US"/>
          </a:p>
        </p:txBody>
      </p:sp>
      <p:sp>
        <p:nvSpPr>
          <p:cNvPr id="5" name="Rectangle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6"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DA34490-F8B7-4EEE-9E0D-1B001C8C1001}" type="slidenum">
              <a:rPr lang="en-US"/>
              <a:pPr>
                <a:defRPr/>
              </a:pPr>
              <a:t>‹#›</a:t>
            </a:fld>
            <a:endParaRPr lang="en-US"/>
          </a:p>
        </p:txBody>
      </p:sp>
      <p:sp>
        <p:nvSpPr>
          <p:cNvPr id="5" name="Rectangle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6"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2667000" y="6381750"/>
            <a:ext cx="2133600" cy="476250"/>
          </a:xfrm>
        </p:spPr>
        <p:txBody>
          <a:bodyPr/>
          <a:lstStyle>
            <a:lvl1pPr>
              <a:defRPr smtClean="0"/>
            </a:lvl1pPr>
          </a:lstStyle>
          <a:p>
            <a:pPr>
              <a:defRPr/>
            </a:pPr>
            <a:fld id="{6BC9266D-3714-4F87-B968-EF7D62D5D268}" type="slidenum">
              <a:rPr lang="en-US"/>
              <a:pPr>
                <a:defRPr/>
              </a:pPr>
              <a:t>‹#›</a:t>
            </a:fld>
            <a:endParaRPr lang="en-US"/>
          </a:p>
        </p:txBody>
      </p:sp>
      <p:sp>
        <p:nvSpPr>
          <p:cNvPr id="5" name="Footer Placeholder 4"/>
          <p:cNvSpPr>
            <a:spLocks noGrp="1"/>
          </p:cNvSpPr>
          <p:nvPr>
            <p:ph type="ftr" sz="quarter" idx="11"/>
          </p:nvPr>
        </p:nvSpPr>
        <p:spPr>
          <a:xfrm>
            <a:off x="6477000" y="6364224"/>
            <a:ext cx="2514600" cy="457200"/>
          </a:xfrm>
          <a:prstGeom prst="rect">
            <a:avLst/>
          </a:prstGeom>
        </p:spPr>
        <p:txBody>
          <a:bodyPr/>
          <a:lstStyle>
            <a:lvl1pPr>
              <a:defRPr smtClean="0"/>
            </a:lvl1pPr>
          </a:lstStyle>
          <a:p>
            <a:pPr>
              <a:defRPr/>
            </a:pPr>
            <a:r>
              <a:rPr lang="en-US" dirty="0" smtClean="0"/>
              <a:t>WMS</a:t>
            </a:r>
            <a:endParaRPr lang="en-US" dirty="0"/>
          </a:p>
        </p:txBody>
      </p:sp>
      <p:sp>
        <p:nvSpPr>
          <p:cNvPr id="6" name="Date Placeholder 5"/>
          <p:cNvSpPr>
            <a:spLocks noGrp="1"/>
          </p:cNvSpPr>
          <p:nvPr>
            <p:ph type="dt" sz="half" idx="12"/>
          </p:nvPr>
        </p:nvSpPr>
        <p:spPr>
          <a:xfrm>
            <a:off x="1066800" y="6324600"/>
            <a:ext cx="2133600" cy="476250"/>
          </a:xfrm>
          <a:prstGeom prst="rect">
            <a:avLst/>
          </a:prstGeom>
        </p:spPr>
        <p:txBody>
          <a:bodyPr/>
          <a:lstStyle>
            <a:lvl1pPr>
              <a:defRPr smtClean="0"/>
            </a:lvl1pPr>
          </a:lstStyle>
          <a:p>
            <a:pPr>
              <a:defRPr/>
            </a:pPr>
            <a:r>
              <a:rPr lang="en-US" dirty="0" smtClean="0"/>
              <a:t>09/11/2013</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5F97334-8AE1-411A-88AB-BB7BD4342C73}" type="slidenum">
              <a:rPr lang="en-US"/>
              <a:pPr>
                <a:defRPr/>
              </a:pPr>
              <a:t>‹#›</a:t>
            </a:fld>
            <a:endParaRPr lang="en-US"/>
          </a:p>
        </p:txBody>
      </p:sp>
      <p:sp>
        <p:nvSpPr>
          <p:cNvPr id="5" name="Rectangle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6"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25C973C-A384-4060-A093-C81451B15DA9}" type="slidenum">
              <a:rPr lang="en-US"/>
              <a:pPr>
                <a:defRPr/>
              </a:pPr>
              <a:t>‹#›</a:t>
            </a:fld>
            <a:endParaRPr lang="en-US"/>
          </a:p>
        </p:txBody>
      </p:sp>
      <p:sp>
        <p:nvSpPr>
          <p:cNvPr id="6" name="Footer Placeholder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7"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9B1D2DED-3E6D-46AE-A287-0CD67FB8DBD9}" type="slidenum">
              <a:rPr lang="en-US"/>
              <a:pPr>
                <a:defRPr/>
              </a:pPr>
              <a:t>‹#›</a:t>
            </a:fld>
            <a:endParaRPr lang="en-US"/>
          </a:p>
        </p:txBody>
      </p:sp>
      <p:sp>
        <p:nvSpPr>
          <p:cNvPr id="8" name="Rectangle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9"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387AB94F-14FE-471F-A3A2-CAD87E9C6425}" type="slidenum">
              <a:rPr lang="en-US"/>
              <a:pPr>
                <a:defRPr/>
              </a:pPr>
              <a:t>‹#›</a:t>
            </a:fld>
            <a:endParaRPr lang="en-US"/>
          </a:p>
        </p:txBody>
      </p:sp>
      <p:sp>
        <p:nvSpPr>
          <p:cNvPr id="4" name="Rectangle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5" name="Date Placeholder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800FB76-4D9A-4456-8447-C541B0EA9911}" type="slidenum">
              <a:rPr lang="en-US"/>
              <a:pPr>
                <a:defRPr/>
              </a:pPr>
              <a:t>‹#›</a:t>
            </a:fld>
            <a:endParaRPr lang="en-US"/>
          </a:p>
        </p:txBody>
      </p:sp>
      <p:sp>
        <p:nvSpPr>
          <p:cNvPr id="3" name="Rectangle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4"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65A49B1-9B12-4FE4-87C3-40FC9994DA90}" type="slidenum">
              <a:rPr lang="en-US"/>
              <a:pPr>
                <a:defRPr/>
              </a:pPr>
              <a:t>‹#›</a:t>
            </a:fld>
            <a:endParaRPr lang="en-US"/>
          </a:p>
        </p:txBody>
      </p:sp>
      <p:sp>
        <p:nvSpPr>
          <p:cNvPr id="6" name="Footer Placeholder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7"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62125E-2B87-47A9-99E7-97E084A23298}" type="slidenum">
              <a:rPr lang="en-US"/>
              <a:pPr>
                <a:defRPr/>
              </a:pPr>
              <a:t>‹#›</a:t>
            </a:fld>
            <a:endParaRPr lang="en-US"/>
          </a:p>
        </p:txBody>
      </p:sp>
      <p:sp>
        <p:nvSpPr>
          <p:cNvPr id="6" name="Footer Placeholder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r>
              <a:rPr lang="en-US" smtClean="0"/>
              <a:t>DSWG/QMWG Meeting</a:t>
            </a:r>
            <a:endParaRPr lang="en-US"/>
          </a:p>
        </p:txBody>
      </p:sp>
      <p:sp>
        <p:nvSpPr>
          <p:cNvPr id="7"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r>
              <a:rPr lang="en-US" smtClean="0"/>
              <a:t>05/31/2013</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336B4725-2322-4E7F-9AA1-1DCAB51CD882}"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8"/>
          <p:cNvSpPr>
            <a:spLocks noGrp="1" noChangeArrowheads="1"/>
          </p:cNvSpPr>
          <p:nvPr>
            <p:ph type="ctrTitle"/>
          </p:nvPr>
        </p:nvSpPr>
        <p:spPr>
          <a:xfrm>
            <a:off x="990601" y="1905000"/>
            <a:ext cx="7162800" cy="1241425"/>
          </a:xfrm>
        </p:spPr>
        <p:txBody>
          <a:bodyPr/>
          <a:lstStyle/>
          <a:p>
            <a:pPr algn="ctr" eaLnBrk="1" hangingPunct="1"/>
            <a:r>
              <a:rPr lang="en-US" sz="2400" dirty="0" smtClean="0"/>
              <a:t>Overview of ERS Workshop</a:t>
            </a:r>
            <a:endParaRPr lang="en-US" sz="2400" dirty="0" smtClean="0"/>
          </a:p>
        </p:txBody>
      </p:sp>
      <p:sp>
        <p:nvSpPr>
          <p:cNvPr id="2" name="Date Placeholder 1"/>
          <p:cNvSpPr>
            <a:spLocks noGrp="1"/>
          </p:cNvSpPr>
          <p:nvPr>
            <p:ph type="dt" sz="half" idx="10"/>
          </p:nvPr>
        </p:nvSpPr>
        <p:spPr>
          <a:xfrm>
            <a:off x="1600200" y="4648200"/>
            <a:ext cx="2133600" cy="476250"/>
          </a:xfrm>
        </p:spPr>
        <p:txBody>
          <a:bodyPr/>
          <a:lstStyle/>
          <a:p>
            <a:pPr>
              <a:defRPr/>
            </a:pPr>
            <a:r>
              <a:rPr lang="en-US" dirty="0" smtClean="0"/>
              <a:t>09/11/2013</a:t>
            </a:r>
            <a:endParaRPr lang="en-US" dirty="0"/>
          </a:p>
        </p:txBody>
      </p:sp>
      <p:sp>
        <p:nvSpPr>
          <p:cNvPr id="3" name="Footer Placeholder 2"/>
          <p:cNvSpPr>
            <a:spLocks noGrp="1"/>
          </p:cNvSpPr>
          <p:nvPr>
            <p:ph type="ftr" sz="quarter" idx="11"/>
          </p:nvPr>
        </p:nvSpPr>
        <p:spPr>
          <a:xfrm>
            <a:off x="1600200" y="4191000"/>
            <a:ext cx="7315200" cy="419100"/>
          </a:xfrm>
        </p:spPr>
        <p:txBody>
          <a:bodyPr/>
          <a:lstStyle/>
          <a:p>
            <a:pPr>
              <a:defRPr/>
            </a:pPr>
            <a:r>
              <a:rPr lang="en-US" dirty="0" smtClean="0"/>
              <a:t>Wholesale Market Subcommittee </a:t>
            </a:r>
            <a:endParaRPr lang="en-US" dirty="0" smtClean="0"/>
          </a:p>
          <a:p>
            <a:pPr>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10</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457200" y="762000"/>
            <a:ext cx="8229600" cy="5334000"/>
          </a:xfrm>
        </p:spPr>
        <p:txBody>
          <a:bodyPr/>
          <a:lstStyle/>
          <a:p>
            <a:r>
              <a:rPr lang="en-US" dirty="0" smtClean="0"/>
              <a:t>Section B. Change Control Process</a:t>
            </a:r>
          </a:p>
          <a:p>
            <a:pPr lvl="1"/>
            <a:r>
              <a:rPr lang="en-US" dirty="0" smtClean="0"/>
              <a:t>All comments favorable</a:t>
            </a:r>
          </a:p>
          <a:p>
            <a:endParaRPr lang="en-US" dirty="0"/>
          </a:p>
          <a:p>
            <a:r>
              <a:rPr lang="en-US" dirty="0" smtClean="0"/>
              <a:t>Section D. ERS Offer Cap</a:t>
            </a:r>
          </a:p>
          <a:p>
            <a:pPr lvl="1"/>
            <a:r>
              <a:rPr lang="en-US" dirty="0" smtClean="0"/>
              <a:t>Using a fixed cap of $80/</a:t>
            </a:r>
            <a:r>
              <a:rPr lang="en-US" dirty="0" err="1" smtClean="0"/>
              <a:t>MWh</a:t>
            </a:r>
            <a:r>
              <a:rPr lang="en-US" dirty="0" smtClean="0"/>
              <a:t> allocates too much of the $50 million annual budget to low risk periods.</a:t>
            </a:r>
          </a:p>
          <a:p>
            <a:pPr lvl="1"/>
            <a:r>
              <a:rPr lang="en-US" dirty="0" smtClean="0"/>
              <a:t>Recommendation to use some variation of historical Responsive Reserve Service prices corresponding to ERS contract time periods.</a:t>
            </a:r>
          </a:p>
          <a:p>
            <a:pPr lvl="1"/>
            <a:r>
              <a:rPr lang="en-US" dirty="0" smtClean="0"/>
              <a:t>Another alternative is to expand the possible range of the risk weighting factors</a:t>
            </a:r>
          </a:p>
          <a:p>
            <a:pPr lvl="1"/>
            <a:endParaRPr lang="en-US" dirty="0" smtClean="0"/>
          </a:p>
          <a:p>
            <a:endParaRPr lang="en-US" dirty="0"/>
          </a:p>
        </p:txBody>
      </p:sp>
      <p:sp>
        <p:nvSpPr>
          <p:cNvPr id="8" name="Title 1"/>
          <p:cNvSpPr>
            <a:spLocks noGrp="1"/>
          </p:cNvSpPr>
          <p:nvPr>
            <p:ph type="title"/>
          </p:nvPr>
        </p:nvSpPr>
        <p:spPr/>
        <p:txBody>
          <a:bodyPr/>
          <a:lstStyle/>
          <a:p>
            <a:r>
              <a:rPr lang="en-US" dirty="0" smtClean="0"/>
              <a:t>ERS Procurement Methodology Comments</a:t>
            </a:r>
            <a:endParaRPr lang="en-US" dirty="0"/>
          </a:p>
        </p:txBody>
      </p:sp>
    </p:spTree>
    <p:extLst>
      <p:ext uri="{BB962C8B-B14F-4D97-AF65-F5344CB8AC3E}">
        <p14:creationId xmlns:p14="http://schemas.microsoft.com/office/powerpoint/2010/main" val="3908840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11</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457200" y="838200"/>
            <a:ext cx="8229600" cy="4724400"/>
          </a:xfrm>
        </p:spPr>
        <p:txBody>
          <a:bodyPr/>
          <a:lstStyle/>
          <a:p>
            <a:pPr marL="0" lvl="1" indent="0">
              <a:buNone/>
            </a:pPr>
            <a:r>
              <a:rPr lang="en-US" b="1" dirty="0"/>
              <a:t>Section D. ERS Offer </a:t>
            </a:r>
            <a:r>
              <a:rPr lang="en-US" b="1" dirty="0" smtClean="0"/>
              <a:t>Cap (</a:t>
            </a:r>
            <a:r>
              <a:rPr lang="en-US" b="1" dirty="0" err="1" smtClean="0"/>
              <a:t>Cont</a:t>
            </a:r>
            <a:r>
              <a:rPr lang="en-US" b="1" dirty="0" smtClean="0"/>
              <a:t>’)</a:t>
            </a:r>
            <a:endParaRPr lang="en-US" b="1" i="1" dirty="0" smtClean="0"/>
          </a:p>
          <a:p>
            <a:pPr marL="0" lvl="1" indent="0">
              <a:buNone/>
            </a:pPr>
            <a:endParaRPr lang="en-US" i="1" dirty="0"/>
          </a:p>
          <a:p>
            <a:pPr marL="0" lvl="1" indent="0">
              <a:buNone/>
            </a:pPr>
            <a:r>
              <a:rPr lang="en-US" i="1" dirty="0" smtClean="0"/>
              <a:t>ERCOT’s </a:t>
            </a:r>
            <a:r>
              <a:rPr lang="en-US" i="1" dirty="0"/>
              <a:t>Response: </a:t>
            </a:r>
            <a:endParaRPr lang="en-US" i="1" dirty="0" smtClean="0"/>
          </a:p>
          <a:p>
            <a:pPr marL="742950" lvl="2" indent="-342900">
              <a:buFont typeface="+mj-lt"/>
              <a:buAutoNum type="arabicPeriod"/>
            </a:pPr>
            <a:r>
              <a:rPr lang="en-US" sz="2000" i="1" dirty="0" smtClean="0"/>
              <a:t>ERCOT chose </a:t>
            </a:r>
            <a:r>
              <a:rPr lang="en-US" sz="2000" i="1" dirty="0"/>
              <a:t>to use a single fixed offer cap to simplify  one aspect of this procurement  methodology. This eliminates any confusion of the cap in relation to the Standard Contract </a:t>
            </a:r>
            <a:r>
              <a:rPr lang="en-US" sz="2000" i="1" dirty="0" smtClean="0"/>
              <a:t>Terms </a:t>
            </a:r>
            <a:r>
              <a:rPr lang="en-US" sz="2000" i="1" dirty="0"/>
              <a:t>and time periods. </a:t>
            </a:r>
            <a:r>
              <a:rPr lang="en-US" sz="2000" i="1" dirty="0" smtClean="0"/>
              <a:t> In addition varying offer caps are not necessary with the </a:t>
            </a:r>
            <a:r>
              <a:rPr lang="en-US" sz="2000" i="1" dirty="0"/>
              <a:t>introduction of the risk weighting </a:t>
            </a:r>
            <a:r>
              <a:rPr lang="en-US" sz="2000" i="1" dirty="0" smtClean="0"/>
              <a:t>factors. These factors are time period specific and are </a:t>
            </a:r>
            <a:r>
              <a:rPr lang="en-US" sz="2000" i="1" dirty="0"/>
              <a:t>used to allocate the annual budget across time </a:t>
            </a:r>
            <a:r>
              <a:rPr lang="en-US" sz="2000" i="1" dirty="0" smtClean="0"/>
              <a:t>periods.</a:t>
            </a:r>
          </a:p>
          <a:p>
            <a:pPr marL="742950" lvl="2" indent="-342900">
              <a:buFont typeface="+mj-lt"/>
              <a:buAutoNum type="arabicPeriod"/>
            </a:pPr>
            <a:r>
              <a:rPr lang="en-US" sz="2000" i="1" dirty="0" smtClean="0"/>
              <a:t>ERCOT believes the range of 1-10 </a:t>
            </a:r>
            <a:r>
              <a:rPr lang="en-US" sz="2000" i="1" dirty="0"/>
              <a:t>for the risk weighting factors </a:t>
            </a:r>
            <a:r>
              <a:rPr lang="en-US" sz="2000" i="1" dirty="0" smtClean="0"/>
              <a:t>is appropriate to begin with. If we start to observe unintended results the methodology can be amended with Board approval.</a:t>
            </a:r>
          </a:p>
          <a:p>
            <a:pPr marL="742950" lvl="2" indent="-342900">
              <a:buFont typeface="+mj-lt"/>
              <a:buAutoNum type="arabicPeriod"/>
            </a:pPr>
            <a:endParaRPr lang="en-US" sz="2000" i="1" dirty="0"/>
          </a:p>
          <a:p>
            <a:endParaRPr lang="en-US" dirty="0"/>
          </a:p>
        </p:txBody>
      </p:sp>
      <p:sp>
        <p:nvSpPr>
          <p:cNvPr id="8" name="Title 1"/>
          <p:cNvSpPr>
            <a:spLocks noGrp="1"/>
          </p:cNvSpPr>
          <p:nvPr>
            <p:ph type="title"/>
          </p:nvPr>
        </p:nvSpPr>
        <p:spPr/>
        <p:txBody>
          <a:bodyPr/>
          <a:lstStyle/>
          <a:p>
            <a:r>
              <a:rPr lang="en-US" dirty="0" smtClean="0"/>
              <a:t>ERS Procurement Methodology Comments</a:t>
            </a:r>
            <a:endParaRPr lang="en-US" dirty="0"/>
          </a:p>
        </p:txBody>
      </p:sp>
    </p:spTree>
    <p:extLst>
      <p:ext uri="{BB962C8B-B14F-4D97-AF65-F5344CB8AC3E}">
        <p14:creationId xmlns:p14="http://schemas.microsoft.com/office/powerpoint/2010/main" val="3423048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457200" y="838200"/>
            <a:ext cx="8229600" cy="5334000"/>
          </a:xfrm>
        </p:spPr>
        <p:txBody>
          <a:bodyPr/>
          <a:lstStyle/>
          <a:p>
            <a:r>
              <a:rPr lang="en-US" dirty="0"/>
              <a:t>Section E. ERS Expenditure </a:t>
            </a:r>
            <a:r>
              <a:rPr lang="en-US" dirty="0" smtClean="0"/>
              <a:t>Limit</a:t>
            </a:r>
          </a:p>
          <a:p>
            <a:pPr lvl="1"/>
            <a:r>
              <a:rPr lang="en-US" dirty="0" smtClean="0"/>
              <a:t>Support the use of a risk weighting factor as a mechanism to allocate the annual ERS budget</a:t>
            </a:r>
            <a:endParaRPr lang="en-US" dirty="0"/>
          </a:p>
          <a:p>
            <a:endParaRPr lang="en-US" dirty="0"/>
          </a:p>
          <a:p>
            <a:r>
              <a:rPr lang="en-US" dirty="0" smtClean="0"/>
              <a:t>Section </a:t>
            </a:r>
            <a:r>
              <a:rPr lang="en-US" dirty="0"/>
              <a:t>G. Clearing </a:t>
            </a:r>
            <a:r>
              <a:rPr lang="en-US" dirty="0" smtClean="0"/>
              <a:t>Price</a:t>
            </a:r>
          </a:p>
          <a:p>
            <a:pPr lvl="1"/>
            <a:r>
              <a:rPr lang="en-US" dirty="0" smtClean="0"/>
              <a:t>Overall support moving to a market clearing price for ERS</a:t>
            </a:r>
          </a:p>
          <a:p>
            <a:endParaRPr lang="en-US" dirty="0"/>
          </a:p>
          <a:p>
            <a:endParaRPr lang="en-US" dirty="0"/>
          </a:p>
        </p:txBody>
      </p:sp>
      <p:sp>
        <p:nvSpPr>
          <p:cNvPr id="8" name="Title 1"/>
          <p:cNvSpPr>
            <a:spLocks noGrp="1"/>
          </p:cNvSpPr>
          <p:nvPr>
            <p:ph type="title"/>
          </p:nvPr>
        </p:nvSpPr>
        <p:spPr/>
        <p:txBody>
          <a:bodyPr/>
          <a:lstStyle/>
          <a:p>
            <a:r>
              <a:rPr lang="en-US" dirty="0" smtClean="0"/>
              <a:t>ERS Procurement Methodology Comments</a:t>
            </a:r>
            <a:endParaRPr lang="en-US" dirty="0"/>
          </a:p>
        </p:txBody>
      </p:sp>
    </p:spTree>
    <p:extLst>
      <p:ext uri="{BB962C8B-B14F-4D97-AF65-F5344CB8AC3E}">
        <p14:creationId xmlns:p14="http://schemas.microsoft.com/office/powerpoint/2010/main" val="3205324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13</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457200" y="1066800"/>
            <a:ext cx="8229600" cy="4724400"/>
          </a:xfrm>
        </p:spPr>
        <p:txBody>
          <a:bodyPr/>
          <a:lstStyle/>
          <a:p>
            <a:r>
              <a:rPr lang="en-US" dirty="0"/>
              <a:t>Section H. ERS Capacity provided through ERS Self Provision</a:t>
            </a:r>
          </a:p>
          <a:p>
            <a:pPr lvl="1"/>
            <a:r>
              <a:rPr lang="en-US" dirty="0"/>
              <a:t>Recommendation to eliminate the clause that the value of self-provided ERS resources reduce the expenditure limit.</a:t>
            </a:r>
          </a:p>
          <a:p>
            <a:pPr marL="457200" lvl="1" indent="0">
              <a:buNone/>
            </a:pPr>
            <a:r>
              <a:rPr lang="en-US" i="1" dirty="0"/>
              <a:t>ERCOT ‘s Response:  1) There is a cost to those that elect to self provide their  ERS obligation. 2) Loads are charged for all ERS capacity  based on their LRS and receive the equivalent of a payment for capacity self provided therefore the cost of this capacity should be charged against the expenditure limit. </a:t>
            </a:r>
            <a:endParaRPr lang="en-US" i="1" dirty="0">
              <a:solidFill>
                <a:srgbClr val="FF0000"/>
              </a:solidFill>
            </a:endParaRPr>
          </a:p>
          <a:p>
            <a:endParaRPr lang="en-US" dirty="0"/>
          </a:p>
        </p:txBody>
      </p:sp>
      <p:sp>
        <p:nvSpPr>
          <p:cNvPr id="8" name="Title 1"/>
          <p:cNvSpPr>
            <a:spLocks noGrp="1"/>
          </p:cNvSpPr>
          <p:nvPr>
            <p:ph type="title"/>
          </p:nvPr>
        </p:nvSpPr>
        <p:spPr/>
        <p:txBody>
          <a:bodyPr/>
          <a:lstStyle/>
          <a:p>
            <a:r>
              <a:rPr lang="en-US" dirty="0" smtClean="0"/>
              <a:t>ERS Procurement Methodology Comments</a:t>
            </a:r>
            <a:endParaRPr lang="en-US" dirty="0"/>
          </a:p>
        </p:txBody>
      </p:sp>
    </p:spTree>
    <p:extLst>
      <p:ext uri="{BB962C8B-B14F-4D97-AF65-F5344CB8AC3E}">
        <p14:creationId xmlns:p14="http://schemas.microsoft.com/office/powerpoint/2010/main" val="1563223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 for ERS Procurement Methodology </a:t>
            </a:r>
            <a:endParaRPr lang="en-US" dirty="0"/>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14</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457200" y="1066800"/>
            <a:ext cx="8229600" cy="4724400"/>
          </a:xfrm>
        </p:spPr>
        <p:txBody>
          <a:bodyPr/>
          <a:lstStyle/>
          <a:p>
            <a:pPr lvl="0"/>
            <a:r>
              <a:rPr lang="en-US" dirty="0" smtClean="0"/>
              <a:t>Oct 9, 2013: WMS review</a:t>
            </a:r>
          </a:p>
          <a:p>
            <a:pPr lvl="0"/>
            <a:r>
              <a:rPr lang="en-US" dirty="0" smtClean="0"/>
              <a:t>Nov 7, 2013: TAC review</a:t>
            </a:r>
          </a:p>
          <a:p>
            <a:pPr lvl="0"/>
            <a:r>
              <a:rPr lang="en-US" dirty="0" smtClean="0"/>
              <a:t>Nov </a:t>
            </a:r>
            <a:r>
              <a:rPr lang="en-US" dirty="0"/>
              <a:t>19, 2013: Board vote on </a:t>
            </a:r>
            <a:r>
              <a:rPr lang="en-US" dirty="0" smtClean="0"/>
              <a:t>OBD</a:t>
            </a:r>
            <a:endParaRPr lang="en-US" sz="2800" dirty="0"/>
          </a:p>
          <a:p>
            <a:endParaRPr lang="en-US" dirty="0"/>
          </a:p>
        </p:txBody>
      </p:sp>
    </p:spTree>
    <p:extLst>
      <p:ext uri="{BB962C8B-B14F-4D97-AF65-F5344CB8AC3E}">
        <p14:creationId xmlns:p14="http://schemas.microsoft.com/office/powerpoint/2010/main" val="2292969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ERS Workshop Overview</a:t>
            </a:r>
            <a:endParaRPr lang="en-US" dirty="0"/>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2</a:t>
            </a:fld>
            <a:endParaRPr lang="en-US" dirty="0"/>
          </a:p>
        </p:txBody>
      </p:sp>
      <p:sp>
        <p:nvSpPr>
          <p:cNvPr id="5" name="Footer Placeholder 4"/>
          <p:cNvSpPr>
            <a:spLocks noGrp="1"/>
          </p:cNvSpPr>
          <p:nvPr>
            <p:ph type="ftr" sz="quarter" idx="11"/>
          </p:nvPr>
        </p:nvSpPr>
        <p:spPr/>
        <p:txBody>
          <a:bodyPr/>
          <a:lstStyle/>
          <a:p>
            <a:pPr>
              <a:defRPr/>
            </a:pPr>
            <a:r>
              <a:rPr lang="en-US" dirty="0" smtClean="0"/>
              <a:t>WMS</a:t>
            </a:r>
            <a:endParaRPr lang="en-US" dirty="0"/>
          </a:p>
        </p:txBody>
      </p:sp>
      <p:sp>
        <p:nvSpPr>
          <p:cNvPr id="6" name="Date Placeholder 5"/>
          <p:cNvSpPr>
            <a:spLocks noGrp="1"/>
          </p:cNvSpPr>
          <p:nvPr>
            <p:ph type="dt" sz="half" idx="12"/>
          </p:nvPr>
        </p:nvSpPr>
        <p:spPr/>
        <p:txBody>
          <a:bodyPr/>
          <a:lstStyle/>
          <a:p>
            <a:pPr>
              <a:defRPr/>
            </a:pPr>
            <a:r>
              <a:rPr lang="en-US" dirty="0" smtClean="0"/>
              <a:t>09/11/2013</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60680826"/>
              </p:ext>
            </p:extLst>
          </p:nvPr>
        </p:nvGraphicFramePr>
        <p:xfrm>
          <a:off x="304800" y="914400"/>
          <a:ext cx="8229599" cy="4953001"/>
        </p:xfrm>
        <a:graphic>
          <a:graphicData uri="http://schemas.openxmlformats.org/drawingml/2006/table">
            <a:tbl>
              <a:tblPr/>
              <a:tblGrid>
                <a:gridCol w="564776"/>
                <a:gridCol w="6212541"/>
                <a:gridCol w="1452282"/>
              </a:tblGrid>
              <a:tr h="619125">
                <a:tc>
                  <a:txBody>
                    <a:bodyPr/>
                    <a:lstStyle/>
                    <a:p>
                      <a:r>
                        <a:rPr lang="en-US" dirty="0"/>
                        <a:t>1.</a:t>
                      </a:r>
                    </a:p>
                  </a:txBody>
                  <a:tcPr marL="0" marR="0" marT="0" marB="0">
                    <a:lnL>
                      <a:noFill/>
                    </a:lnL>
                    <a:lnR>
                      <a:noFill/>
                    </a:lnR>
                    <a:lnT>
                      <a:noFill/>
                    </a:lnT>
                    <a:lnB>
                      <a:noFill/>
                    </a:lnB>
                  </a:tcPr>
                </a:tc>
                <a:tc>
                  <a:txBody>
                    <a:bodyPr/>
                    <a:lstStyle/>
                    <a:p>
                      <a:r>
                        <a:rPr lang="en-US" dirty="0"/>
                        <a:t>Antitrust Admonition</a:t>
                      </a:r>
                    </a:p>
                    <a:p>
                      <a:r>
                        <a:rPr lang="en-US" dirty="0"/>
                        <a:t> </a:t>
                      </a:r>
                    </a:p>
                  </a:txBody>
                  <a:tcPr marL="0" marR="0" marT="0" marB="0">
                    <a:lnL>
                      <a:noFill/>
                    </a:lnL>
                    <a:lnR>
                      <a:noFill/>
                    </a:lnR>
                    <a:lnT>
                      <a:noFill/>
                    </a:lnT>
                    <a:lnB>
                      <a:noFill/>
                    </a:lnB>
                  </a:tcPr>
                </a:tc>
                <a:tc>
                  <a:txBody>
                    <a:bodyPr/>
                    <a:lstStyle/>
                    <a:p>
                      <a:r>
                        <a:rPr lang="en-US"/>
                        <a:t>9:30 a.m.</a:t>
                      </a:r>
                    </a:p>
                  </a:txBody>
                  <a:tcPr marL="0" marR="0" marT="0" marB="0">
                    <a:lnL>
                      <a:noFill/>
                    </a:lnL>
                    <a:lnR>
                      <a:noFill/>
                    </a:lnR>
                    <a:lnT>
                      <a:noFill/>
                    </a:lnT>
                    <a:lnB>
                      <a:noFill/>
                    </a:lnB>
                  </a:tcPr>
                </a:tc>
              </a:tr>
              <a:tr h="928688">
                <a:tc>
                  <a:txBody>
                    <a:bodyPr/>
                    <a:lstStyle/>
                    <a:p>
                      <a:r>
                        <a:rPr lang="en-US"/>
                        <a:t>2.</a:t>
                      </a:r>
                    </a:p>
                  </a:txBody>
                  <a:tcPr marL="0" marR="0" marT="0" marB="0">
                    <a:lnL>
                      <a:noFill/>
                    </a:lnL>
                    <a:lnR>
                      <a:noFill/>
                    </a:lnR>
                    <a:lnT>
                      <a:noFill/>
                    </a:lnT>
                    <a:lnB>
                      <a:noFill/>
                    </a:lnB>
                  </a:tcPr>
                </a:tc>
                <a:tc>
                  <a:txBody>
                    <a:bodyPr/>
                    <a:lstStyle/>
                    <a:p>
                      <a:r>
                        <a:rPr lang="en-US" dirty="0"/>
                        <a:t>Review NPRR 564: Thirty - Minute Emergency Response Service and Other ERS Revisions.</a:t>
                      </a:r>
                    </a:p>
                    <a:p>
                      <a:r>
                        <a:rPr lang="en-US" dirty="0"/>
                        <a:t> </a:t>
                      </a:r>
                    </a:p>
                  </a:txBody>
                  <a:tcPr marL="0" marR="0" marT="0" marB="0">
                    <a:lnL>
                      <a:noFill/>
                    </a:lnL>
                    <a:lnR>
                      <a:noFill/>
                    </a:lnR>
                    <a:lnT>
                      <a:noFill/>
                    </a:lnT>
                    <a:lnB>
                      <a:noFill/>
                    </a:lnB>
                  </a:tcPr>
                </a:tc>
                <a:tc>
                  <a:txBody>
                    <a:bodyPr/>
                    <a:lstStyle/>
                    <a:p>
                      <a:r>
                        <a:rPr lang="en-US"/>
                        <a:t>9:35 a.m.</a:t>
                      </a:r>
                    </a:p>
                  </a:txBody>
                  <a:tcPr marL="0" marR="0" marT="0" marB="0">
                    <a:lnL>
                      <a:noFill/>
                    </a:lnL>
                    <a:lnR>
                      <a:noFill/>
                    </a:lnR>
                    <a:lnT>
                      <a:noFill/>
                    </a:lnT>
                    <a:lnB>
                      <a:noFill/>
                    </a:lnB>
                  </a:tcPr>
                </a:tc>
              </a:tr>
              <a:tr h="619125">
                <a:tc>
                  <a:txBody>
                    <a:bodyPr/>
                    <a:lstStyle/>
                    <a:p>
                      <a:r>
                        <a:rPr lang="en-US"/>
                        <a:t>3. </a:t>
                      </a:r>
                    </a:p>
                  </a:txBody>
                  <a:tcPr marL="0" marR="0" marT="0" marB="0">
                    <a:lnL>
                      <a:noFill/>
                    </a:lnL>
                    <a:lnR>
                      <a:noFill/>
                    </a:lnR>
                    <a:lnT>
                      <a:noFill/>
                    </a:lnT>
                    <a:lnB>
                      <a:noFill/>
                    </a:lnB>
                  </a:tcPr>
                </a:tc>
                <a:tc>
                  <a:txBody>
                    <a:bodyPr/>
                    <a:lstStyle/>
                    <a:p>
                      <a:r>
                        <a:rPr lang="en-US" dirty="0"/>
                        <a:t>Discussion and Review, Stakeholder Comments</a:t>
                      </a:r>
                    </a:p>
                    <a:p>
                      <a:r>
                        <a:rPr lang="en-US" dirty="0"/>
                        <a:t> </a:t>
                      </a:r>
                    </a:p>
                  </a:txBody>
                  <a:tcPr marL="0" marR="0" marT="0" marB="0">
                    <a:lnL>
                      <a:noFill/>
                    </a:lnL>
                    <a:lnR>
                      <a:noFill/>
                    </a:lnR>
                    <a:lnT>
                      <a:noFill/>
                    </a:lnT>
                    <a:lnB>
                      <a:noFill/>
                    </a:lnB>
                  </a:tcPr>
                </a:tc>
                <a:tc>
                  <a:txBody>
                    <a:bodyPr/>
                    <a:lstStyle/>
                    <a:p>
                      <a:r>
                        <a:rPr lang="en-US"/>
                        <a:t>10:30 a.m.</a:t>
                      </a:r>
                    </a:p>
                  </a:txBody>
                  <a:tcPr marL="0" marR="0" marT="0" marB="0">
                    <a:lnL>
                      <a:noFill/>
                    </a:lnL>
                    <a:lnR>
                      <a:noFill/>
                    </a:lnR>
                    <a:lnT>
                      <a:noFill/>
                    </a:lnT>
                    <a:lnB>
                      <a:noFill/>
                    </a:lnB>
                  </a:tcPr>
                </a:tc>
              </a:tr>
              <a:tr h="619125">
                <a:tc>
                  <a:txBody>
                    <a:bodyPr/>
                    <a:lstStyle/>
                    <a:p>
                      <a:r>
                        <a:rPr lang="en-US"/>
                        <a:t> </a:t>
                      </a:r>
                    </a:p>
                  </a:txBody>
                  <a:tcPr marL="0" marR="0" marT="0" marB="0">
                    <a:lnL>
                      <a:noFill/>
                    </a:lnL>
                    <a:lnR>
                      <a:noFill/>
                    </a:lnR>
                    <a:lnT>
                      <a:noFill/>
                    </a:lnT>
                    <a:lnB>
                      <a:noFill/>
                    </a:lnB>
                  </a:tcPr>
                </a:tc>
                <a:tc>
                  <a:txBody>
                    <a:bodyPr/>
                    <a:lstStyle/>
                    <a:p>
                      <a:r>
                        <a:rPr lang="en-US"/>
                        <a:t>LUNCH</a:t>
                      </a:r>
                    </a:p>
                    <a:p>
                      <a:r>
                        <a:rPr lang="en-US"/>
                        <a:t> </a:t>
                      </a:r>
                    </a:p>
                  </a:txBody>
                  <a:tcPr marL="0" marR="0" marT="0" marB="0">
                    <a:lnL>
                      <a:noFill/>
                    </a:lnL>
                    <a:lnR>
                      <a:noFill/>
                    </a:lnR>
                    <a:lnT>
                      <a:noFill/>
                    </a:lnT>
                    <a:lnB>
                      <a:noFill/>
                    </a:lnB>
                  </a:tcPr>
                </a:tc>
                <a:tc>
                  <a:txBody>
                    <a:bodyPr/>
                    <a:lstStyle/>
                    <a:p>
                      <a:r>
                        <a:rPr lang="en-US"/>
                        <a:t>12:00 p.m.</a:t>
                      </a:r>
                    </a:p>
                  </a:txBody>
                  <a:tcPr marL="0" marR="0" marT="0" marB="0">
                    <a:lnL>
                      <a:noFill/>
                    </a:lnL>
                    <a:lnR>
                      <a:noFill/>
                    </a:lnR>
                    <a:lnT>
                      <a:noFill/>
                    </a:lnT>
                    <a:lnB>
                      <a:noFill/>
                    </a:lnB>
                  </a:tcPr>
                </a:tc>
              </a:tr>
              <a:tr h="619125">
                <a:tc>
                  <a:txBody>
                    <a:bodyPr/>
                    <a:lstStyle/>
                    <a:p>
                      <a:r>
                        <a:rPr lang="en-US"/>
                        <a:t>4.</a:t>
                      </a:r>
                    </a:p>
                  </a:txBody>
                  <a:tcPr marL="0" marR="0" marT="0" marB="0">
                    <a:lnL>
                      <a:noFill/>
                    </a:lnL>
                    <a:lnR>
                      <a:noFill/>
                    </a:lnR>
                    <a:lnT>
                      <a:noFill/>
                    </a:lnT>
                    <a:lnB>
                      <a:noFill/>
                    </a:lnB>
                  </a:tcPr>
                </a:tc>
                <a:tc>
                  <a:txBody>
                    <a:bodyPr/>
                    <a:lstStyle/>
                    <a:p>
                      <a:r>
                        <a:rPr lang="en-US"/>
                        <a:t>Review of ERS Procurement Methodology</a:t>
                      </a:r>
                    </a:p>
                    <a:p>
                      <a:r>
                        <a:rPr lang="en-US"/>
                        <a:t> </a:t>
                      </a:r>
                    </a:p>
                  </a:txBody>
                  <a:tcPr marL="0" marR="0" marT="0" marB="0">
                    <a:lnL>
                      <a:noFill/>
                    </a:lnL>
                    <a:lnR>
                      <a:noFill/>
                    </a:lnR>
                    <a:lnT>
                      <a:noFill/>
                    </a:lnT>
                    <a:lnB>
                      <a:noFill/>
                    </a:lnB>
                  </a:tcPr>
                </a:tc>
                <a:tc>
                  <a:txBody>
                    <a:bodyPr/>
                    <a:lstStyle/>
                    <a:p>
                      <a:r>
                        <a:rPr lang="en-US"/>
                        <a:t>1:00 p.m.</a:t>
                      </a:r>
                    </a:p>
                  </a:txBody>
                  <a:tcPr marL="0" marR="0" marT="0" marB="0">
                    <a:lnL>
                      <a:noFill/>
                    </a:lnL>
                    <a:lnR>
                      <a:noFill/>
                    </a:lnR>
                    <a:lnT>
                      <a:noFill/>
                    </a:lnT>
                    <a:lnB>
                      <a:noFill/>
                    </a:lnB>
                  </a:tcPr>
                </a:tc>
              </a:tr>
              <a:tr h="619125">
                <a:tc>
                  <a:txBody>
                    <a:bodyPr/>
                    <a:lstStyle/>
                    <a:p>
                      <a:r>
                        <a:rPr lang="en-US"/>
                        <a:t>5.</a:t>
                      </a:r>
                    </a:p>
                  </a:txBody>
                  <a:tcPr marL="0" marR="0" marT="0" marB="0">
                    <a:lnL>
                      <a:noFill/>
                    </a:lnL>
                    <a:lnR>
                      <a:noFill/>
                    </a:lnR>
                    <a:lnT>
                      <a:noFill/>
                    </a:lnT>
                    <a:lnB>
                      <a:noFill/>
                    </a:lnB>
                  </a:tcPr>
                </a:tc>
                <a:tc>
                  <a:txBody>
                    <a:bodyPr/>
                    <a:lstStyle/>
                    <a:p>
                      <a:r>
                        <a:rPr lang="en-US" dirty="0"/>
                        <a:t>Discussion and Review, Stakeholder Comments</a:t>
                      </a:r>
                    </a:p>
                    <a:p>
                      <a:r>
                        <a:rPr lang="en-US" dirty="0"/>
                        <a:t> </a:t>
                      </a:r>
                    </a:p>
                  </a:txBody>
                  <a:tcPr marL="0" marR="0" marT="0" marB="0">
                    <a:lnL>
                      <a:noFill/>
                    </a:lnL>
                    <a:lnR>
                      <a:noFill/>
                    </a:lnR>
                    <a:lnT>
                      <a:noFill/>
                    </a:lnT>
                    <a:lnB>
                      <a:noFill/>
                    </a:lnB>
                  </a:tcPr>
                </a:tc>
                <a:tc>
                  <a:txBody>
                    <a:bodyPr/>
                    <a:lstStyle/>
                    <a:p>
                      <a:r>
                        <a:rPr lang="en-US"/>
                        <a:t>1:30 p.m.</a:t>
                      </a:r>
                    </a:p>
                  </a:txBody>
                  <a:tcPr marL="0" marR="0" marT="0" marB="0">
                    <a:lnL>
                      <a:noFill/>
                    </a:lnL>
                    <a:lnR>
                      <a:noFill/>
                    </a:lnR>
                    <a:lnT>
                      <a:noFill/>
                    </a:lnT>
                    <a:lnB>
                      <a:noFill/>
                    </a:lnB>
                  </a:tcPr>
                </a:tc>
              </a:tr>
              <a:tr h="619125">
                <a:tc>
                  <a:txBody>
                    <a:bodyPr/>
                    <a:lstStyle/>
                    <a:p>
                      <a:r>
                        <a:rPr lang="en-US"/>
                        <a:t>5.</a:t>
                      </a:r>
                    </a:p>
                  </a:txBody>
                  <a:tcPr marL="0" marR="0" marT="0" marB="0">
                    <a:lnL>
                      <a:noFill/>
                    </a:lnL>
                    <a:lnR>
                      <a:noFill/>
                    </a:lnR>
                    <a:lnT>
                      <a:noFill/>
                    </a:lnT>
                    <a:lnB>
                      <a:noFill/>
                    </a:lnB>
                  </a:tcPr>
                </a:tc>
                <a:tc>
                  <a:txBody>
                    <a:bodyPr/>
                    <a:lstStyle/>
                    <a:p>
                      <a:r>
                        <a:rPr lang="en-US"/>
                        <a:t>Questions</a:t>
                      </a:r>
                    </a:p>
                    <a:p>
                      <a:r>
                        <a:rPr lang="en-US"/>
                        <a:t> </a:t>
                      </a:r>
                    </a:p>
                  </a:txBody>
                  <a:tcPr marL="0" marR="0" marT="0" marB="0">
                    <a:lnL>
                      <a:noFill/>
                    </a:lnL>
                    <a:lnR>
                      <a:noFill/>
                    </a:lnR>
                    <a:lnT>
                      <a:noFill/>
                    </a:lnT>
                    <a:lnB>
                      <a:noFill/>
                    </a:lnB>
                  </a:tcPr>
                </a:tc>
                <a:tc>
                  <a:txBody>
                    <a:bodyPr/>
                    <a:lstStyle/>
                    <a:p>
                      <a:r>
                        <a:rPr lang="en-US"/>
                        <a:t>3:15 p.m.</a:t>
                      </a:r>
                    </a:p>
                  </a:txBody>
                  <a:tcPr marL="0" marR="0" marT="0" marB="0">
                    <a:lnL>
                      <a:noFill/>
                    </a:lnL>
                    <a:lnR>
                      <a:noFill/>
                    </a:lnR>
                    <a:lnT>
                      <a:noFill/>
                    </a:lnT>
                    <a:lnB>
                      <a:noFill/>
                    </a:lnB>
                  </a:tcPr>
                </a:tc>
              </a:tr>
              <a:tr h="309563">
                <a:tc>
                  <a:txBody>
                    <a:bodyPr/>
                    <a:lstStyle/>
                    <a:p>
                      <a:r>
                        <a:rPr lang="en-US"/>
                        <a:t>7.</a:t>
                      </a:r>
                    </a:p>
                  </a:txBody>
                  <a:tcPr marL="0" marR="0" marT="0" marB="0">
                    <a:lnL>
                      <a:noFill/>
                    </a:lnL>
                    <a:lnR>
                      <a:noFill/>
                    </a:lnR>
                    <a:lnT>
                      <a:noFill/>
                    </a:lnT>
                    <a:lnB>
                      <a:noFill/>
                    </a:lnB>
                  </a:tcPr>
                </a:tc>
                <a:tc>
                  <a:txBody>
                    <a:bodyPr/>
                    <a:lstStyle/>
                    <a:p>
                      <a:r>
                        <a:rPr lang="en-US"/>
                        <a:t>Adjourn</a:t>
                      </a:r>
                    </a:p>
                  </a:txBody>
                  <a:tcPr marL="0" marR="0" marT="0" marB="0">
                    <a:lnL>
                      <a:noFill/>
                    </a:lnL>
                    <a:lnR>
                      <a:noFill/>
                    </a:lnR>
                    <a:lnT>
                      <a:noFill/>
                    </a:lnT>
                    <a:lnB>
                      <a:noFill/>
                    </a:lnB>
                  </a:tcPr>
                </a:tc>
                <a:tc>
                  <a:txBody>
                    <a:bodyPr/>
                    <a:lstStyle/>
                    <a:p>
                      <a:r>
                        <a:rPr lang="en-US" dirty="0"/>
                        <a:t>3:30 p.m.</a:t>
                      </a:r>
                    </a:p>
                  </a:txBody>
                  <a:tcPr marL="0" marR="0" marT="0" marB="0">
                    <a:lnL>
                      <a:noFill/>
                    </a:lnL>
                    <a:lnR>
                      <a:noFill/>
                    </a:lnR>
                    <a:lnT>
                      <a:noFill/>
                    </a:lnT>
                    <a:lnB>
                      <a:noFill/>
                    </a:lnB>
                  </a:tcPr>
                </a:tc>
              </a:tr>
            </a:tbl>
          </a:graphicData>
        </a:graphic>
      </p:graphicFrame>
    </p:spTree>
    <p:extLst>
      <p:ext uri="{BB962C8B-B14F-4D97-AF65-F5344CB8AC3E}">
        <p14:creationId xmlns:p14="http://schemas.microsoft.com/office/powerpoint/2010/main" val="1345351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NPRR564 Comments</a:t>
            </a:r>
            <a:endParaRPr lang="en-US" dirty="0"/>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dirty="0" smtClean="0"/>
              <a:t>09/11/2013</a:t>
            </a:r>
            <a:endParaRPr lang="en-US" dirty="0"/>
          </a:p>
        </p:txBody>
      </p:sp>
      <p:sp>
        <p:nvSpPr>
          <p:cNvPr id="7" name="Content Placeholder 2"/>
          <p:cNvSpPr>
            <a:spLocks noGrp="1"/>
          </p:cNvSpPr>
          <p:nvPr>
            <p:ph idx="1"/>
          </p:nvPr>
        </p:nvSpPr>
        <p:spPr/>
        <p:txBody>
          <a:bodyPr/>
          <a:lstStyle/>
          <a:p>
            <a:r>
              <a:rPr lang="en-US" dirty="0" smtClean="0"/>
              <a:t>Support of moving from Pay-As-Offer to a market clearing price for all ERS types.</a:t>
            </a:r>
          </a:p>
          <a:p>
            <a:endParaRPr lang="en-US" dirty="0"/>
          </a:p>
          <a:p>
            <a:r>
              <a:rPr lang="en-US" dirty="0" smtClean="0"/>
              <a:t>Support firm limits on the duration of ERS deployments </a:t>
            </a:r>
          </a:p>
          <a:p>
            <a:endParaRPr lang="en-US" dirty="0" smtClean="0"/>
          </a:p>
          <a:p>
            <a:r>
              <a:rPr lang="en-US" dirty="0"/>
              <a:t>Include language to require ERS settlement data included in extracts</a:t>
            </a:r>
          </a:p>
          <a:p>
            <a:pPr marL="457200" lvl="1" indent="0">
              <a:buNone/>
            </a:pPr>
            <a:r>
              <a:rPr lang="en-US" i="1" dirty="0" smtClean="0"/>
              <a:t>ERCOT </a:t>
            </a:r>
            <a:r>
              <a:rPr lang="en-US" i="1" dirty="0"/>
              <a:t>Response: ERCOT supports the requirement that ERS settlements data be included in extracts. ERCOT will work with the submitter to draft a separate NPRR for this requirement.</a:t>
            </a:r>
          </a:p>
          <a:p>
            <a:endParaRPr lang="en-US" dirty="0"/>
          </a:p>
        </p:txBody>
      </p:sp>
    </p:spTree>
    <p:extLst>
      <p:ext uri="{BB962C8B-B14F-4D97-AF65-F5344CB8AC3E}">
        <p14:creationId xmlns:p14="http://schemas.microsoft.com/office/powerpoint/2010/main" val="793219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NPRR564 Comments</a:t>
            </a:r>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4</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dirty="0" smtClean="0"/>
              <a:t>09/11/2013</a:t>
            </a:r>
            <a:endParaRPr lang="en-US" dirty="0"/>
          </a:p>
        </p:txBody>
      </p:sp>
      <p:sp>
        <p:nvSpPr>
          <p:cNvPr id="8" name="Content Placeholder 2"/>
          <p:cNvSpPr>
            <a:spLocks noGrp="1"/>
          </p:cNvSpPr>
          <p:nvPr>
            <p:ph idx="1"/>
          </p:nvPr>
        </p:nvSpPr>
        <p:spPr>
          <a:xfrm>
            <a:off x="228600" y="838200"/>
            <a:ext cx="8763000" cy="4724400"/>
          </a:xfrm>
        </p:spPr>
        <p:txBody>
          <a:bodyPr/>
          <a:lstStyle/>
          <a:p>
            <a:r>
              <a:rPr lang="en-US" dirty="0"/>
              <a:t>Some, but not all, comments suggest separate auctions for ERS-10 and ERS-30.</a:t>
            </a:r>
          </a:p>
          <a:p>
            <a:pPr marL="457200" lvl="1" indent="0">
              <a:buNone/>
            </a:pPr>
            <a:r>
              <a:rPr lang="en-US" i="1" dirty="0" smtClean="0"/>
              <a:t>ERCOT </a:t>
            </a:r>
            <a:r>
              <a:rPr lang="en-US" i="1" dirty="0"/>
              <a:t>Response: Separate auctions would introduce unnecessary complications in the procurement methodology. It is true that the two services have different characteristics, but both services are deployed  for the same purpose; to avert or reduce a firm load shedding event. ERCOT’s position is that the value of the two services is equivalent. ERS-30 provides value by allowing deployment in EEA Level 1 while ERS-10 has value by having a shorter ramp period. </a:t>
            </a:r>
            <a:endParaRPr lang="en-US" i="1" dirty="0" smtClean="0"/>
          </a:p>
          <a:p>
            <a:pPr marL="457200" lvl="1" indent="0">
              <a:buNone/>
            </a:pPr>
            <a:endParaRPr lang="en-US" i="1" dirty="0" smtClean="0"/>
          </a:p>
          <a:p>
            <a:r>
              <a:rPr lang="en-US" i="1" dirty="0"/>
              <a:t>If </a:t>
            </a:r>
            <a:r>
              <a:rPr lang="en-US" i="1" dirty="0" smtClean="0"/>
              <a:t>a single </a:t>
            </a:r>
            <a:r>
              <a:rPr lang="en-US" i="1" dirty="0"/>
              <a:t>auction is used </a:t>
            </a:r>
            <a:r>
              <a:rPr lang="en-US" i="1" dirty="0" smtClean="0"/>
              <a:t>and an ERS resource submits the same offer for both ERS-10 and ERS-30 which service is awarded if the offer is cleared?</a:t>
            </a:r>
          </a:p>
          <a:p>
            <a:pPr marL="400050" lvl="1" indent="0">
              <a:buNone/>
            </a:pPr>
            <a:r>
              <a:rPr lang="en-US" b="0" i="1" dirty="0" smtClean="0"/>
              <a:t>ERCOT Response: The service with the shortest ramp (ERS-10). This wil</a:t>
            </a:r>
            <a:r>
              <a:rPr lang="en-US" i="1" dirty="0" smtClean="0"/>
              <a:t>l be clarified in either the procurement methodology or as comments to the NPRR.</a:t>
            </a:r>
            <a:endParaRPr lang="en-US" b="0" i="1" dirty="0"/>
          </a:p>
          <a:p>
            <a:endParaRPr lang="en-US" dirty="0"/>
          </a:p>
        </p:txBody>
      </p:sp>
    </p:spTree>
    <p:extLst>
      <p:ext uri="{BB962C8B-B14F-4D97-AF65-F5344CB8AC3E}">
        <p14:creationId xmlns:p14="http://schemas.microsoft.com/office/powerpoint/2010/main" val="4182499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NPRR564 Comments</a:t>
            </a:r>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5</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9" name="Content Placeholder 2"/>
          <p:cNvSpPr>
            <a:spLocks noGrp="1"/>
          </p:cNvSpPr>
          <p:nvPr>
            <p:ph idx="1"/>
          </p:nvPr>
        </p:nvSpPr>
        <p:spPr>
          <a:xfrm>
            <a:off x="457200" y="1066800"/>
            <a:ext cx="8229600" cy="4724400"/>
          </a:xfrm>
        </p:spPr>
        <p:txBody>
          <a:bodyPr/>
          <a:lstStyle/>
          <a:p>
            <a:r>
              <a:rPr lang="en-US" dirty="0" smtClean="0"/>
              <a:t>Request clarification under what circumstances ERCOT may suspend QSE’s and resources providing ERS. </a:t>
            </a:r>
          </a:p>
          <a:p>
            <a:endParaRPr lang="en-US" b="0" i="1" dirty="0"/>
          </a:p>
          <a:p>
            <a:pPr marL="0" indent="0">
              <a:buNone/>
            </a:pPr>
            <a:r>
              <a:rPr lang="en-US" b="0" i="1" dirty="0" smtClean="0"/>
              <a:t>ERCOT Response:  The language provides flexibility to both ERCOT and the ERS providers during compliance discussions . The intent is that suspensions should be a possible outcome for circumstances such as a pattern of poor performance,  </a:t>
            </a:r>
            <a:r>
              <a:rPr lang="en-US" b="0" i="1" dirty="0"/>
              <a:t>e</a:t>
            </a:r>
            <a:r>
              <a:rPr lang="en-US" b="0" i="1" dirty="0" smtClean="0"/>
              <a:t>gregious underperformance during events, unacceptable mitigation plans, etc. Bright line language for suspensions may result in unintended consequences.</a:t>
            </a:r>
            <a:endParaRPr lang="en-US" b="0" i="1" dirty="0"/>
          </a:p>
        </p:txBody>
      </p:sp>
    </p:spTree>
    <p:extLst>
      <p:ext uri="{BB962C8B-B14F-4D97-AF65-F5344CB8AC3E}">
        <p14:creationId xmlns:p14="http://schemas.microsoft.com/office/powerpoint/2010/main" val="3191056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NPRR564 Comments</a:t>
            </a:r>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6</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457200" y="838200"/>
            <a:ext cx="8229600" cy="4724400"/>
          </a:xfrm>
        </p:spPr>
        <p:txBody>
          <a:bodyPr/>
          <a:lstStyle/>
          <a:p>
            <a:r>
              <a:rPr lang="en-US" dirty="0" smtClean="0"/>
              <a:t>Concern pertaining to ERS </a:t>
            </a:r>
            <a:r>
              <a:rPr lang="en-US" dirty="0"/>
              <a:t>s</a:t>
            </a:r>
            <a:r>
              <a:rPr lang="en-US" dirty="0" smtClean="0"/>
              <a:t>ites associated with Dynamically Scheduled Resource. Request some assurance that there is no penalty/compliance issues beyond the replacement of ERS capacity.</a:t>
            </a:r>
          </a:p>
          <a:p>
            <a:endParaRPr lang="en-US" dirty="0"/>
          </a:p>
          <a:p>
            <a:pPr marL="0" indent="0">
              <a:buNone/>
            </a:pPr>
            <a:r>
              <a:rPr lang="en-US" b="0" i="1" dirty="0" smtClean="0"/>
              <a:t>ERCOT Response: It will be the responsibility of the ERS provider to get confirmation from the NOIE that it will not be dynamically scheduling resources during the terms of the ERS Standard Contract Term.  </a:t>
            </a:r>
            <a:endParaRPr lang="en-US" b="0" i="1" dirty="0"/>
          </a:p>
        </p:txBody>
      </p:sp>
    </p:spTree>
    <p:extLst>
      <p:ext uri="{BB962C8B-B14F-4D97-AF65-F5344CB8AC3E}">
        <p14:creationId xmlns:p14="http://schemas.microsoft.com/office/powerpoint/2010/main" val="950785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NPRR564 Comments</a:t>
            </a:r>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7</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457200" y="1066800"/>
            <a:ext cx="8229600" cy="4724400"/>
          </a:xfrm>
        </p:spPr>
        <p:txBody>
          <a:bodyPr/>
          <a:lstStyle/>
          <a:p>
            <a:r>
              <a:rPr lang="en-US" dirty="0"/>
              <a:t>Deletion of ERCOT’s obligation to provide the QSE with historical data used to develop it default </a:t>
            </a:r>
            <a:r>
              <a:rPr lang="en-US" dirty="0" smtClean="0"/>
              <a:t>baseline</a:t>
            </a:r>
          </a:p>
          <a:p>
            <a:endParaRPr lang="en-US" dirty="0"/>
          </a:p>
          <a:p>
            <a:pPr marL="457200" lvl="1" indent="0">
              <a:buNone/>
            </a:pPr>
            <a:r>
              <a:rPr lang="en-US" i="1" dirty="0" smtClean="0"/>
              <a:t>ERCOT Response</a:t>
            </a:r>
            <a:r>
              <a:rPr lang="en-US" dirty="0" smtClean="0"/>
              <a:t>:</a:t>
            </a:r>
          </a:p>
          <a:p>
            <a:pPr marL="1033463" indent="-228600"/>
            <a:r>
              <a:rPr lang="en-US" sz="1600" i="1" dirty="0"/>
              <a:t>ERCOT Legal has determined that the historical data being addressed should be treated as ‘proprietary customer information’ as defined in PUC Rule is Substantive Rule 25.272(g)(1).</a:t>
            </a:r>
          </a:p>
          <a:p>
            <a:pPr marL="1033463" indent="-228600"/>
            <a:endParaRPr lang="en-US" sz="1600" i="1" dirty="0"/>
          </a:p>
          <a:p>
            <a:pPr marL="1033463" indent="-228600"/>
            <a:r>
              <a:rPr lang="en-US" sz="1600" i="1" dirty="0"/>
              <a:t>A mechanism already exists to obtain this data from TDSPs using their defined </a:t>
            </a:r>
            <a:r>
              <a:rPr lang="en-US" sz="1600" i="1" dirty="0" smtClean="0"/>
              <a:t>Letter of Authorization (LOA) </a:t>
            </a:r>
            <a:r>
              <a:rPr lang="en-US" sz="1600" i="1" dirty="0"/>
              <a:t>process.  ERCOT does not agree, based on resource limitations, that a parallel process should be set up requiring ERCOT to provide such data.</a:t>
            </a:r>
          </a:p>
          <a:p>
            <a:pPr marL="457200" lvl="1" indent="0">
              <a:buNone/>
            </a:pPr>
            <a:endParaRPr lang="en-US" dirty="0"/>
          </a:p>
        </p:txBody>
      </p:sp>
    </p:spTree>
    <p:extLst>
      <p:ext uri="{BB962C8B-B14F-4D97-AF65-F5344CB8AC3E}">
        <p14:creationId xmlns:p14="http://schemas.microsoft.com/office/powerpoint/2010/main" val="350458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NPRR564 Comments</a:t>
            </a:r>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8</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457200" y="1066800"/>
            <a:ext cx="8229600" cy="4724400"/>
          </a:xfrm>
        </p:spPr>
        <p:txBody>
          <a:bodyPr/>
          <a:lstStyle/>
          <a:p>
            <a:r>
              <a:rPr lang="en-US" dirty="0" smtClean="0"/>
              <a:t>Request the requirements of NPRR505 ERS Weather-Sensitive Loads to be included in NPRR564</a:t>
            </a:r>
          </a:p>
          <a:p>
            <a:pPr marL="457200" lvl="1" indent="0">
              <a:buNone/>
            </a:pPr>
            <a:r>
              <a:rPr lang="en-US" i="1" dirty="0" smtClean="0"/>
              <a:t>ERCOT Response: The concepts of NPRR505 are currently being tested through the Weather-Sensitive ERS Pilot Project. This pilot project is scheduled to conclude at the end of September 2013 and a final report available before the end of the year. NPRR564 is currently on a schedule for consideration at the November BOD meeting. ERCOT does not support the inclusion of Weather-Sensitive ERS in NPRR564 due to its potential impact on the schedule.</a:t>
            </a:r>
            <a:endParaRPr lang="en-US" i="1" dirty="0"/>
          </a:p>
        </p:txBody>
      </p:sp>
    </p:spTree>
    <p:extLst>
      <p:ext uri="{BB962C8B-B14F-4D97-AF65-F5344CB8AC3E}">
        <p14:creationId xmlns:p14="http://schemas.microsoft.com/office/powerpoint/2010/main" val="2481336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 for NPRR564</a:t>
            </a:r>
            <a:endParaRPr lang="en-US" dirty="0"/>
          </a:p>
        </p:txBody>
      </p:sp>
      <p:sp>
        <p:nvSpPr>
          <p:cNvPr id="4" name="Slide Number Placeholder 3"/>
          <p:cNvSpPr>
            <a:spLocks noGrp="1"/>
          </p:cNvSpPr>
          <p:nvPr>
            <p:ph type="sldNum" sz="quarter" idx="10"/>
          </p:nvPr>
        </p:nvSpPr>
        <p:spPr/>
        <p:txBody>
          <a:bodyPr/>
          <a:lstStyle/>
          <a:p>
            <a:pPr>
              <a:defRPr/>
            </a:pPr>
            <a:fld id="{6BC9266D-3714-4F87-B968-EF7D62D5D268}" type="slidenum">
              <a:rPr lang="en-US" smtClean="0"/>
              <a:pPr>
                <a:defRPr/>
              </a:pPr>
              <a:t>9</a:t>
            </a:fld>
            <a:endParaRPr lang="en-US"/>
          </a:p>
        </p:txBody>
      </p:sp>
      <p:sp>
        <p:nvSpPr>
          <p:cNvPr id="5" name="Footer Placeholder 4"/>
          <p:cNvSpPr>
            <a:spLocks noGrp="1"/>
          </p:cNvSpPr>
          <p:nvPr>
            <p:ph type="ftr" sz="quarter" idx="11"/>
          </p:nvPr>
        </p:nvSpPr>
        <p:spPr/>
        <p:txBody>
          <a:bodyPr/>
          <a:lstStyle/>
          <a:p>
            <a:pPr>
              <a:defRPr/>
            </a:pPr>
            <a:r>
              <a:rPr lang="en-US" smtClean="0"/>
              <a:t>WMS</a:t>
            </a:r>
            <a:endParaRPr lang="en-US" dirty="0"/>
          </a:p>
        </p:txBody>
      </p:sp>
      <p:sp>
        <p:nvSpPr>
          <p:cNvPr id="6" name="Date Placeholder 5"/>
          <p:cNvSpPr>
            <a:spLocks noGrp="1"/>
          </p:cNvSpPr>
          <p:nvPr>
            <p:ph type="dt" sz="half" idx="12"/>
          </p:nvPr>
        </p:nvSpPr>
        <p:spPr/>
        <p:txBody>
          <a:bodyPr/>
          <a:lstStyle/>
          <a:p>
            <a:pPr>
              <a:defRPr/>
            </a:pPr>
            <a:r>
              <a:rPr lang="en-US" smtClean="0"/>
              <a:t>09/11/2013</a:t>
            </a:r>
            <a:endParaRPr lang="en-US" dirty="0"/>
          </a:p>
        </p:txBody>
      </p:sp>
      <p:sp>
        <p:nvSpPr>
          <p:cNvPr id="7" name="Content Placeholder 2"/>
          <p:cNvSpPr>
            <a:spLocks noGrp="1"/>
          </p:cNvSpPr>
          <p:nvPr>
            <p:ph idx="1"/>
          </p:nvPr>
        </p:nvSpPr>
        <p:spPr>
          <a:xfrm>
            <a:off x="381000" y="838200"/>
            <a:ext cx="8229600" cy="4724400"/>
          </a:xfrm>
        </p:spPr>
        <p:txBody>
          <a:bodyPr/>
          <a:lstStyle/>
          <a:p>
            <a:pPr marL="0" lvl="0" indent="0">
              <a:buNone/>
            </a:pPr>
            <a:r>
              <a:rPr lang="en-US" i="1" u="sng" dirty="0" smtClean="0"/>
              <a:t>Next Steps for NPRR564</a:t>
            </a:r>
          </a:p>
          <a:p>
            <a:pPr lvl="0"/>
            <a:endParaRPr lang="en-US" dirty="0"/>
          </a:p>
          <a:p>
            <a:pPr lvl="0"/>
            <a:r>
              <a:rPr lang="en-US" dirty="0" smtClean="0"/>
              <a:t>Sept </a:t>
            </a:r>
            <a:r>
              <a:rPr lang="en-US" dirty="0" smtClean="0"/>
              <a:t>19, 2013: PRS vote on Urgent status &amp; language if ready</a:t>
            </a:r>
            <a:endParaRPr lang="en-US" sz="2800" dirty="0" smtClean="0"/>
          </a:p>
          <a:p>
            <a:pPr lvl="1"/>
            <a:r>
              <a:rPr lang="en-US" dirty="0" smtClean="0"/>
              <a:t>If </a:t>
            </a:r>
            <a:r>
              <a:rPr lang="en-US" dirty="0"/>
              <a:t>PRS recommends </a:t>
            </a:r>
            <a:r>
              <a:rPr lang="en-US" dirty="0" smtClean="0"/>
              <a:t>approval, </a:t>
            </a:r>
            <a:r>
              <a:rPr lang="en-US" dirty="0"/>
              <a:t>NPRR can proceed to 10/3 TAC if desired by stakeholders, </a:t>
            </a:r>
            <a:endParaRPr lang="en-US" sz="2800" dirty="0"/>
          </a:p>
          <a:p>
            <a:pPr lvl="0"/>
            <a:r>
              <a:rPr lang="en-US" dirty="0" smtClean="0"/>
              <a:t>Oct 3, 2013: Possible TAC vote</a:t>
            </a:r>
          </a:p>
          <a:p>
            <a:pPr lvl="0"/>
            <a:r>
              <a:rPr lang="en-US" dirty="0" smtClean="0"/>
              <a:t>Nov 7, 2013: Last chance for TAC </a:t>
            </a:r>
            <a:r>
              <a:rPr lang="en-US" dirty="0"/>
              <a:t>vote on </a:t>
            </a:r>
            <a:r>
              <a:rPr lang="en-US" dirty="0" smtClean="0"/>
              <a:t>NPRR prior to BOD meeting</a:t>
            </a:r>
            <a:endParaRPr lang="en-US" sz="2800" dirty="0"/>
          </a:p>
          <a:p>
            <a:pPr lvl="0"/>
            <a:r>
              <a:rPr lang="en-US" dirty="0" smtClean="0"/>
              <a:t>Nov 19, 2013: </a:t>
            </a:r>
            <a:r>
              <a:rPr lang="en-US" dirty="0"/>
              <a:t>Board vote on </a:t>
            </a:r>
            <a:r>
              <a:rPr lang="en-US" dirty="0" smtClean="0"/>
              <a:t>NPRR</a:t>
            </a:r>
          </a:p>
          <a:p>
            <a:pPr lvl="0"/>
            <a:endParaRPr lang="en-US" sz="2800" dirty="0"/>
          </a:p>
          <a:p>
            <a:pPr marL="0" indent="0">
              <a:buNone/>
            </a:pPr>
            <a:r>
              <a:rPr lang="en-US" dirty="0">
                <a:solidFill>
                  <a:srgbClr val="FF0000"/>
                </a:solidFill>
              </a:rPr>
              <a:t>ERCOT is requesting WMS </a:t>
            </a:r>
            <a:r>
              <a:rPr lang="en-US" dirty="0" smtClean="0">
                <a:solidFill>
                  <a:srgbClr val="FF0000"/>
                </a:solidFill>
              </a:rPr>
              <a:t>endorsement of </a:t>
            </a:r>
            <a:r>
              <a:rPr lang="en-US" dirty="0">
                <a:solidFill>
                  <a:srgbClr val="FF0000"/>
                </a:solidFill>
              </a:rPr>
              <a:t>NPRR564 </a:t>
            </a:r>
            <a:r>
              <a:rPr lang="en-US" dirty="0" smtClean="0">
                <a:solidFill>
                  <a:srgbClr val="FF0000"/>
                </a:solidFill>
              </a:rPr>
              <a:t>today</a:t>
            </a:r>
            <a:endParaRPr lang="en-US" dirty="0">
              <a:solidFill>
                <a:srgbClr val="FF0000"/>
              </a:solidFill>
            </a:endParaRPr>
          </a:p>
          <a:p>
            <a:pPr lvl="0"/>
            <a:endParaRPr lang="en-US" sz="2800" dirty="0"/>
          </a:p>
          <a:p>
            <a:endParaRPr lang="en-US" dirty="0"/>
          </a:p>
        </p:txBody>
      </p:sp>
    </p:spTree>
    <p:extLst>
      <p:ext uri="{BB962C8B-B14F-4D97-AF65-F5344CB8AC3E}">
        <p14:creationId xmlns:p14="http://schemas.microsoft.com/office/powerpoint/2010/main" val="1929845359"/>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13848</TotalTime>
  <Words>1108</Words>
  <Application>Microsoft Office PowerPoint</Application>
  <PresentationFormat>On-screen Show (4:3)</PresentationFormat>
  <Paragraphs>143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Custom Design</vt:lpstr>
      <vt:lpstr>Overview of ERS Workshop</vt:lpstr>
      <vt:lpstr>ERS Workshop Overview</vt:lpstr>
      <vt:lpstr>NPRR564 Comments</vt:lpstr>
      <vt:lpstr>NPRR564 Comments</vt:lpstr>
      <vt:lpstr>NPRR564 Comments</vt:lpstr>
      <vt:lpstr>NPRR564 Comments</vt:lpstr>
      <vt:lpstr>NPRR564 Comments</vt:lpstr>
      <vt:lpstr>NPRR564 Comments</vt:lpstr>
      <vt:lpstr>Schedule for NPRR564</vt:lpstr>
      <vt:lpstr>ERS Procurement Methodology Comments</vt:lpstr>
      <vt:lpstr>ERS Procurement Methodology Comments</vt:lpstr>
      <vt:lpstr>ERS Procurement Methodology Comments</vt:lpstr>
      <vt:lpstr>ERS Procurement Methodology Comments</vt:lpstr>
      <vt:lpstr>Schedule for ERS Procurement Methodology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Patterson, Mark</dc:creator>
  <cp:lastModifiedBy>Patterson, Mark</cp:lastModifiedBy>
  <cp:revision>252</cp:revision>
  <cp:lastPrinted>2013-09-10T15:08:51Z</cp:lastPrinted>
  <dcterms:created xsi:type="dcterms:W3CDTF">2005-04-21T14:28:35Z</dcterms:created>
  <dcterms:modified xsi:type="dcterms:W3CDTF">2013-09-10T19:25:37Z</dcterms:modified>
</cp:coreProperties>
</file>