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83" r:id="rId3"/>
    <p:sldId id="289" r:id="rId4"/>
    <p:sldId id="290" r:id="rId5"/>
    <p:sldId id="284"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71" autoAdjust="0"/>
    <p:restoredTop sz="97338" autoAdjust="0"/>
  </p:normalViewPr>
  <p:slideViewPr>
    <p:cSldViewPr>
      <p:cViewPr>
        <p:scale>
          <a:sx n="70" d="100"/>
          <a:sy n="70" d="100"/>
        </p:scale>
        <p:origin x="-19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FDE27D-2181-4773-BDDC-072BF9903F67}" type="datetimeFigureOut">
              <a:rPr lang="en-US" smtClean="0"/>
              <a:pPr/>
              <a:t>9/6/2013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33ED3D-1155-4D8A-B6FF-B5155C94929B}" type="slidenum">
              <a:rPr lang="en-US" smtClean="0"/>
              <a:pPr/>
              <a:t>‹#›</a:t>
            </a:fld>
            <a:endParaRPr lang="en-US" dirty="0"/>
          </a:p>
        </p:txBody>
      </p:sp>
    </p:spTree>
    <p:extLst>
      <p:ext uri="{BB962C8B-B14F-4D97-AF65-F5344CB8AC3E}">
        <p14:creationId xmlns:p14="http://schemas.microsoft.com/office/powerpoint/2010/main" xmlns="" val="2325807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48ECBC7-9E06-47BF-8D4E-7E8CDB86D28B}" type="datetimeFigureOut">
              <a:rPr lang="en-US"/>
              <a:pPr>
                <a:defRPr/>
              </a:pPr>
              <a:t>9/6/2013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D99F1BE-1397-49E4-A1CF-EC81619E1427}"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B2EB6D-E942-4EE4-8754-021C1705C35A}" type="datetimeFigureOut">
              <a:rPr lang="en-US"/>
              <a:pPr>
                <a:defRPr/>
              </a:pPr>
              <a:t>9/6/2013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63E706F-C3D7-417C-9576-36CD1905F1B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CD6B19-4652-4780-AC47-BFAE15D343EB}" type="datetimeFigureOut">
              <a:rPr lang="en-US"/>
              <a:pPr>
                <a:defRPr/>
              </a:pPr>
              <a:t>9/6/2013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D5EBE2-E62C-46AB-92C2-967779A3DED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715164-698D-45E2-8314-D243672FB991}" type="datetimeFigureOut">
              <a:rPr lang="en-US"/>
              <a:pPr>
                <a:defRPr/>
              </a:pPr>
              <a:t>9/6/2013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E15414A-C40A-4DE6-8576-F1CB7D8FF81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98EBAAB-1BDE-41AB-815F-46AABD971191}" type="datetimeFigureOut">
              <a:rPr lang="en-US"/>
              <a:pPr>
                <a:defRPr/>
              </a:pPr>
              <a:t>9/6/2013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DEA19D0-1D2C-419E-AF2F-A095D135128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93F1BA-B418-4638-B80F-0150DEBE3858}" type="datetimeFigureOut">
              <a:rPr lang="en-US"/>
              <a:pPr>
                <a:defRPr/>
              </a:pPr>
              <a:t>9/6/2013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DBE692E-5442-4DAE-A399-4FAF8B690E7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8AF0CE1-917E-4328-8114-FC265CCE400D}" type="datetimeFigureOut">
              <a:rPr lang="en-US"/>
              <a:pPr>
                <a:defRPr/>
              </a:pPr>
              <a:t>9/6/2013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0714ED1-AB06-4457-8A23-58F5C851F37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7DC4609-289D-49B6-8428-8A347ED9DF12}" type="datetimeFigureOut">
              <a:rPr lang="en-US"/>
              <a:pPr>
                <a:defRPr/>
              </a:pPr>
              <a:t>9/6/2013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1853349-BBE1-43F3-993C-1AA4524DB69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006C89-BB5B-46A6-A8D0-B87D3F37406F}" type="datetimeFigureOut">
              <a:rPr lang="en-US"/>
              <a:pPr>
                <a:defRPr/>
              </a:pPr>
              <a:t>9/6/2013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7A6F5363-AA3E-4B42-AFE9-EF9221DD99C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99F6B5-04BE-4C8F-B23D-98B8605DE3B4}" type="datetimeFigureOut">
              <a:rPr lang="en-US"/>
              <a:pPr>
                <a:defRPr/>
              </a:pPr>
              <a:t>9/6/2013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E091297-C4DA-4746-8F46-0E67B86B0F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5935B2-4B57-4C01-AD17-ED02F05A590F}" type="datetimeFigureOut">
              <a:rPr lang="en-US"/>
              <a:pPr>
                <a:defRPr/>
              </a:pPr>
              <a:t>9/6/2013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3A28F8A-9B12-433F-BDC8-E6A29B20B69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31703C4-F062-492D-ABB2-F0A6CF0B2439}" type="datetimeFigureOut">
              <a:rPr lang="en-US"/>
              <a:pPr>
                <a:defRPr/>
              </a:pPr>
              <a:t>9/6/2013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FDEE1DF-EE83-465D-8F14-9714803D4D1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smtClean="0"/>
              <a:t>CMWG Update to WMS</a:t>
            </a:r>
            <a:br>
              <a:rPr lang="en-US" dirty="0" smtClean="0"/>
            </a:br>
            <a:r>
              <a:rPr lang="en-US" dirty="0" smtClean="0"/>
              <a:t>9-11-13</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en-US" dirty="0" smtClean="0"/>
          </a:p>
          <a:p>
            <a:pPr fontAlgn="auto">
              <a:spcAft>
                <a:spcPts val="0"/>
              </a:spcAft>
              <a:defRPr/>
            </a:pPr>
            <a:r>
              <a:rPr lang="en-US" dirty="0" smtClean="0"/>
              <a:t>Report of CMWG Meeting of </a:t>
            </a:r>
          </a:p>
          <a:p>
            <a:pPr fontAlgn="auto">
              <a:spcAft>
                <a:spcPts val="0"/>
              </a:spcAft>
              <a:defRPr/>
            </a:pPr>
            <a:r>
              <a:rPr lang="en-US" dirty="0" smtClean="0"/>
              <a:t>9-4-13</a:t>
            </a:r>
          </a:p>
          <a:p>
            <a:pPr fontAlgn="auto">
              <a:spcAft>
                <a:spcPts val="0"/>
              </a:spcAft>
              <a:buFont typeface="Arial" pitchFamily="34" charset="0"/>
              <a:buNone/>
              <a:defRPr/>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dirty="0" smtClean="0"/>
              <a:t>WMS Assignment: Work Toward Fully Funded CRRs</a:t>
            </a:r>
            <a:endParaRPr lang="en-US" dirty="0"/>
          </a:p>
        </p:txBody>
      </p:sp>
      <p:sp>
        <p:nvSpPr>
          <p:cNvPr id="5" name="Content Placeholder 4"/>
          <p:cNvSpPr>
            <a:spLocks noGrp="1"/>
          </p:cNvSpPr>
          <p:nvPr>
            <p:ph idx="1"/>
          </p:nvPr>
        </p:nvSpPr>
        <p:spPr>
          <a:xfrm>
            <a:off x="152400" y="1066800"/>
            <a:ext cx="8839200" cy="5562600"/>
          </a:xfrm>
        </p:spPr>
        <p:txBody>
          <a:bodyPr/>
          <a:lstStyle/>
          <a:p>
            <a:r>
              <a:rPr lang="en-US" sz="2000" dirty="0" smtClean="0"/>
              <a:t>Why?</a:t>
            </a:r>
          </a:p>
          <a:p>
            <a:pPr lvl="1"/>
            <a:r>
              <a:rPr lang="en-US" sz="1600" dirty="0" smtClean="0"/>
              <a:t>Will assist entities in getting more firm hedges</a:t>
            </a:r>
          </a:p>
          <a:p>
            <a:pPr lvl="2"/>
            <a:r>
              <a:rPr lang="en-US" sz="1200" dirty="0" smtClean="0"/>
              <a:t>Presently, derates can erode value of CRRs—thus leaving parties open for the difference between what they thought they owned and what actually occurs</a:t>
            </a:r>
          </a:p>
          <a:p>
            <a:pPr lvl="1"/>
            <a:r>
              <a:rPr lang="en-US" sz="1600" dirty="0" smtClean="0"/>
              <a:t>Will increase value of CRRs  sold by ERCOT</a:t>
            </a:r>
          </a:p>
          <a:p>
            <a:r>
              <a:rPr lang="en-US" sz="2000" dirty="0" smtClean="0"/>
              <a:t>Under Discussion</a:t>
            </a:r>
          </a:p>
          <a:p>
            <a:pPr lvl="1"/>
            <a:r>
              <a:rPr lang="en-US" sz="1600" dirty="0" smtClean="0"/>
              <a:t>Modifications to Balancing Account</a:t>
            </a:r>
          </a:p>
          <a:p>
            <a:pPr lvl="2"/>
            <a:r>
              <a:rPr lang="en-US" sz="1200" dirty="0" smtClean="0"/>
              <a:t>Presently, we do an hourly comparison of CRR Values to be paid vs. Congestion Rent collected, Account Cleared out monthly</a:t>
            </a:r>
          </a:p>
          <a:p>
            <a:pPr lvl="3"/>
            <a:r>
              <a:rPr lang="en-US" sz="800" dirty="0" smtClean="0"/>
              <a:t>Overages flow to Monthly Balancing Account and are paid out monthly as part of RENA</a:t>
            </a:r>
          </a:p>
          <a:p>
            <a:pPr lvl="3"/>
            <a:r>
              <a:rPr lang="en-US" sz="800" dirty="0" smtClean="0"/>
              <a:t>Under collection results in short-pay to CRR holders</a:t>
            </a:r>
            <a:endParaRPr lang="en-US" sz="1600" dirty="0" smtClean="0"/>
          </a:p>
          <a:p>
            <a:pPr lvl="2"/>
            <a:r>
              <a:rPr lang="en-US" sz="1200" dirty="0" smtClean="0"/>
              <a:t>Under discussion, move to daily pay out (to smooth over hours and make CRR owners more “whole” by day instead of hour) and to collect in the Balancing Account up to base level before overages are paid out </a:t>
            </a:r>
            <a:endParaRPr lang="en-US" sz="800" dirty="0" smtClean="0"/>
          </a:p>
          <a:p>
            <a:pPr lvl="1"/>
            <a:r>
              <a:rPr lang="en-US" sz="1600" dirty="0" smtClean="0"/>
              <a:t>Improving  CRR Modeling—Ideas Under Exploration</a:t>
            </a:r>
          </a:p>
          <a:p>
            <a:pPr lvl="2"/>
            <a:r>
              <a:rPr lang="en-US" sz="1200" u="sng" dirty="0" smtClean="0"/>
              <a:t>Outage Scheduling </a:t>
            </a:r>
            <a:r>
              <a:rPr lang="en-US" sz="1200" dirty="0" smtClean="0"/>
              <a:t>—Outages are pulled as part of the CRR Auction Model Build Process approximate 45 days ahead of time--Last month data presented on outage scheduling for 2012:  68% of outages submitted with under 10 days notice---Can this be improved?</a:t>
            </a:r>
          </a:p>
          <a:p>
            <a:pPr lvl="2"/>
            <a:r>
              <a:rPr lang="en-US" sz="1200" u="sng" dirty="0" smtClean="0"/>
              <a:t>Use of Planning Model Change Requests to Account for New Equipment in Models </a:t>
            </a:r>
            <a:r>
              <a:rPr lang="en-US" sz="1200" dirty="0" smtClean="0"/>
              <a:t>– ERCOT looked at 2012 June &amp; December TPIT filings for major projects to be in service in April-June 2013 vs. Actual 2013 In-service Dates.</a:t>
            </a:r>
          </a:p>
          <a:p>
            <a:pPr lvl="3"/>
            <a:r>
              <a:rPr lang="en-US" sz="1000" dirty="0" smtClean="0"/>
              <a:t>27 projects were analyzed, 4 were early or on time, 19 were not energized or not in real time model as of 8/12/13</a:t>
            </a:r>
          </a:p>
          <a:p>
            <a:pPr lvl="3"/>
            <a:r>
              <a:rPr lang="en-US" sz="1000" dirty="0" smtClean="0"/>
              <a:t>Is there a way to improve visibility into in service dates of new equipment?</a:t>
            </a:r>
            <a:endParaRPr lang="en-US" sz="1200" dirty="0" smtClean="0"/>
          </a:p>
          <a:p>
            <a:pPr lvl="1"/>
            <a:r>
              <a:rPr lang="en-US" sz="1600" dirty="0" smtClean="0"/>
              <a:t>SPS/RAPs—will continue to be modeled in CRR Model </a:t>
            </a:r>
          </a:p>
          <a:p>
            <a:pPr lvl="1"/>
            <a:r>
              <a:rPr lang="en-US" sz="1600" dirty="0" smtClean="0"/>
              <a:t>Principles of Consistency—TAC eliminated the document from 2006. Discussion that work on this should continue</a:t>
            </a:r>
          </a:p>
          <a:p>
            <a:endParaRPr lang="en-US" sz="2000" dirty="0" smtClean="0"/>
          </a:p>
          <a:p>
            <a:endParaRPr lang="en-US" sz="2000"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639762"/>
          </a:xfrm>
        </p:spPr>
        <p:txBody>
          <a:bodyPr/>
          <a:lstStyle/>
          <a:p>
            <a:r>
              <a:rPr lang="en-US" dirty="0" smtClean="0"/>
              <a:t>WMS Assignments: </a:t>
            </a:r>
            <a:r>
              <a:rPr lang="en-US" dirty="0" err="1" smtClean="0"/>
              <a:t>Ct’d</a:t>
            </a:r>
            <a:endParaRPr lang="en-US" dirty="0"/>
          </a:p>
        </p:txBody>
      </p:sp>
      <p:sp>
        <p:nvSpPr>
          <p:cNvPr id="5" name="Content Placeholder 4"/>
          <p:cNvSpPr>
            <a:spLocks noGrp="1"/>
          </p:cNvSpPr>
          <p:nvPr>
            <p:ph idx="1"/>
          </p:nvPr>
        </p:nvSpPr>
        <p:spPr>
          <a:xfrm>
            <a:off x="228600" y="914400"/>
            <a:ext cx="8458200" cy="5715000"/>
          </a:xfrm>
        </p:spPr>
        <p:txBody>
          <a:bodyPr/>
          <a:lstStyle/>
          <a:p>
            <a:r>
              <a:rPr lang="en-US" sz="2000" dirty="0" smtClean="0"/>
              <a:t>Local Power Mitigation</a:t>
            </a:r>
          </a:p>
          <a:p>
            <a:pPr lvl="1"/>
            <a:r>
              <a:rPr lang="en-US" sz="1600" dirty="0" smtClean="0"/>
              <a:t>NPRR 520 is in production. Results show a reduction in number of mitigated resources—but high proportion of constraints are still deemed noncompetitive –95%. </a:t>
            </a:r>
          </a:p>
          <a:p>
            <a:pPr lvl="1"/>
            <a:r>
              <a:rPr lang="en-US" sz="1600" dirty="0" smtClean="0"/>
              <a:t>NPRR 520 was discussion that “r squared” might not be right, or that it is right and the ECI Threshold needs to be changed if R^2 stays the same</a:t>
            </a:r>
          </a:p>
          <a:p>
            <a:pPr lvl="1"/>
            <a:r>
              <a:rPr lang="en-US" sz="1600" dirty="0" smtClean="0"/>
              <a:t>Discussions Will Continue</a:t>
            </a:r>
            <a:endParaRPr lang="en-US" sz="400" dirty="0" smtClean="0"/>
          </a:p>
          <a:p>
            <a:r>
              <a:rPr lang="en-US" sz="2000" dirty="0" smtClean="0"/>
              <a:t>Local Power Mitigation with Ancillary Services</a:t>
            </a:r>
          </a:p>
          <a:p>
            <a:pPr lvl="1"/>
            <a:r>
              <a:rPr lang="en-US" sz="1600" dirty="0"/>
              <a:t>W</a:t>
            </a:r>
            <a:r>
              <a:rPr lang="en-US" sz="1600" dirty="0" smtClean="0"/>
              <a:t>hen responsive reserves are deployed, there was a concern that during times when a generator providing RRS had a shift factor on a non competitive constraint, energy that was originally meant for RRS would be used along a mitigated offer curve to resolve the constraint</a:t>
            </a:r>
          </a:p>
          <a:p>
            <a:pPr lvl="1"/>
            <a:r>
              <a:rPr lang="en-US" sz="1600" dirty="0" smtClean="0"/>
              <a:t>ERCOT presented information that demonstrates mitigation will occur when there is market power ---but mitigation is not EXPECTED to occur when the AS is needed to serve load because the Reference Price coming out of Step 1 of SCED is expected to be sufficiently high which would mean that the mitigated offer curve (for Step 2 SCED) will be at the Reference Price level (and not at verifiable/generic cost---which is the other choice coming out of S1 of SCED).</a:t>
            </a:r>
          </a:p>
          <a:p>
            <a:pPr lvl="1"/>
            <a:r>
              <a:rPr lang="en-US" sz="1600" dirty="0" smtClean="0"/>
              <a:t>ERCOT Noted—mitigation of AS can occur if:</a:t>
            </a:r>
          </a:p>
          <a:p>
            <a:pPr lvl="2"/>
            <a:r>
              <a:rPr lang="en-US" sz="1200" dirty="0" smtClean="0"/>
              <a:t>The AS has to be released to SCED</a:t>
            </a:r>
          </a:p>
          <a:p>
            <a:pPr lvl="2"/>
            <a:r>
              <a:rPr lang="en-US" sz="1200" dirty="0" smtClean="0"/>
              <a:t>AS is deployed when resource needs to be mitigated to solve a noncompetitive constraint. </a:t>
            </a:r>
            <a:endParaRPr lang="en-US" sz="1600" dirty="0" smtClean="0"/>
          </a:p>
          <a:p>
            <a:r>
              <a:rPr lang="en-US" sz="2000" dirty="0" smtClean="0"/>
              <a:t>Potential Assignments</a:t>
            </a:r>
          </a:p>
          <a:p>
            <a:pPr lvl="1"/>
            <a:r>
              <a:rPr lang="en-US" sz="1600" dirty="0" smtClean="0"/>
              <a:t>Should ERCOT be able to direct Resources carrying AS to Move the AS in situations other than EEA? (Follow up to language in NPRR 529 that was discussed at workshop)</a:t>
            </a:r>
          </a:p>
          <a:p>
            <a:pPr lvl="1"/>
            <a:endParaRPr lang="en-US" sz="1600"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98438"/>
            <a:ext cx="8229600" cy="868362"/>
          </a:xfrm>
        </p:spPr>
        <p:txBody>
          <a:bodyPr/>
          <a:lstStyle/>
          <a:p>
            <a:r>
              <a:rPr lang="en-US" dirty="0" smtClean="0"/>
              <a:t>LT CRR Auction Sequence Schedule</a:t>
            </a:r>
            <a:endParaRPr lang="en-US" dirty="0"/>
          </a:p>
        </p:txBody>
      </p:sp>
      <p:sp>
        <p:nvSpPr>
          <p:cNvPr id="8" name="Rectangle 7"/>
          <p:cNvSpPr/>
          <p:nvPr/>
        </p:nvSpPr>
        <p:spPr>
          <a:xfrm>
            <a:off x="379413" y="1524000"/>
            <a:ext cx="8397875" cy="4210050"/>
          </a:xfrm>
          <a:prstGeom prst="rect">
            <a:avLst/>
          </a:prstGeom>
          <a:solidFill>
            <a:schemeClr val="bg1">
              <a:lumMod val="85000"/>
            </a:schemeClr>
          </a:solidFill>
          <a:ln>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dirty="0"/>
          </a:p>
        </p:txBody>
      </p:sp>
      <p:sp>
        <p:nvSpPr>
          <p:cNvPr id="9" name="Rectangle 8"/>
          <p:cNvSpPr/>
          <p:nvPr/>
        </p:nvSpPr>
        <p:spPr>
          <a:xfrm>
            <a:off x="520700" y="1787525"/>
            <a:ext cx="81280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617890" y="2206625"/>
            <a:ext cx="1325210" cy="954107"/>
          </a:xfrm>
          <a:prstGeom prst="rect">
            <a:avLst/>
          </a:prstGeom>
          <a:solidFill>
            <a:schemeClr val="bg1"/>
          </a:solidFill>
          <a:ln>
            <a:solidFill>
              <a:schemeClr val="bg1">
                <a:lumMod val="65000"/>
              </a:schemeClr>
            </a:solidFill>
          </a:ln>
        </p:spPr>
        <p:txBody>
          <a:bodyPr>
            <a:spAutoFit/>
            <a:scene3d>
              <a:camera prst="orthographicFront"/>
              <a:lightRig rig="soft" dir="t">
                <a:rot lat="0" lon="0" rev="10800000"/>
              </a:lightRig>
            </a:scene3d>
            <a:sp3d>
              <a:bevelT w="27940" h="12700"/>
              <a:contourClr>
                <a:srgbClr val="DDDDDD"/>
              </a:contourClr>
            </a:sp3d>
          </a:bodyPr>
          <a:lstStyle/>
          <a:p>
            <a:pPr algn="ctr">
              <a:defRPr/>
            </a:pPr>
            <a:r>
              <a:rPr lang="en-US" sz="1400" b="1" spc="150" dirty="0">
                <a:ln w="11430"/>
                <a:solidFill>
                  <a:srgbClr val="FF0000"/>
                </a:solidFill>
                <a:effectLst>
                  <a:outerShdw blurRad="25400" algn="tl" rotWithShape="0">
                    <a:srgbClr val="000000">
                      <a:alpha val="43000"/>
                    </a:srgbClr>
                  </a:outerShdw>
                </a:effectLst>
              </a:rPr>
              <a:t>Sequence1</a:t>
            </a:r>
          </a:p>
          <a:p>
            <a:pPr algn="ctr">
              <a:defRPr/>
            </a:pPr>
            <a:r>
              <a:rPr lang="en-US" sz="1400" b="1" spc="150" dirty="0">
                <a:ln w="11430"/>
                <a:solidFill>
                  <a:srgbClr val="FF0000"/>
                </a:solidFill>
                <a:effectLst>
                  <a:outerShdw blurRad="25400" algn="tl" rotWithShape="0">
                    <a:srgbClr val="000000">
                      <a:alpha val="43000"/>
                    </a:srgbClr>
                  </a:outerShdw>
                </a:effectLst>
              </a:rPr>
              <a:t>Jan-Jun 2014</a:t>
            </a:r>
          </a:p>
          <a:p>
            <a:pPr algn="ctr">
              <a:defRPr/>
            </a:pPr>
            <a:r>
              <a:rPr lang="en-US" sz="1400" b="1" spc="150" dirty="0">
                <a:ln w="11430"/>
                <a:solidFill>
                  <a:srgbClr val="FF0000"/>
                </a:solidFill>
                <a:effectLst>
                  <a:outerShdw blurRad="25400" algn="tl" rotWithShape="0">
                    <a:srgbClr val="000000">
                      <a:alpha val="43000"/>
                    </a:srgbClr>
                  </a:outerShdw>
                </a:effectLst>
              </a:rPr>
              <a:t>60%</a:t>
            </a:r>
          </a:p>
        </p:txBody>
      </p:sp>
      <p:sp>
        <p:nvSpPr>
          <p:cNvPr id="11" name="TextBox 21"/>
          <p:cNvSpPr txBox="1">
            <a:spLocks noChangeArrowheads="1"/>
          </p:cNvSpPr>
          <p:nvPr/>
        </p:nvSpPr>
        <p:spPr bwMode="auto">
          <a:xfrm>
            <a:off x="423863" y="3195638"/>
            <a:ext cx="1690687" cy="954087"/>
          </a:xfrm>
          <a:prstGeom prst="rect">
            <a:avLst/>
          </a:prstGeom>
          <a:noFill/>
          <a:ln w="9525">
            <a:noFill/>
            <a:miter lim="800000"/>
            <a:headEnd/>
            <a:tailEnd/>
          </a:ln>
        </p:spPr>
        <p:txBody>
          <a:bodyPr>
            <a:spAutoFit/>
          </a:bodyPr>
          <a:lstStyle/>
          <a:p>
            <a:pPr algn="ctr"/>
            <a:r>
              <a:rPr lang="en-US" sz="1400"/>
              <a:t>Credit Lock and Run Dates</a:t>
            </a:r>
          </a:p>
          <a:p>
            <a:pPr algn="ctr"/>
            <a:r>
              <a:rPr lang="en-US" sz="1400"/>
              <a:t>10/28/13 – 11/15/13</a:t>
            </a:r>
          </a:p>
        </p:txBody>
      </p:sp>
      <p:sp>
        <p:nvSpPr>
          <p:cNvPr id="12" name="Rectangle 11"/>
          <p:cNvSpPr/>
          <p:nvPr/>
        </p:nvSpPr>
        <p:spPr>
          <a:xfrm>
            <a:off x="774700" y="1787525"/>
            <a:ext cx="19685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solidFill>
              </a:rPr>
              <a:t>November</a:t>
            </a:r>
          </a:p>
        </p:txBody>
      </p:sp>
      <p:sp>
        <p:nvSpPr>
          <p:cNvPr id="13" name="Rectangle 12"/>
          <p:cNvSpPr/>
          <p:nvPr/>
        </p:nvSpPr>
        <p:spPr>
          <a:xfrm>
            <a:off x="2743200" y="1787525"/>
            <a:ext cx="19685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solidFill>
              </a:rPr>
              <a:t>December</a:t>
            </a:r>
          </a:p>
        </p:txBody>
      </p:sp>
      <p:sp>
        <p:nvSpPr>
          <p:cNvPr id="14" name="Rectangle 13"/>
          <p:cNvSpPr/>
          <p:nvPr/>
        </p:nvSpPr>
        <p:spPr>
          <a:xfrm>
            <a:off x="4711700" y="1787525"/>
            <a:ext cx="19685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solidFill>
              </a:rPr>
              <a:t>January</a:t>
            </a:r>
          </a:p>
        </p:txBody>
      </p:sp>
      <p:sp>
        <p:nvSpPr>
          <p:cNvPr id="15" name="Rectangle 14"/>
          <p:cNvSpPr/>
          <p:nvPr/>
        </p:nvSpPr>
        <p:spPr>
          <a:xfrm>
            <a:off x="6692900" y="1787525"/>
            <a:ext cx="19685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solidFill>
              </a:rPr>
              <a:t>February</a:t>
            </a:r>
          </a:p>
        </p:txBody>
      </p:sp>
      <p:sp>
        <p:nvSpPr>
          <p:cNvPr id="16" name="Rectangle 15"/>
          <p:cNvSpPr/>
          <p:nvPr/>
        </p:nvSpPr>
        <p:spPr>
          <a:xfrm>
            <a:off x="2080596" y="2732098"/>
            <a:ext cx="1325210" cy="954107"/>
          </a:xfrm>
          <a:prstGeom prst="rect">
            <a:avLst/>
          </a:prstGeom>
          <a:solidFill>
            <a:schemeClr val="bg1"/>
          </a:solidFill>
          <a:ln>
            <a:solidFill>
              <a:schemeClr val="bg1">
                <a:lumMod val="65000"/>
              </a:schemeClr>
            </a:solidFill>
          </a:ln>
        </p:spPr>
        <p:txBody>
          <a:bodyPr>
            <a:spAutoFit/>
            <a:scene3d>
              <a:camera prst="orthographicFront"/>
              <a:lightRig rig="soft" dir="t">
                <a:rot lat="0" lon="0" rev="10800000"/>
              </a:lightRig>
            </a:scene3d>
            <a:sp3d>
              <a:bevelT w="27940" h="12700"/>
              <a:contourClr>
                <a:srgbClr val="DDDDDD"/>
              </a:contourClr>
            </a:sp3d>
          </a:bodyPr>
          <a:lstStyle/>
          <a:p>
            <a:pPr algn="ctr">
              <a:defRPr/>
            </a:pPr>
            <a:r>
              <a:rPr lang="en-US" sz="1400" b="1" spc="150" dirty="0">
                <a:ln w="11430"/>
                <a:solidFill>
                  <a:srgbClr val="FF0000"/>
                </a:solidFill>
                <a:effectLst>
                  <a:outerShdw blurRad="25400" algn="tl" rotWithShape="0">
                    <a:srgbClr val="000000">
                      <a:alpha val="43000"/>
                    </a:srgbClr>
                  </a:outerShdw>
                </a:effectLst>
              </a:rPr>
              <a:t>Sequence2</a:t>
            </a:r>
          </a:p>
          <a:p>
            <a:pPr algn="ctr">
              <a:defRPr/>
            </a:pPr>
            <a:r>
              <a:rPr lang="en-US" sz="1400" b="1" spc="150" dirty="0">
                <a:ln w="11430"/>
                <a:solidFill>
                  <a:srgbClr val="FF0000"/>
                </a:solidFill>
                <a:effectLst>
                  <a:outerShdw blurRad="25400" algn="tl" rotWithShape="0">
                    <a:srgbClr val="000000">
                      <a:alpha val="43000"/>
                    </a:srgbClr>
                  </a:outerShdw>
                </a:effectLst>
              </a:rPr>
              <a:t>Jul-Dec 2014</a:t>
            </a:r>
          </a:p>
          <a:p>
            <a:pPr algn="ctr">
              <a:defRPr/>
            </a:pPr>
            <a:r>
              <a:rPr lang="en-US" sz="1400" b="1" spc="150" dirty="0">
                <a:ln w="11430"/>
                <a:solidFill>
                  <a:srgbClr val="FF0000"/>
                </a:solidFill>
                <a:effectLst>
                  <a:outerShdw blurRad="25400" algn="tl" rotWithShape="0">
                    <a:srgbClr val="000000">
                      <a:alpha val="43000"/>
                    </a:srgbClr>
                  </a:outerShdw>
                </a:effectLst>
              </a:rPr>
              <a:t>45%</a:t>
            </a:r>
          </a:p>
        </p:txBody>
      </p:sp>
      <p:sp>
        <p:nvSpPr>
          <p:cNvPr id="17" name="Rectangle 16"/>
          <p:cNvSpPr/>
          <p:nvPr/>
        </p:nvSpPr>
        <p:spPr>
          <a:xfrm>
            <a:off x="4937212" y="3373377"/>
            <a:ext cx="1325210" cy="954107"/>
          </a:xfrm>
          <a:prstGeom prst="rect">
            <a:avLst/>
          </a:prstGeom>
          <a:solidFill>
            <a:schemeClr val="bg1"/>
          </a:solidFill>
          <a:ln>
            <a:solidFill>
              <a:schemeClr val="bg1">
                <a:lumMod val="65000"/>
              </a:schemeClr>
            </a:solidFill>
          </a:ln>
        </p:spPr>
        <p:txBody>
          <a:bodyPr>
            <a:spAutoFit/>
            <a:scene3d>
              <a:camera prst="orthographicFront"/>
              <a:lightRig rig="soft" dir="t">
                <a:rot lat="0" lon="0" rev="10800000"/>
              </a:lightRig>
            </a:scene3d>
            <a:sp3d>
              <a:bevelT w="27940" h="12700"/>
              <a:contourClr>
                <a:srgbClr val="DDDDDD"/>
              </a:contourClr>
            </a:sp3d>
          </a:bodyPr>
          <a:lstStyle/>
          <a:p>
            <a:pPr algn="ctr">
              <a:defRPr/>
            </a:pPr>
            <a:r>
              <a:rPr lang="en-US" sz="1400" b="1" spc="150" dirty="0">
                <a:ln w="11430"/>
                <a:solidFill>
                  <a:srgbClr val="FF0000"/>
                </a:solidFill>
                <a:effectLst>
                  <a:outerShdw blurRad="25400" algn="tl" rotWithShape="0">
                    <a:srgbClr val="000000">
                      <a:alpha val="43000"/>
                    </a:srgbClr>
                  </a:outerShdw>
                </a:effectLst>
              </a:rPr>
              <a:t>Sequence3</a:t>
            </a:r>
          </a:p>
          <a:p>
            <a:pPr algn="ctr">
              <a:defRPr/>
            </a:pPr>
            <a:r>
              <a:rPr lang="en-US" sz="1400" b="1" spc="150" dirty="0">
                <a:ln w="11430"/>
                <a:solidFill>
                  <a:srgbClr val="FF0000"/>
                </a:solidFill>
                <a:effectLst>
                  <a:outerShdw blurRad="25400" algn="tl" rotWithShape="0">
                    <a:srgbClr val="000000">
                      <a:alpha val="43000"/>
                    </a:srgbClr>
                  </a:outerShdw>
                </a:effectLst>
              </a:rPr>
              <a:t>Jan-Jun 2015</a:t>
            </a:r>
          </a:p>
          <a:p>
            <a:pPr algn="ctr">
              <a:defRPr/>
            </a:pPr>
            <a:r>
              <a:rPr lang="en-US" sz="1400" b="1" spc="150" dirty="0">
                <a:ln w="11430"/>
                <a:solidFill>
                  <a:srgbClr val="FF0000"/>
                </a:solidFill>
                <a:effectLst>
                  <a:outerShdw blurRad="25400" algn="tl" rotWithShape="0">
                    <a:srgbClr val="000000">
                      <a:alpha val="43000"/>
                    </a:srgbClr>
                  </a:outerShdw>
                </a:effectLst>
              </a:rPr>
              <a:t>30%</a:t>
            </a:r>
          </a:p>
        </p:txBody>
      </p:sp>
      <p:sp>
        <p:nvSpPr>
          <p:cNvPr id="18" name="Rectangle 17"/>
          <p:cNvSpPr/>
          <p:nvPr/>
        </p:nvSpPr>
        <p:spPr>
          <a:xfrm>
            <a:off x="6414823" y="3958459"/>
            <a:ext cx="1325210" cy="954107"/>
          </a:xfrm>
          <a:prstGeom prst="rect">
            <a:avLst/>
          </a:prstGeom>
          <a:solidFill>
            <a:schemeClr val="bg1"/>
          </a:solidFill>
          <a:ln>
            <a:solidFill>
              <a:schemeClr val="bg1">
                <a:lumMod val="65000"/>
              </a:schemeClr>
            </a:solidFill>
          </a:ln>
        </p:spPr>
        <p:txBody>
          <a:bodyPr>
            <a:spAutoFit/>
            <a:scene3d>
              <a:camera prst="orthographicFront"/>
              <a:lightRig rig="soft" dir="t">
                <a:rot lat="0" lon="0" rev="10800000"/>
              </a:lightRig>
            </a:scene3d>
            <a:sp3d>
              <a:bevelT w="27940" h="12700"/>
              <a:contourClr>
                <a:srgbClr val="DDDDDD"/>
              </a:contourClr>
            </a:sp3d>
          </a:bodyPr>
          <a:lstStyle/>
          <a:p>
            <a:pPr algn="ctr">
              <a:defRPr/>
            </a:pPr>
            <a:r>
              <a:rPr lang="en-US" sz="1400" b="1" spc="150" dirty="0">
                <a:ln w="11430"/>
                <a:solidFill>
                  <a:srgbClr val="FF0000"/>
                </a:solidFill>
                <a:effectLst>
                  <a:outerShdw blurRad="25400" algn="tl" rotWithShape="0">
                    <a:srgbClr val="000000">
                      <a:alpha val="43000"/>
                    </a:srgbClr>
                  </a:outerShdw>
                </a:effectLst>
              </a:rPr>
              <a:t>Sequence4</a:t>
            </a:r>
          </a:p>
          <a:p>
            <a:pPr algn="ctr">
              <a:defRPr/>
            </a:pPr>
            <a:r>
              <a:rPr lang="en-US" sz="1400" b="1" spc="150" dirty="0">
                <a:ln w="11430"/>
                <a:solidFill>
                  <a:srgbClr val="FF0000"/>
                </a:solidFill>
                <a:effectLst>
                  <a:outerShdw blurRad="25400" algn="tl" rotWithShape="0">
                    <a:srgbClr val="000000">
                      <a:alpha val="43000"/>
                    </a:srgbClr>
                  </a:outerShdw>
                </a:effectLst>
              </a:rPr>
              <a:t>Jul-Dec 2015</a:t>
            </a:r>
          </a:p>
          <a:p>
            <a:pPr algn="ctr">
              <a:defRPr/>
            </a:pPr>
            <a:r>
              <a:rPr lang="en-US" sz="1400" b="1" spc="150" dirty="0">
                <a:ln w="11430"/>
                <a:solidFill>
                  <a:srgbClr val="FF0000"/>
                </a:solidFill>
                <a:effectLst>
                  <a:outerShdw blurRad="25400" algn="tl" rotWithShape="0">
                    <a:srgbClr val="000000">
                      <a:alpha val="43000"/>
                    </a:srgbClr>
                  </a:outerShdw>
                </a:effectLst>
              </a:rPr>
              <a:t>15%</a:t>
            </a:r>
          </a:p>
        </p:txBody>
      </p:sp>
      <p:sp>
        <p:nvSpPr>
          <p:cNvPr id="19" name="TextBox 21"/>
          <p:cNvSpPr txBox="1">
            <a:spLocks noChangeArrowheads="1"/>
          </p:cNvSpPr>
          <p:nvPr/>
        </p:nvSpPr>
        <p:spPr bwMode="auto">
          <a:xfrm>
            <a:off x="1989138" y="3686175"/>
            <a:ext cx="1508125" cy="954088"/>
          </a:xfrm>
          <a:prstGeom prst="rect">
            <a:avLst/>
          </a:prstGeom>
          <a:noFill/>
          <a:ln w="9525">
            <a:noFill/>
            <a:miter lim="800000"/>
            <a:headEnd/>
            <a:tailEnd/>
          </a:ln>
        </p:spPr>
        <p:txBody>
          <a:bodyPr>
            <a:spAutoFit/>
          </a:bodyPr>
          <a:lstStyle/>
          <a:p>
            <a:pPr algn="ctr"/>
            <a:r>
              <a:rPr lang="en-US" sz="1400"/>
              <a:t>Credit Lock and Run Dates</a:t>
            </a:r>
          </a:p>
          <a:p>
            <a:pPr algn="ctr"/>
            <a:r>
              <a:rPr lang="en-US" sz="1400"/>
              <a:t>11/18/13 – 12/6/13</a:t>
            </a:r>
          </a:p>
        </p:txBody>
      </p:sp>
      <p:sp>
        <p:nvSpPr>
          <p:cNvPr id="20" name="TextBox 21"/>
          <p:cNvSpPr txBox="1">
            <a:spLocks noChangeArrowheads="1"/>
          </p:cNvSpPr>
          <p:nvPr/>
        </p:nvSpPr>
        <p:spPr bwMode="auto">
          <a:xfrm>
            <a:off x="4860925" y="4338638"/>
            <a:ext cx="1477963" cy="954087"/>
          </a:xfrm>
          <a:prstGeom prst="rect">
            <a:avLst/>
          </a:prstGeom>
          <a:noFill/>
          <a:ln w="9525">
            <a:noFill/>
            <a:miter lim="800000"/>
            <a:headEnd/>
            <a:tailEnd/>
          </a:ln>
        </p:spPr>
        <p:txBody>
          <a:bodyPr>
            <a:spAutoFit/>
          </a:bodyPr>
          <a:lstStyle/>
          <a:p>
            <a:pPr algn="ctr"/>
            <a:r>
              <a:rPr lang="en-US" sz="1400"/>
              <a:t>Credit Lock and Run Dates</a:t>
            </a:r>
          </a:p>
          <a:p>
            <a:pPr algn="ctr"/>
            <a:r>
              <a:rPr lang="en-US" sz="1400"/>
              <a:t>1/6/14 –  1/24/14</a:t>
            </a:r>
          </a:p>
        </p:txBody>
      </p:sp>
      <p:sp>
        <p:nvSpPr>
          <p:cNvPr id="21" name="TextBox 21"/>
          <p:cNvSpPr txBox="1">
            <a:spLocks noChangeArrowheads="1"/>
          </p:cNvSpPr>
          <p:nvPr/>
        </p:nvSpPr>
        <p:spPr bwMode="auto">
          <a:xfrm>
            <a:off x="6232525" y="4913313"/>
            <a:ext cx="1690688" cy="954087"/>
          </a:xfrm>
          <a:prstGeom prst="rect">
            <a:avLst/>
          </a:prstGeom>
          <a:noFill/>
          <a:ln w="9525">
            <a:noFill/>
            <a:miter lim="800000"/>
            <a:headEnd/>
            <a:tailEnd/>
          </a:ln>
        </p:spPr>
        <p:txBody>
          <a:bodyPr>
            <a:spAutoFit/>
          </a:bodyPr>
          <a:lstStyle/>
          <a:p>
            <a:pPr algn="ctr"/>
            <a:r>
              <a:rPr lang="en-US" sz="1400"/>
              <a:t>Credit Lock and Run Dates</a:t>
            </a:r>
          </a:p>
          <a:p>
            <a:pPr algn="ctr"/>
            <a:r>
              <a:rPr lang="en-US" sz="1400"/>
              <a:t>1/27/14 –    2/14/14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33400"/>
          </a:xfrm>
        </p:spPr>
        <p:txBody>
          <a:bodyPr/>
          <a:lstStyle/>
          <a:p>
            <a:r>
              <a:rPr lang="en-US" sz="3000" dirty="0" smtClean="0"/>
              <a:t>CRR Other</a:t>
            </a:r>
            <a:endParaRPr lang="en-US" sz="3000" dirty="0"/>
          </a:p>
        </p:txBody>
      </p:sp>
      <p:sp>
        <p:nvSpPr>
          <p:cNvPr id="3" name="Content Placeholder 2"/>
          <p:cNvSpPr>
            <a:spLocks noGrp="1"/>
          </p:cNvSpPr>
          <p:nvPr>
            <p:ph idx="1"/>
          </p:nvPr>
        </p:nvSpPr>
        <p:spPr>
          <a:xfrm>
            <a:off x="152400" y="1066800"/>
            <a:ext cx="8686800" cy="5486400"/>
          </a:xfrm>
        </p:spPr>
        <p:txBody>
          <a:bodyPr/>
          <a:lstStyle/>
          <a:p>
            <a:r>
              <a:rPr lang="en-US" sz="2400" dirty="0" smtClean="0"/>
              <a:t>Sharyland will be reflected in 2014 forward CRR models</a:t>
            </a:r>
            <a:endParaRPr lang="en-US" sz="2000" b="1" dirty="0" smtClean="0"/>
          </a:p>
          <a:p>
            <a:r>
              <a:rPr lang="en-US" sz="2400" b="1" dirty="0" smtClean="0"/>
              <a:t>NPRR 484 Credit Changes for CRR Collateralization-</a:t>
            </a:r>
            <a:r>
              <a:rPr lang="en-US" sz="2400" dirty="0" smtClean="0"/>
              <a:t>-</a:t>
            </a:r>
            <a:r>
              <a:rPr lang="en-US" sz="2000" dirty="0" smtClean="0"/>
              <a:t> CRR and Credit changes to implement path-specific adders Set to begin 10/23/13 --</a:t>
            </a:r>
            <a:r>
              <a:rPr lang="en-US" sz="2000" b="1" dirty="0" smtClean="0"/>
              <a:t>ERCOT will publish adders 2 days ahead of credit lock starting this Fall</a:t>
            </a:r>
          </a:p>
          <a:p>
            <a:r>
              <a:rPr lang="en-US" sz="2000" b="1" dirty="0" smtClean="0"/>
              <a:t>Training</a:t>
            </a:r>
            <a:endParaRPr lang="en-US" sz="2000" dirty="0" smtClean="0"/>
          </a:p>
          <a:p>
            <a:endParaRPr lang="en-US" sz="2000" dirty="0" smtClean="0"/>
          </a:p>
          <a:p>
            <a:pPr>
              <a:buNone/>
            </a:pPr>
            <a:endParaRPr lang="en-US" sz="2000" b="1" dirty="0" smtClean="0"/>
          </a:p>
          <a:p>
            <a:endParaRPr lang="en-US" sz="2000" b="1" dirty="0" smtClean="0"/>
          </a:p>
          <a:p>
            <a:r>
              <a:rPr lang="en-US" sz="2000" b="1" dirty="0" smtClean="0"/>
              <a:t>NPRR 551— </a:t>
            </a:r>
            <a:r>
              <a:rPr lang="en-US" sz="2000" dirty="0" smtClean="0"/>
              <a:t>9/5/13 TAC passed ERCOT comments—Planning models to be posted 10/15</a:t>
            </a:r>
          </a:p>
          <a:p>
            <a:r>
              <a:rPr lang="en-US" sz="2000" b="1" dirty="0" smtClean="0"/>
              <a:t>NPRRs 528/529— </a:t>
            </a:r>
            <a:r>
              <a:rPr lang="en-US" sz="2000" dirty="0" smtClean="0"/>
              <a:t>Workshop held 9/3 &amp; 9/6</a:t>
            </a:r>
          </a:p>
          <a:p>
            <a:r>
              <a:rPr lang="en-US" sz="2000" b="1" dirty="0" smtClean="0"/>
              <a:t>SCR 774— </a:t>
            </a:r>
            <a:r>
              <a:rPr lang="en-US" sz="2000" dirty="0" smtClean="0"/>
              <a:t>Workshop scheduled for 9/20</a:t>
            </a:r>
            <a:endParaRPr lang="en-US" sz="2000" dirty="0"/>
          </a:p>
        </p:txBody>
      </p:sp>
      <p:graphicFrame>
        <p:nvGraphicFramePr>
          <p:cNvPr id="7" name="Table 6"/>
          <p:cNvGraphicFramePr>
            <a:graphicFrameLocks noGrp="1"/>
          </p:cNvGraphicFramePr>
          <p:nvPr/>
        </p:nvGraphicFramePr>
        <p:xfrm>
          <a:off x="2540000" y="2057400"/>
          <a:ext cx="3251200" cy="1003935"/>
        </p:xfrm>
        <a:graphic>
          <a:graphicData uri="http://schemas.openxmlformats.org/drawingml/2006/table">
            <a:tbl>
              <a:tblPr firstRow="1" firstCol="1" bandRow="1">
                <a:tableStyleId>{5C22544A-7EE6-4342-B048-85BDC9FD1C3A}</a:tableStyleId>
              </a:tblPr>
              <a:tblGrid>
                <a:gridCol w="3251200"/>
              </a:tblGrid>
              <a:tr h="250000">
                <a:tc>
                  <a:txBody>
                    <a:bodyPr/>
                    <a:lstStyle/>
                    <a:p>
                      <a:pPr marL="0" marR="0" algn="ctr">
                        <a:spcBef>
                          <a:spcPts val="0"/>
                        </a:spcBef>
                        <a:spcAft>
                          <a:spcPts val="0"/>
                        </a:spcAft>
                      </a:pPr>
                      <a:r>
                        <a:rPr lang="en-US" sz="1600" b="1" dirty="0">
                          <a:solidFill>
                            <a:schemeClr val="tx1"/>
                          </a:solidFill>
                          <a:effectLst/>
                        </a:rPr>
                        <a:t>Friday, September 13, 2013</a:t>
                      </a:r>
                      <a:endParaRPr lang="en-US" sz="1600" b="1" dirty="0">
                        <a:solidFill>
                          <a:schemeClr val="tx1"/>
                        </a:solidFill>
                        <a:effectLst/>
                        <a:latin typeface="Calibri"/>
                        <a:ea typeface="Calibri"/>
                        <a:cs typeface="Times New Roman"/>
                      </a:endParaRPr>
                    </a:p>
                  </a:txBody>
                  <a:tcPr marL="9525" marR="9525" marT="9525" marB="0" anchor="ctr">
                    <a:solidFill>
                      <a:schemeClr val="bg1">
                        <a:lumMod val="85000"/>
                      </a:schemeClr>
                    </a:solidFill>
                  </a:tcPr>
                </a:tc>
              </a:tr>
              <a:tr h="490601">
                <a:tc>
                  <a:txBody>
                    <a:bodyPr/>
                    <a:lstStyle/>
                    <a:p>
                      <a:pPr marL="0" marR="0" algn="ctr">
                        <a:spcBef>
                          <a:spcPts val="0"/>
                        </a:spcBef>
                        <a:spcAft>
                          <a:spcPts val="0"/>
                        </a:spcAft>
                      </a:pPr>
                      <a:r>
                        <a:rPr lang="en-US" sz="1600" b="1" dirty="0">
                          <a:solidFill>
                            <a:schemeClr val="tx1"/>
                          </a:solidFill>
                          <a:effectLst/>
                        </a:rPr>
                        <a:t>Wednesday, September 25, 2013 (CWG meeting in AM)</a:t>
                      </a:r>
                      <a:endParaRPr lang="en-US" sz="1600" b="1" dirty="0">
                        <a:solidFill>
                          <a:schemeClr val="tx1"/>
                        </a:solidFill>
                        <a:effectLst/>
                        <a:latin typeface="Calibri"/>
                        <a:ea typeface="Calibri"/>
                        <a:cs typeface="Times New Roman"/>
                      </a:endParaRPr>
                    </a:p>
                  </a:txBody>
                  <a:tcPr marL="9525" marR="9525" marT="9525" marB="0" anchor="ctr">
                    <a:solidFill>
                      <a:schemeClr val="bg1">
                        <a:lumMod val="85000"/>
                      </a:schemeClr>
                    </a:solidFill>
                  </a:tcPr>
                </a:tc>
              </a:tr>
              <a:tr h="250000">
                <a:tc>
                  <a:txBody>
                    <a:bodyPr/>
                    <a:lstStyle/>
                    <a:p>
                      <a:pPr marL="0" marR="0" algn="ctr">
                        <a:spcBef>
                          <a:spcPts val="0"/>
                        </a:spcBef>
                        <a:spcAft>
                          <a:spcPts val="0"/>
                        </a:spcAft>
                      </a:pPr>
                      <a:r>
                        <a:rPr lang="en-US" sz="1600" b="1" dirty="0">
                          <a:solidFill>
                            <a:schemeClr val="tx1"/>
                          </a:solidFill>
                          <a:effectLst/>
                        </a:rPr>
                        <a:t>Tuesday, October 8, 2013</a:t>
                      </a:r>
                      <a:endParaRPr lang="en-US" sz="1600" b="1" dirty="0">
                        <a:solidFill>
                          <a:schemeClr val="tx1"/>
                        </a:solidFill>
                        <a:effectLst/>
                        <a:latin typeface="Calibri"/>
                        <a:ea typeface="Calibri"/>
                        <a:cs typeface="Times New Roman"/>
                      </a:endParaRPr>
                    </a:p>
                  </a:txBody>
                  <a:tcPr marL="9525" marR="9525" marT="9525" marB="0" anchor="ctr">
                    <a:solidFill>
                      <a:schemeClr val="bg1">
                        <a:lumMod val="85000"/>
                      </a:schemeClr>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2969</TotalTime>
  <Words>747</Words>
  <Application>Microsoft Office PowerPoint</Application>
  <PresentationFormat>On-screen Show (4:3)</PresentationFormat>
  <Paragraphs>77</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CMWG Update to WMS 9-11-13</vt:lpstr>
      <vt:lpstr>WMS Assignment: Work Toward Fully Funded CRRs</vt:lpstr>
      <vt:lpstr>WMS Assignments: Ct’d</vt:lpstr>
      <vt:lpstr>LT CRR Auction Sequence Schedule</vt:lpstr>
      <vt:lpstr>CRR Other</vt:lpstr>
    </vt:vector>
  </TitlesOfParts>
  <Company>Edison Mission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CMWG Update to WMS</dc:title>
  <dc:creator>mwagner</dc:creator>
  <cp:lastModifiedBy>MW</cp:lastModifiedBy>
  <cp:revision>222</cp:revision>
  <dcterms:created xsi:type="dcterms:W3CDTF">2011-05-08T18:13:52Z</dcterms:created>
  <dcterms:modified xsi:type="dcterms:W3CDTF">2013-09-06T21:38:44Z</dcterms:modified>
</cp:coreProperties>
</file>