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89" r:id="rId4"/>
    <p:sldMasterId id="2147493467" r:id="rId5"/>
  </p:sldMasterIdLst>
  <p:notesMasterIdLst>
    <p:notesMasterId r:id="rId18"/>
  </p:notesMasterIdLst>
  <p:handoutMasterIdLst>
    <p:handoutMasterId r:id="rId19"/>
  </p:handoutMasterIdLst>
  <p:sldIdLst>
    <p:sldId id="260" r:id="rId6"/>
    <p:sldId id="261" r:id="rId7"/>
    <p:sldId id="267" r:id="rId8"/>
    <p:sldId id="263" r:id="rId9"/>
    <p:sldId id="266" r:id="rId10"/>
    <p:sldId id="265" r:id="rId11"/>
    <p:sldId id="264" r:id="rId12"/>
    <p:sldId id="273" r:id="rId13"/>
    <p:sldId id="274" r:id="rId14"/>
    <p:sldId id="275" r:id="rId15"/>
    <p:sldId id="270" r:id="rId16"/>
    <p:sldId id="268" r:id="rId17"/>
  </p:sldIdLst>
  <p:sldSz cx="9144000" cy="6858000" type="screen4x3"/>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5386"/>
    <a:srgbClr val="55BAB7"/>
    <a:srgbClr val="00385E"/>
    <a:srgbClr val="C4E3E1"/>
    <a:srgbClr val="C0D1E2"/>
    <a:srgbClr val="008373"/>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484" autoAdjust="0"/>
    <p:restoredTop sz="94595" autoAdjust="0"/>
  </p:normalViewPr>
  <p:slideViewPr>
    <p:cSldViewPr snapToGrid="0" snapToObjects="1">
      <p:cViewPr>
        <p:scale>
          <a:sx n="100" d="100"/>
          <a:sy n="100" d="100"/>
        </p:scale>
        <p:origin x="-1944" y="-774"/>
      </p:cViewPr>
      <p:guideLst>
        <p:guide orient="horz" pos="403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9" d="100"/>
        <a:sy n="149" d="100"/>
      </p:scale>
      <p:origin x="0" y="0"/>
    </p:cViewPr>
  </p:sorterViewPr>
  <p:notesViewPr>
    <p:cSldViewPr snapToGrid="0" snapToObjects="1" showGuides="1">
      <p:cViewPr varScale="1">
        <p:scale>
          <a:sx n="78" d="100"/>
          <a:sy n="78" d="100"/>
        </p:scale>
        <p:origin x="-2034" y="-10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a:defRPr sz="1200"/>
            </a:lvl1pPr>
          </a:lstStyle>
          <a:p>
            <a:fld id="{F69DE495-51AC-4723-A7B4-B1B58AAC8C5A}" type="datetimeFigureOut">
              <a:rPr lang="en-US" smtClean="0"/>
              <a:t>9/10/2013</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1440" tIns="45720" rIns="91440" bIns="45720" rtlCol="0" anchor="b"/>
          <a:lstStyle>
            <a:lvl1pPr algn="r">
              <a:defRPr sz="1200"/>
            </a:lvl1pPr>
          </a:lstStyle>
          <a:p>
            <a:fld id="{F80D1E90-E9C6-42A2-8EB7-24DAC221AC2D}" type="slidenum">
              <a:rPr lang="en-US" smtClean="0"/>
              <a:t>‹#›</a:t>
            </a:fld>
            <a:endParaRPr lang="en-US"/>
          </a:p>
        </p:txBody>
      </p:sp>
    </p:spTree>
    <p:extLst>
      <p:ext uri="{BB962C8B-B14F-4D97-AF65-F5344CB8AC3E}">
        <p14:creationId xmlns:p14="http://schemas.microsoft.com/office/powerpoint/2010/main" val="7087879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a:defRPr sz="1200"/>
            </a:lvl1pPr>
          </a:lstStyle>
          <a:p>
            <a:fld id="{D1DF52B9-7E6C-4146-83FC-76B5AB271E46}" type="datetimeFigureOut">
              <a:rPr lang="en-US" smtClean="0"/>
              <a:t>9/10/2013</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1440" tIns="45720" rIns="91440" bIns="45720" rtlCol="0" anchor="b"/>
          <a:lstStyle>
            <a:lvl1pPr algn="r">
              <a:defRPr sz="1200"/>
            </a:lvl1pPr>
          </a:lstStyle>
          <a:p>
            <a:fld id="{E41B3D22-F502-4A52-A06E-717BD3D70E2C}" type="slidenum">
              <a:rPr lang="en-US" smtClean="0"/>
              <a:t>‹#›</a:t>
            </a:fld>
            <a:endParaRPr lang="en-US"/>
          </a:p>
        </p:txBody>
      </p:sp>
    </p:spTree>
    <p:extLst>
      <p:ext uri="{BB962C8B-B14F-4D97-AF65-F5344CB8AC3E}">
        <p14:creationId xmlns:p14="http://schemas.microsoft.com/office/powerpoint/2010/main" val="922138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41B3D22-F502-4A52-A06E-717BD3D70E2C}" type="slidenum">
              <a:rPr lang="en-US" smtClean="0"/>
              <a:t>1</a:t>
            </a:fld>
            <a:endParaRPr lang="en-US"/>
          </a:p>
        </p:txBody>
      </p:sp>
    </p:spTree>
    <p:extLst>
      <p:ext uri="{BB962C8B-B14F-4D97-AF65-F5344CB8AC3E}">
        <p14:creationId xmlns:p14="http://schemas.microsoft.com/office/powerpoint/2010/main" val="8706587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379664" y="828675"/>
            <a:ext cx="8229600" cy="51165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cxnSp>
        <p:nvCxnSpPr>
          <p:cNvPr id="8" name="Straight Connector 7"/>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9"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2" name="Title Placeholder 1"/>
          <p:cNvSpPr>
            <a:spLocks noGrp="1"/>
          </p:cNvSpPr>
          <p:nvPr>
            <p:ph type="title"/>
          </p:nvPr>
        </p:nvSpPr>
        <p:spPr>
          <a:xfrm>
            <a:off x="379664" y="179143"/>
            <a:ext cx="8459536"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18"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428210100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cxnSp>
        <p:nvCxnSpPr>
          <p:cNvPr id="7" name="Straight Connector 6"/>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8" name="Slide Number Placeholder 6"/>
          <p:cNvSpPr txBox="1">
            <a:spLocks/>
          </p:cNvSpPr>
          <p:nvPr userDrawn="1"/>
        </p:nvSpPr>
        <p:spPr>
          <a:xfrm>
            <a:off x="6705600" y="6202150"/>
            <a:ext cx="2133600" cy="182562"/>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13"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1084712998"/>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2"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347697122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71475" y="800100"/>
            <a:ext cx="40386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562475" y="800100"/>
            <a:ext cx="40386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cxnSp>
        <p:nvCxnSpPr>
          <p:cNvPr id="9" name="Straight Connector 8"/>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10"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3" name="Title Placeholder 1"/>
          <p:cNvSpPr>
            <a:spLocks noGrp="1"/>
          </p:cNvSpPr>
          <p:nvPr>
            <p:ph type="title"/>
          </p:nvPr>
        </p:nvSpPr>
        <p:spPr>
          <a:xfrm>
            <a:off x="371475" y="179143"/>
            <a:ext cx="8459536"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16"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47396330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79664" y="9255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379664" y="1565275"/>
            <a:ext cx="4040188" cy="43703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9255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1565275"/>
            <a:ext cx="4041775" cy="43703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cxnSp>
        <p:nvCxnSpPr>
          <p:cNvPr id="11" name="Straight Connector 10"/>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12"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5" name="Title Placeholder 1"/>
          <p:cNvSpPr>
            <a:spLocks noGrp="1"/>
          </p:cNvSpPr>
          <p:nvPr>
            <p:ph type="title"/>
          </p:nvPr>
        </p:nvSpPr>
        <p:spPr>
          <a:xfrm>
            <a:off x="379664" y="179143"/>
            <a:ext cx="8459536"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18" name="Footer Placeholder 4"/>
          <p:cNvSpPr>
            <a:spLocks noGrp="1"/>
          </p:cNvSpPr>
          <p:nvPr>
            <p:ph type="ftr" sz="quarter" idx="10"/>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106522411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cxnSp>
        <p:nvCxnSpPr>
          <p:cNvPr id="7" name="Straight Connector 6"/>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8" name="Slide Number Placeholder 6"/>
          <p:cNvSpPr txBox="1">
            <a:spLocks/>
          </p:cNvSpPr>
          <p:nvPr userDrawn="1"/>
        </p:nvSpPr>
        <p:spPr>
          <a:xfrm>
            <a:off x="6705600" y="6202150"/>
            <a:ext cx="2133600" cy="182562"/>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13"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3752787431"/>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0"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429254022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371474"/>
            <a:ext cx="3008313" cy="892175"/>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371474"/>
            <a:ext cx="5111750" cy="558323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26365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4"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1910844438"/>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Cover Page">
    <p:spTree>
      <p:nvGrpSpPr>
        <p:cNvPr id="1" name=""/>
        <p:cNvGrpSpPr/>
        <p:nvPr/>
      </p:nvGrpSpPr>
      <p:grpSpPr>
        <a:xfrm>
          <a:off x="0" y="0"/>
          <a:ext cx="0" cy="0"/>
          <a:chOff x="0" y="0"/>
          <a:chExt cx="0" cy="0"/>
        </a:xfrm>
      </p:grpSpPr>
      <p:sp>
        <p:nvSpPr>
          <p:cNvPr id="10"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112663116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1_Cover Page">
    <p:spTree>
      <p:nvGrpSpPr>
        <p:cNvPr id="1" name=""/>
        <p:cNvGrpSpPr/>
        <p:nvPr/>
      </p:nvGrpSpPr>
      <p:grpSpPr>
        <a:xfrm>
          <a:off x="0" y="0"/>
          <a:ext cx="0" cy="0"/>
          <a:chOff x="0" y="0"/>
          <a:chExt cx="0" cy="0"/>
        </a:xfrm>
      </p:grpSpPr>
      <p:sp>
        <p:nvSpPr>
          <p:cNvPr id="2"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5"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147334803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slideLayout" Target="../slideLayouts/slideLayout9.xml"/><Relationship Id="rId1" Type="http://schemas.openxmlformats.org/officeDocument/2006/relationships/slideLayout" Target="../slideLayouts/slideLayout8.xml"/><Relationship Id="rId5" Type="http://schemas.openxmlformats.org/officeDocument/2006/relationships/image" Target="../media/image1.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 name="Picture 2"/>
          <p:cNvPicPr>
            <a:picLocks noChangeAspect="1" noChangeArrowheads="1"/>
          </p:cNvPicPr>
          <p:nvPr userDrawn="1"/>
        </p:nvPicPr>
        <p:blipFill>
          <a:blip r:embed="rId9">
            <a:extLst>
              <a:ext uri="{28A0092B-C50C-407E-A947-70E740481C1C}">
                <a14:useLocalDpi xmlns:a14="http://schemas.microsoft.com/office/drawing/2010/main" val="0"/>
              </a:ext>
            </a:extLst>
          </a:blip>
          <a:srcRect/>
          <a:stretch>
            <a:fillRect/>
          </a:stretch>
        </p:blipFill>
        <p:spPr bwMode="auto">
          <a:xfrm>
            <a:off x="-33337" y="-138112"/>
            <a:ext cx="9210675" cy="7134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9" name="Picture 8" descr="ERCOT cmyk-01.png"/>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247650" y="6024691"/>
            <a:ext cx="817615" cy="346452"/>
          </a:xfrm>
          <a:prstGeom prst="rect">
            <a:avLst/>
          </a:prstGeom>
        </p:spPr>
      </p:pic>
      <p:sp>
        <p:nvSpPr>
          <p:cNvPr id="8" name="TextBox 7"/>
          <p:cNvSpPr txBox="1"/>
          <p:nvPr userDrawn="1"/>
        </p:nvSpPr>
        <p:spPr>
          <a:xfrm>
            <a:off x="1085849" y="6010274"/>
            <a:ext cx="6867526" cy="253916"/>
          </a:xfrm>
          <a:prstGeom prst="rect">
            <a:avLst/>
          </a:prstGeom>
          <a:noFill/>
        </p:spPr>
        <p:txBody>
          <a:bodyPr wrap="square" rtlCol="0">
            <a:spAutoFit/>
          </a:bodyPr>
          <a:lstStyle/>
          <a:p>
            <a:pPr algn="l"/>
            <a:r>
              <a:rPr lang="en-US" sz="1050" b="1" dirty="0" smtClean="0"/>
              <a:t>ROS</a:t>
            </a:r>
            <a:r>
              <a:rPr lang="en-US" sz="1050" b="1" baseline="0" dirty="0" smtClean="0"/>
              <a:t>– 9/12/13</a:t>
            </a:r>
            <a:endParaRPr lang="en-US" sz="1050" b="1" baseline="0" dirty="0" smtClean="0"/>
          </a:p>
        </p:txBody>
      </p:sp>
    </p:spTree>
    <p:extLst>
      <p:ext uri="{BB962C8B-B14F-4D97-AF65-F5344CB8AC3E}">
        <p14:creationId xmlns:p14="http://schemas.microsoft.com/office/powerpoint/2010/main" val="4158016387"/>
      </p:ext>
    </p:extLst>
  </p:cSld>
  <p:clrMap bg1="lt1" tx1="dk1" bg2="lt2" tx2="dk2" accent1="accent1" accent2="accent2" accent3="accent3" accent4="accent4" accent5="accent5" accent6="accent6" hlink="hlink" folHlink="folHlink"/>
  <p:sldLayoutIdLst>
    <p:sldLayoutId id="2147493490" r:id="rId1"/>
    <p:sldLayoutId id="2147493491" r:id="rId2"/>
    <p:sldLayoutId id="2147493492" r:id="rId3"/>
    <p:sldLayoutId id="2147493493" r:id="rId4"/>
    <p:sldLayoutId id="2147493494" r:id="rId5"/>
    <p:sldLayoutId id="2147493495" r:id="rId6"/>
    <p:sldLayoutId id="2147493496" r:id="rId7"/>
  </p:sldLayoutIdLst>
  <p:timing>
    <p:tnLst>
      <p:par>
        <p:cTn id="1" dur="indefinite" restart="never" nodeType="tmRoot"/>
      </p:par>
    </p:tnLst>
  </p:timing>
  <p:hf sldNum="0"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2"/>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33337" y="-138112"/>
            <a:ext cx="9210675" cy="7134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Date Placeholder 3"/>
          <p:cNvSpPr>
            <a:spLocks noGrp="1"/>
          </p:cNvSpPr>
          <p:nvPr>
            <p:ph type="dt" sz="half" idx="2"/>
          </p:nvPr>
        </p:nvSpPr>
        <p:spPr>
          <a:xfrm>
            <a:off x="457200" y="5975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3124200" y="5975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
        <p:nvSpPr>
          <p:cNvPr id="6" name="Slide Number Placeholder 5"/>
          <p:cNvSpPr>
            <a:spLocks noGrp="1"/>
          </p:cNvSpPr>
          <p:nvPr>
            <p:ph type="sldNum" sz="quarter" idx="4"/>
          </p:nvPr>
        </p:nvSpPr>
        <p:spPr>
          <a:xfrm>
            <a:off x="6553200" y="5975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E1B48D-6708-5141-8A45-C2E8F9E83312}" type="slidenum">
              <a:rPr lang="en-US" smtClean="0"/>
              <a:t>‹#›</a:t>
            </a:fld>
            <a:endParaRPr lang="en-US" dirty="0"/>
          </a:p>
        </p:txBody>
      </p:sp>
    </p:spTree>
    <p:extLst>
      <p:ext uri="{BB962C8B-B14F-4D97-AF65-F5344CB8AC3E}">
        <p14:creationId xmlns:p14="http://schemas.microsoft.com/office/powerpoint/2010/main" val="3663339703"/>
      </p:ext>
    </p:extLst>
  </p:cSld>
  <p:clrMap bg1="lt1" tx1="dk1" bg2="lt2" tx2="dk2" accent1="accent1" accent2="accent2" accent3="accent3" accent4="accent4" accent5="accent5" accent6="accent6" hlink="hlink" folHlink="folHlink"/>
  <p:sldLayoutIdLst>
    <p:sldLayoutId id="2147493474" r:id="rId1"/>
    <p:sldLayoutId id="2147493475" r:id="rId2"/>
    <p:sldLayoutId id="2147493476" r:id="rId3"/>
  </p:sldLayoutIdLst>
  <p:timing>
    <p:tnLst>
      <p:par>
        <p:cTn id="1" dur="indefinite" restart="never" nodeType="tmRoot"/>
      </p:par>
    </p:tnLst>
  </p:timing>
  <p:hf sldNum="0"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p:cNvGrpSpPr/>
          <p:nvPr/>
        </p:nvGrpSpPr>
        <p:grpSpPr>
          <a:xfrm>
            <a:off x="603250" y="1498064"/>
            <a:ext cx="7727950" cy="4354314"/>
            <a:chOff x="603250" y="546100"/>
            <a:chExt cx="7727950" cy="4354314"/>
          </a:xfrm>
        </p:grpSpPr>
        <p:pic>
          <p:nvPicPr>
            <p:cNvPr id="9" name="Picture 8" descr="ERCOT cmyk-0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3250" y="546100"/>
              <a:ext cx="2457704" cy="1041400"/>
            </a:xfrm>
            <a:prstGeom prst="rect">
              <a:avLst/>
            </a:prstGeom>
          </p:spPr>
        </p:pic>
        <p:sp>
          <p:nvSpPr>
            <p:cNvPr id="10" name="TextBox 9"/>
            <p:cNvSpPr txBox="1"/>
            <p:nvPr/>
          </p:nvSpPr>
          <p:spPr>
            <a:xfrm>
              <a:off x="787400" y="2130425"/>
              <a:ext cx="7543800" cy="2769989"/>
            </a:xfrm>
            <a:prstGeom prst="rect">
              <a:avLst/>
            </a:prstGeom>
            <a:noFill/>
          </p:spPr>
          <p:txBody>
            <a:bodyPr wrap="square" rtlCol="0">
              <a:spAutoFit/>
            </a:bodyPr>
            <a:lstStyle/>
            <a:p>
              <a:r>
                <a:rPr lang="en-US" sz="3200" b="1" dirty="0"/>
                <a:t>NPRR425 - </a:t>
              </a:r>
              <a:r>
                <a:rPr lang="en-US" sz="2400" b="1" dirty="0"/>
                <a:t>Creation of a WGR Group for GREDP and Base Point Deviation Evaluation and Mixing Turbine Types Within a WGR</a:t>
              </a:r>
              <a:endParaRPr lang="en-US" sz="1400" b="1" dirty="0" smtClean="0"/>
            </a:p>
            <a:p>
              <a:endParaRPr lang="en-US" sz="2000" i="1" dirty="0" smtClean="0"/>
            </a:p>
            <a:p>
              <a:r>
                <a:rPr lang="en-US" sz="2000" i="1" dirty="0" smtClean="0"/>
                <a:t>Art Deller, P.E.</a:t>
              </a:r>
            </a:p>
            <a:p>
              <a:endParaRPr lang="en-US" dirty="0" smtClean="0"/>
            </a:p>
            <a:p>
              <a:r>
                <a:rPr lang="en-US" dirty="0" smtClean="0"/>
                <a:t> </a:t>
              </a:r>
            </a:p>
            <a:p>
              <a:r>
                <a:rPr lang="en-US" dirty="0" smtClean="0"/>
                <a:t>ROS </a:t>
              </a:r>
              <a:r>
                <a:rPr lang="en-US" dirty="0" smtClean="0"/>
                <a:t>9</a:t>
              </a:r>
              <a:r>
                <a:rPr lang="en-US" dirty="0" smtClean="0"/>
                <a:t>/12/13</a:t>
              </a:r>
              <a:endParaRPr lang="en-US" dirty="0" smtClean="0"/>
            </a:p>
          </p:txBody>
        </p:sp>
        <p:cxnSp>
          <p:nvCxnSpPr>
            <p:cNvPr id="13" name="Straight Connector 12"/>
            <p:cNvCxnSpPr/>
            <p:nvPr/>
          </p:nvCxnSpPr>
          <p:spPr>
            <a:xfrm flipV="1">
              <a:off x="787400" y="1852613"/>
              <a:ext cx="6286500" cy="12700"/>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4697979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p:txBody>
          <a:bodyPr>
            <a:normAutofit/>
          </a:bodyPr>
          <a:lstStyle/>
          <a:p>
            <a:endParaRPr lang="en-US" sz="2000" dirty="0" smtClean="0"/>
          </a:p>
          <a:p>
            <a:endParaRPr lang="en-US" sz="2000" b="1" dirty="0"/>
          </a:p>
        </p:txBody>
      </p:sp>
      <p:sp>
        <p:nvSpPr>
          <p:cNvPr id="9" name="Title 8"/>
          <p:cNvSpPr>
            <a:spLocks noGrp="1"/>
          </p:cNvSpPr>
          <p:nvPr>
            <p:ph type="title"/>
          </p:nvPr>
        </p:nvSpPr>
        <p:spPr/>
        <p:txBody>
          <a:bodyPr/>
          <a:lstStyle/>
          <a:p>
            <a:r>
              <a:rPr lang="en-US" dirty="0"/>
              <a:t>RARF Changes (Cont.)</a:t>
            </a:r>
          </a:p>
        </p:txBody>
      </p:sp>
      <p:graphicFrame>
        <p:nvGraphicFramePr>
          <p:cNvPr id="2" name="Table 1"/>
          <p:cNvGraphicFramePr>
            <a:graphicFrameLocks noGrp="1"/>
          </p:cNvGraphicFramePr>
          <p:nvPr>
            <p:extLst>
              <p:ext uri="{D42A27DB-BD31-4B8C-83A1-F6EECF244321}">
                <p14:modId xmlns:p14="http://schemas.microsoft.com/office/powerpoint/2010/main" val="275701652"/>
              </p:ext>
            </p:extLst>
          </p:nvPr>
        </p:nvGraphicFramePr>
        <p:xfrm>
          <a:off x="455864" y="1188134"/>
          <a:ext cx="8383336" cy="1955118"/>
        </p:xfrm>
        <a:graphic>
          <a:graphicData uri="http://schemas.openxmlformats.org/drawingml/2006/table">
            <a:tbl>
              <a:tblPr/>
              <a:tblGrid>
                <a:gridCol w="3434649"/>
                <a:gridCol w="4948687"/>
              </a:tblGrid>
              <a:tr h="177738">
                <a:tc>
                  <a:txBody>
                    <a:bodyPr/>
                    <a:lstStyle/>
                    <a:p>
                      <a:pPr algn="l" fontAlgn="b"/>
                      <a:r>
                        <a:rPr lang="en-US" sz="800" b="1" i="0" u="none" strike="noStrike">
                          <a:solidFill>
                            <a:srgbClr val="000000"/>
                          </a:solidFill>
                          <a:effectLst/>
                          <a:latin typeface="Arial"/>
                        </a:rPr>
                        <a:t>Removed from PLANNING - WIND</a:t>
                      </a:r>
                    </a:p>
                  </a:txBody>
                  <a:tcPr marL="7348" marR="7348" marT="7348" marB="0" anchor="b">
                    <a:lnL>
                      <a:noFill/>
                    </a:lnL>
                    <a:lnR>
                      <a:noFill/>
                    </a:lnR>
                    <a:lnT>
                      <a:noFill/>
                    </a:lnT>
                    <a:lnB w="6350" cap="flat" cmpd="sng" algn="ctr">
                      <a:solidFill>
                        <a:srgbClr val="000000"/>
                      </a:solidFill>
                      <a:prstDash val="solid"/>
                      <a:round/>
                      <a:headEnd type="none" w="med" len="med"/>
                      <a:tailEnd type="none" w="med" len="med"/>
                    </a:lnB>
                    <a:solidFill>
                      <a:srgbClr val="E6B8B7"/>
                    </a:solidFill>
                  </a:tcPr>
                </a:tc>
                <a:tc>
                  <a:txBody>
                    <a:bodyPr/>
                    <a:lstStyle/>
                    <a:p>
                      <a:pPr algn="l" fontAlgn="b"/>
                      <a:r>
                        <a:rPr lang="en-US" sz="800" b="1" i="0" u="none" strike="noStrike">
                          <a:solidFill>
                            <a:srgbClr val="000000"/>
                          </a:solidFill>
                          <a:effectLst/>
                          <a:latin typeface="Arial"/>
                        </a:rPr>
                        <a:t>Added to TURBINE DETAILS</a:t>
                      </a:r>
                    </a:p>
                  </a:txBody>
                  <a:tcPr marL="7348" marR="7348" marT="7348" marB="0" anchor="b">
                    <a:lnL>
                      <a:noFill/>
                    </a:lnL>
                    <a:lnR>
                      <a:noFill/>
                    </a:lnR>
                    <a:lnT>
                      <a:noFill/>
                    </a:lnT>
                    <a:lnB w="6350" cap="flat" cmpd="sng" algn="ctr">
                      <a:solidFill>
                        <a:srgbClr val="000000"/>
                      </a:solidFill>
                      <a:prstDash val="solid"/>
                      <a:round/>
                      <a:headEnd type="none" w="med" len="med"/>
                      <a:tailEnd type="none" w="med" len="med"/>
                    </a:lnB>
                    <a:solidFill>
                      <a:srgbClr val="D8E4BC"/>
                    </a:solidFill>
                  </a:tcPr>
                </a:tc>
              </a:tr>
              <a:tr h="177738">
                <a:tc gridSpan="2">
                  <a:txBody>
                    <a:bodyPr/>
                    <a:lstStyle/>
                    <a:p>
                      <a:pPr algn="ctr" fontAlgn="b"/>
                      <a:r>
                        <a:rPr lang="en-US" sz="800" b="1" i="0" u="none" strike="noStrike">
                          <a:solidFill>
                            <a:srgbClr val="FFFFFF"/>
                          </a:solidFill>
                          <a:effectLst/>
                          <a:latin typeface="Arial"/>
                        </a:rPr>
                        <a:t>TURBINE STEP-UP TRANSFORMER DATA</a:t>
                      </a:r>
                    </a:p>
                  </a:txBody>
                  <a:tcPr marL="7348" marR="7348" marT="7348"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hMerge="1">
                  <a:txBody>
                    <a:bodyPr/>
                    <a:lstStyle/>
                    <a:p>
                      <a:endParaRPr lang="en-US"/>
                    </a:p>
                  </a:txBody>
                  <a:tcPr/>
                </a:tc>
              </a:tr>
              <a:tr h="177738">
                <a:tc>
                  <a:txBody>
                    <a:bodyPr/>
                    <a:lstStyle/>
                    <a:p>
                      <a:pPr algn="l" fontAlgn="b"/>
                      <a:r>
                        <a:rPr lang="en-US" sz="800" b="0" i="0" u="none" strike="noStrike">
                          <a:solidFill>
                            <a:srgbClr val="000000"/>
                          </a:solidFill>
                          <a:effectLst/>
                          <a:latin typeface="Arial"/>
                        </a:rPr>
                        <a:t>High Side Voltage Level (nominal)</a:t>
                      </a:r>
                    </a:p>
                  </a:txBody>
                  <a:tcPr marL="7348" marR="7348" marT="7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Arial"/>
                        </a:rPr>
                        <a:t>High Side Voltage Level (nominal)</a:t>
                      </a:r>
                    </a:p>
                  </a:txBody>
                  <a:tcPr marL="7348" marR="7348" marT="7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7738">
                <a:tc>
                  <a:txBody>
                    <a:bodyPr/>
                    <a:lstStyle/>
                    <a:p>
                      <a:pPr algn="l" fontAlgn="b"/>
                      <a:r>
                        <a:rPr lang="en-US" sz="800" b="0" i="0" u="none" strike="noStrike">
                          <a:solidFill>
                            <a:srgbClr val="000000"/>
                          </a:solidFill>
                          <a:effectLst/>
                          <a:latin typeface="Arial"/>
                        </a:rPr>
                        <a:t>Low Side Voltage Level (nominal)</a:t>
                      </a:r>
                    </a:p>
                  </a:txBody>
                  <a:tcPr marL="7348" marR="7348" marT="7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Arial"/>
                        </a:rPr>
                        <a:t>Low Side Voltage Level (nominal)</a:t>
                      </a:r>
                    </a:p>
                  </a:txBody>
                  <a:tcPr marL="7348" marR="7348" marT="7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7738">
                <a:tc>
                  <a:txBody>
                    <a:bodyPr/>
                    <a:lstStyle/>
                    <a:p>
                      <a:pPr algn="l" fontAlgn="b"/>
                      <a:r>
                        <a:rPr lang="en-US" sz="800" b="0" i="0" u="none" strike="noStrike">
                          <a:solidFill>
                            <a:srgbClr val="000000"/>
                          </a:solidFill>
                          <a:effectLst/>
                          <a:latin typeface="Arial"/>
                        </a:rPr>
                        <a:t>High Side Voltage Connection </a:t>
                      </a:r>
                    </a:p>
                  </a:txBody>
                  <a:tcPr marL="7348" marR="7348" marT="7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Arial"/>
                        </a:rPr>
                        <a:t>High Side Voltage Connection </a:t>
                      </a:r>
                    </a:p>
                  </a:txBody>
                  <a:tcPr marL="7348" marR="7348" marT="7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7738">
                <a:tc>
                  <a:txBody>
                    <a:bodyPr/>
                    <a:lstStyle/>
                    <a:p>
                      <a:pPr algn="l" fontAlgn="b"/>
                      <a:r>
                        <a:rPr lang="en-US" sz="800" b="0" i="0" u="none" strike="noStrike">
                          <a:solidFill>
                            <a:srgbClr val="000000"/>
                          </a:solidFill>
                          <a:effectLst/>
                          <a:latin typeface="Arial"/>
                        </a:rPr>
                        <a:t>Low Side Voltage Connection</a:t>
                      </a:r>
                    </a:p>
                  </a:txBody>
                  <a:tcPr marL="7348" marR="7348" marT="7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Arial"/>
                        </a:rPr>
                        <a:t>Low Side Voltage Connection</a:t>
                      </a:r>
                    </a:p>
                  </a:txBody>
                  <a:tcPr marL="7348" marR="7348" marT="7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7738">
                <a:tc>
                  <a:txBody>
                    <a:bodyPr/>
                    <a:lstStyle/>
                    <a:p>
                      <a:pPr algn="l" fontAlgn="b"/>
                      <a:r>
                        <a:rPr lang="en-US" sz="800" b="0" i="0" u="none" strike="noStrike">
                          <a:solidFill>
                            <a:srgbClr val="000000"/>
                          </a:solidFill>
                          <a:effectLst/>
                          <a:latin typeface="Arial"/>
                        </a:rPr>
                        <a:t>Impedance Z</a:t>
                      </a:r>
                    </a:p>
                  </a:txBody>
                  <a:tcPr marL="7348" marR="7348" marT="7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Arial"/>
                        </a:rPr>
                        <a:t>Impedance Z</a:t>
                      </a:r>
                    </a:p>
                  </a:txBody>
                  <a:tcPr marL="7348" marR="7348" marT="7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7738">
                <a:tc>
                  <a:txBody>
                    <a:bodyPr/>
                    <a:lstStyle/>
                    <a:p>
                      <a:pPr algn="l" fontAlgn="b"/>
                      <a:r>
                        <a:rPr lang="en-US" sz="800" b="0" i="0" u="none" strike="noStrike">
                          <a:solidFill>
                            <a:srgbClr val="000000"/>
                          </a:solidFill>
                          <a:effectLst/>
                          <a:latin typeface="Arial"/>
                        </a:rPr>
                        <a:t>X/R Ratio</a:t>
                      </a:r>
                    </a:p>
                  </a:txBody>
                  <a:tcPr marL="7348" marR="7348" marT="7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Arial"/>
                        </a:rPr>
                        <a:t>X/R Ratio</a:t>
                      </a:r>
                    </a:p>
                  </a:txBody>
                  <a:tcPr marL="7348" marR="7348" marT="7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7738">
                <a:tc>
                  <a:txBody>
                    <a:bodyPr/>
                    <a:lstStyle/>
                    <a:p>
                      <a:pPr algn="l" fontAlgn="b"/>
                      <a:r>
                        <a:rPr lang="en-US" sz="800" b="0" i="0" u="none" strike="noStrike">
                          <a:solidFill>
                            <a:srgbClr val="000000"/>
                          </a:solidFill>
                          <a:effectLst/>
                          <a:latin typeface="Arial"/>
                        </a:rPr>
                        <a:t>Zero Sequence Z</a:t>
                      </a:r>
                    </a:p>
                  </a:txBody>
                  <a:tcPr marL="7348" marR="7348" marT="7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Arial"/>
                        </a:rPr>
                        <a:t>Zero Sequence Z</a:t>
                      </a:r>
                    </a:p>
                  </a:txBody>
                  <a:tcPr marL="7348" marR="7348" marT="7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7738">
                <a:tc>
                  <a:txBody>
                    <a:bodyPr/>
                    <a:lstStyle/>
                    <a:p>
                      <a:pPr algn="l" fontAlgn="b"/>
                      <a:r>
                        <a:rPr lang="en-US" sz="800" b="0" i="0" u="none" strike="noStrike">
                          <a:solidFill>
                            <a:srgbClr val="000000"/>
                          </a:solidFill>
                          <a:effectLst/>
                          <a:latin typeface="Arial"/>
                        </a:rPr>
                        <a:t>Zero Sequence X/R Ratio</a:t>
                      </a:r>
                    </a:p>
                  </a:txBody>
                  <a:tcPr marL="7348" marR="7348" marT="7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Arial"/>
                        </a:rPr>
                        <a:t>Zero Sequence X/R Ratio</a:t>
                      </a:r>
                    </a:p>
                  </a:txBody>
                  <a:tcPr marL="7348" marR="7348" marT="7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7738">
                <a:tc>
                  <a:txBody>
                    <a:bodyPr/>
                    <a:lstStyle/>
                    <a:p>
                      <a:pPr algn="l" fontAlgn="b"/>
                      <a:r>
                        <a:rPr lang="en-US" sz="800" b="0" i="0" u="none" strike="noStrike">
                          <a:solidFill>
                            <a:srgbClr val="000000"/>
                          </a:solidFill>
                          <a:effectLst/>
                          <a:latin typeface="Arial"/>
                        </a:rPr>
                        <a:t>Base Mva For Transformer Data</a:t>
                      </a:r>
                    </a:p>
                  </a:txBody>
                  <a:tcPr marL="7348" marR="7348" marT="7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Arial"/>
                        </a:rPr>
                        <a:t>Base </a:t>
                      </a:r>
                      <a:r>
                        <a:rPr lang="en-US" sz="800" b="0" i="0" u="none" strike="noStrike" dirty="0" err="1">
                          <a:solidFill>
                            <a:srgbClr val="000000"/>
                          </a:solidFill>
                          <a:effectLst/>
                          <a:latin typeface="Arial"/>
                        </a:rPr>
                        <a:t>Mva</a:t>
                      </a:r>
                      <a:r>
                        <a:rPr lang="en-US" sz="800" b="0" i="0" u="none" strike="noStrike" dirty="0">
                          <a:solidFill>
                            <a:srgbClr val="000000"/>
                          </a:solidFill>
                          <a:effectLst/>
                          <a:latin typeface="Arial"/>
                        </a:rPr>
                        <a:t> For Transformer Data</a:t>
                      </a:r>
                    </a:p>
                  </a:txBody>
                  <a:tcPr marL="7348" marR="7348" marT="73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6859055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p:txBody>
          <a:bodyPr>
            <a:normAutofit/>
          </a:bodyPr>
          <a:lstStyle/>
          <a:p>
            <a:endParaRPr lang="en-US" sz="2000" dirty="0" smtClean="0"/>
          </a:p>
          <a:p>
            <a:r>
              <a:rPr lang="en-US" sz="2000" dirty="0" smtClean="0"/>
              <a:t>Finalize </a:t>
            </a:r>
            <a:r>
              <a:rPr lang="en-US" sz="2000" dirty="0"/>
              <a:t>validation rules</a:t>
            </a:r>
          </a:p>
          <a:p>
            <a:endParaRPr lang="en-US" sz="2000" dirty="0"/>
          </a:p>
          <a:p>
            <a:r>
              <a:rPr lang="en-US" sz="2000" dirty="0" smtClean="0"/>
              <a:t>Update </a:t>
            </a:r>
            <a:r>
              <a:rPr lang="en-US" sz="2000" dirty="0"/>
              <a:t>Glossary and Guide</a:t>
            </a:r>
          </a:p>
          <a:p>
            <a:endParaRPr lang="en-US" sz="2000" dirty="0"/>
          </a:p>
          <a:p>
            <a:r>
              <a:rPr lang="en-US" sz="2000" dirty="0" smtClean="0"/>
              <a:t>Release in December 2013</a:t>
            </a:r>
          </a:p>
          <a:p>
            <a:endParaRPr lang="en-US" sz="2000" dirty="0" smtClean="0"/>
          </a:p>
          <a:p>
            <a:r>
              <a:rPr lang="en-US" sz="2000" dirty="0" smtClean="0"/>
              <a:t>Generate </a:t>
            </a:r>
            <a:r>
              <a:rPr lang="en-US" sz="2000" dirty="0"/>
              <a:t>new WGR RARFs</a:t>
            </a:r>
          </a:p>
          <a:p>
            <a:endParaRPr lang="en-US" sz="2000" dirty="0"/>
          </a:p>
          <a:p>
            <a:r>
              <a:rPr lang="en-US" sz="2000" dirty="0"/>
              <a:t>WGRs to re-Submit updated RARFs</a:t>
            </a:r>
          </a:p>
          <a:p>
            <a:endParaRPr lang="en-US" sz="2000" b="1" dirty="0"/>
          </a:p>
        </p:txBody>
      </p:sp>
      <p:sp>
        <p:nvSpPr>
          <p:cNvPr id="9" name="Title 8"/>
          <p:cNvSpPr>
            <a:spLocks noGrp="1"/>
          </p:cNvSpPr>
          <p:nvPr>
            <p:ph type="title"/>
          </p:nvPr>
        </p:nvSpPr>
        <p:spPr/>
        <p:txBody>
          <a:bodyPr/>
          <a:lstStyle/>
          <a:p>
            <a:r>
              <a:rPr lang="en-US" dirty="0"/>
              <a:t>Next Steps</a:t>
            </a:r>
          </a:p>
        </p:txBody>
      </p:sp>
    </p:spTree>
    <p:extLst>
      <p:ext uri="{BB962C8B-B14F-4D97-AF65-F5344CB8AC3E}">
        <p14:creationId xmlns:p14="http://schemas.microsoft.com/office/powerpoint/2010/main" val="162811988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2895600" y="2181226"/>
            <a:ext cx="3028950" cy="2533650"/>
          </a:xfrm>
        </p:spPr>
        <p:txBody>
          <a:bodyPr>
            <a:normAutofit fontScale="25000" lnSpcReduction="20000"/>
          </a:bodyPr>
          <a:lstStyle/>
          <a:p>
            <a:pPr marL="0" indent="0">
              <a:buNone/>
            </a:pPr>
            <a:r>
              <a:rPr lang="en-US" sz="16600" dirty="0" smtClean="0"/>
              <a:t>      </a:t>
            </a:r>
            <a:r>
              <a:rPr lang="en-US" sz="90400" dirty="0" smtClean="0"/>
              <a:t>?</a:t>
            </a:r>
            <a:endParaRPr lang="en-US" sz="90400" dirty="0"/>
          </a:p>
          <a:p>
            <a:endParaRPr lang="en-US" sz="2000" b="1" dirty="0"/>
          </a:p>
        </p:txBody>
      </p:sp>
    </p:spTree>
    <p:extLst>
      <p:ext uri="{BB962C8B-B14F-4D97-AF65-F5344CB8AC3E}">
        <p14:creationId xmlns:p14="http://schemas.microsoft.com/office/powerpoint/2010/main" val="16281198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p:txBody>
          <a:bodyPr>
            <a:normAutofit/>
          </a:bodyPr>
          <a:lstStyle/>
          <a:p>
            <a:r>
              <a:rPr lang="en-US" sz="2000" dirty="0"/>
              <a:t>Changes specified in the NPRR</a:t>
            </a:r>
          </a:p>
          <a:p>
            <a:r>
              <a:rPr lang="en-US" sz="2000" dirty="0"/>
              <a:t>Changes required of the RARF</a:t>
            </a:r>
          </a:p>
          <a:p>
            <a:r>
              <a:rPr lang="en-US" sz="2000" dirty="0"/>
              <a:t>Next Steps</a:t>
            </a:r>
          </a:p>
          <a:p>
            <a:endParaRPr lang="en-US" sz="2000" b="1" dirty="0"/>
          </a:p>
        </p:txBody>
      </p:sp>
      <p:sp>
        <p:nvSpPr>
          <p:cNvPr id="9" name="Title 8"/>
          <p:cNvSpPr>
            <a:spLocks noGrp="1"/>
          </p:cNvSpPr>
          <p:nvPr>
            <p:ph type="title"/>
          </p:nvPr>
        </p:nvSpPr>
        <p:spPr/>
        <p:txBody>
          <a:bodyPr/>
          <a:lstStyle/>
          <a:p>
            <a:r>
              <a:rPr lang="en-US" dirty="0"/>
              <a:t>Agenda</a:t>
            </a:r>
          </a:p>
        </p:txBody>
      </p:sp>
    </p:spTree>
    <p:extLst>
      <p:ext uri="{BB962C8B-B14F-4D97-AF65-F5344CB8AC3E}">
        <p14:creationId xmlns:p14="http://schemas.microsoft.com/office/powerpoint/2010/main" val="319163610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p:txBody>
          <a:bodyPr>
            <a:normAutofit/>
          </a:bodyPr>
          <a:lstStyle/>
          <a:p>
            <a:pPr marL="0" indent="0">
              <a:buFontTx/>
              <a:buNone/>
              <a:defRPr/>
            </a:pPr>
            <a:r>
              <a:rPr lang="en-US" sz="2400" i="1" dirty="0"/>
              <a:t>Qualitative benefits: </a:t>
            </a:r>
          </a:p>
          <a:p>
            <a:pPr marL="0" indent="0">
              <a:buFontTx/>
              <a:buNone/>
              <a:defRPr/>
            </a:pPr>
            <a:endParaRPr lang="en-US" sz="2400" dirty="0"/>
          </a:p>
          <a:p>
            <a:pPr>
              <a:defRPr/>
            </a:pPr>
            <a:r>
              <a:rPr lang="en-US" sz="2400" i="1" dirty="0"/>
              <a:t>Maintains current WGR definition for reactive modeling purposes while addressing Dispatch issues for Resource Entities representing WGRs.</a:t>
            </a:r>
          </a:p>
          <a:p>
            <a:pPr>
              <a:defRPr/>
            </a:pPr>
            <a:endParaRPr lang="en-US" sz="2400" dirty="0"/>
          </a:p>
          <a:p>
            <a:pPr>
              <a:defRPr/>
            </a:pPr>
            <a:r>
              <a:rPr lang="en-US" sz="2400" i="1" dirty="0"/>
              <a:t>Accuracy and transparency of Base Point Deviation and GREDP calculations for WGRs that can only be controlled as a WGR Group</a:t>
            </a:r>
            <a:r>
              <a:rPr lang="en-US" sz="2000" i="1" dirty="0"/>
              <a:t>.</a:t>
            </a:r>
            <a:endParaRPr lang="en-US" sz="2000" dirty="0"/>
          </a:p>
          <a:p>
            <a:endParaRPr lang="en-US" sz="2000" b="1" dirty="0"/>
          </a:p>
        </p:txBody>
      </p:sp>
      <p:sp>
        <p:nvSpPr>
          <p:cNvPr id="9" name="Title 8"/>
          <p:cNvSpPr>
            <a:spLocks noGrp="1"/>
          </p:cNvSpPr>
          <p:nvPr>
            <p:ph type="title"/>
          </p:nvPr>
        </p:nvSpPr>
        <p:spPr/>
        <p:txBody>
          <a:bodyPr/>
          <a:lstStyle/>
          <a:p>
            <a:r>
              <a:rPr lang="en-US" dirty="0"/>
              <a:t>Business Case for NPRR425</a:t>
            </a:r>
          </a:p>
        </p:txBody>
      </p:sp>
    </p:spTree>
    <p:extLst>
      <p:ext uri="{BB962C8B-B14F-4D97-AF65-F5344CB8AC3E}">
        <p14:creationId xmlns:p14="http://schemas.microsoft.com/office/powerpoint/2010/main" val="11420575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p:txBody>
          <a:bodyPr>
            <a:normAutofit lnSpcReduction="10000"/>
          </a:bodyPr>
          <a:lstStyle/>
          <a:p>
            <a:r>
              <a:rPr lang="en-US" sz="1400" dirty="0"/>
              <a:t>“A Resource Entity may aggregate wind turbines together to form a WGR if the turbines are connected to the same Electrical Bus at the POI and are the same model and size, and the aggregation does not reduce ERCOT’s ability to model pre- and post-contingency conditions.”</a:t>
            </a:r>
          </a:p>
          <a:p>
            <a:r>
              <a:rPr lang="en-US" sz="1400" dirty="0"/>
              <a:t>If:</a:t>
            </a:r>
          </a:p>
          <a:p>
            <a:pPr lvl="1"/>
            <a:r>
              <a:rPr lang="en-US" sz="1400" dirty="0"/>
              <a:t>The mix of wind turbine models and sizes causes no degradation in the dynamic performance</a:t>
            </a:r>
          </a:p>
          <a:p>
            <a:pPr lvl="1"/>
            <a:r>
              <a:rPr lang="en-US" sz="1400" dirty="0"/>
              <a:t>The mix of wind turbines are included in the Resource asset registration information submitted for the WGR;</a:t>
            </a:r>
          </a:p>
          <a:p>
            <a:pPr lvl="1"/>
            <a:r>
              <a:rPr lang="en-US" sz="1400" dirty="0"/>
              <a:t>All relevant wind turbine data requested by ERCOT is provided</a:t>
            </a:r>
          </a:p>
          <a:p>
            <a:pPr lvl="1"/>
            <a:r>
              <a:rPr lang="en-US" sz="1400" dirty="0"/>
              <a:t>With the addition of dissimilar wind turbines, the existing WGR shall continue to meet the applicable Protocol performance requirements</a:t>
            </a:r>
          </a:p>
          <a:p>
            <a:pPr lvl="1"/>
            <a:r>
              <a:rPr lang="en-US" sz="1400" dirty="0"/>
              <a:t>Either </a:t>
            </a:r>
          </a:p>
          <a:p>
            <a:pPr lvl="2"/>
            <a:r>
              <a:rPr lang="en-US" sz="1400" dirty="0"/>
              <a:t>No more than the lower of 5% or ten MW aggregate capacity is of wind turbines that are not the same model or size from the turbines within the existing WGR; or</a:t>
            </a:r>
          </a:p>
          <a:p>
            <a:pPr lvl="2"/>
            <a:r>
              <a:rPr lang="en-US" sz="1400" dirty="0"/>
              <a:t>  The wind turbines that are not the same model or size meet the following criteria:</a:t>
            </a:r>
          </a:p>
          <a:p>
            <a:pPr marL="2228850" lvl="3" indent="-914400">
              <a:buFontTx/>
              <a:buNone/>
            </a:pPr>
            <a:r>
              <a:rPr lang="en-US" sz="1400" dirty="0"/>
              <a:t>	(A)	The wind turbines have similar dynamic characteristics to the existing WGR, as determined by ERCOT in its sole discretion;</a:t>
            </a:r>
          </a:p>
          <a:p>
            <a:pPr marL="2228850" lvl="3" indent="-914400">
              <a:buFontTx/>
              <a:buNone/>
            </a:pPr>
            <a:r>
              <a:rPr lang="en-US" sz="1400" dirty="0"/>
              <a:t>	(B)	The MW capability difference of each wind turbine is no more than10% of each wind turbine’s maximum MW rating; and</a:t>
            </a:r>
          </a:p>
          <a:p>
            <a:pPr marL="2228850" lvl="3" indent="-914400">
              <a:buFontTx/>
              <a:buNone/>
            </a:pPr>
            <a:r>
              <a:rPr lang="en-US" sz="1400" dirty="0"/>
              <a:t>	(C)	The manufacturer’s power curves for the wind turbines have a correlation of 0.95 or greater with the other wind turbines within the existing WGR over wind speeds of 0 to 18 m/s.</a:t>
            </a:r>
          </a:p>
        </p:txBody>
      </p:sp>
      <p:sp>
        <p:nvSpPr>
          <p:cNvPr id="9" name="Title 8"/>
          <p:cNvSpPr>
            <a:spLocks noGrp="1"/>
          </p:cNvSpPr>
          <p:nvPr>
            <p:ph type="title"/>
          </p:nvPr>
        </p:nvSpPr>
        <p:spPr/>
        <p:txBody>
          <a:bodyPr/>
          <a:lstStyle/>
          <a:p>
            <a:r>
              <a:rPr lang="en-US" dirty="0"/>
              <a:t>WGR Aggregation</a:t>
            </a:r>
          </a:p>
        </p:txBody>
      </p:sp>
    </p:spTree>
    <p:extLst>
      <p:ext uri="{BB962C8B-B14F-4D97-AF65-F5344CB8AC3E}">
        <p14:creationId xmlns:p14="http://schemas.microsoft.com/office/powerpoint/2010/main" val="5146246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p:txBody>
          <a:bodyPr>
            <a:normAutofit/>
          </a:bodyPr>
          <a:lstStyle/>
          <a:p>
            <a:pPr marL="0" indent="0">
              <a:buFontTx/>
              <a:buNone/>
            </a:pPr>
            <a:r>
              <a:rPr lang="en-US" sz="2400" i="1" u="sng" dirty="0"/>
              <a:t>Wind-powered Generation</a:t>
            </a:r>
            <a:r>
              <a:rPr lang="fr-FR" sz="2400" i="1" u="sng" dirty="0"/>
              <a:t> Resource (WGR) Group</a:t>
            </a:r>
          </a:p>
          <a:p>
            <a:pPr marL="0" indent="0">
              <a:buFontTx/>
              <a:buNone/>
            </a:pPr>
            <a:endParaRPr lang="en-US" sz="2400" dirty="0"/>
          </a:p>
          <a:p>
            <a:pPr marL="0" indent="0">
              <a:buFontTx/>
              <a:buNone/>
            </a:pPr>
            <a:r>
              <a:rPr lang="en-US" sz="2400" dirty="0"/>
              <a:t>A group of two or more WGRs whose performance in responding to SCED Dispatch Instructions will be assessed as an aggregate for Generation Resource Energy Deployment Performance (GREDP) and Base Point Deviation.  A WGR Group cannot contain any WGRs that are Split Generation Resources.  Additionally, only WGRs that have the same Resource Node can be mapped to a WGR Group.  Resource Entities can choose to group WGRs and shall provide the grouping information in a timely manner for ERCOT review prior to the scheduled database loads</a:t>
            </a:r>
            <a:r>
              <a:rPr lang="fr-FR" sz="2400" dirty="0"/>
              <a:t>.</a:t>
            </a:r>
            <a:endParaRPr lang="en-US" sz="2400" dirty="0"/>
          </a:p>
        </p:txBody>
      </p:sp>
      <p:sp>
        <p:nvSpPr>
          <p:cNvPr id="9" name="Title 8"/>
          <p:cNvSpPr>
            <a:spLocks noGrp="1"/>
          </p:cNvSpPr>
          <p:nvPr>
            <p:ph type="title"/>
          </p:nvPr>
        </p:nvSpPr>
        <p:spPr/>
        <p:txBody>
          <a:bodyPr/>
          <a:lstStyle/>
          <a:p>
            <a:r>
              <a:rPr lang="en-US" dirty="0"/>
              <a:t>WGR Grouping</a:t>
            </a:r>
          </a:p>
        </p:txBody>
      </p:sp>
    </p:spTree>
    <p:extLst>
      <p:ext uri="{BB962C8B-B14F-4D97-AF65-F5344CB8AC3E}">
        <p14:creationId xmlns:p14="http://schemas.microsoft.com/office/powerpoint/2010/main" val="11420575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379664" y="1143000"/>
            <a:ext cx="8229600" cy="4802188"/>
          </a:xfrm>
        </p:spPr>
        <p:txBody>
          <a:bodyPr>
            <a:normAutofit lnSpcReduction="10000"/>
          </a:bodyPr>
          <a:lstStyle/>
          <a:p>
            <a:pPr marL="0" indent="0">
              <a:buFontTx/>
              <a:buNone/>
              <a:defRPr/>
            </a:pPr>
            <a:r>
              <a:rPr lang="en-US" sz="2800" dirty="0"/>
              <a:t>Grouping</a:t>
            </a:r>
          </a:p>
          <a:p>
            <a:pPr>
              <a:defRPr/>
            </a:pPr>
            <a:endParaRPr lang="en-US" sz="2800" dirty="0"/>
          </a:p>
          <a:p>
            <a:pPr>
              <a:defRPr/>
            </a:pPr>
            <a:r>
              <a:rPr lang="en-US" sz="2800" dirty="0"/>
              <a:t>Add values on the Turbine Details Tab (renamed from Unit Info – Turbine)</a:t>
            </a:r>
          </a:p>
          <a:p>
            <a:pPr>
              <a:defRPr/>
            </a:pPr>
            <a:endParaRPr lang="en-US" sz="2800" dirty="0"/>
          </a:p>
          <a:p>
            <a:pPr lvl="1">
              <a:defRPr/>
            </a:pPr>
            <a:r>
              <a:rPr lang="en-US" sz="2400" dirty="0"/>
              <a:t>WGR Group</a:t>
            </a:r>
          </a:p>
          <a:p>
            <a:pPr lvl="1">
              <a:defRPr/>
            </a:pPr>
            <a:r>
              <a:rPr lang="en-US" sz="2400" dirty="0">
                <a:solidFill>
                  <a:schemeClr val="bg1">
                    <a:lumMod val="65000"/>
                  </a:schemeClr>
                </a:solidFill>
              </a:rPr>
              <a:t>Group Code (Internal Only)</a:t>
            </a:r>
          </a:p>
          <a:p>
            <a:pPr lvl="1">
              <a:defRPr/>
            </a:pPr>
            <a:r>
              <a:rPr lang="en-US" sz="2400" dirty="0">
                <a:solidFill>
                  <a:schemeClr val="bg1">
                    <a:lumMod val="65000"/>
                  </a:schemeClr>
                </a:solidFill>
              </a:rPr>
              <a:t>Site Group (Internal Only)</a:t>
            </a:r>
          </a:p>
          <a:p>
            <a:pPr lvl="1">
              <a:defRPr/>
            </a:pPr>
            <a:r>
              <a:rPr lang="en-US" sz="2400" dirty="0"/>
              <a:t>Turbine Manufacturer/Model (moved from Planning Wind, renamed)</a:t>
            </a:r>
          </a:p>
          <a:p>
            <a:pPr lvl="1">
              <a:defRPr/>
            </a:pPr>
            <a:r>
              <a:rPr lang="en-US" sz="2400" dirty="0"/>
              <a:t>Turbine Type (1, 2, 3, 4, 5)</a:t>
            </a:r>
          </a:p>
          <a:p>
            <a:endParaRPr lang="en-US" sz="2000" b="1" dirty="0"/>
          </a:p>
        </p:txBody>
      </p:sp>
      <p:sp>
        <p:nvSpPr>
          <p:cNvPr id="9" name="Title 8"/>
          <p:cNvSpPr>
            <a:spLocks noGrp="1"/>
          </p:cNvSpPr>
          <p:nvPr>
            <p:ph type="title"/>
          </p:nvPr>
        </p:nvSpPr>
        <p:spPr/>
        <p:txBody>
          <a:bodyPr/>
          <a:lstStyle/>
          <a:p>
            <a:r>
              <a:rPr lang="en-US" dirty="0"/>
              <a:t>RARF Changes</a:t>
            </a:r>
          </a:p>
        </p:txBody>
      </p:sp>
    </p:spTree>
    <p:extLst>
      <p:ext uri="{BB962C8B-B14F-4D97-AF65-F5344CB8AC3E}">
        <p14:creationId xmlns:p14="http://schemas.microsoft.com/office/powerpoint/2010/main" val="114205759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379664" y="962025"/>
            <a:ext cx="8229600" cy="4983163"/>
          </a:xfrm>
        </p:spPr>
        <p:txBody>
          <a:bodyPr>
            <a:normAutofit fontScale="40000" lnSpcReduction="20000"/>
          </a:bodyPr>
          <a:lstStyle/>
          <a:p>
            <a:pPr marL="0" indent="0">
              <a:buFontTx/>
              <a:buNone/>
              <a:defRPr/>
            </a:pPr>
            <a:r>
              <a:rPr lang="en-US" sz="7000" dirty="0"/>
              <a:t>Aggregation</a:t>
            </a:r>
          </a:p>
          <a:p>
            <a:pPr marL="0" indent="0">
              <a:buFontTx/>
              <a:buNone/>
              <a:defRPr/>
            </a:pPr>
            <a:endParaRPr lang="en-US" sz="7000" dirty="0"/>
          </a:p>
          <a:p>
            <a:pPr>
              <a:defRPr/>
            </a:pPr>
            <a:r>
              <a:rPr lang="en-US" sz="7000" dirty="0"/>
              <a:t>Moved data to support Wind Aggregation</a:t>
            </a:r>
          </a:p>
          <a:p>
            <a:pPr>
              <a:defRPr/>
            </a:pPr>
            <a:endParaRPr lang="en-US" sz="7000" dirty="0"/>
          </a:p>
          <a:p>
            <a:pPr lvl="1">
              <a:defRPr/>
            </a:pPr>
            <a:r>
              <a:rPr lang="en-US" sz="6000" dirty="0"/>
              <a:t>Added Planning values to Turbine Details tab (data to be provided per turbine)</a:t>
            </a:r>
          </a:p>
          <a:p>
            <a:pPr lvl="1">
              <a:defRPr/>
            </a:pPr>
            <a:endParaRPr lang="en-US" sz="6000" dirty="0"/>
          </a:p>
          <a:p>
            <a:pPr lvl="1">
              <a:defRPr/>
            </a:pPr>
            <a:r>
              <a:rPr lang="en-US" sz="6000" dirty="0"/>
              <a:t>Possibly removing Planning data from the Planning-Wind tab</a:t>
            </a:r>
          </a:p>
          <a:p>
            <a:pPr lvl="1">
              <a:defRPr/>
            </a:pPr>
            <a:endParaRPr lang="en-US" sz="6000" dirty="0"/>
          </a:p>
          <a:p>
            <a:pPr marL="0" indent="0">
              <a:buFontTx/>
              <a:buNone/>
              <a:defRPr/>
            </a:pPr>
            <a:r>
              <a:rPr lang="en-US" sz="7000" dirty="0"/>
              <a:t>Other</a:t>
            </a:r>
          </a:p>
          <a:p>
            <a:pPr marL="0" indent="0">
              <a:buFontTx/>
              <a:buNone/>
              <a:defRPr/>
            </a:pPr>
            <a:endParaRPr lang="en-US" sz="7000" dirty="0"/>
          </a:p>
          <a:p>
            <a:pPr lvl="1">
              <a:defRPr/>
            </a:pPr>
            <a:r>
              <a:rPr lang="en-US" sz="6000" dirty="0"/>
              <a:t>Controlled Fault Current Magnitude for Types 3 &amp; 4</a:t>
            </a:r>
          </a:p>
          <a:p>
            <a:endParaRPr lang="en-US" sz="2000" b="1" dirty="0"/>
          </a:p>
        </p:txBody>
      </p:sp>
      <p:sp>
        <p:nvSpPr>
          <p:cNvPr id="9" name="Title 8"/>
          <p:cNvSpPr>
            <a:spLocks noGrp="1"/>
          </p:cNvSpPr>
          <p:nvPr>
            <p:ph type="title"/>
          </p:nvPr>
        </p:nvSpPr>
        <p:spPr/>
        <p:txBody>
          <a:bodyPr/>
          <a:lstStyle/>
          <a:p>
            <a:r>
              <a:rPr lang="en-US" dirty="0"/>
              <a:t>RARF Changes</a:t>
            </a:r>
          </a:p>
        </p:txBody>
      </p:sp>
    </p:spTree>
    <p:extLst>
      <p:ext uri="{BB962C8B-B14F-4D97-AF65-F5344CB8AC3E}">
        <p14:creationId xmlns:p14="http://schemas.microsoft.com/office/powerpoint/2010/main" val="114205759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smtClean="0"/>
              <a:t>RARF Changes (Cont.)</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937222526"/>
              </p:ext>
            </p:extLst>
          </p:nvPr>
        </p:nvGraphicFramePr>
        <p:xfrm>
          <a:off x="472979" y="809625"/>
          <a:ext cx="8147145" cy="5105396"/>
        </p:xfrm>
        <a:graphic>
          <a:graphicData uri="http://schemas.openxmlformats.org/drawingml/2006/table">
            <a:tbl>
              <a:tblPr/>
              <a:tblGrid>
                <a:gridCol w="3337881"/>
                <a:gridCol w="4809264"/>
              </a:tblGrid>
              <a:tr h="274849">
                <a:tc>
                  <a:txBody>
                    <a:bodyPr/>
                    <a:lstStyle/>
                    <a:p>
                      <a:pPr algn="l" fontAlgn="b"/>
                      <a:r>
                        <a:rPr lang="en-US" sz="800" b="1" i="0" u="none" strike="noStrike" dirty="0">
                          <a:solidFill>
                            <a:srgbClr val="000000"/>
                          </a:solidFill>
                          <a:effectLst/>
                          <a:latin typeface="Arial"/>
                        </a:rPr>
                        <a:t>Removed from PLANNING - WIND</a:t>
                      </a:r>
                    </a:p>
                  </a:txBody>
                  <a:tcPr marL="6775" marR="6775" marT="6775" marB="0" anchor="b">
                    <a:lnL>
                      <a:noFill/>
                    </a:lnL>
                    <a:lnR>
                      <a:noFill/>
                    </a:lnR>
                    <a:lnT>
                      <a:noFill/>
                    </a:lnT>
                    <a:lnB>
                      <a:noFill/>
                    </a:lnB>
                    <a:solidFill>
                      <a:srgbClr val="E6B8B7"/>
                    </a:solidFill>
                  </a:tcPr>
                </a:tc>
                <a:tc>
                  <a:txBody>
                    <a:bodyPr/>
                    <a:lstStyle/>
                    <a:p>
                      <a:pPr algn="l" fontAlgn="b"/>
                      <a:r>
                        <a:rPr lang="en-US" sz="800" b="1" i="0" u="none" strike="noStrike">
                          <a:solidFill>
                            <a:srgbClr val="000000"/>
                          </a:solidFill>
                          <a:effectLst/>
                          <a:latin typeface="Arial"/>
                        </a:rPr>
                        <a:t>Added to TURBINE DETAILS</a:t>
                      </a:r>
                    </a:p>
                  </a:txBody>
                  <a:tcPr marL="6775" marR="6775" marT="6775" marB="0" anchor="b">
                    <a:lnL>
                      <a:noFill/>
                    </a:lnL>
                    <a:lnR>
                      <a:noFill/>
                    </a:lnR>
                    <a:lnT>
                      <a:noFill/>
                    </a:lnT>
                    <a:lnB>
                      <a:noFill/>
                    </a:lnB>
                    <a:solidFill>
                      <a:srgbClr val="D8E4BC"/>
                    </a:solidFill>
                  </a:tcPr>
                </a:tc>
              </a:tr>
              <a:tr h="149091">
                <a:tc gridSpan="2">
                  <a:txBody>
                    <a:bodyPr/>
                    <a:lstStyle/>
                    <a:p>
                      <a:pPr algn="ctr" fontAlgn="b"/>
                      <a:r>
                        <a:rPr lang="en-US" sz="800" b="1" i="0" u="none" strike="noStrike">
                          <a:solidFill>
                            <a:srgbClr val="FFFFFF"/>
                          </a:solidFill>
                          <a:effectLst/>
                          <a:latin typeface="Arial"/>
                        </a:rPr>
                        <a:t>WIND GENERATION GROUP DETAILS</a:t>
                      </a:r>
                    </a:p>
                  </a:txBody>
                  <a:tcPr marL="6775" marR="6775" marT="6775" marB="0" anchor="b">
                    <a:lnL>
                      <a:noFill/>
                    </a:lnL>
                    <a:lnR>
                      <a:noFill/>
                    </a:lnR>
                    <a:lnT>
                      <a:noFill/>
                    </a:lnT>
                    <a:lnB w="6350" cap="flat" cmpd="sng" algn="ctr">
                      <a:solidFill>
                        <a:srgbClr val="000000"/>
                      </a:solidFill>
                      <a:prstDash val="solid"/>
                      <a:round/>
                      <a:headEnd type="none" w="med" len="med"/>
                      <a:tailEnd type="none" w="med" len="med"/>
                    </a:lnB>
                    <a:solidFill>
                      <a:srgbClr val="538DD5"/>
                    </a:solidFill>
                  </a:tcPr>
                </a:tc>
                <a:tc hMerge="1">
                  <a:txBody>
                    <a:bodyPr/>
                    <a:lstStyle/>
                    <a:p>
                      <a:endParaRPr lang="en-US"/>
                    </a:p>
                  </a:txBody>
                  <a:tcPr/>
                </a:tc>
              </a:tr>
              <a:tr h="149091">
                <a:tc>
                  <a:txBody>
                    <a:bodyPr/>
                    <a:lstStyle/>
                    <a:p>
                      <a:pPr algn="l" fontAlgn="b"/>
                      <a:r>
                        <a:rPr lang="en-US" sz="800" b="0" i="0" u="none" strike="noStrike">
                          <a:solidFill>
                            <a:srgbClr val="000000"/>
                          </a:solidFill>
                          <a:effectLst/>
                          <a:latin typeface="Arial"/>
                        </a:rPr>
                        <a:t>Resoure Name (Unit Code/Mnemonic)</a:t>
                      </a:r>
                    </a:p>
                  </a:txBody>
                  <a:tcPr marL="6775" marR="6775" marT="67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Arial"/>
                        </a:rPr>
                        <a:t>Resoure Name (Unit Code/Mnemonic)</a:t>
                      </a:r>
                    </a:p>
                  </a:txBody>
                  <a:tcPr marL="6775" marR="6775" marT="67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9091">
                <a:tc>
                  <a:txBody>
                    <a:bodyPr/>
                    <a:lstStyle/>
                    <a:p>
                      <a:pPr algn="l" fontAlgn="b"/>
                      <a:r>
                        <a:rPr lang="en-US" sz="800" b="0" i="0" u="none" strike="noStrike">
                          <a:solidFill>
                            <a:srgbClr val="000000"/>
                          </a:solidFill>
                          <a:effectLst/>
                          <a:latin typeface="Arial"/>
                        </a:rPr>
                        <a:t> </a:t>
                      </a:r>
                    </a:p>
                  </a:txBody>
                  <a:tcPr marL="6775" marR="6775" marT="67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800" b="0" i="0" u="none" strike="noStrike">
                          <a:solidFill>
                            <a:srgbClr val="000000"/>
                          </a:solidFill>
                          <a:effectLst/>
                          <a:latin typeface="Arial"/>
                        </a:rPr>
                        <a:t>WGR Group</a:t>
                      </a:r>
                    </a:p>
                  </a:txBody>
                  <a:tcPr marL="6775" marR="6775" marT="67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9091">
                <a:tc>
                  <a:txBody>
                    <a:bodyPr/>
                    <a:lstStyle/>
                    <a:p>
                      <a:pPr algn="l" fontAlgn="b"/>
                      <a:r>
                        <a:rPr lang="en-US" sz="800" b="0" i="0" u="none" strike="noStrike">
                          <a:solidFill>
                            <a:srgbClr val="000000"/>
                          </a:solidFill>
                          <a:effectLst/>
                          <a:latin typeface="Arial"/>
                        </a:rPr>
                        <a:t> </a:t>
                      </a:r>
                    </a:p>
                  </a:txBody>
                  <a:tcPr marL="6775" marR="6775" marT="67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800" b="0" i="0" u="none" strike="noStrike">
                          <a:solidFill>
                            <a:srgbClr val="000000"/>
                          </a:solidFill>
                          <a:effectLst/>
                          <a:latin typeface="Arial"/>
                        </a:rPr>
                        <a:t>Group Code (Hidden field on Form)</a:t>
                      </a:r>
                    </a:p>
                  </a:txBody>
                  <a:tcPr marL="6775" marR="6775" marT="67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9091">
                <a:tc>
                  <a:txBody>
                    <a:bodyPr/>
                    <a:lstStyle/>
                    <a:p>
                      <a:pPr algn="l" fontAlgn="b"/>
                      <a:r>
                        <a:rPr lang="en-US" sz="800" b="0" i="0" u="none" strike="noStrike">
                          <a:solidFill>
                            <a:srgbClr val="000000"/>
                          </a:solidFill>
                          <a:effectLst/>
                          <a:latin typeface="Arial"/>
                        </a:rPr>
                        <a:t> </a:t>
                      </a:r>
                    </a:p>
                  </a:txBody>
                  <a:tcPr marL="6775" marR="6775" marT="67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800" b="0" i="0" u="none" strike="noStrike">
                          <a:solidFill>
                            <a:srgbClr val="000000"/>
                          </a:solidFill>
                          <a:effectLst/>
                          <a:latin typeface="Arial"/>
                        </a:rPr>
                        <a:t>Site Group</a:t>
                      </a:r>
                    </a:p>
                  </a:txBody>
                  <a:tcPr marL="6775" marR="6775" marT="67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9091">
                <a:tc gridSpan="2">
                  <a:txBody>
                    <a:bodyPr/>
                    <a:lstStyle/>
                    <a:p>
                      <a:pPr algn="ctr" fontAlgn="b"/>
                      <a:r>
                        <a:rPr lang="en-US" sz="800" b="1" i="0" u="none" strike="noStrike">
                          <a:solidFill>
                            <a:srgbClr val="FFFFFF"/>
                          </a:solidFill>
                          <a:effectLst/>
                          <a:latin typeface="Arial"/>
                        </a:rPr>
                        <a:t>TURBINE DETAILS</a:t>
                      </a:r>
                    </a:p>
                  </a:txBody>
                  <a:tcPr marL="6775" marR="6775" marT="677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hMerge="1">
                  <a:txBody>
                    <a:bodyPr/>
                    <a:lstStyle/>
                    <a:p>
                      <a:endParaRPr lang="en-US"/>
                    </a:p>
                  </a:txBody>
                  <a:tcPr/>
                </a:tc>
              </a:tr>
              <a:tr h="149091">
                <a:tc>
                  <a:txBody>
                    <a:bodyPr/>
                    <a:lstStyle/>
                    <a:p>
                      <a:pPr algn="l" fontAlgn="b"/>
                      <a:r>
                        <a:rPr lang="en-US" sz="800" b="0" i="0" u="none" strike="noStrike">
                          <a:solidFill>
                            <a:srgbClr val="000000"/>
                          </a:solidFill>
                          <a:effectLst/>
                          <a:latin typeface="Arial"/>
                        </a:rPr>
                        <a:t>Type of Turbine (Manufacturer/Model) </a:t>
                      </a:r>
                    </a:p>
                  </a:txBody>
                  <a:tcPr marL="6775" marR="6775" marT="67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Arial"/>
                        </a:rPr>
                        <a:t>Turbine Manufacturer/Model</a:t>
                      </a:r>
                    </a:p>
                  </a:txBody>
                  <a:tcPr marL="6775" marR="6775" marT="67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9091">
                <a:tc>
                  <a:txBody>
                    <a:bodyPr/>
                    <a:lstStyle/>
                    <a:p>
                      <a:pPr algn="l" fontAlgn="b"/>
                      <a:r>
                        <a:rPr lang="en-US" sz="800" b="0" i="0" u="none" strike="noStrike">
                          <a:solidFill>
                            <a:srgbClr val="000000"/>
                          </a:solidFill>
                          <a:effectLst/>
                          <a:latin typeface="Arial"/>
                        </a:rPr>
                        <a:t>MW Rating for this model of Turbine</a:t>
                      </a:r>
                    </a:p>
                  </a:txBody>
                  <a:tcPr marL="6775" marR="6775" marT="67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Arial"/>
                        </a:rPr>
                        <a:t>MW Rating for this model of Turbine</a:t>
                      </a:r>
                    </a:p>
                  </a:txBody>
                  <a:tcPr marL="6775" marR="6775" marT="67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9091">
                <a:tc>
                  <a:txBody>
                    <a:bodyPr/>
                    <a:lstStyle/>
                    <a:p>
                      <a:pPr algn="l" fontAlgn="b"/>
                      <a:r>
                        <a:rPr lang="en-US" sz="800" b="0" i="0" u="none" strike="noStrike">
                          <a:solidFill>
                            <a:srgbClr val="000000"/>
                          </a:solidFill>
                          <a:effectLst/>
                          <a:latin typeface="Arial"/>
                        </a:rPr>
                        <a:t>Number of this type of Turbine</a:t>
                      </a:r>
                    </a:p>
                  </a:txBody>
                  <a:tcPr marL="6775" marR="6775" marT="67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Arial"/>
                        </a:rPr>
                        <a:t>Number of Turbine Manufacturer/Model</a:t>
                      </a:r>
                    </a:p>
                  </a:txBody>
                  <a:tcPr marL="6775" marR="6775" marT="67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9091">
                <a:tc>
                  <a:txBody>
                    <a:bodyPr/>
                    <a:lstStyle/>
                    <a:p>
                      <a:pPr algn="l" fontAlgn="b"/>
                      <a:r>
                        <a:rPr lang="en-US" sz="800" b="0" i="0" u="none" strike="noStrike">
                          <a:solidFill>
                            <a:srgbClr val="000000"/>
                          </a:solidFill>
                          <a:effectLst/>
                          <a:latin typeface="Arial"/>
                        </a:rPr>
                        <a:t> </a:t>
                      </a:r>
                    </a:p>
                  </a:txBody>
                  <a:tcPr marL="6775" marR="6775" marT="67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Arial"/>
                        </a:rPr>
                        <a:t>Turbine Type (1,2,3,4,5)</a:t>
                      </a:r>
                    </a:p>
                  </a:txBody>
                  <a:tcPr marL="6775" marR="6775" marT="67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9091">
                <a:tc gridSpan="2">
                  <a:txBody>
                    <a:bodyPr/>
                    <a:lstStyle/>
                    <a:p>
                      <a:pPr algn="ctr" fontAlgn="b"/>
                      <a:r>
                        <a:rPr lang="en-US" sz="800" b="1" i="0" u="none" strike="noStrike">
                          <a:solidFill>
                            <a:srgbClr val="FFFFFF"/>
                          </a:solidFill>
                          <a:effectLst/>
                          <a:latin typeface="Arial"/>
                        </a:rPr>
                        <a:t>PLANNING DETAILS</a:t>
                      </a:r>
                    </a:p>
                  </a:txBody>
                  <a:tcPr marL="6775" marR="6775" marT="677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hMerge="1">
                  <a:txBody>
                    <a:bodyPr/>
                    <a:lstStyle/>
                    <a:p>
                      <a:endParaRPr lang="en-US"/>
                    </a:p>
                  </a:txBody>
                  <a:tcPr/>
                </a:tc>
              </a:tr>
              <a:tr h="149091">
                <a:tc>
                  <a:txBody>
                    <a:bodyPr/>
                    <a:lstStyle/>
                    <a:p>
                      <a:pPr algn="l" fontAlgn="b"/>
                      <a:r>
                        <a:rPr lang="en-US" sz="800" b="0" i="0" u="none" strike="noStrike">
                          <a:solidFill>
                            <a:srgbClr val="000000"/>
                          </a:solidFill>
                          <a:effectLst/>
                          <a:latin typeface="Arial"/>
                        </a:rPr>
                        <a:t>What is the Mva Base That the Following Data Is Based On?</a:t>
                      </a:r>
                    </a:p>
                  </a:txBody>
                  <a:tcPr marL="6775" marR="6775" marT="67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Arial"/>
                        </a:rPr>
                        <a:t>What is the Mva Base That the Following Data Is Based On?</a:t>
                      </a:r>
                    </a:p>
                  </a:txBody>
                  <a:tcPr marL="6775" marR="6775" marT="67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9091">
                <a:tc>
                  <a:txBody>
                    <a:bodyPr/>
                    <a:lstStyle/>
                    <a:p>
                      <a:pPr algn="l" fontAlgn="b"/>
                      <a:r>
                        <a:rPr lang="en-US" sz="800" b="0" i="0" u="none" strike="noStrike">
                          <a:solidFill>
                            <a:srgbClr val="000000"/>
                          </a:solidFill>
                          <a:effectLst/>
                          <a:latin typeface="Arial"/>
                        </a:rPr>
                        <a:t>What Is The Kv Base That The Following Data Is Based On?</a:t>
                      </a:r>
                    </a:p>
                  </a:txBody>
                  <a:tcPr marL="6775" marR="6775" marT="67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Arial"/>
                        </a:rPr>
                        <a:t>What Is The Kv Base That The Following Data Is Based On?</a:t>
                      </a:r>
                    </a:p>
                  </a:txBody>
                  <a:tcPr marL="6775" marR="6775" marT="67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74000">
                <a:tc>
                  <a:txBody>
                    <a:bodyPr/>
                    <a:lstStyle/>
                    <a:p>
                      <a:pPr algn="l" fontAlgn="b"/>
                      <a:r>
                        <a:rPr lang="en-US" sz="800" b="0" i="0" u="none" strike="noStrike">
                          <a:solidFill>
                            <a:srgbClr val="000000"/>
                          </a:solidFill>
                          <a:effectLst/>
                          <a:latin typeface="Arial"/>
                        </a:rPr>
                        <a:t>Direct Axis Subtransient Reactance, X"di (unsaturated)</a:t>
                      </a:r>
                    </a:p>
                  </a:txBody>
                  <a:tcPr marL="6775" marR="6775" marT="67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Arial"/>
                        </a:rPr>
                        <a:t/>
                      </a:r>
                      <a:br>
                        <a:rPr lang="en-US" sz="800" b="0" i="0" u="none" strike="noStrike">
                          <a:solidFill>
                            <a:srgbClr val="000000"/>
                          </a:solidFill>
                          <a:effectLst/>
                          <a:latin typeface="Arial"/>
                        </a:rPr>
                      </a:br>
                      <a:r>
                        <a:rPr lang="en-US" sz="800" b="0" i="0" u="none" strike="noStrike">
                          <a:solidFill>
                            <a:srgbClr val="000000"/>
                          </a:solidFill>
                          <a:effectLst/>
                          <a:latin typeface="Arial"/>
                        </a:rPr>
                        <a:t/>
                      </a:r>
                      <a:br>
                        <a:rPr lang="en-US" sz="800" b="0" i="0" u="none" strike="noStrike">
                          <a:solidFill>
                            <a:srgbClr val="000000"/>
                          </a:solidFill>
                          <a:effectLst/>
                          <a:latin typeface="Arial"/>
                        </a:rPr>
                      </a:br>
                      <a:r>
                        <a:rPr lang="en-US" sz="800" b="0" i="0" u="none" strike="noStrike">
                          <a:solidFill>
                            <a:srgbClr val="000000"/>
                          </a:solidFill>
                          <a:effectLst/>
                          <a:latin typeface="Arial"/>
                        </a:rPr>
                        <a:t>Subtransient Reactance X'',(Instantaneous Fault Current Period) </a:t>
                      </a:r>
                      <a:br>
                        <a:rPr lang="en-US" sz="800" b="0" i="0" u="none" strike="noStrike">
                          <a:solidFill>
                            <a:srgbClr val="000000"/>
                          </a:solidFill>
                          <a:effectLst/>
                          <a:latin typeface="Arial"/>
                        </a:rPr>
                      </a:br>
                      <a:r>
                        <a:rPr lang="en-US" sz="800" b="0" i="0" u="none" strike="noStrike">
                          <a:solidFill>
                            <a:srgbClr val="000000"/>
                          </a:solidFill>
                          <a:effectLst/>
                          <a:latin typeface="Arial"/>
                        </a:rPr>
                        <a:t>(unsaturated) </a:t>
                      </a:r>
                    </a:p>
                  </a:txBody>
                  <a:tcPr marL="6775" marR="6775" marT="67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74000">
                <a:tc>
                  <a:txBody>
                    <a:bodyPr/>
                    <a:lstStyle/>
                    <a:p>
                      <a:pPr algn="l" fontAlgn="b"/>
                      <a:r>
                        <a:rPr lang="en-US" sz="800" b="0" i="0" u="none" strike="noStrike">
                          <a:solidFill>
                            <a:srgbClr val="000000"/>
                          </a:solidFill>
                          <a:effectLst/>
                          <a:latin typeface="Arial"/>
                        </a:rPr>
                        <a:t>Direct Axis Transient Reactance, X'di (unsaturated)</a:t>
                      </a:r>
                    </a:p>
                  </a:txBody>
                  <a:tcPr marL="6775" marR="6775" marT="67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Arial"/>
                        </a:rPr>
                        <a:t/>
                      </a:r>
                      <a:br>
                        <a:rPr lang="en-US" sz="800" b="0" i="0" u="none" strike="noStrike">
                          <a:solidFill>
                            <a:srgbClr val="000000"/>
                          </a:solidFill>
                          <a:effectLst/>
                          <a:latin typeface="Arial"/>
                        </a:rPr>
                      </a:br>
                      <a:r>
                        <a:rPr lang="en-US" sz="800" b="0" i="0" u="none" strike="noStrike">
                          <a:solidFill>
                            <a:srgbClr val="000000"/>
                          </a:solidFill>
                          <a:effectLst/>
                          <a:latin typeface="Arial"/>
                        </a:rPr>
                        <a:t/>
                      </a:r>
                      <a:br>
                        <a:rPr lang="en-US" sz="800" b="0" i="0" u="none" strike="noStrike">
                          <a:solidFill>
                            <a:srgbClr val="000000"/>
                          </a:solidFill>
                          <a:effectLst/>
                          <a:latin typeface="Arial"/>
                        </a:rPr>
                      </a:br>
                      <a:r>
                        <a:rPr lang="en-US" sz="800" b="0" i="0" u="none" strike="noStrike">
                          <a:solidFill>
                            <a:srgbClr val="000000"/>
                          </a:solidFill>
                          <a:effectLst/>
                          <a:latin typeface="Arial"/>
                        </a:rPr>
                        <a:t>Transient Reactance, X' (First 2-3 cycles of the Fault)</a:t>
                      </a:r>
                      <a:br>
                        <a:rPr lang="en-US" sz="800" b="0" i="0" u="none" strike="noStrike">
                          <a:solidFill>
                            <a:srgbClr val="000000"/>
                          </a:solidFill>
                          <a:effectLst/>
                          <a:latin typeface="Arial"/>
                        </a:rPr>
                      </a:br>
                      <a:r>
                        <a:rPr lang="en-US" sz="800" b="0" i="0" u="none" strike="noStrike">
                          <a:solidFill>
                            <a:srgbClr val="000000"/>
                          </a:solidFill>
                          <a:effectLst/>
                          <a:latin typeface="Arial"/>
                        </a:rPr>
                        <a:t>(unsaturated) </a:t>
                      </a:r>
                    </a:p>
                  </a:txBody>
                  <a:tcPr marL="6775" marR="6775" marT="67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74000">
                <a:tc>
                  <a:txBody>
                    <a:bodyPr/>
                    <a:lstStyle/>
                    <a:p>
                      <a:pPr algn="l" fontAlgn="b"/>
                      <a:r>
                        <a:rPr lang="en-US" sz="800" b="0" i="0" u="none" strike="noStrike">
                          <a:solidFill>
                            <a:srgbClr val="000000"/>
                          </a:solidFill>
                          <a:effectLst/>
                          <a:latin typeface="Arial"/>
                        </a:rPr>
                        <a:t>Positive Sequence Z (unsaturated) - R</a:t>
                      </a:r>
                    </a:p>
                  </a:txBody>
                  <a:tcPr marL="6775" marR="6775" marT="67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sngStrike">
                          <a:solidFill>
                            <a:srgbClr val="000000"/>
                          </a:solidFill>
                          <a:effectLst/>
                          <a:latin typeface="Arial"/>
                        </a:rPr>
                        <a:t/>
                      </a:r>
                      <a:br>
                        <a:rPr lang="en-US" sz="800" b="0" i="0" u="none" strike="sngStrike">
                          <a:solidFill>
                            <a:srgbClr val="000000"/>
                          </a:solidFill>
                          <a:effectLst/>
                          <a:latin typeface="Arial"/>
                        </a:rPr>
                      </a:br>
                      <a:r>
                        <a:rPr lang="en-US" sz="800" b="0" i="0" u="none" strike="sngStrike">
                          <a:solidFill>
                            <a:srgbClr val="000000"/>
                          </a:solidFill>
                          <a:effectLst/>
                          <a:latin typeface="Arial"/>
                        </a:rPr>
                        <a:t/>
                      </a:r>
                      <a:br>
                        <a:rPr lang="en-US" sz="800" b="0" i="0" u="none" strike="sngStrike">
                          <a:solidFill>
                            <a:srgbClr val="000000"/>
                          </a:solidFill>
                          <a:effectLst/>
                          <a:latin typeface="Arial"/>
                        </a:rPr>
                      </a:br>
                      <a:r>
                        <a:rPr lang="en-US" sz="800" b="0" i="0" u="none" strike="noStrike">
                          <a:solidFill>
                            <a:srgbClr val="000000"/>
                          </a:solidFill>
                          <a:effectLst/>
                          <a:latin typeface="Arial"/>
                        </a:rPr>
                        <a:t> Positive Sequence Resistance </a:t>
                      </a:r>
                      <a:br>
                        <a:rPr lang="en-US" sz="800" b="0" i="0" u="none" strike="noStrike">
                          <a:solidFill>
                            <a:srgbClr val="000000"/>
                          </a:solidFill>
                          <a:effectLst/>
                          <a:latin typeface="Arial"/>
                        </a:rPr>
                      </a:br>
                      <a:r>
                        <a:rPr lang="en-US" sz="800" b="0" i="0" u="none" strike="noStrike">
                          <a:solidFill>
                            <a:srgbClr val="000000"/>
                          </a:solidFill>
                          <a:effectLst/>
                          <a:latin typeface="Arial"/>
                        </a:rPr>
                        <a:t>(unsaturated)  </a:t>
                      </a:r>
                    </a:p>
                  </a:txBody>
                  <a:tcPr marL="6775" marR="6775" marT="67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74000">
                <a:tc>
                  <a:txBody>
                    <a:bodyPr/>
                    <a:lstStyle/>
                    <a:p>
                      <a:pPr algn="l" fontAlgn="b"/>
                      <a:r>
                        <a:rPr lang="en-US" sz="800" b="0" i="0" u="none" strike="noStrike">
                          <a:solidFill>
                            <a:srgbClr val="000000"/>
                          </a:solidFill>
                          <a:effectLst/>
                          <a:latin typeface="Arial"/>
                        </a:rPr>
                        <a:t>Positive Sequence Z (unsaturated) - R</a:t>
                      </a:r>
                    </a:p>
                  </a:txBody>
                  <a:tcPr marL="6775" marR="6775" marT="67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Arial"/>
                        </a:rPr>
                        <a:t/>
                      </a:r>
                      <a:br>
                        <a:rPr lang="en-US" sz="800" b="0" i="0" u="none" strike="noStrike">
                          <a:solidFill>
                            <a:srgbClr val="000000"/>
                          </a:solidFill>
                          <a:effectLst/>
                          <a:latin typeface="Arial"/>
                        </a:rPr>
                      </a:br>
                      <a:r>
                        <a:rPr lang="en-US" sz="800" b="0" i="0" u="none" strike="noStrike">
                          <a:solidFill>
                            <a:srgbClr val="000000"/>
                          </a:solidFill>
                          <a:effectLst/>
                          <a:latin typeface="Arial"/>
                        </a:rPr>
                        <a:t/>
                      </a:r>
                      <a:br>
                        <a:rPr lang="en-US" sz="800" b="0" i="0" u="none" strike="noStrike">
                          <a:solidFill>
                            <a:srgbClr val="000000"/>
                          </a:solidFill>
                          <a:effectLst/>
                          <a:latin typeface="Arial"/>
                        </a:rPr>
                      </a:br>
                      <a:r>
                        <a:rPr lang="en-US" sz="800" b="0" i="0" u="none" strike="noStrike">
                          <a:solidFill>
                            <a:srgbClr val="000000"/>
                          </a:solidFill>
                          <a:effectLst/>
                          <a:latin typeface="Arial"/>
                        </a:rPr>
                        <a:t>Synchronous Reactance X (After 4 cycles of the fault)</a:t>
                      </a:r>
                      <a:br>
                        <a:rPr lang="en-US" sz="800" b="0" i="0" u="none" strike="noStrike">
                          <a:solidFill>
                            <a:srgbClr val="000000"/>
                          </a:solidFill>
                          <a:effectLst/>
                          <a:latin typeface="Arial"/>
                        </a:rPr>
                      </a:br>
                      <a:r>
                        <a:rPr lang="en-US" sz="800" b="0" i="0" u="none" strike="noStrike">
                          <a:solidFill>
                            <a:srgbClr val="000000"/>
                          </a:solidFill>
                          <a:effectLst/>
                          <a:latin typeface="Arial"/>
                        </a:rPr>
                        <a:t>(unsaturated) </a:t>
                      </a:r>
                    </a:p>
                  </a:txBody>
                  <a:tcPr marL="6775" marR="6775" marT="67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9091">
                <a:tc>
                  <a:txBody>
                    <a:bodyPr/>
                    <a:lstStyle/>
                    <a:p>
                      <a:pPr algn="l" fontAlgn="b"/>
                      <a:r>
                        <a:rPr lang="en-US" sz="800" b="0" i="0" u="none" strike="noStrike">
                          <a:solidFill>
                            <a:srgbClr val="000000"/>
                          </a:solidFill>
                          <a:effectLst/>
                          <a:latin typeface="Arial"/>
                        </a:rPr>
                        <a:t>Negative Sequence Z (unsaturated) - R</a:t>
                      </a:r>
                    </a:p>
                  </a:txBody>
                  <a:tcPr marL="6775" marR="6775" marT="67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Arial"/>
                        </a:rPr>
                        <a:t>Negative Sequence Z (unsaturated) - R</a:t>
                      </a:r>
                    </a:p>
                  </a:txBody>
                  <a:tcPr marL="6775" marR="6775" marT="67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9091">
                <a:tc>
                  <a:txBody>
                    <a:bodyPr/>
                    <a:lstStyle/>
                    <a:p>
                      <a:pPr algn="l" fontAlgn="b"/>
                      <a:r>
                        <a:rPr lang="en-US" sz="800" b="0" i="0" u="none" strike="noStrike">
                          <a:solidFill>
                            <a:srgbClr val="000000"/>
                          </a:solidFill>
                          <a:effectLst/>
                          <a:latin typeface="Arial"/>
                        </a:rPr>
                        <a:t>Negative Sequence Z (unsaturated) - R</a:t>
                      </a:r>
                    </a:p>
                  </a:txBody>
                  <a:tcPr marL="6775" marR="6775" marT="67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Arial"/>
                        </a:rPr>
                        <a:t>Negative Sequence Z (unsaturated) - X</a:t>
                      </a:r>
                    </a:p>
                  </a:txBody>
                  <a:tcPr marL="6775" marR="6775" marT="67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9091">
                <a:tc>
                  <a:txBody>
                    <a:bodyPr/>
                    <a:lstStyle/>
                    <a:p>
                      <a:pPr algn="l" fontAlgn="b"/>
                      <a:r>
                        <a:rPr lang="pt-BR" sz="800" b="0" i="0" u="none" strike="noStrike">
                          <a:solidFill>
                            <a:srgbClr val="000000"/>
                          </a:solidFill>
                          <a:effectLst/>
                          <a:latin typeface="Arial"/>
                        </a:rPr>
                        <a:t>Zero Sequence Z (unsaturated) - R</a:t>
                      </a:r>
                    </a:p>
                  </a:txBody>
                  <a:tcPr marL="6775" marR="6775" marT="67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pt-BR" sz="800" b="0" i="0" u="none" strike="noStrike">
                          <a:solidFill>
                            <a:srgbClr val="000000"/>
                          </a:solidFill>
                          <a:effectLst/>
                          <a:latin typeface="Arial"/>
                        </a:rPr>
                        <a:t>Zero Sequence Z (unsaturated) - R</a:t>
                      </a:r>
                    </a:p>
                  </a:txBody>
                  <a:tcPr marL="6775" marR="6775" marT="67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9091">
                <a:tc>
                  <a:txBody>
                    <a:bodyPr/>
                    <a:lstStyle/>
                    <a:p>
                      <a:pPr algn="l" fontAlgn="b"/>
                      <a:r>
                        <a:rPr lang="pt-BR" sz="800" b="0" i="0" u="none" strike="noStrike">
                          <a:solidFill>
                            <a:srgbClr val="000000"/>
                          </a:solidFill>
                          <a:effectLst/>
                          <a:latin typeface="Arial"/>
                        </a:rPr>
                        <a:t>Zero Sequence Z (unsaturated) - R</a:t>
                      </a:r>
                    </a:p>
                  </a:txBody>
                  <a:tcPr marL="6775" marR="6775" marT="67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pt-BR" sz="800" b="0" i="0" u="none" strike="noStrike" dirty="0">
                          <a:solidFill>
                            <a:srgbClr val="000000"/>
                          </a:solidFill>
                          <a:effectLst/>
                          <a:latin typeface="Arial"/>
                        </a:rPr>
                        <a:t>Zero Sequence Z (unsaturated) - R</a:t>
                      </a:r>
                    </a:p>
                  </a:txBody>
                  <a:tcPr marL="6775" marR="6775" marT="677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66962518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p:txBody>
          <a:bodyPr>
            <a:normAutofit/>
          </a:bodyPr>
          <a:lstStyle/>
          <a:p>
            <a:endParaRPr lang="en-US" sz="2000" dirty="0" smtClean="0"/>
          </a:p>
          <a:p>
            <a:endParaRPr lang="en-US" sz="2000" b="1" dirty="0"/>
          </a:p>
        </p:txBody>
      </p:sp>
      <p:sp>
        <p:nvSpPr>
          <p:cNvPr id="9" name="Title 8"/>
          <p:cNvSpPr>
            <a:spLocks noGrp="1"/>
          </p:cNvSpPr>
          <p:nvPr>
            <p:ph type="title"/>
          </p:nvPr>
        </p:nvSpPr>
        <p:spPr/>
        <p:txBody>
          <a:bodyPr/>
          <a:lstStyle/>
          <a:p>
            <a:r>
              <a:rPr lang="en-US" dirty="0"/>
              <a:t>RARF Changes (Cont.)</a:t>
            </a:r>
          </a:p>
        </p:txBody>
      </p:sp>
      <p:graphicFrame>
        <p:nvGraphicFramePr>
          <p:cNvPr id="4" name="Table 3"/>
          <p:cNvGraphicFramePr>
            <a:graphicFrameLocks noGrp="1"/>
          </p:cNvGraphicFramePr>
          <p:nvPr>
            <p:extLst>
              <p:ext uri="{D42A27DB-BD31-4B8C-83A1-F6EECF244321}">
                <p14:modId xmlns:p14="http://schemas.microsoft.com/office/powerpoint/2010/main" val="1366185411"/>
              </p:ext>
            </p:extLst>
          </p:nvPr>
        </p:nvGraphicFramePr>
        <p:xfrm>
          <a:off x="470898" y="866775"/>
          <a:ext cx="8273051" cy="5078414"/>
        </p:xfrm>
        <a:graphic>
          <a:graphicData uri="http://schemas.openxmlformats.org/drawingml/2006/table">
            <a:tbl>
              <a:tblPr/>
              <a:tblGrid>
                <a:gridCol w="3389464"/>
                <a:gridCol w="4883587"/>
              </a:tblGrid>
              <a:tr h="153659">
                <a:tc>
                  <a:txBody>
                    <a:bodyPr/>
                    <a:lstStyle/>
                    <a:p>
                      <a:pPr algn="l" fontAlgn="b"/>
                      <a:r>
                        <a:rPr lang="en-US" sz="800" b="1" i="0" u="none" strike="noStrike">
                          <a:solidFill>
                            <a:srgbClr val="000000"/>
                          </a:solidFill>
                          <a:effectLst/>
                          <a:latin typeface="Arial"/>
                        </a:rPr>
                        <a:t>Removed from PLANNING - WIND</a:t>
                      </a:r>
                    </a:p>
                  </a:txBody>
                  <a:tcPr marL="6847" marR="6847" marT="6847" marB="0" anchor="b">
                    <a:lnL>
                      <a:noFill/>
                    </a:lnL>
                    <a:lnR>
                      <a:noFill/>
                    </a:lnR>
                    <a:lnT>
                      <a:noFill/>
                    </a:lnT>
                    <a:lnB w="6350" cap="flat" cmpd="sng" algn="ctr">
                      <a:solidFill>
                        <a:srgbClr val="000000"/>
                      </a:solidFill>
                      <a:prstDash val="solid"/>
                      <a:round/>
                      <a:headEnd type="none" w="med" len="med"/>
                      <a:tailEnd type="none" w="med" len="med"/>
                    </a:lnB>
                    <a:solidFill>
                      <a:srgbClr val="E6B8B7"/>
                    </a:solidFill>
                  </a:tcPr>
                </a:tc>
                <a:tc>
                  <a:txBody>
                    <a:bodyPr/>
                    <a:lstStyle/>
                    <a:p>
                      <a:pPr algn="l" fontAlgn="b"/>
                      <a:r>
                        <a:rPr lang="en-US" sz="800" b="1" i="0" u="none" strike="noStrike">
                          <a:solidFill>
                            <a:srgbClr val="000000"/>
                          </a:solidFill>
                          <a:effectLst/>
                          <a:latin typeface="Arial"/>
                        </a:rPr>
                        <a:t>Added to TURBINE DETAILS</a:t>
                      </a:r>
                    </a:p>
                  </a:txBody>
                  <a:tcPr marL="6847" marR="6847" marT="6847" marB="0" anchor="b">
                    <a:lnL>
                      <a:noFill/>
                    </a:lnL>
                    <a:lnR>
                      <a:noFill/>
                    </a:lnR>
                    <a:lnT>
                      <a:noFill/>
                    </a:lnT>
                    <a:lnB w="6350" cap="flat" cmpd="sng" algn="ctr">
                      <a:solidFill>
                        <a:srgbClr val="000000"/>
                      </a:solidFill>
                      <a:prstDash val="solid"/>
                      <a:round/>
                      <a:headEnd type="none" w="med" len="med"/>
                      <a:tailEnd type="none" w="med" len="med"/>
                    </a:lnB>
                    <a:solidFill>
                      <a:srgbClr val="D8E4BC"/>
                    </a:solidFill>
                  </a:tcPr>
                </a:tc>
              </a:tr>
              <a:tr h="153659">
                <a:tc gridSpan="2">
                  <a:txBody>
                    <a:bodyPr/>
                    <a:lstStyle/>
                    <a:p>
                      <a:pPr algn="ctr" fontAlgn="b"/>
                      <a:r>
                        <a:rPr lang="en-US" sz="800" b="1" i="0" u="none" strike="noStrike">
                          <a:solidFill>
                            <a:srgbClr val="FFFFFF"/>
                          </a:solidFill>
                          <a:effectLst/>
                          <a:latin typeface="Arial"/>
                        </a:rPr>
                        <a:t>PLANNING DETAILS</a:t>
                      </a:r>
                    </a:p>
                  </a:txBody>
                  <a:tcPr marL="6847" marR="6847" marT="6847"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hMerge="1">
                  <a:txBody>
                    <a:bodyPr/>
                    <a:lstStyle/>
                    <a:p>
                      <a:endParaRPr lang="en-US"/>
                    </a:p>
                  </a:txBody>
                  <a:tcPr/>
                </a:tc>
              </a:tr>
              <a:tr h="1029511">
                <a:tc>
                  <a:txBody>
                    <a:bodyPr/>
                    <a:lstStyle/>
                    <a:p>
                      <a:pPr algn="l" fontAlgn="b"/>
                      <a:r>
                        <a:rPr lang="en-US" sz="800" b="0" i="0" u="none" strike="noStrike">
                          <a:solidFill>
                            <a:srgbClr val="000000"/>
                          </a:solidFill>
                          <a:effectLst/>
                          <a:latin typeface="Arial"/>
                        </a:rPr>
                        <a:t>Direct Axis Subtransient Reactance, X"dv (saturated)</a:t>
                      </a:r>
                    </a:p>
                  </a:txBody>
                  <a:tcPr marL="6847" marR="6847" marT="68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Arial"/>
                        </a:rPr>
                        <a:t/>
                      </a:r>
                      <a:br>
                        <a:rPr lang="en-US" sz="800" b="0" i="0" u="none" strike="noStrike">
                          <a:solidFill>
                            <a:srgbClr val="000000"/>
                          </a:solidFill>
                          <a:effectLst/>
                          <a:latin typeface="Arial"/>
                        </a:rPr>
                      </a:br>
                      <a:r>
                        <a:rPr lang="en-US" sz="800" b="0" i="0" u="none" strike="sngStrike">
                          <a:solidFill>
                            <a:srgbClr val="000000"/>
                          </a:solidFill>
                          <a:effectLst/>
                          <a:latin typeface="Arial"/>
                        </a:rPr>
                        <a:t/>
                      </a:r>
                      <a:br>
                        <a:rPr lang="en-US" sz="800" b="0" i="0" u="none" strike="sngStrike">
                          <a:solidFill>
                            <a:srgbClr val="000000"/>
                          </a:solidFill>
                          <a:effectLst/>
                          <a:latin typeface="Arial"/>
                        </a:rPr>
                      </a:br>
                      <a:r>
                        <a:rPr lang="en-US" sz="800" b="0" i="0" u="none" strike="noStrike">
                          <a:solidFill>
                            <a:srgbClr val="000000"/>
                          </a:solidFill>
                          <a:effectLst/>
                          <a:latin typeface="Arial"/>
                        </a:rPr>
                        <a:t/>
                      </a:r>
                      <a:br>
                        <a:rPr lang="en-US" sz="800" b="0" i="0" u="none" strike="noStrike">
                          <a:solidFill>
                            <a:srgbClr val="000000"/>
                          </a:solidFill>
                          <a:effectLst/>
                          <a:latin typeface="Arial"/>
                        </a:rPr>
                      </a:br>
                      <a:r>
                        <a:rPr lang="en-US" sz="800" b="0" i="0" u="none" strike="noStrike">
                          <a:solidFill>
                            <a:srgbClr val="000000"/>
                          </a:solidFill>
                          <a:effectLst/>
                          <a:latin typeface="Arial"/>
                        </a:rPr>
                        <a:t/>
                      </a:r>
                      <a:br>
                        <a:rPr lang="en-US" sz="800" b="0" i="0" u="none" strike="noStrike">
                          <a:solidFill>
                            <a:srgbClr val="000000"/>
                          </a:solidFill>
                          <a:effectLst/>
                          <a:latin typeface="Arial"/>
                        </a:rPr>
                      </a:br>
                      <a:r>
                        <a:rPr lang="en-US" sz="800" b="0" i="0" u="none" strike="noStrike">
                          <a:solidFill>
                            <a:srgbClr val="000000"/>
                          </a:solidFill>
                          <a:effectLst/>
                          <a:latin typeface="Arial"/>
                        </a:rPr>
                        <a:t>Subtransient Reactance X'',(Instantaneous Fault Current Period) </a:t>
                      </a:r>
                      <a:br>
                        <a:rPr lang="en-US" sz="800" b="0" i="0" u="none" strike="noStrike">
                          <a:solidFill>
                            <a:srgbClr val="000000"/>
                          </a:solidFill>
                          <a:effectLst/>
                          <a:latin typeface="Arial"/>
                        </a:rPr>
                      </a:br>
                      <a:r>
                        <a:rPr lang="en-US" sz="800" b="0" i="0" u="none" strike="noStrike">
                          <a:solidFill>
                            <a:srgbClr val="000000"/>
                          </a:solidFill>
                          <a:effectLst/>
                          <a:latin typeface="Arial"/>
                        </a:rPr>
                        <a:t>(saturated) </a:t>
                      </a:r>
                      <a:br>
                        <a:rPr lang="en-US" sz="800" b="0" i="0" u="none" strike="noStrike">
                          <a:solidFill>
                            <a:srgbClr val="000000"/>
                          </a:solidFill>
                          <a:effectLst/>
                          <a:latin typeface="Arial"/>
                        </a:rPr>
                      </a:br>
                      <a:endParaRPr lang="en-US" sz="800" b="0" i="0" u="none" strike="noStrike">
                        <a:solidFill>
                          <a:srgbClr val="000000"/>
                        </a:solidFill>
                        <a:effectLst/>
                        <a:latin typeface="Arial"/>
                      </a:endParaRPr>
                    </a:p>
                  </a:txBody>
                  <a:tcPr marL="6847" marR="6847" marT="68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45609">
                <a:tc>
                  <a:txBody>
                    <a:bodyPr/>
                    <a:lstStyle/>
                    <a:p>
                      <a:pPr algn="l" fontAlgn="b"/>
                      <a:r>
                        <a:rPr lang="en-US" sz="800" b="0" i="0" u="none" strike="noStrike">
                          <a:solidFill>
                            <a:srgbClr val="000000"/>
                          </a:solidFill>
                          <a:effectLst/>
                          <a:latin typeface="Arial"/>
                        </a:rPr>
                        <a:t>Direct Axis Transient Reactance, X'dv (saturated) </a:t>
                      </a:r>
                    </a:p>
                  </a:txBody>
                  <a:tcPr marL="6847" marR="6847" marT="68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Arial"/>
                        </a:rPr>
                        <a:t/>
                      </a:r>
                      <a:br>
                        <a:rPr lang="en-US" sz="800" b="0" i="0" u="none" strike="noStrike">
                          <a:solidFill>
                            <a:srgbClr val="000000"/>
                          </a:solidFill>
                          <a:effectLst/>
                          <a:latin typeface="Arial"/>
                        </a:rPr>
                      </a:br>
                      <a:r>
                        <a:rPr lang="en-US" sz="800" b="0" i="0" u="none" strike="noStrike">
                          <a:solidFill>
                            <a:srgbClr val="000000"/>
                          </a:solidFill>
                          <a:effectLst/>
                          <a:latin typeface="Arial"/>
                        </a:rPr>
                        <a:t>Transient Reactance, X' (First 2-3 cycles of the Fault)</a:t>
                      </a:r>
                      <a:br>
                        <a:rPr lang="en-US" sz="800" b="0" i="0" u="none" strike="noStrike">
                          <a:solidFill>
                            <a:srgbClr val="000000"/>
                          </a:solidFill>
                          <a:effectLst/>
                          <a:latin typeface="Arial"/>
                        </a:rPr>
                      </a:br>
                      <a:r>
                        <a:rPr lang="en-US" sz="800" b="0" i="0" u="none" strike="noStrike">
                          <a:solidFill>
                            <a:srgbClr val="000000"/>
                          </a:solidFill>
                          <a:effectLst/>
                          <a:latin typeface="Arial"/>
                        </a:rPr>
                        <a:t>(saturated) </a:t>
                      </a:r>
                    </a:p>
                  </a:txBody>
                  <a:tcPr marL="6847" marR="6847" marT="68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91585">
                <a:tc>
                  <a:txBody>
                    <a:bodyPr/>
                    <a:lstStyle/>
                    <a:p>
                      <a:pPr algn="l" fontAlgn="b"/>
                      <a:r>
                        <a:rPr lang="en-US" sz="800" b="0" i="0" u="none" strike="noStrike">
                          <a:solidFill>
                            <a:srgbClr val="000000"/>
                          </a:solidFill>
                          <a:effectLst/>
                          <a:latin typeface="Arial"/>
                        </a:rPr>
                        <a:t>Positive Sequence Z (saturated) - R</a:t>
                      </a:r>
                    </a:p>
                  </a:txBody>
                  <a:tcPr marL="6847" marR="6847" marT="68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Arial"/>
                        </a:rPr>
                        <a:t/>
                      </a:r>
                      <a:br>
                        <a:rPr lang="en-US" sz="800" b="0" i="0" u="none" strike="noStrike">
                          <a:solidFill>
                            <a:srgbClr val="000000"/>
                          </a:solidFill>
                          <a:effectLst/>
                          <a:latin typeface="Arial"/>
                        </a:rPr>
                      </a:br>
                      <a:r>
                        <a:rPr lang="en-US" sz="800" b="0" i="0" u="none" strike="noStrike">
                          <a:solidFill>
                            <a:srgbClr val="000000"/>
                          </a:solidFill>
                          <a:effectLst/>
                          <a:latin typeface="Arial"/>
                        </a:rPr>
                        <a:t/>
                      </a:r>
                      <a:br>
                        <a:rPr lang="en-US" sz="800" b="0" i="0" u="none" strike="noStrike">
                          <a:solidFill>
                            <a:srgbClr val="000000"/>
                          </a:solidFill>
                          <a:effectLst/>
                          <a:latin typeface="Arial"/>
                        </a:rPr>
                      </a:br>
                      <a:r>
                        <a:rPr lang="en-US" sz="800" b="0" i="0" u="none" strike="noStrike">
                          <a:solidFill>
                            <a:srgbClr val="000000"/>
                          </a:solidFill>
                          <a:effectLst/>
                          <a:latin typeface="Arial"/>
                        </a:rPr>
                        <a:t>Positive Sequence Resistance </a:t>
                      </a:r>
                      <a:br>
                        <a:rPr lang="en-US" sz="800" b="0" i="0" u="none" strike="noStrike">
                          <a:solidFill>
                            <a:srgbClr val="000000"/>
                          </a:solidFill>
                          <a:effectLst/>
                          <a:latin typeface="Arial"/>
                        </a:rPr>
                      </a:br>
                      <a:r>
                        <a:rPr lang="en-US" sz="800" b="0" i="0" u="none" strike="noStrike">
                          <a:solidFill>
                            <a:srgbClr val="000000"/>
                          </a:solidFill>
                          <a:effectLst/>
                          <a:latin typeface="Arial"/>
                        </a:rPr>
                        <a:t>(saturated)    </a:t>
                      </a:r>
                    </a:p>
                  </a:txBody>
                  <a:tcPr marL="6847" marR="6847" marT="68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91585">
                <a:tc>
                  <a:txBody>
                    <a:bodyPr/>
                    <a:lstStyle/>
                    <a:p>
                      <a:pPr algn="l" fontAlgn="b"/>
                      <a:r>
                        <a:rPr lang="en-US" sz="800" b="0" i="0" u="none" strike="noStrike">
                          <a:solidFill>
                            <a:srgbClr val="000000"/>
                          </a:solidFill>
                          <a:effectLst/>
                          <a:latin typeface="Arial"/>
                        </a:rPr>
                        <a:t>Positive Sequence Z (saturated) - X</a:t>
                      </a:r>
                    </a:p>
                  </a:txBody>
                  <a:tcPr marL="6847" marR="6847" marT="68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Arial"/>
                        </a:rPr>
                        <a:t/>
                      </a:r>
                      <a:br>
                        <a:rPr lang="en-US" sz="800" b="0" i="0" u="none" strike="noStrike">
                          <a:solidFill>
                            <a:srgbClr val="000000"/>
                          </a:solidFill>
                          <a:effectLst/>
                          <a:latin typeface="Arial"/>
                        </a:rPr>
                      </a:br>
                      <a:r>
                        <a:rPr lang="en-US" sz="800" b="0" i="0" u="none" strike="noStrike">
                          <a:solidFill>
                            <a:srgbClr val="000000"/>
                          </a:solidFill>
                          <a:effectLst/>
                          <a:latin typeface="Arial"/>
                        </a:rPr>
                        <a:t/>
                      </a:r>
                      <a:br>
                        <a:rPr lang="en-US" sz="800" b="0" i="0" u="none" strike="noStrike">
                          <a:solidFill>
                            <a:srgbClr val="000000"/>
                          </a:solidFill>
                          <a:effectLst/>
                          <a:latin typeface="Arial"/>
                        </a:rPr>
                      </a:br>
                      <a:r>
                        <a:rPr lang="en-US" sz="800" b="0" i="0" u="none" strike="noStrike">
                          <a:solidFill>
                            <a:srgbClr val="000000"/>
                          </a:solidFill>
                          <a:effectLst/>
                          <a:latin typeface="Arial"/>
                        </a:rPr>
                        <a:t>Synchronous Reactance X (After 4 cycles of the fault)</a:t>
                      </a:r>
                      <a:br>
                        <a:rPr lang="en-US" sz="800" b="0" i="0" u="none" strike="noStrike">
                          <a:solidFill>
                            <a:srgbClr val="000000"/>
                          </a:solidFill>
                          <a:effectLst/>
                          <a:latin typeface="Arial"/>
                        </a:rPr>
                      </a:br>
                      <a:r>
                        <a:rPr lang="en-US" sz="800" b="0" i="0" u="none" strike="noStrike">
                          <a:solidFill>
                            <a:srgbClr val="000000"/>
                          </a:solidFill>
                          <a:effectLst/>
                          <a:latin typeface="Arial"/>
                        </a:rPr>
                        <a:t>(saturated) </a:t>
                      </a:r>
                    </a:p>
                  </a:txBody>
                  <a:tcPr marL="6847" marR="6847" marT="68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3659">
                <a:tc>
                  <a:txBody>
                    <a:bodyPr/>
                    <a:lstStyle/>
                    <a:p>
                      <a:pPr algn="l" fontAlgn="b"/>
                      <a:r>
                        <a:rPr lang="en-US" sz="800" b="0" i="0" u="none" strike="noStrike">
                          <a:solidFill>
                            <a:srgbClr val="000000"/>
                          </a:solidFill>
                          <a:effectLst/>
                          <a:latin typeface="Arial"/>
                        </a:rPr>
                        <a:t>Negative Sequence Z (saturated) - R</a:t>
                      </a:r>
                    </a:p>
                  </a:txBody>
                  <a:tcPr marL="6847" marR="6847" marT="68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Arial"/>
                        </a:rPr>
                        <a:t>Negative Sequence Z (saturated) - R</a:t>
                      </a:r>
                    </a:p>
                  </a:txBody>
                  <a:tcPr marL="6847" marR="6847" marT="68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3659">
                <a:tc>
                  <a:txBody>
                    <a:bodyPr/>
                    <a:lstStyle/>
                    <a:p>
                      <a:pPr algn="l" fontAlgn="b"/>
                      <a:r>
                        <a:rPr lang="en-US" sz="800" b="0" i="0" u="none" strike="noStrike">
                          <a:solidFill>
                            <a:srgbClr val="000000"/>
                          </a:solidFill>
                          <a:effectLst/>
                          <a:latin typeface="Arial"/>
                        </a:rPr>
                        <a:t>Negative Sequence Z (saturated) - X</a:t>
                      </a:r>
                    </a:p>
                  </a:txBody>
                  <a:tcPr marL="6847" marR="6847" marT="68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Arial"/>
                        </a:rPr>
                        <a:t>Negative Sequence Z (saturated) - X</a:t>
                      </a:r>
                    </a:p>
                  </a:txBody>
                  <a:tcPr marL="6847" marR="6847" marT="68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3659">
                <a:tc>
                  <a:txBody>
                    <a:bodyPr/>
                    <a:lstStyle/>
                    <a:p>
                      <a:pPr algn="l" fontAlgn="b"/>
                      <a:r>
                        <a:rPr lang="pt-BR" sz="800" b="0" i="0" u="none" strike="noStrike">
                          <a:solidFill>
                            <a:srgbClr val="000000"/>
                          </a:solidFill>
                          <a:effectLst/>
                          <a:latin typeface="Arial"/>
                        </a:rPr>
                        <a:t>Zero Sequence Z (saturated) - R</a:t>
                      </a:r>
                    </a:p>
                  </a:txBody>
                  <a:tcPr marL="6847" marR="6847" marT="68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pt-BR" sz="800" b="0" i="0" u="none" strike="noStrike">
                          <a:solidFill>
                            <a:srgbClr val="000000"/>
                          </a:solidFill>
                          <a:effectLst/>
                          <a:latin typeface="Arial"/>
                        </a:rPr>
                        <a:t>Zero Sequence Z (saturated) - R</a:t>
                      </a:r>
                    </a:p>
                  </a:txBody>
                  <a:tcPr marL="6847" marR="6847" marT="68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3659">
                <a:tc>
                  <a:txBody>
                    <a:bodyPr/>
                    <a:lstStyle/>
                    <a:p>
                      <a:pPr algn="l" fontAlgn="b"/>
                      <a:r>
                        <a:rPr lang="en-US" sz="800" b="0" i="0" u="none" strike="noStrike">
                          <a:solidFill>
                            <a:srgbClr val="000000"/>
                          </a:solidFill>
                          <a:effectLst/>
                          <a:latin typeface="Arial"/>
                        </a:rPr>
                        <a:t>Zero Sequence Z (saturated) - X</a:t>
                      </a:r>
                    </a:p>
                  </a:txBody>
                  <a:tcPr marL="6847" marR="6847" marT="68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Arial"/>
                        </a:rPr>
                        <a:t>Zero Sequence Z (saturated) - X</a:t>
                      </a:r>
                    </a:p>
                  </a:txBody>
                  <a:tcPr marL="6847" marR="6847" marT="68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45609">
                <a:tc>
                  <a:txBody>
                    <a:bodyPr/>
                    <a:lstStyle/>
                    <a:p>
                      <a:pPr algn="l" fontAlgn="b"/>
                      <a:r>
                        <a:rPr lang="en-US" sz="800" b="0" i="0" u="none" strike="noStrike">
                          <a:solidFill>
                            <a:srgbClr val="000000"/>
                          </a:solidFill>
                          <a:effectLst/>
                          <a:latin typeface="Arial"/>
                        </a:rPr>
                        <a:t>Zero Sequence Grounding Resistance For An Impedance Grounded Generator In P.u. (100 Mva Base) </a:t>
                      </a:r>
                    </a:p>
                  </a:txBody>
                  <a:tcPr marL="6847" marR="6847" marT="68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Arial"/>
                        </a:rPr>
                        <a:t/>
                      </a:r>
                      <a:br>
                        <a:rPr lang="en-US" sz="800" b="0" i="0" u="none" strike="noStrike">
                          <a:solidFill>
                            <a:srgbClr val="000000"/>
                          </a:solidFill>
                          <a:effectLst/>
                          <a:latin typeface="Arial"/>
                        </a:rPr>
                      </a:br>
                      <a:r>
                        <a:rPr lang="en-US" sz="800" b="0" i="0" u="none" strike="noStrike">
                          <a:solidFill>
                            <a:srgbClr val="000000"/>
                          </a:solidFill>
                          <a:effectLst/>
                          <a:latin typeface="Arial"/>
                        </a:rPr>
                        <a:t/>
                      </a:r>
                      <a:br>
                        <a:rPr lang="en-US" sz="800" b="0" i="0" u="none" strike="noStrike">
                          <a:solidFill>
                            <a:srgbClr val="000000"/>
                          </a:solidFill>
                          <a:effectLst/>
                          <a:latin typeface="Arial"/>
                        </a:rPr>
                      </a:br>
                      <a:r>
                        <a:rPr lang="en-US" sz="800" b="0" i="0" u="none" strike="noStrike">
                          <a:solidFill>
                            <a:srgbClr val="000000"/>
                          </a:solidFill>
                          <a:effectLst/>
                          <a:latin typeface="Arial"/>
                        </a:rPr>
                        <a:t>Grounding Resistance For An Impedance Grounded Generator In P.U. (100 Mva Base)</a:t>
                      </a:r>
                    </a:p>
                  </a:txBody>
                  <a:tcPr marL="6847" marR="6847" marT="68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9634">
                <a:tc>
                  <a:txBody>
                    <a:bodyPr/>
                    <a:lstStyle/>
                    <a:p>
                      <a:pPr algn="l" fontAlgn="b"/>
                      <a:r>
                        <a:rPr lang="en-US" sz="800" b="0" i="0" u="none" strike="noStrike">
                          <a:solidFill>
                            <a:srgbClr val="000000"/>
                          </a:solidFill>
                          <a:effectLst/>
                          <a:latin typeface="Arial"/>
                        </a:rPr>
                        <a:t>Zero Sequence Grounding Reactance For An Impedance Grounded Generator In P.u. (100 Mva Base)</a:t>
                      </a:r>
                    </a:p>
                  </a:txBody>
                  <a:tcPr marL="6847" marR="6847" marT="68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Arial"/>
                        </a:rPr>
                        <a:t> </a:t>
                      </a:r>
                      <a:br>
                        <a:rPr lang="en-US" sz="800" b="0" i="0" u="none" strike="noStrike">
                          <a:solidFill>
                            <a:srgbClr val="000000"/>
                          </a:solidFill>
                          <a:effectLst/>
                          <a:latin typeface="Arial"/>
                        </a:rPr>
                      </a:br>
                      <a:r>
                        <a:rPr lang="en-US" sz="800" b="0" i="0" u="none" strike="noStrike">
                          <a:solidFill>
                            <a:srgbClr val="000000"/>
                          </a:solidFill>
                          <a:effectLst/>
                          <a:latin typeface="Arial"/>
                        </a:rPr>
                        <a:t>Grounding Reactance For An Impedance Grounded Generator In P.U. (100 Mva Base)</a:t>
                      </a:r>
                    </a:p>
                  </a:txBody>
                  <a:tcPr marL="6847" marR="6847" marT="68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3659">
                <a:tc>
                  <a:txBody>
                    <a:bodyPr/>
                    <a:lstStyle/>
                    <a:p>
                      <a:pPr algn="l" fontAlgn="b"/>
                      <a:r>
                        <a:rPr lang="en-US" sz="800" b="0" i="0" u="none" strike="noStrike">
                          <a:solidFill>
                            <a:srgbClr val="000000"/>
                          </a:solidFill>
                          <a:effectLst/>
                          <a:latin typeface="Arial"/>
                        </a:rPr>
                        <a:t> </a:t>
                      </a:r>
                    </a:p>
                  </a:txBody>
                  <a:tcPr marL="6847" marR="6847" marT="68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800" b="0" i="0" u="none" strike="noStrike">
                          <a:solidFill>
                            <a:srgbClr val="000000"/>
                          </a:solidFill>
                          <a:effectLst/>
                          <a:latin typeface="Arial"/>
                        </a:rPr>
                        <a:t>Instantaneous Controlled Fault Current Magnitude (% of full load current) for Turbine Types 3 &amp; 4</a:t>
                      </a:r>
                    </a:p>
                  </a:txBody>
                  <a:tcPr marL="6847" marR="6847" marT="68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9634">
                <a:tc>
                  <a:txBody>
                    <a:bodyPr/>
                    <a:lstStyle/>
                    <a:p>
                      <a:pPr algn="l" fontAlgn="b"/>
                      <a:r>
                        <a:rPr lang="en-US" sz="800" b="0" i="0" u="none" strike="noStrike">
                          <a:solidFill>
                            <a:srgbClr val="000000"/>
                          </a:solidFill>
                          <a:effectLst/>
                          <a:latin typeface="Arial"/>
                        </a:rPr>
                        <a:t> </a:t>
                      </a:r>
                    </a:p>
                  </a:txBody>
                  <a:tcPr marL="6847" marR="6847" marT="68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800" b="0" i="0" u="none" strike="noStrike">
                          <a:solidFill>
                            <a:srgbClr val="000000"/>
                          </a:solidFill>
                          <a:effectLst/>
                          <a:latin typeface="Arial"/>
                        </a:rPr>
                        <a:t>Controlled Fault Current Magnitude At 2 to 3 cycles after fault (% of full load current) for Turbine Types 3 &amp; 4</a:t>
                      </a:r>
                    </a:p>
                  </a:txBody>
                  <a:tcPr marL="6847" marR="6847" marT="68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9634">
                <a:tc>
                  <a:txBody>
                    <a:bodyPr/>
                    <a:lstStyle/>
                    <a:p>
                      <a:pPr algn="l" fontAlgn="b"/>
                      <a:r>
                        <a:rPr lang="en-US" sz="800" b="0" i="0" u="none" strike="noStrike">
                          <a:solidFill>
                            <a:srgbClr val="000000"/>
                          </a:solidFill>
                          <a:effectLst/>
                          <a:latin typeface="Arial"/>
                        </a:rPr>
                        <a:t> </a:t>
                      </a:r>
                    </a:p>
                  </a:txBody>
                  <a:tcPr marL="6847" marR="6847" marT="68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sz="800" b="0" i="0" u="none" strike="noStrike" dirty="0">
                          <a:solidFill>
                            <a:srgbClr val="000000"/>
                          </a:solidFill>
                          <a:effectLst/>
                          <a:latin typeface="Arial"/>
                        </a:rPr>
                        <a:t>Controlled Fault Current Magnitude At 4 plus cycles after fault (% of full load current) for Turbine Types 3 &amp; 4</a:t>
                      </a:r>
                    </a:p>
                  </a:txBody>
                  <a:tcPr marL="6847" marR="6847" marT="68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66962518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ERCOT Colors">
      <a:dk1>
        <a:sysClr val="windowText" lastClr="000000"/>
      </a:dk1>
      <a:lt1>
        <a:sysClr val="window" lastClr="FFFFFF"/>
      </a:lt1>
      <a:dk2>
        <a:srgbClr val="00385E"/>
      </a:dk2>
      <a:lt2>
        <a:srgbClr val="EEECE1"/>
      </a:lt2>
      <a:accent1>
        <a:srgbClr val="008373"/>
      </a:accent1>
      <a:accent2>
        <a:srgbClr val="056BB8"/>
      </a:accent2>
      <a:accent3>
        <a:srgbClr val="680546"/>
      </a:accent3>
      <a:accent4>
        <a:srgbClr val="FDC709"/>
      </a:accent4>
      <a:accent5>
        <a:srgbClr val="E5E5E2"/>
      </a:accent5>
      <a:accent6>
        <a:srgbClr val="1F8A45"/>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ustom Design">
  <a:themeElements>
    <a:clrScheme name="ERCOT Colors">
      <a:dk1>
        <a:sysClr val="windowText" lastClr="000000"/>
      </a:dk1>
      <a:lt1>
        <a:sysClr val="window" lastClr="FFFFFF"/>
      </a:lt1>
      <a:dk2>
        <a:srgbClr val="00385E"/>
      </a:dk2>
      <a:lt2>
        <a:srgbClr val="EEECE1"/>
      </a:lt2>
      <a:accent1>
        <a:srgbClr val="008373"/>
      </a:accent1>
      <a:accent2>
        <a:srgbClr val="056BB8"/>
      </a:accent2>
      <a:accent3>
        <a:srgbClr val="680546"/>
      </a:accent3>
      <a:accent4>
        <a:srgbClr val="FDC709"/>
      </a:accent4>
      <a:accent5>
        <a:srgbClr val="E5E5E2"/>
      </a:accent5>
      <a:accent6>
        <a:srgbClr val="1F8A45"/>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EB6C32BA7893B4D8D08DA703C6B8599" ma:contentTypeVersion="0" ma:contentTypeDescription="Create a new document." ma:contentTypeScope="" ma:versionID="438847a72b75665982a8a359f97ca60b">
  <xsd:schema xmlns:xsd="http://www.w3.org/2001/XMLSchema" xmlns:xs="http://www.w3.org/2001/XMLSchema" xmlns:p="http://schemas.microsoft.com/office/2006/metadata/properties" xmlns:ns2="c34af464-7aa1-4edd-9be4-83dffc1cb926" targetNamespace="http://schemas.microsoft.com/office/2006/metadata/properties" ma:root="true" ma:fieldsID="429eac13a7923d6b47fc28e8f4096b10"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C9659B9-8752-4DC3-8CFE-950F74D5E7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B6F2769-7194-4217-93D3-3AF3A4742282}">
  <ds:schemaRefs>
    <ds:schemaRef ds:uri="http://www.w3.org/XML/1998/namespace"/>
    <ds:schemaRef ds:uri="c34af464-7aa1-4edd-9be4-83dffc1cb926"/>
    <ds:schemaRef ds:uri="http://purl.org/dc/dcmitype/"/>
    <ds:schemaRef ds:uri="http://schemas.microsoft.com/office/infopath/2007/PartnerControls"/>
    <ds:schemaRef ds:uri="http://purl.org/dc/terms/"/>
    <ds:schemaRef ds:uri="http://schemas.openxmlformats.org/package/2006/metadata/core-properties"/>
    <ds:schemaRef ds:uri="http://purl.org/dc/elements/1.1/"/>
    <ds:schemaRef ds:uri="http://schemas.microsoft.com/office/2006/documentManagement/types"/>
    <ds:schemaRef ds:uri="http://schemas.microsoft.com/office/2006/metadata/properties"/>
  </ds:schemaRefs>
</ds:datastoreItem>
</file>

<file path=customXml/itemProps3.xml><?xml version="1.0" encoding="utf-8"?>
<ds:datastoreItem xmlns:ds="http://schemas.openxmlformats.org/officeDocument/2006/customXml" ds:itemID="{87D2A1B0-FF3E-4009-940D-AED0EB70AA2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897</TotalTime>
  <Words>1019</Words>
  <Application>Microsoft Office PowerPoint</Application>
  <PresentationFormat>On-screen Show (4:3)</PresentationFormat>
  <Paragraphs>162</Paragraphs>
  <Slides>12</Slides>
  <Notes>1</Notes>
  <HiddenSlides>0</HiddenSlides>
  <MMClips>0</MMClips>
  <ScaleCrop>false</ScaleCrop>
  <HeadingPairs>
    <vt:vector size="4" baseType="variant">
      <vt:variant>
        <vt:lpstr>Theme</vt:lpstr>
      </vt:variant>
      <vt:variant>
        <vt:i4>2</vt:i4>
      </vt:variant>
      <vt:variant>
        <vt:lpstr>Slide Titles</vt:lpstr>
      </vt:variant>
      <vt:variant>
        <vt:i4>12</vt:i4>
      </vt:variant>
    </vt:vector>
  </HeadingPairs>
  <TitlesOfParts>
    <vt:vector size="14" baseType="lpstr">
      <vt:lpstr>Office Theme</vt:lpstr>
      <vt:lpstr>Custom Design</vt:lpstr>
      <vt:lpstr>PowerPoint Presentation</vt:lpstr>
      <vt:lpstr>Agenda</vt:lpstr>
      <vt:lpstr>Business Case for NPRR425</vt:lpstr>
      <vt:lpstr>WGR Aggregation</vt:lpstr>
      <vt:lpstr>WGR Grouping</vt:lpstr>
      <vt:lpstr>RARF Changes</vt:lpstr>
      <vt:lpstr>RARF Changes</vt:lpstr>
      <vt:lpstr>RARF Changes (Cont.)</vt:lpstr>
      <vt:lpstr>RARF Changes (Cont.)</vt:lpstr>
      <vt:lpstr>RARF Changes (Cont.)</vt:lpstr>
      <vt:lpstr>Next Steps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Art Deller</cp:lastModifiedBy>
  <cp:revision>116</cp:revision>
  <cp:lastPrinted>2013-01-30T23:16:36Z</cp:lastPrinted>
  <dcterms:created xsi:type="dcterms:W3CDTF">2010-04-12T23:12:02Z</dcterms:created>
  <dcterms:modified xsi:type="dcterms:W3CDTF">2013-09-10T19:34:46Z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0x0101000EB6C32BA7893B4D8D08DA703C6B8599</vt:lpwstr>
  </property>
</Properties>
</file>