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447" r:id="rId4"/>
    <p:sldId id="473" r:id="rId5"/>
    <p:sldId id="495" r:id="rId6"/>
    <p:sldId id="421" r:id="rId7"/>
    <p:sldId id="472" r:id="rId8"/>
    <p:sldId id="340" r:id="rId9"/>
    <p:sldId id="474" r:id="rId10"/>
    <p:sldId id="475" r:id="rId11"/>
    <p:sldId id="476" r:id="rId12"/>
    <p:sldId id="477" r:id="rId13"/>
    <p:sldId id="478" r:id="rId14"/>
    <p:sldId id="479" r:id="rId15"/>
    <p:sldId id="480" r:id="rId16"/>
    <p:sldId id="481" r:id="rId17"/>
    <p:sldId id="482" r:id="rId18"/>
    <p:sldId id="483" r:id="rId19"/>
    <p:sldId id="484" r:id="rId20"/>
    <p:sldId id="485" r:id="rId21"/>
    <p:sldId id="486" r:id="rId22"/>
    <p:sldId id="487" r:id="rId23"/>
    <p:sldId id="488" r:id="rId24"/>
    <p:sldId id="489" r:id="rId25"/>
    <p:sldId id="490" r:id="rId26"/>
    <p:sldId id="491" r:id="rId27"/>
    <p:sldId id="492" r:id="rId28"/>
    <p:sldId id="493" r:id="rId29"/>
    <p:sldId id="494" r:id="rId30"/>
    <p:sldId id="471" r:id="rId31"/>
    <p:sldId id="313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Kee" initials="D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David Kee Chair</a:t>
            </a:r>
          </a:p>
          <a:p>
            <a:r>
              <a:rPr lang="en-US" sz="2000" dirty="0" smtClean="0"/>
              <a:t>CPS Energy</a:t>
            </a:r>
          </a:p>
          <a:p>
            <a:r>
              <a:rPr lang="en-US" sz="2000" dirty="0" smtClean="0"/>
              <a:t>Sydney Niemeyer Vice Chair</a:t>
            </a:r>
          </a:p>
          <a:p>
            <a:r>
              <a:rPr lang="en-US" sz="2000" dirty="0" smtClean="0"/>
              <a:t>NRG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r>
              <a:rPr lang="en-US" dirty="0" smtClean="0"/>
              <a:t>ERCOT total Time Error Correction time is from NRG data.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7163"/>
            <a:ext cx="9144001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"/>
            <a:ext cx="9144001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53"/>
            <a:ext cx="9144000" cy="646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39" y="304800"/>
            <a:ext cx="9174478" cy="624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917733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7663"/>
            <a:ext cx="9144001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2900"/>
            <a:ext cx="9144001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166688"/>
            <a:ext cx="866775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62400" y="13716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4800600" y="1679377"/>
            <a:ext cx="114300" cy="2256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Met August 26, 2013</a:t>
            </a:r>
          </a:p>
          <a:p>
            <a:pPr lvl="1"/>
            <a:r>
              <a:rPr lang="en-US" dirty="0" smtClean="0"/>
              <a:t>20 members representing 13 companies as well as ERCOT &amp; TRE.</a:t>
            </a:r>
          </a:p>
          <a:p>
            <a:r>
              <a:rPr lang="en-US" dirty="0" smtClean="0"/>
              <a:t>NPRR 486/ SCR 773 – update</a:t>
            </a:r>
          </a:p>
          <a:p>
            <a:r>
              <a:rPr lang="en-US" dirty="0" smtClean="0"/>
              <a:t>FRRS – discussion</a:t>
            </a:r>
          </a:p>
          <a:p>
            <a:r>
              <a:rPr lang="en-US" dirty="0" smtClean="0"/>
              <a:t>Event review</a:t>
            </a:r>
          </a:p>
          <a:p>
            <a:r>
              <a:rPr lang="en-US" dirty="0" smtClean="0"/>
              <a:t>Frequency Control Report August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09599"/>
            <a:ext cx="9107276" cy="581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1463"/>
            <a:ext cx="86868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457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99" y="1371600"/>
            <a:ext cx="7772401" cy="460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457200"/>
            <a:ext cx="86391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557213"/>
            <a:ext cx="865822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2014 Bias and Frequency Response Measure</a:t>
            </a:r>
            <a:endParaRPr lang="en-US" sz="240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914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484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304800"/>
            <a:ext cx="90582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00038"/>
            <a:ext cx="90678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8" y="295275"/>
            <a:ext cx="9077325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486/ SCR 773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Reviewed SCR773 in an open forum with WebEx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Q1: Does SCR 773 address the problem identified in NPRR 486?</a:t>
            </a:r>
          </a:p>
          <a:p>
            <a:pPr lvl="0"/>
            <a:r>
              <a:rPr lang="en-US" dirty="0" smtClean="0"/>
              <a:t>A1: There is improvement, but the problem has not yet been solved.</a:t>
            </a:r>
          </a:p>
          <a:p>
            <a:pPr lvl="0"/>
            <a:r>
              <a:rPr lang="en-US" dirty="0" smtClean="0"/>
              <a:t>Q2: What is market objective of NPRR 486?</a:t>
            </a:r>
          </a:p>
          <a:p>
            <a:pPr lvl="0"/>
            <a:r>
              <a:rPr lang="en-US" dirty="0" smtClean="0"/>
              <a:t>A2: To minimize the </a:t>
            </a:r>
            <a:r>
              <a:rPr lang="en-US" dirty="0" err="1" smtClean="0"/>
              <a:t>unpriced</a:t>
            </a:r>
            <a:r>
              <a:rPr lang="en-US" dirty="0" smtClean="0"/>
              <a:t> energy between SCED runs.</a:t>
            </a:r>
          </a:p>
          <a:p>
            <a:pPr lvl="0"/>
            <a:r>
              <a:rPr lang="en-US" dirty="0" smtClean="0"/>
              <a:t>Q3: What is the reliability objective of NPRR 486?</a:t>
            </a:r>
          </a:p>
          <a:p>
            <a:pPr lvl="0"/>
            <a:r>
              <a:rPr lang="en-US" dirty="0" smtClean="0"/>
              <a:t>A3: To minimize the regulation deployment bias and to maintain the appropriate amount of operating reserves held in reserve.  Decrease Regulation exhaustion rate(normalized across different years).</a:t>
            </a:r>
          </a:p>
          <a:p>
            <a:pPr lvl="0"/>
            <a:r>
              <a:rPr lang="en-US" dirty="0" smtClean="0"/>
              <a:t>Q4: Has the reliability objective been met?</a:t>
            </a:r>
          </a:p>
          <a:p>
            <a:pPr lvl="0"/>
            <a:r>
              <a:rPr lang="en-US" dirty="0" smtClean="0"/>
              <a:t>A4: Partial improvement has been shown.</a:t>
            </a:r>
          </a:p>
          <a:p>
            <a:pPr lvl="0"/>
            <a:r>
              <a:rPr lang="en-US" dirty="0" smtClean="0"/>
              <a:t>Q5: What are next steps for reliability concerns?</a:t>
            </a:r>
          </a:p>
          <a:p>
            <a:pPr lvl="0"/>
            <a:r>
              <a:rPr lang="en-US" dirty="0" smtClean="0"/>
              <a:t>A5: Evaluate metrics/targets for reporting to ROS.  More root cause analysis during chronic regulation bias intervals. 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077200" cy="4953000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Formal &amp; documented review/report of frequency responsiveness for Power Augmentation on Combined Cycle Resources (train not individual unit)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Review regulation/GTBD deployment effectiveness (SCR 773)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Pilot of fast frequency response – characterize &amp; create evaluation process.</a:t>
            </a:r>
          </a:p>
          <a:p>
            <a:r>
              <a:rPr lang="en-US" sz="1600" dirty="0" smtClean="0"/>
              <a:t>Ancillary Service Overhaul (new)</a:t>
            </a:r>
          </a:p>
          <a:p>
            <a:r>
              <a:rPr lang="en-US" sz="1600" dirty="0" smtClean="0"/>
              <a:t>No performance required for nonpayment (freq. </a:t>
            </a:r>
            <a:r>
              <a:rPr lang="en-US" sz="1600" dirty="0" err="1" smtClean="0"/>
              <a:t>resp</a:t>
            </a:r>
            <a:r>
              <a:rPr lang="en-US" sz="1600" dirty="0" smtClean="0"/>
              <a:t> AS)</a:t>
            </a:r>
          </a:p>
          <a:p>
            <a:pPr lvl="0"/>
            <a:r>
              <a:rPr lang="en-US" sz="1600" dirty="0" smtClean="0"/>
              <a:t>Study the impact of HSL/basepoint/generation deviation on compliance and reliability</a:t>
            </a:r>
          </a:p>
          <a:p>
            <a:pPr lvl="0"/>
            <a:r>
              <a:rPr lang="en-US" sz="1600" dirty="0" smtClean="0"/>
              <a:t>Responsive Reserve requirements, qualification vs. compliance. (10min vs. 16 second)</a:t>
            </a:r>
          </a:p>
          <a:p>
            <a:pPr lvl="0"/>
            <a:r>
              <a:rPr lang="en-US" sz="1600" dirty="0" smtClean="0"/>
              <a:t>Standardized/consistent metrics for PFR analysis (BAL001-TRE). </a:t>
            </a:r>
          </a:p>
          <a:p>
            <a:pPr lvl="0"/>
            <a:r>
              <a:rPr lang="en-US" sz="1600" dirty="0" smtClean="0"/>
              <a:t>Standardized/reasonable expectations for extreme events (2750MW or larger lost) – driven by NERC.</a:t>
            </a:r>
          </a:p>
          <a:p>
            <a:pPr lvl="0"/>
            <a:r>
              <a:rPr lang="en-US" sz="1600" dirty="0" smtClean="0"/>
              <a:t>ERS impact review with appropriate ERCOT group.  Target Q1-2014</a:t>
            </a:r>
          </a:p>
          <a:p>
            <a:pPr lvl="0"/>
            <a:r>
              <a:rPr lang="en-US" sz="1600" dirty="0" smtClean="0"/>
              <a:t>PMU data understanding of implications</a:t>
            </a:r>
          </a:p>
          <a:p>
            <a:r>
              <a:rPr lang="en-US" sz="1600" dirty="0" smtClean="0"/>
              <a:t>Work on realistic measurement of combined cycles</a:t>
            </a:r>
          </a:p>
          <a:p>
            <a:endParaRPr lang="en-US" sz="1600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Red = Work on going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Check = completed goal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/>
              <a:t>Questions?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486/ SCR 773 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Evaluation </a:t>
            </a:r>
            <a:r>
              <a:rPr lang="en-US" dirty="0" smtClean="0"/>
              <a:t>and changes going forward</a:t>
            </a:r>
          </a:p>
          <a:p>
            <a:pPr lvl="1"/>
            <a:r>
              <a:rPr lang="en-US" dirty="0" smtClean="0"/>
              <a:t>Purely Integrated feedback was discussed</a:t>
            </a:r>
          </a:p>
          <a:p>
            <a:pPr lvl="1"/>
            <a:r>
              <a:rPr lang="en-US" dirty="0" smtClean="0"/>
              <a:t>Suggested that ERCOT evaluate using a PID type controller scheme</a:t>
            </a:r>
          </a:p>
          <a:p>
            <a:pPr lvl="1"/>
            <a:r>
              <a:rPr lang="en-US" dirty="0" smtClean="0"/>
              <a:t>Data will be gathered for review at September meeting</a:t>
            </a:r>
          </a:p>
          <a:p>
            <a:pPr lvl="2"/>
            <a:r>
              <a:rPr lang="en-US" dirty="0" smtClean="0"/>
              <a:t>Generation deviation</a:t>
            </a:r>
          </a:p>
          <a:p>
            <a:pPr lvl="2"/>
            <a:r>
              <a:rPr lang="en-US" dirty="0" smtClean="0"/>
              <a:t>Regulation bias</a:t>
            </a:r>
          </a:p>
          <a:p>
            <a:pPr lvl="2"/>
            <a:r>
              <a:rPr lang="en-US" dirty="0" smtClean="0"/>
              <a:t>PID scheme &amp; modeled results if possible</a:t>
            </a:r>
          </a:p>
          <a:p>
            <a:pPr lvl="2"/>
            <a:r>
              <a:rPr lang="en-US" dirty="0" smtClean="0"/>
              <a:t>Regulation zero crossings</a:t>
            </a:r>
          </a:p>
          <a:p>
            <a:r>
              <a:rPr lang="en-US" dirty="0" smtClean="0"/>
              <a:t>More work to be done…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486/SCR773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Requests of ROS: </a:t>
            </a:r>
          </a:p>
          <a:p>
            <a:pPr lvl="1"/>
            <a:r>
              <a:rPr lang="en-US" dirty="0" smtClean="0"/>
              <a:t>Provide feedback on the analysis to date</a:t>
            </a:r>
          </a:p>
          <a:p>
            <a:pPr lvl="1"/>
            <a:r>
              <a:rPr lang="en-US" dirty="0" smtClean="0"/>
              <a:t>Provide direction on evaluation objectives going forward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FRRS data and deployment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Recommend proportional response/deployment</a:t>
            </a:r>
          </a:p>
          <a:p>
            <a:r>
              <a:rPr lang="en-US" dirty="0" smtClean="0"/>
              <a:t>ERCOT presented 3 options</a:t>
            </a:r>
          </a:p>
          <a:p>
            <a:pPr lvl="1"/>
            <a:r>
              <a:rPr lang="en-US" dirty="0" smtClean="0"/>
              <a:t>Adjust the granularity for deployment to 6 steps</a:t>
            </a:r>
          </a:p>
          <a:p>
            <a:pPr lvl="1"/>
            <a:r>
              <a:rPr lang="en-US" dirty="0" smtClean="0"/>
              <a:t>Adjust the granularity for deployment to 3 steps</a:t>
            </a:r>
          </a:p>
          <a:p>
            <a:pPr lvl="1"/>
            <a:r>
              <a:rPr lang="en-US" dirty="0" smtClean="0"/>
              <a:t>Redesign the deployment to a straight line function that matches approximately 0.04% droop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FRRS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Option 1: Adjust the granularity for deployment to 6 steps</a:t>
            </a:r>
          </a:p>
          <a:p>
            <a:pPr lvl="1"/>
            <a:r>
              <a:rPr lang="en-US" dirty="0" smtClean="0"/>
              <a:t>Parameter changes are needed to add the extra granularity</a:t>
            </a:r>
          </a:p>
          <a:p>
            <a:pPr lvl="1"/>
            <a:r>
              <a:rPr lang="en-US" dirty="0" smtClean="0"/>
              <a:t>Mid term solution</a:t>
            </a:r>
          </a:p>
          <a:p>
            <a:r>
              <a:rPr lang="en-US" b="1" u="sng" dirty="0" smtClean="0"/>
              <a:t>Option 2: </a:t>
            </a:r>
            <a:r>
              <a:rPr lang="en-US" dirty="0" smtClean="0"/>
              <a:t>Adjust the granularity for deployment to 3 steps</a:t>
            </a:r>
          </a:p>
          <a:p>
            <a:pPr lvl="1"/>
            <a:r>
              <a:rPr lang="en-US" dirty="0" smtClean="0"/>
              <a:t>Parameter changes are needed to add the extra granularity</a:t>
            </a:r>
          </a:p>
          <a:p>
            <a:pPr lvl="1"/>
            <a:r>
              <a:rPr lang="en-US" dirty="0" smtClean="0"/>
              <a:t>Near term solution</a:t>
            </a:r>
          </a:p>
          <a:p>
            <a:pPr lvl="1"/>
            <a:r>
              <a:rPr lang="en-US" b="1" u="sng" dirty="0" smtClean="0"/>
              <a:t>PDCWG recommended option</a:t>
            </a:r>
          </a:p>
          <a:p>
            <a:r>
              <a:rPr lang="en-US" dirty="0" smtClean="0"/>
              <a:t>Option 3:Redesign the deployment to a straight line function that matches approximately 0.04% droop</a:t>
            </a:r>
          </a:p>
          <a:p>
            <a:pPr lvl="1"/>
            <a:r>
              <a:rPr lang="en-US" dirty="0" smtClean="0"/>
              <a:t>Code changes are needed</a:t>
            </a:r>
          </a:p>
          <a:p>
            <a:pPr lvl="1"/>
            <a:r>
              <a:rPr lang="en-US" dirty="0" smtClean="0"/>
              <a:t>Long term solution</a:t>
            </a:r>
          </a:p>
          <a:p>
            <a:pPr lvl="1"/>
            <a:r>
              <a:rPr lang="en-US" dirty="0" smtClean="0"/>
              <a:t>Recall function will need to be designed</a:t>
            </a:r>
          </a:p>
          <a:p>
            <a:r>
              <a:rPr lang="en-US" dirty="0" smtClean="0"/>
              <a:t>ERCOT has action to prepare data for deep dive in September meeting.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PDCWG Reviewed 6 events</a:t>
            </a:r>
          </a:p>
          <a:p>
            <a:pPr lvl="1"/>
            <a:r>
              <a:rPr lang="en-US" dirty="0" smtClean="0"/>
              <a:t>Event resulted in good system frequency performance with few poor performers identified</a:t>
            </a:r>
          </a:p>
          <a:p>
            <a:pPr lvl="1"/>
            <a:r>
              <a:rPr lang="en-US" dirty="0" smtClean="0"/>
              <a:t>Non Frequency responsive RRS providers were noted and ERCOT will follow up with QSEs regarding their performance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September 4, 2013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2384</TotalTime>
  <Words>655</Words>
  <Application>Microsoft Office PowerPoint</Application>
  <PresentationFormat>On-screen Show (4:3)</PresentationFormat>
  <Paragraphs>89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PDCWG Report to ROS</vt:lpstr>
      <vt:lpstr>August Meeting</vt:lpstr>
      <vt:lpstr>NPRR 486/ SCR 773 update</vt:lpstr>
      <vt:lpstr>NPRR 486/ SCR 773 cont</vt:lpstr>
      <vt:lpstr>NPRR 486/SCR773</vt:lpstr>
      <vt:lpstr>FRRS data and deployment review</vt:lpstr>
      <vt:lpstr>FRRS Cont.</vt:lpstr>
      <vt:lpstr>Event Review</vt:lpstr>
      <vt:lpstr>ERCOT Frequency Control Report</vt:lpstr>
      <vt:lpstr>Notes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Focus for 2013</vt:lpstr>
      <vt:lpstr>Slide 31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220</cp:revision>
  <dcterms:created xsi:type="dcterms:W3CDTF">2012-02-27T21:51:50Z</dcterms:created>
  <dcterms:modified xsi:type="dcterms:W3CDTF">2013-09-05T19:13:18Z</dcterms:modified>
</cp:coreProperties>
</file>